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10" r:id="rId6"/>
    <p:sldId id="311" r:id="rId7"/>
    <p:sldId id="299" r:id="rId8"/>
    <p:sldId id="300" r:id="rId9"/>
    <p:sldId id="301" r:id="rId10"/>
    <p:sldId id="302" r:id="rId11"/>
    <p:sldId id="303" r:id="rId12"/>
    <p:sldId id="312" r:id="rId13"/>
    <p:sldId id="313" r:id="rId14"/>
    <p:sldId id="314" r:id="rId15"/>
    <p:sldId id="305" r:id="rId16"/>
    <p:sldId id="306" r:id="rId17"/>
    <p:sldId id="315" r:id="rId18"/>
    <p:sldId id="307" r:id="rId19"/>
    <p:sldId id="308" r:id="rId20"/>
    <p:sldId id="309" r:id="rId21"/>
    <p:sldId id="316" r:id="rId22"/>
    <p:sldId id="317" r:id="rId23"/>
    <p:sldId id="320" r:id="rId24"/>
    <p:sldId id="298" r:id="rId25"/>
    <p:sldId id="318" r:id="rId26"/>
    <p:sldId id="319" r:id="rId27"/>
    <p:sldId id="322" r:id="rId28"/>
    <p:sldId id="327" r:id="rId29"/>
    <p:sldId id="328" r:id="rId30"/>
    <p:sldId id="323" r:id="rId31"/>
    <p:sldId id="329" r:id="rId32"/>
    <p:sldId id="330" r:id="rId33"/>
    <p:sldId id="324" r:id="rId34"/>
    <p:sldId id="331" r:id="rId35"/>
    <p:sldId id="332" r:id="rId36"/>
    <p:sldId id="347" r:id="rId37"/>
    <p:sldId id="325" r:id="rId38"/>
    <p:sldId id="334" r:id="rId39"/>
    <p:sldId id="333" r:id="rId40"/>
    <p:sldId id="326" r:id="rId41"/>
    <p:sldId id="335" r:id="rId42"/>
    <p:sldId id="336" r:id="rId43"/>
    <p:sldId id="261" r:id="rId44"/>
    <p:sldId id="337" r:id="rId45"/>
    <p:sldId id="262" r:id="rId46"/>
    <p:sldId id="263" r:id="rId47"/>
    <p:sldId id="264" r:id="rId48"/>
    <p:sldId id="265" r:id="rId49"/>
    <p:sldId id="266" r:id="rId50"/>
    <p:sldId id="267" r:id="rId51"/>
    <p:sldId id="268" r:id="rId52"/>
    <p:sldId id="286" r:id="rId53"/>
    <p:sldId id="287" r:id="rId54"/>
    <p:sldId id="338" r:id="rId55"/>
    <p:sldId id="341" r:id="rId56"/>
    <p:sldId id="340" r:id="rId57"/>
    <p:sldId id="339" r:id="rId58"/>
    <p:sldId id="288" r:id="rId59"/>
    <p:sldId id="289" r:id="rId60"/>
    <p:sldId id="342" r:id="rId61"/>
    <p:sldId id="290" r:id="rId62"/>
    <p:sldId id="291" r:id="rId63"/>
    <p:sldId id="292" r:id="rId64"/>
    <p:sldId id="295" r:id="rId65"/>
    <p:sldId id="343" r:id="rId66"/>
    <p:sldId id="345" r:id="rId67"/>
    <p:sldId id="346" r:id="rId68"/>
    <p:sldId id="344" r:id="rId69"/>
    <p:sldId id="297" r:id="rId70"/>
    <p:sldId id="296" r:id="rId7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9E08-957B-472B-9E75-88AEB3713996}" type="datetimeFigureOut">
              <a:rPr lang="hu-HU" smtClean="0"/>
              <a:t>2018. 10. 19.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B1BE-8DD5-403A-93FD-E3AAE9F17B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5774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9E08-957B-472B-9E75-88AEB3713996}" type="datetimeFigureOut">
              <a:rPr lang="hu-HU" smtClean="0"/>
              <a:t>2018. 10. 19.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B1BE-8DD5-403A-93FD-E3AAE9F17B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4669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9E08-957B-472B-9E75-88AEB3713996}" type="datetimeFigureOut">
              <a:rPr lang="hu-HU" smtClean="0"/>
              <a:t>2018. 10. 19.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B1BE-8DD5-403A-93FD-E3AAE9F17B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801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CC6F4-9796-4575-BD09-53DF869932D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880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9E08-957B-472B-9E75-88AEB3713996}" type="datetimeFigureOut">
              <a:rPr lang="hu-HU" smtClean="0"/>
              <a:t>2018. 10. 19.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B1BE-8DD5-403A-93FD-E3AAE9F17B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2163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9E08-957B-472B-9E75-88AEB3713996}" type="datetimeFigureOut">
              <a:rPr lang="hu-HU" smtClean="0"/>
              <a:t>2018. 10. 19.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B1BE-8DD5-403A-93FD-E3AAE9F17B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1928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9E08-957B-472B-9E75-88AEB3713996}" type="datetimeFigureOut">
              <a:rPr lang="hu-HU" smtClean="0"/>
              <a:t>2018. 10. 19.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B1BE-8DD5-403A-93FD-E3AAE9F17B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24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9E08-957B-472B-9E75-88AEB3713996}" type="datetimeFigureOut">
              <a:rPr lang="hu-HU" smtClean="0"/>
              <a:t>2018. 10. 19.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B1BE-8DD5-403A-93FD-E3AAE9F17B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6051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9E08-957B-472B-9E75-88AEB3713996}" type="datetimeFigureOut">
              <a:rPr lang="hu-HU" smtClean="0"/>
              <a:t>2018. 10. 19.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B1BE-8DD5-403A-93FD-E3AAE9F17B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870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9E08-957B-472B-9E75-88AEB3713996}" type="datetimeFigureOut">
              <a:rPr lang="hu-HU" smtClean="0"/>
              <a:t>2018. 10. 19.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B1BE-8DD5-403A-93FD-E3AAE9F17B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9706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9E08-957B-472B-9E75-88AEB3713996}" type="datetimeFigureOut">
              <a:rPr lang="hu-HU" smtClean="0"/>
              <a:t>2018. 10. 19.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B1BE-8DD5-403A-93FD-E3AAE9F17B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478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9E08-957B-472B-9E75-88AEB3713996}" type="datetimeFigureOut">
              <a:rPr lang="hu-HU" smtClean="0"/>
              <a:t>2018. 10. 19.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B1BE-8DD5-403A-93FD-E3AAE9F17B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5602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F9E08-957B-472B-9E75-88AEB3713996}" type="datetimeFigureOut">
              <a:rPr lang="hu-HU" smtClean="0"/>
              <a:t>2018. 10. 19.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9B1BE-8DD5-403A-93FD-E3AAE9F17B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584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Adipozyt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hyperlink" Target="https://www.istockphoto.com/de/vektor/melanozyten-melanin-" TargetMode="Externa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morangapp.com/flashcards/49294/" TargetMode="External"/><Relationship Id="rId3" Type="http://schemas.openxmlformats.org/officeDocument/2006/relationships/hyperlink" Target="http://www.mastcellaware.com/mast-cells/" TargetMode="External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hyperlink" Target="https://de.ruarrijoseph.com/zdorove/122971-plazmaticheskaya-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jpeg"/><Relationship Id="rId4" Type="http://schemas.openxmlformats.org/officeDocument/2006/relationships/image" Target="../media/image7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3.jpeg"/><Relationship Id="rId3" Type="http://schemas.openxmlformats.org/officeDocument/2006/relationships/image" Target="../media/image96.jpeg"/><Relationship Id="rId7" Type="http://schemas.openxmlformats.org/officeDocument/2006/relationships/hyperlink" Target="https://hu.wikipedia.org/w/index.php?title=John_Woodall&amp;action=edit&amp;redlink=1" TargetMode="External"/><Relationship Id="rId12" Type="http://schemas.openxmlformats.org/officeDocument/2006/relationships/image" Target="../media/image102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01.jpeg"/><Relationship Id="rId5" Type="http://schemas.openxmlformats.org/officeDocument/2006/relationships/hyperlink" Target="https://hu.wikipedia.org/wiki/Jacques_Cartier" TargetMode="External"/><Relationship Id="rId10" Type="http://schemas.openxmlformats.org/officeDocument/2006/relationships/image" Target="../media/image100.jpeg"/><Relationship Id="rId4" Type="http://schemas.openxmlformats.org/officeDocument/2006/relationships/image" Target="../media/image97.jpeg"/><Relationship Id="rId9" Type="http://schemas.openxmlformats.org/officeDocument/2006/relationships/hyperlink" Target="https://hu.wikipedia.org/w/index.php?title=James_Lind&amp;action=edit&amp;redlink=1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gif"/><Relationship Id="rId4" Type="http://schemas.openxmlformats.org/officeDocument/2006/relationships/image" Target="../media/image106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://www.lab.anhb.uwa.edu.au/mb140/" TargetMode="External"/><Relationship Id="rId4" Type="http://schemas.openxmlformats.org/officeDocument/2006/relationships/image" Target="../media/image13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eugraph.com/histology/ctprop/index.html" TargetMode="External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13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gif"/><Relationship Id="rId4" Type="http://schemas.openxmlformats.org/officeDocument/2006/relationships/image" Target="../media/image14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14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7" Type="http://schemas.openxmlformats.org/officeDocument/2006/relationships/image" Target="../media/image161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ature-microscope-photo-video.com/en/photos/animal-histology/comparative-histology-" TargetMode="Externa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nlinebiologynotes.com/proper-connective-tissue" TargetMode="Externa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://upload.wikimedia.org/wikipedia/commons/d/d7/Fibroblast.jpg" TargetMode="External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647568"/>
            <a:ext cx="9144000" cy="1219844"/>
          </a:xfrm>
        </p:spPr>
        <p:txBody>
          <a:bodyPr/>
          <a:lstStyle/>
          <a:p>
            <a:r>
              <a:rPr lang="hu-HU" dirty="0" smtClean="0">
                <a:latin typeface="Algerian" panose="04020705040A02060702" pitchFamily="82" charset="0"/>
              </a:rPr>
              <a:t>KÖTŐSZÖVET</a:t>
            </a:r>
            <a:endParaRPr lang="hu-HU" dirty="0">
              <a:latin typeface="Algerian" panose="04020705040A02060702" pitchFamily="82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51464"/>
            <a:ext cx="9144000" cy="16557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dirty="0" smtClean="0">
                <a:latin typeface="Algerian" panose="04020705040A02060702" pitchFamily="82" charset="0"/>
              </a:rPr>
              <a:t>Heinzlmann Andrea</a:t>
            </a:r>
          </a:p>
          <a:p>
            <a:pPr>
              <a:lnSpc>
                <a:spcPct val="150000"/>
              </a:lnSpc>
            </a:pPr>
            <a:r>
              <a:rPr lang="hu-HU" sz="1200" dirty="0" err="1" smtClean="0">
                <a:latin typeface="Algerian" panose="04020705040A02060702" pitchFamily="82" charset="0"/>
              </a:rPr>
              <a:t>Állatorvostudományi</a:t>
            </a:r>
            <a:r>
              <a:rPr lang="hu-HU" sz="1200" dirty="0" smtClean="0">
                <a:latin typeface="Algerian" panose="04020705040A02060702" pitchFamily="82" charset="0"/>
              </a:rPr>
              <a:t> Egyetem</a:t>
            </a:r>
          </a:p>
          <a:p>
            <a:pPr>
              <a:lnSpc>
                <a:spcPct val="150000"/>
              </a:lnSpc>
            </a:pPr>
            <a:r>
              <a:rPr lang="hu-HU" sz="1200" dirty="0" err="1" smtClean="0">
                <a:latin typeface="Algerian" panose="04020705040A02060702" pitchFamily="82" charset="0"/>
              </a:rPr>
              <a:t>AnatómiaI</a:t>
            </a:r>
            <a:r>
              <a:rPr lang="hu-HU" sz="1200" dirty="0" smtClean="0">
                <a:latin typeface="Algerian" panose="04020705040A02060702" pitchFamily="82" charset="0"/>
              </a:rPr>
              <a:t> és Szövettani Tanszék</a:t>
            </a:r>
          </a:p>
          <a:p>
            <a:pPr>
              <a:lnSpc>
                <a:spcPct val="150000"/>
              </a:lnSpc>
            </a:pPr>
            <a:r>
              <a:rPr lang="hu-HU" sz="1200" dirty="0" smtClean="0">
                <a:latin typeface="Algerian" panose="04020705040A02060702" pitchFamily="82" charset="0"/>
              </a:rPr>
              <a:t>2018. </a:t>
            </a:r>
            <a:r>
              <a:rPr lang="hu-HU" sz="1200" dirty="0">
                <a:latin typeface="Algerian" panose="04020705040A02060702" pitchFamily="82" charset="0"/>
              </a:rPr>
              <a:t>o</a:t>
            </a:r>
            <a:r>
              <a:rPr lang="hu-HU" sz="1200" dirty="0" smtClean="0">
                <a:latin typeface="Algerian" panose="04020705040A02060702" pitchFamily="82" charset="0"/>
              </a:rPr>
              <a:t>któber 12.</a:t>
            </a:r>
            <a:endParaRPr lang="hu-HU" sz="12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33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68931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FIX SEJTEK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4960" y="121706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RETIKULOCYTA (RETIKULUMSEJT):</a:t>
            </a:r>
          </a:p>
          <a:p>
            <a:pPr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sejtmag: nagy, ovális, laza szerkezetű</a:t>
            </a:r>
          </a:p>
          <a:p>
            <a:pPr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csillag alakú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rácsrostokat </a:t>
            </a: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termeli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 - nyirok szervekben</a:t>
            </a:r>
          </a:p>
        </p:txBody>
      </p:sp>
      <p:pic>
        <p:nvPicPr>
          <p:cNvPr id="73733" name="Picture 11" descr="reticular cells"/>
          <p:cNvPicPr>
            <a:picLocks noChangeAspect="1" noChangeArrowheads="1"/>
          </p:cNvPicPr>
          <p:nvPr/>
        </p:nvPicPr>
        <p:blipFill>
          <a:blip r:embed="rId2"/>
          <a:srcRect t="14285"/>
          <a:stretch>
            <a:fillRect/>
          </a:stretch>
        </p:blipFill>
        <p:spPr bwMode="auto">
          <a:xfrm>
            <a:off x="516923" y="3616270"/>
            <a:ext cx="3671888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églalap 1"/>
          <p:cNvSpPr/>
          <p:nvPr/>
        </p:nvSpPr>
        <p:spPr>
          <a:xfrm>
            <a:off x="439523" y="6101130"/>
            <a:ext cx="38266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https://commons.wikimedia.org/wiki/File:Reticular_Cells.jpg</a:t>
            </a:r>
          </a:p>
        </p:txBody>
      </p:sp>
      <p:pic>
        <p:nvPicPr>
          <p:cNvPr id="1026" name="Picture 2" descr="http://www.lab.anhb.uwa.edu.au/mb140/corepages/lymphoid1/images/TyoCHE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963" y="1664141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5774724" y="5568398"/>
            <a:ext cx="47285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http://www.lab.anhb.uwa.edu.au/mb140/corepages/lymphoid1/lymph1.htm</a:t>
            </a:r>
          </a:p>
        </p:txBody>
      </p:sp>
      <p:pic>
        <p:nvPicPr>
          <p:cNvPr id="1028" name="Picture 4" descr="http://www.lab.anhb.uwa.edu.au/mb140/corepages/lymphoid1/images/lyn44h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80" y="3062821"/>
            <a:ext cx="3616980" cy="241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211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>
          <a:xfrm>
            <a:off x="615779" y="131032"/>
            <a:ext cx="10515600" cy="75522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FIX SEJTEK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5779" y="867545"/>
            <a:ext cx="10515600" cy="4351338"/>
          </a:xfrm>
        </p:spPr>
        <p:txBody>
          <a:bodyPr/>
          <a:lstStyle/>
          <a:p>
            <a:pPr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ZSÍRSEJTEK (ADIPOCYTA)</a:t>
            </a:r>
          </a:p>
          <a:p>
            <a:pPr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FEHÉR ZSÍRSEJT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gömbölyű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„</a:t>
            </a: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pecsétgyűrű alakú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sejt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100µm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 typeface="Symbol" pitchFamily="18" charset="2"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sejt térfogatának túlnyomó részét egyetlen zsírcsepp tölti 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– UNILOKULÁRIS, UNIVAKUOLÁRIS</a:t>
            </a:r>
            <a:endParaRPr lang="hu-HU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 typeface="Symbol" pitchFamily="18" charset="2"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cytoplazmát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a zsírcsepp a szélére szorítja, emiatt vékony vonalként látszik</a:t>
            </a:r>
          </a:p>
          <a:p>
            <a:pPr algn="just" eaLnBrk="1" hangingPunct="1">
              <a:lnSpc>
                <a:spcPct val="120000"/>
              </a:lnSpc>
              <a:buFont typeface="Symbol" pitchFamily="18" charset="2"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- a sejtmag lapos, oldalra szorul</a:t>
            </a:r>
          </a:p>
          <a:p>
            <a:pPr algn="just" eaLnBrk="1" hangingPunct="1">
              <a:lnSpc>
                <a:spcPct val="120000"/>
              </a:lnSpc>
              <a:buFont typeface="Symbol" pitchFamily="18" charset="2"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csoportokat alkotnak</a:t>
            </a:r>
          </a:p>
          <a:p>
            <a:pPr algn="just" eaLnBrk="1" hangingPunct="1">
              <a:lnSpc>
                <a:spcPct val="120000"/>
              </a:lnSpc>
              <a:buFont typeface="Symbol" pitchFamily="18" charset="2"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felesleges táplálékot zsír formájában raktározza</a:t>
            </a:r>
          </a:p>
          <a:p>
            <a:pPr marL="0" indent="0" algn="just" eaLnBrk="1" hangingPunct="1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térkitöltő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szerep, az erek körüli zsírszövet mechanikai védelmet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nyújt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(talp-fartájék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hu-HU" sz="1600" b="1" dirty="0"/>
          </a:p>
        </p:txBody>
      </p:sp>
      <p:pic>
        <p:nvPicPr>
          <p:cNvPr id="74756" name="Picture 8" descr="2_adipose_cells"/>
          <p:cNvPicPr>
            <a:picLocks noChangeAspect="1" noChangeArrowheads="1"/>
          </p:cNvPicPr>
          <p:nvPr/>
        </p:nvPicPr>
        <p:blipFill>
          <a:blip r:embed="rId2"/>
          <a:srcRect l="5235"/>
          <a:stretch>
            <a:fillRect/>
          </a:stretch>
        </p:blipFill>
        <p:spPr bwMode="auto">
          <a:xfrm>
            <a:off x="4526628" y="4441460"/>
            <a:ext cx="2614613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KÃ©ptalÃ¡lat a kÃ¶vetkezÅre: âweisse adipozytâ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16100">
            <a:off x="9601896" y="135454"/>
            <a:ext cx="2166572" cy="210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Ã©ptalÃ¡lat a kÃ¶vetkezÅre: âpecsÃ©tgyÅ±rÅ±â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15901" r="13254" b="19239"/>
          <a:stretch/>
        </p:blipFill>
        <p:spPr bwMode="auto">
          <a:xfrm>
            <a:off x="7409001" y="387479"/>
            <a:ext cx="1878228" cy="167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Csoportba foglalás 7"/>
          <p:cNvGrpSpPr/>
          <p:nvPr/>
        </p:nvGrpSpPr>
        <p:grpSpPr>
          <a:xfrm>
            <a:off x="293769" y="4441820"/>
            <a:ext cx="4097445" cy="2051484"/>
            <a:chOff x="1660419" y="4450917"/>
            <a:chExt cx="4097445" cy="2051484"/>
          </a:xfrm>
        </p:grpSpPr>
        <p:grpSp>
          <p:nvGrpSpPr>
            <p:cNvPr id="74755" name="Group 8"/>
            <p:cNvGrpSpPr>
              <a:grpSpLocks/>
            </p:cNvGrpSpPr>
            <p:nvPr/>
          </p:nvGrpSpPr>
          <p:grpSpPr bwMode="auto">
            <a:xfrm>
              <a:off x="2925764" y="4468813"/>
              <a:ext cx="2832100" cy="2033588"/>
              <a:chOff x="3696" y="2741"/>
              <a:chExt cx="1784" cy="1281"/>
            </a:xfrm>
          </p:grpSpPr>
          <p:pic>
            <p:nvPicPr>
              <p:cNvPr id="74757" name="Picture 5" descr="220px-Yellow_adipose_tissue_in_paraffin_section_-_lipids_washed_out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696" y="2741"/>
                <a:ext cx="1784" cy="1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4758" name="Text Box 6"/>
              <p:cNvSpPr txBox="1">
                <a:spLocks noChangeArrowheads="1"/>
              </p:cNvSpPr>
              <p:nvPr/>
            </p:nvSpPr>
            <p:spPr bwMode="auto">
              <a:xfrm>
                <a:off x="3696" y="3748"/>
                <a:ext cx="512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 sz="1200" b="1"/>
                  <a:t>adipocyta</a:t>
                </a:r>
              </a:p>
            </p:txBody>
          </p:sp>
          <p:sp>
            <p:nvSpPr>
              <p:cNvPr id="74759" name="Line 7"/>
              <p:cNvSpPr>
                <a:spLocks noChangeShapeType="1"/>
              </p:cNvSpPr>
              <p:nvPr/>
            </p:nvSpPr>
            <p:spPr bwMode="auto">
              <a:xfrm flipV="1">
                <a:off x="4014" y="3612"/>
                <a:ext cx="227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cxnSp>
          <p:nvCxnSpPr>
            <p:cNvPr id="4" name="Egyenes összekötő nyíllal 3"/>
            <p:cNvCxnSpPr/>
            <p:nvPr/>
          </p:nvCxnSpPr>
          <p:spPr>
            <a:xfrm>
              <a:off x="2357654" y="4745722"/>
              <a:ext cx="1041616" cy="3789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Egyenes összekötő nyíllal 5"/>
            <p:cNvCxnSpPr/>
            <p:nvPr/>
          </p:nvCxnSpPr>
          <p:spPr>
            <a:xfrm>
              <a:off x="2365892" y="4753960"/>
              <a:ext cx="914400" cy="9144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Szövegdoboz 6"/>
            <p:cNvSpPr txBox="1"/>
            <p:nvPr/>
          </p:nvSpPr>
          <p:spPr>
            <a:xfrm>
              <a:off x="1660419" y="4450917"/>
              <a:ext cx="923651" cy="525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ötőszöveti </a:t>
              </a:r>
            </a:p>
            <a:p>
              <a:pPr algn="ctr">
                <a:lnSpc>
                  <a:spcPct val="150000"/>
                </a:lnSpc>
              </a:pP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sövény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 descr="&#10;predominant type in adults; signet-ring feature with a single fat droplet that is not membrane bound. Squeezed nucleus and scant cytoplasm form a thin rim at cell periphery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063" y="2539826"/>
            <a:ext cx="3029149" cy="262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7503705" y="5202063"/>
            <a:ext cx="45500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https://www.memorangapp.com/flashcards/49294/Connective+Tissue/</a:t>
            </a:r>
          </a:p>
        </p:txBody>
      </p:sp>
    </p:spTree>
    <p:extLst>
      <p:ext uri="{BB962C8B-B14F-4D97-AF65-F5344CB8AC3E}">
        <p14:creationId xmlns:p14="http://schemas.microsoft.com/office/powerpoint/2010/main" val="2199130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>
          <a:xfrm>
            <a:off x="615779" y="131032"/>
            <a:ext cx="10515600" cy="75522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FIX SEJTEK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455" y="1130026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ZSÍRSEJTEK (ADIPOCYTA)</a:t>
            </a:r>
          </a:p>
          <a:p>
            <a:pPr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FEHÉR ZSÍRSEJT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rutin szövettani metszetekben- a sejt üresnek látszik – kioldódik a zsír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ZSÍRFESTŐK (neutrális festékek):</a:t>
            </a:r>
          </a:p>
          <a:p>
            <a:pPr algn="just"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PIROSPAPRIKA</a:t>
            </a:r>
          </a:p>
          <a:p>
            <a:pPr algn="just"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SZUDÁNVÖRÖS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upload.wikimedia.org/wikipedia/commons/thumb/6/6f/Adipocyte2.jpg/220px-Adipocyt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444" y="3657601"/>
            <a:ext cx="3173455" cy="238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619338" y="6127578"/>
            <a:ext cx="24016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</a:rPr>
              <a:t>Mit </a:t>
            </a:r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Oil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</a:rPr>
              <a:t> Red O </a:t>
            </a:r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gefärbte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hu-HU" sz="1000" b="1" u="sng" dirty="0" err="1" smtClean="0">
                <a:solidFill>
                  <a:srgbClr val="0B0080"/>
                </a:solidFill>
                <a:latin typeface="Arial" panose="020B0604020202020204" pitchFamily="34" charset="0"/>
                <a:hlinkClick r:id="rId3"/>
              </a:rPr>
              <a:t>Adipozyten</a:t>
            </a:r>
            <a:endParaRPr lang="hu-HU" sz="1000" b="1" u="sng" dirty="0" smtClean="0">
              <a:solidFill>
                <a:srgbClr val="0B0080"/>
              </a:solidFill>
              <a:latin typeface="Arial" panose="020B0604020202020204" pitchFamily="34" charset="0"/>
            </a:endParaRPr>
          </a:p>
          <a:p>
            <a:r>
              <a:rPr lang="hu-HU" sz="1000" b="1" dirty="0"/>
              <a:t>https://de.wikipedia.org/wiki/Oil_Red_O</a:t>
            </a:r>
          </a:p>
        </p:txBody>
      </p:sp>
      <p:pic>
        <p:nvPicPr>
          <p:cNvPr id="3076" name="Picture 4" descr="http://www.unifr.ch/anatomy/elearning/de/stuetzgewebe/kurspraep/images/sudanI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528" y="3657601"/>
            <a:ext cx="4012771" cy="255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4202218" y="6281467"/>
            <a:ext cx="64328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Sudan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III festés,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Adipocyta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://www.unifr.ch/anatomy/elearning/de/stuetzgewebe/kurspraep/faerbung/d-faerbung.php</a:t>
            </a:r>
          </a:p>
        </p:txBody>
      </p:sp>
      <p:pic>
        <p:nvPicPr>
          <p:cNvPr id="3078" name="Picture 6" descr="KapcsolÃ³dÃ³ kÃ©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751" y="255301"/>
            <a:ext cx="2873772" cy="215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Ã©ptalÃ¡lat a kÃ¶vetkezÅre: âpirospaprikaâ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t="7217" r="3833" b="17455"/>
          <a:stretch/>
        </p:blipFill>
        <p:spPr bwMode="auto">
          <a:xfrm>
            <a:off x="5725298" y="1451142"/>
            <a:ext cx="3229233" cy="180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500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>
          <a:xfrm>
            <a:off x="615779" y="131032"/>
            <a:ext cx="10515600" cy="75522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FIX SEJTEK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3857" y="841282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MELANOCYTA (PIGMENTSEJT)</a:t>
            </a:r>
          </a:p>
          <a:p>
            <a:pPr>
              <a:lnSpc>
                <a:spcPct val="12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nyúlványos sejtek</a:t>
            </a:r>
          </a:p>
          <a:p>
            <a:pPr>
              <a:lnSpc>
                <a:spcPct val="12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elanin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tartalmú szemcsék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granulumok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cytoplazmában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tratum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basaléban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őr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zem érhártya</a:t>
            </a:r>
          </a:p>
        </p:txBody>
      </p:sp>
      <p:pic>
        <p:nvPicPr>
          <p:cNvPr id="4098" name="Picture 2" descr="a_boralj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5019" r="7517"/>
          <a:stretch/>
        </p:blipFill>
        <p:spPr bwMode="auto">
          <a:xfrm>
            <a:off x="8276969" y="238523"/>
            <a:ext cx="3377515" cy="192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8651104" y="2194415"/>
            <a:ext cx="26292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https://borgyogyaszpecs.blog.hu/page/2</a:t>
            </a:r>
          </a:p>
        </p:txBody>
      </p:sp>
      <p:sp>
        <p:nvSpPr>
          <p:cNvPr id="3" name="Téglalap 2"/>
          <p:cNvSpPr/>
          <p:nvPr/>
        </p:nvSpPr>
        <p:spPr>
          <a:xfrm>
            <a:off x="8363708" y="6426930"/>
            <a:ext cx="382829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https://myloview.de/bild-melanozyten-epidermis-nr-597974A</a:t>
            </a:r>
          </a:p>
        </p:txBody>
      </p:sp>
      <p:pic>
        <p:nvPicPr>
          <p:cNvPr id="4100" name="Picture 4" descr="KÃ©ptalÃ¡lat a kÃ¶vetkezÅre: âmelanozyten histologie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104" y="2531716"/>
            <a:ext cx="3048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elanozyten, Melanin und Melanogenese. Lizenzfreies melanozyten melanin und melanogenese stock vektor art und mehr bilder von anatom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90" y="3179804"/>
            <a:ext cx="2541582" cy="204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313735" y="5352292"/>
            <a:ext cx="39235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www.istockphoto.com/de/vektor/melanozyten-</a:t>
            </a:r>
          </a:p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melanin-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und-melanogenese-gm645004658-116964953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4" name="Picture 8" descr="http://aquaticpath.phhp.ufl.edu/fhm/images/ey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04" y="2051887"/>
            <a:ext cx="3400151" cy="238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4272869" y="4524132"/>
            <a:ext cx="403971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http://aquaticpath.phhp.ufl.edu/fhm/eye.html</a:t>
            </a:r>
          </a:p>
          <a:p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Retina,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Bouins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H&amp;E, Bar = 20.5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µm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pigment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epithelium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photoreceptor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3.outer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limiting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plexiform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plexiform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limiting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Egyenes összekötő nyíllal 6"/>
          <p:cNvCxnSpPr/>
          <p:nvPr/>
        </p:nvCxnSpPr>
        <p:spPr>
          <a:xfrm flipV="1">
            <a:off x="10132541" y="5667632"/>
            <a:ext cx="387178" cy="1482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9154014" y="5547943"/>
            <a:ext cx="11721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elanin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igment</a:t>
            </a:r>
          </a:p>
          <a:p>
            <a:pPr algn="ctr"/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stratum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basale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76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5249" y="153455"/>
            <a:ext cx="10515600" cy="92821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FIX SEJTEK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48730" y="12077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MESOBLAST (MESENCHYMALIS SEJTEK):</a:t>
            </a:r>
          </a:p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embrionális kötőszövet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pluripotens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sejtjei</a:t>
            </a:r>
          </a:p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szabálytalan alak</a:t>
            </a:r>
          </a:p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csillag alakú nyúlvány</a:t>
            </a:r>
          </a:p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sejtmag ovális,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heterokromatikus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://www.lab.anhb.uwa.edu.au/mb140/corepages/connective/Images/umb041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208" y="2268024"/>
            <a:ext cx="2946674" cy="36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lab.anhb.uwa.edu.au/mb140/corepages/connective/Images/kifoet044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80" y="2268024"/>
            <a:ext cx="2941852" cy="367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4670853" y="6071456"/>
            <a:ext cx="55523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öldökzsinór, HE,                                                                           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fötális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vese, HE      http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://www.lab.anhb.uwa.edu.au/mb140/corepages/connective/connect.htm#labmucous</a:t>
            </a:r>
          </a:p>
        </p:txBody>
      </p:sp>
    </p:spTree>
    <p:extLst>
      <p:ext uri="{BB962C8B-B14F-4D97-AF65-F5344CB8AC3E}">
        <p14:creationId xmlns:p14="http://schemas.microsoft.com/office/powerpoint/2010/main" val="4268945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404609" y="207575"/>
            <a:ext cx="10515600" cy="63165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MOBILIS SEJTEK</a:t>
            </a:r>
          </a:p>
        </p:txBody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4501" y="570848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285750" indent="-285750" eaLnBrk="1" hangingPunct="1">
              <a:buFontTx/>
              <a:buAutoNum type="romanU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MACROPHAG:</a:t>
            </a:r>
          </a:p>
          <a:p>
            <a:pPr marL="0" indent="0" eaLnBrk="1" hangingPunct="1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- 15 - 20µm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magja bab alakú, excentrikusan helyezkedik el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cytoplazmája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bekebelezett anyagokat tartalmazó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granulumokat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phagosoma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tartalmaz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granulumokban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lysosomális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enzimek 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a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vér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monocytái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a kötőszövetbe jutva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macrophággá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alakulnak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phagocytosis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szerepe van a gyulladásban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hu-HU" sz="1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hu-HU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GYULLADÁS SORÁN:</a:t>
            </a:r>
          </a:p>
          <a:p>
            <a:pPr algn="just">
              <a:lnSpc>
                <a:spcPct val="120000"/>
              </a:lnSpc>
            </a:pPr>
            <a:r>
              <a:rPr lang="hu-H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során aktiválódnak</a:t>
            </a:r>
          </a:p>
          <a:p>
            <a:pPr algn="just">
              <a:lnSpc>
                <a:spcPct val="120000"/>
              </a:lnSpc>
            </a:pPr>
            <a:r>
              <a:rPr lang="hu-H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méretük megnő</a:t>
            </a:r>
          </a:p>
          <a:p>
            <a:pPr algn="just">
              <a:lnSpc>
                <a:spcPct val="120000"/>
              </a:lnSpc>
            </a:pPr>
            <a:r>
              <a:rPr lang="hu-HU" sz="1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lysosomális</a:t>
            </a:r>
            <a:r>
              <a:rPr lang="hu-H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enzimek </a:t>
            </a:r>
            <a:r>
              <a:rPr lang="hu-H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mennyisége </a:t>
            </a:r>
            <a:r>
              <a:rPr lang="hu-H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megnő</a:t>
            </a:r>
          </a:p>
          <a:p>
            <a:pPr algn="just">
              <a:lnSpc>
                <a:spcPct val="120000"/>
              </a:lnSpc>
            </a:pPr>
            <a:r>
              <a:rPr lang="hu-H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megerősödik </a:t>
            </a:r>
            <a:r>
              <a:rPr lang="hu-H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és hatékonyabbá válik </a:t>
            </a:r>
            <a:r>
              <a:rPr lang="hu-HU" sz="1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phagocytáló</a:t>
            </a:r>
            <a:r>
              <a:rPr lang="hu-H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képességük</a:t>
            </a:r>
            <a:endParaRPr lang="hu-HU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803" name="Picture 6" descr="macrophage"/>
          <p:cNvPicPr>
            <a:picLocks noChangeAspect="1" noChangeArrowheads="1"/>
          </p:cNvPicPr>
          <p:nvPr/>
        </p:nvPicPr>
        <p:blipFill rotWithShape="1">
          <a:blip r:embed="rId2"/>
          <a:srcRect l="21338" r="15002" b="16439"/>
          <a:stretch/>
        </p:blipFill>
        <p:spPr bwMode="auto">
          <a:xfrm>
            <a:off x="10282882" y="222099"/>
            <a:ext cx="1573427" cy="1549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Csoportba foglalás 2"/>
          <p:cNvGrpSpPr/>
          <p:nvPr/>
        </p:nvGrpSpPr>
        <p:grpSpPr>
          <a:xfrm>
            <a:off x="7362565" y="2440291"/>
            <a:ext cx="3027663" cy="2091149"/>
            <a:chOff x="6586801" y="4087746"/>
            <a:chExt cx="3211135" cy="2363742"/>
          </a:xfrm>
        </p:grpSpPr>
        <p:pic>
          <p:nvPicPr>
            <p:cNvPr id="6146" name="Picture 2" descr="KÃ©ptalÃ¡lat a kÃ¶vetkezÅre: âmacrophage histologyâ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188" y="4087746"/>
              <a:ext cx="2785333" cy="208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églalap 1"/>
            <p:cNvSpPr/>
            <p:nvPr/>
          </p:nvSpPr>
          <p:spPr>
            <a:xfrm>
              <a:off x="6586801" y="6205267"/>
              <a:ext cx="321113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https://hu.pinterest.com/pin/388435536601390207/</a:t>
              </a:r>
            </a:p>
          </p:txBody>
        </p:sp>
      </p:grpSp>
      <p:pic>
        <p:nvPicPr>
          <p:cNvPr id="6148" name="Picture 4" descr="http://education.med.nyu.edu/Histology/courseware/modules/lymphoid/images/unit.09.1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222" y="4558304"/>
            <a:ext cx="2885303" cy="194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6672346" y="6369868"/>
            <a:ext cx="5519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Lép sinus,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epon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400x</a:t>
            </a:r>
          </a:p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://education.med.nyu.edu/Histology/courseware/modules/lymphoid/lymphoid11.html</a:t>
            </a:r>
          </a:p>
        </p:txBody>
      </p:sp>
      <p:pic>
        <p:nvPicPr>
          <p:cNvPr id="6150" name="Picture 6" descr="KÃ©ptalÃ¡lat a kÃ¶vetkezÅre: âmacrophage histologyâ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t="6057" r="1588" b="6841"/>
          <a:stretch/>
        </p:blipFill>
        <p:spPr bwMode="auto">
          <a:xfrm>
            <a:off x="4455725" y="4592555"/>
            <a:ext cx="2413368" cy="193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3302468" y="6491902"/>
            <a:ext cx="31534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http://www.siumed.edu/~dking2/intro/IN015b.htm</a:t>
            </a:r>
          </a:p>
        </p:txBody>
      </p:sp>
      <p:pic>
        <p:nvPicPr>
          <p:cNvPr id="6152" name="Picture 8" descr="KÃ©ptalÃ¡lat a kÃ¶vetkezÅre: âmakrofÃ¡gâ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893" y="2259028"/>
            <a:ext cx="2705804" cy="202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4247500" y="4254570"/>
            <a:ext cx="23599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https://slideplayer.hu/slide/2202652/</a:t>
            </a:r>
          </a:p>
        </p:txBody>
      </p:sp>
      <p:pic>
        <p:nvPicPr>
          <p:cNvPr id="6154" name="Picture 10" descr="https://upload.wikimedia.org/wikipedia/commons/thumb/7/73/Macrophage_in_the_alveolus_Lung_-_TEM.jpg/300px-Macrophage_in_the_alveolus_Lung_-_TE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565" y="225178"/>
            <a:ext cx="2306596" cy="172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6938697" y="1943948"/>
            <a:ext cx="33441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https://hu.wikipedia.org/wiki/Makrof%C3%A1g</a:t>
            </a:r>
          </a:p>
          <a:p>
            <a:r>
              <a:rPr lang="hu-HU" sz="10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Tüdőben 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lévő </a:t>
            </a:r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makrofág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elektronmikroszkópos képe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421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1030159" y="372980"/>
            <a:ext cx="10515600" cy="620712"/>
          </a:xfrm>
        </p:spPr>
        <p:txBody>
          <a:bodyPr>
            <a:no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MOBILIS SEJTEK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781" y="833275"/>
            <a:ext cx="10515600" cy="4351338"/>
          </a:xfrm>
        </p:spPr>
        <p:txBody>
          <a:bodyPr/>
          <a:lstStyle/>
          <a:p>
            <a:pPr algn="just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HÍZÓSEJT (MASTOCYTA)</a:t>
            </a:r>
          </a:p>
          <a:p>
            <a:pPr algn="just" eaLnBrk="1" hangingPunct="1">
              <a:lnSpc>
                <a:spcPct val="120000"/>
              </a:lnSpc>
              <a:buFont typeface="Symbol" pitchFamily="18" charset="2"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polymorph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sejtek</a:t>
            </a:r>
          </a:p>
          <a:p>
            <a:pPr algn="just" eaLnBrk="1" hangingPunct="1">
              <a:lnSpc>
                <a:spcPct val="120000"/>
              </a:lnSpc>
              <a:buFont typeface="Symbol" pitchFamily="18" charset="2"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cytoplasma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basophil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 typeface="Symbol" pitchFamily="18" charset="2"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kötőszöveten kívül erek mentén </a:t>
            </a:r>
          </a:p>
          <a:p>
            <a:pPr marL="0" indent="0" algn="just" eaLnBrk="1" hangingPunct="1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heparint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hisztamint és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szerotonint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tartalmazó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granulumok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cytoplasmában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20000"/>
              </a:lnSpc>
              <a:buNone/>
            </a:pPr>
            <a:r>
              <a:rPr lang="hu-HU" sz="1200" b="1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METAKROMÁZIÁS FESTÉS: </a:t>
            </a:r>
          </a:p>
          <a:p>
            <a:pPr marL="0" indent="0" algn="just" eaLnBrk="1" hangingPunct="1">
              <a:lnSpc>
                <a:spcPct val="120000"/>
              </a:lnSpc>
              <a:buNone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Heparin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negatív töltésű – bázikus festékekkel a kék színű festék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toluidinkék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lilára festi 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granulumokat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hu-HU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hu-HU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</a:pPr>
            <a:endParaRPr lang="hu-HU" sz="1000" b="1" i="1" dirty="0"/>
          </a:p>
        </p:txBody>
      </p:sp>
      <p:pic>
        <p:nvPicPr>
          <p:cNvPr id="7172" name="Picture 4" descr="http://www.mastcellaware.com/images/mastcell-purple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032" y="260452"/>
            <a:ext cx="1661636" cy="141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9244488" y="1668120"/>
            <a:ext cx="27267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http://www.mastcellaware.com/mast-cells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about-mast-cells.html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4" name="Picture 6" descr="http://images3.wikia.nocookie.net/__cb20091010070403/mastocytosis/images/thumb/1/10/Mastcell.jpg/263px-Mastce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056" y="3315241"/>
            <a:ext cx="1570235" cy="211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3918721" y="5458234"/>
            <a:ext cx="49921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http://www.pathologyoutlines.com/topic/bonemarrowmastcells.html?mobile=off</a:t>
            </a:r>
          </a:p>
        </p:txBody>
      </p:sp>
      <p:pic>
        <p:nvPicPr>
          <p:cNvPr id="7176" name="Picture 8" descr="https://krefting.gu.se/digitalAssets/1291/1291519_Human_Mastcell_MR_copy_edited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094" y="3421582"/>
            <a:ext cx="2648954" cy="202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Metachromatic Staining Granul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60" y="3496460"/>
            <a:ext cx="2925714" cy="218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252883" y="5672964"/>
            <a:ext cx="4596714" cy="525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Metakromáziásan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festődő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granulumok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://pictureshoes.club/quotes/metachromatic-staining-granules.html</a:t>
            </a:r>
          </a:p>
        </p:txBody>
      </p:sp>
      <p:pic>
        <p:nvPicPr>
          <p:cNvPr id="3074" name="Picture 2" descr="produce slow contractions in smooth musc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79" y="2282363"/>
            <a:ext cx="3349940" cy="185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8547904" y="4190445"/>
            <a:ext cx="3566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https://www.memorangapp.com/flashcards/49294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/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Connective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15042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729906" y="473010"/>
            <a:ext cx="10515600" cy="620712"/>
          </a:xfrm>
        </p:spPr>
        <p:txBody>
          <a:bodyPr>
            <a:no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MOBILIS SEJTEK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418" y="783366"/>
            <a:ext cx="10515600" cy="4351338"/>
          </a:xfrm>
        </p:spPr>
        <p:txBody>
          <a:bodyPr/>
          <a:lstStyle/>
          <a:p>
            <a:pPr algn="just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HÍZÓSEJT</a:t>
            </a:r>
          </a:p>
          <a:p>
            <a:pPr algn="just" eaLnBrk="1" hangingPunct="1">
              <a:lnSpc>
                <a:spcPct val="120000"/>
              </a:lnSpc>
              <a:buFont typeface="Symbol" pitchFamily="18" charset="2"/>
              <a:buNone/>
            </a:pP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HISZTAMIN:</a:t>
            </a:r>
          </a:p>
          <a:p>
            <a:pPr algn="just">
              <a:lnSpc>
                <a:spcPct val="120000"/>
              </a:lnSpc>
            </a:pP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különböző </a:t>
            </a:r>
            <a:r>
              <a:rPr lang="hu-H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kiváltó okok hatására (fizikai károsodás, </a:t>
            </a: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égés) </a:t>
            </a:r>
            <a:r>
              <a:rPr lang="hu-H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kiszabadulnak a </a:t>
            </a: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sejtből</a:t>
            </a:r>
          </a:p>
          <a:p>
            <a:pPr algn="just">
              <a:lnSpc>
                <a:spcPct val="120000"/>
              </a:lnSpc>
            </a:pPr>
            <a:r>
              <a:rPr lang="hu-HU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IgE</a:t>
            </a: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– receptorok – </a:t>
            </a:r>
            <a:r>
              <a:rPr lang="hu-HU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IgE</a:t>
            </a: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immunglobulint kötnek</a:t>
            </a:r>
          </a:p>
          <a:p>
            <a:pPr algn="just">
              <a:lnSpc>
                <a:spcPct val="120000"/>
              </a:lnSpc>
            </a:pPr>
            <a:r>
              <a:rPr lang="hu-H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hu-H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ereket </a:t>
            </a: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tágítja - növeli az erek </a:t>
            </a:r>
            <a:r>
              <a:rPr lang="hu-HU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permeabilitását</a:t>
            </a: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így a vérből folyadék lép ki a környező kötőszövetbe duzzanatot, gyulladásos tüneteket </a:t>
            </a:r>
          </a:p>
          <a:p>
            <a:pPr algn="just">
              <a:lnSpc>
                <a:spcPct val="120000"/>
              </a:lnSpc>
              <a:buNone/>
            </a:pP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okozva</a:t>
            </a:r>
          </a:p>
          <a:p>
            <a:pPr algn="just">
              <a:lnSpc>
                <a:spcPct val="120000"/>
              </a:lnSpc>
            </a:pP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hörgők </a:t>
            </a:r>
            <a:r>
              <a:rPr lang="hu-H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simaizmának görcsét, fokozott nyákszekréciót </a:t>
            </a: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okoz</a:t>
            </a:r>
          </a:p>
          <a:p>
            <a:pPr algn="just">
              <a:lnSpc>
                <a:spcPct val="120000"/>
              </a:lnSpc>
              <a:buNone/>
            </a:pP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Elsődleges mediátora:</a:t>
            </a:r>
          </a:p>
          <a:p>
            <a:pPr algn="just">
              <a:lnSpc>
                <a:spcPct val="120000"/>
              </a:lnSpc>
              <a:buNone/>
            </a:pP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- az </a:t>
            </a:r>
            <a:r>
              <a:rPr lang="hu-HU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ANAPHYALXIÁS SOKK </a:t>
            </a:r>
            <a:r>
              <a:rPr lang="hu-HU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-nak</a:t>
            </a:r>
            <a:endParaRPr lang="hu-HU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- bőr-nyálkahártya </a:t>
            </a:r>
            <a:r>
              <a:rPr lang="hu-H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allergiás </a:t>
            </a: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folyamatainak</a:t>
            </a:r>
            <a:endParaRPr lang="hu-HU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</a:pPr>
            <a:endParaRPr lang="hu-HU" sz="1000" b="1" i="1" dirty="0"/>
          </a:p>
        </p:txBody>
      </p:sp>
      <p:pic>
        <p:nvPicPr>
          <p:cNvPr id="77827" name="Picture 6" descr="images_80bcb7f1_f3a9_40b5_b133_ead1784485c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73071" y="224230"/>
            <a:ext cx="2301532" cy="179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KÃ©ptalÃ¡lat a kÃ¶vetkezÅre: âhÃ­zÃ³sejtâ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405" y="2480441"/>
            <a:ext cx="2042029" cy="209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Ã©ptalÃ¡lat a kÃ¶vetkezÅre: âhÃ­zÃ³sejt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303" y="2612097"/>
            <a:ext cx="2556870" cy="159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Ã©ptalÃ¡lat a kÃ¶vetkezÅre: âanaphylaxiaâ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763" y="4264986"/>
            <a:ext cx="1566133" cy="221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Ã©ptalÃ¡lat a kÃ¶vetkezÅre: âanaphylaxiaâ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09" y="4264986"/>
            <a:ext cx="2442927" cy="21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apcsolÃ³dÃ³ kÃ©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28" y="4337389"/>
            <a:ext cx="1565545" cy="211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7076303" y="6454525"/>
            <a:ext cx="411068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/>
              <a:t>https://vitalitasportal.com/allergia-es-asztma/az-anafilaxias-sokk-tunetei-es-kezelese/</a:t>
            </a:r>
          </a:p>
        </p:txBody>
      </p:sp>
      <p:sp>
        <p:nvSpPr>
          <p:cNvPr id="3" name="Téglalap 2"/>
          <p:cNvSpPr/>
          <p:nvPr/>
        </p:nvSpPr>
        <p:spPr>
          <a:xfrm>
            <a:off x="4322116" y="6454525"/>
            <a:ext cx="254268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800" dirty="0"/>
              <a:t>http://www.allergiadoktor.hu/allergia/anafilaxias_sokk/</a:t>
            </a:r>
          </a:p>
        </p:txBody>
      </p:sp>
      <p:sp>
        <p:nvSpPr>
          <p:cNvPr id="4" name="Téglalap 3"/>
          <p:cNvSpPr/>
          <p:nvPr/>
        </p:nvSpPr>
        <p:spPr>
          <a:xfrm>
            <a:off x="1880117" y="6476366"/>
            <a:ext cx="186942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800" dirty="0"/>
              <a:t>https://hu.wikipedia.org/wiki/Anafilaxia</a:t>
            </a:r>
          </a:p>
        </p:txBody>
      </p:sp>
    </p:spTree>
    <p:extLst>
      <p:ext uri="{BB962C8B-B14F-4D97-AF65-F5344CB8AC3E}">
        <p14:creationId xmlns:p14="http://schemas.microsoft.com/office/powerpoint/2010/main" val="906350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>
          <a:xfrm>
            <a:off x="772297" y="111108"/>
            <a:ext cx="10515600" cy="88423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MOBILIS SEJTEK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497" y="1182917"/>
            <a:ext cx="10515600" cy="4351338"/>
          </a:xfrm>
        </p:spPr>
        <p:txBody>
          <a:bodyPr/>
          <a:lstStyle/>
          <a:p>
            <a:pPr algn="just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LYMPHOCYTA</a:t>
            </a:r>
          </a:p>
          <a:p>
            <a:pPr algn="just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az immunrendszer sejtjei, amelyek a vér- és nyirokerekből a kötőszövetbe juthatnak</a:t>
            </a:r>
          </a:p>
          <a:p>
            <a:pPr algn="just" eaLnBrk="1" hangingPunct="1">
              <a:lnSpc>
                <a:spcPct val="120000"/>
              </a:lnSpc>
              <a:buFont typeface="Symbol" pitchFamily="18" charset="2"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kis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kerek sötét magvú sejt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keskeny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cytoplazma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szegély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agy mennyiségben emésztő – légző traktus hám alatti kötőszövetében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 typeface="Symbol" pitchFamily="18" charset="2"/>
              <a:buNone/>
            </a:pPr>
            <a:endParaRPr lang="hu-HU" sz="1600" b="1" dirty="0"/>
          </a:p>
        </p:txBody>
      </p:sp>
      <p:pic>
        <p:nvPicPr>
          <p:cNvPr id="9218" name="Picture 2" descr="Click to view full siz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5" t="17912" r="18350" b="14853"/>
          <a:stretch/>
        </p:blipFill>
        <p:spPr bwMode="auto">
          <a:xfrm>
            <a:off x="1686310" y="3336520"/>
            <a:ext cx="2737408" cy="232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675502" y="5721826"/>
            <a:ext cx="52557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http://histology-world.com/photoalbum/displayimage.php?album=7&amp;pid=4805</a:t>
            </a:r>
          </a:p>
        </p:txBody>
      </p:sp>
      <p:pic>
        <p:nvPicPr>
          <p:cNvPr id="9220" name="Picture 4" descr="http://www.lab.anhb.uwa.edu.au/mb140/corepages/blood/images/ly105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496" y="2096262"/>
            <a:ext cx="3097428" cy="387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5725297" y="6032507"/>
            <a:ext cx="55193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http://www.lab.anhb.uwa.edu.au/mb140/corepages/blood/blood.htm#LabMONOLYMPHO</a:t>
            </a:r>
          </a:p>
        </p:txBody>
      </p:sp>
    </p:spTree>
    <p:extLst>
      <p:ext uri="{BB962C8B-B14F-4D97-AF65-F5344CB8AC3E}">
        <p14:creationId xmlns:p14="http://schemas.microsoft.com/office/powerpoint/2010/main" val="604148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>
          <a:xfrm>
            <a:off x="632254" y="115860"/>
            <a:ext cx="10515600" cy="77993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MOBILIS SEJTEK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4589" y="1053939"/>
            <a:ext cx="8229600" cy="4525963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PLAZMASEJT</a:t>
            </a:r>
          </a:p>
          <a:p>
            <a:pPr algn="just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 „B”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-lymphocyták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végső alakjai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immunglobulin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termelésért felelős sejtek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főleg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nyirokszervek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retikuláris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kötőszövetében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nyálkahártyák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kötőszövetében</a:t>
            </a:r>
          </a:p>
          <a:p>
            <a:pPr algn="just" eaLnBrk="1" hangingPunct="1">
              <a:lnSpc>
                <a:spcPct val="120000"/>
              </a:lnSpc>
              <a:buFont typeface="Symbol" pitchFamily="18" charset="2"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magjuk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excentrikus elhelyezkedésű, „kerékküllőszerű”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chromatinszerkezettel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 typeface="Symbol" pitchFamily="18" charset="2"/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9876" name="Group 15"/>
          <p:cNvGrpSpPr>
            <a:grpSpLocks/>
          </p:cNvGrpSpPr>
          <p:nvPr/>
        </p:nvGrpSpPr>
        <p:grpSpPr bwMode="auto">
          <a:xfrm>
            <a:off x="5073136" y="3567287"/>
            <a:ext cx="3136900" cy="2474912"/>
            <a:chOff x="3276" y="2143"/>
            <a:chExt cx="1976" cy="1559"/>
          </a:xfrm>
        </p:grpSpPr>
        <p:pic>
          <p:nvPicPr>
            <p:cNvPr id="79877" name="Picture 11" descr="image00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88" y="2143"/>
              <a:ext cx="1964" cy="1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9878" name="Text Box 13"/>
            <p:cNvSpPr txBox="1">
              <a:spLocks noChangeArrowheads="1"/>
            </p:cNvSpPr>
            <p:nvPr/>
          </p:nvSpPr>
          <p:spPr bwMode="auto">
            <a:xfrm>
              <a:off x="3276" y="3484"/>
              <a:ext cx="55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/>
                <a:t>plazmasejt</a:t>
              </a:r>
            </a:p>
          </p:txBody>
        </p:sp>
        <p:sp>
          <p:nvSpPr>
            <p:cNvPr id="79879" name="Line 14"/>
            <p:cNvSpPr>
              <a:spLocks noChangeShapeType="1"/>
            </p:cNvSpPr>
            <p:nvPr/>
          </p:nvSpPr>
          <p:spPr bwMode="auto">
            <a:xfrm flipV="1">
              <a:off x="3560" y="3249"/>
              <a:ext cx="136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10242" name="Picture 2" descr="Plasmazel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30" y="3340772"/>
            <a:ext cx="3926360" cy="292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002615" y="6326380"/>
            <a:ext cx="4003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de.ruarrijoseph.com/zdorove/122971-plazmaticheskaya-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kletka-vazhnaya-sostavlyayuschaya-v-srede-leykocitov.html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6" name="Picture 6" descr="https://upload.wikimedia.org/wikipedia/commons/thumb/e/ea/B-Zelle-Plasmazellen.svg/220px-B-Zelle-Plasmazellen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316" y="3607509"/>
            <a:ext cx="3071661" cy="234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9021804" y="6145604"/>
            <a:ext cx="26452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https://de.wikipedia.org/wiki/Plasmazelle</a:t>
            </a:r>
          </a:p>
        </p:txBody>
      </p:sp>
      <p:pic>
        <p:nvPicPr>
          <p:cNvPr id="4098" name="Picture 2" descr="KÃ©ptalÃ¡lat a kÃ¶vetkezÅre: âkerÃ©kkÃ¼llÅâ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5" r="17175"/>
          <a:stretch/>
        </p:blipFill>
        <p:spPr bwMode="auto">
          <a:xfrm>
            <a:off x="7710616" y="591552"/>
            <a:ext cx="1894702" cy="218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lasma Cell, TE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249" y="632343"/>
            <a:ext cx="1795728" cy="214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7158680" y="2893915"/>
            <a:ext cx="48932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https://www.sciencesource.com/archive/Plasma-Cell--TEM-SS2842969.html</a:t>
            </a:r>
          </a:p>
        </p:txBody>
      </p:sp>
    </p:spTree>
    <p:extLst>
      <p:ext uri="{BB962C8B-B14F-4D97-AF65-F5344CB8AC3E}">
        <p14:creationId xmlns:p14="http://schemas.microsoft.com/office/powerpoint/2010/main" val="1415890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ALAPSZÖVETEK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algn="ctr" eaLnBrk="1" hangingPunct="1">
              <a:lnSpc>
                <a:spcPct val="250000"/>
              </a:lnSpc>
              <a:buFontTx/>
              <a:buNone/>
            </a:pP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I. HÁMSZÖVET</a:t>
            </a:r>
          </a:p>
          <a:p>
            <a:pPr algn="ctr" eaLnBrk="1" hangingPunct="1">
              <a:lnSpc>
                <a:spcPct val="250000"/>
              </a:lnSpc>
              <a:buFontTx/>
              <a:buNone/>
            </a:pP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KÖTŐSZÖVET</a:t>
            </a:r>
          </a:p>
          <a:p>
            <a:pPr algn="ctr" eaLnBrk="1" hangingPunct="1">
              <a:lnSpc>
                <a:spcPct val="250000"/>
              </a:lnSpc>
              <a:buFontTx/>
              <a:buNone/>
            </a:pP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TÁMASZTÓSZÖVET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250000"/>
              </a:lnSpc>
              <a:buFontTx/>
              <a:buNone/>
            </a:pP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IV.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IZOMSZÖVET</a:t>
            </a:r>
          </a:p>
          <a:p>
            <a:pPr algn="ctr" eaLnBrk="1" hangingPunct="1">
              <a:lnSpc>
                <a:spcPct val="250000"/>
              </a:lnSpc>
              <a:buFontTx/>
              <a:buNone/>
            </a:pP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. IDEGSZÖVET</a:t>
            </a:r>
          </a:p>
          <a:p>
            <a:pPr eaLnBrk="1" hangingPunct="1">
              <a:buFontTx/>
              <a:buNone/>
            </a:pPr>
            <a:endParaRPr lang="hu-HU" sz="2400" b="1" dirty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4023718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458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MOBILIS SEJTEK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745" y="1409367"/>
            <a:ext cx="10653584" cy="4830548"/>
          </a:xfrm>
        </p:spPr>
        <p:txBody>
          <a:bodyPr/>
          <a:lstStyle/>
          <a:p>
            <a:pPr algn="just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NEUTROPHYL GRANULOCYTA:</a:t>
            </a:r>
          </a:p>
          <a:p>
            <a:pPr algn="just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- 8-10µm</a:t>
            </a:r>
          </a:p>
          <a:p>
            <a:pPr algn="just" eaLnBrk="1" hangingPunct="1">
              <a:lnSpc>
                <a:spcPct val="120000"/>
              </a:lnSpc>
              <a:buFont typeface="Symbol" pitchFamily="18" charset="2"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érfalon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keresztül jutnak a kötőszövetbe</a:t>
            </a:r>
          </a:p>
          <a:p>
            <a:pPr marL="0" indent="0" algn="just" eaLnBrk="1" hangingPunct="1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kerek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sejt</a:t>
            </a:r>
          </a:p>
          <a:p>
            <a:pPr marL="0" indent="0" algn="just" eaLnBrk="1" hangingPunct="1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magja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2-3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lebenyből (szegment) áll,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heterokromatikus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a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lebenyeket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kromatin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hidak kötik össze 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cytoplazmája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halvány</a:t>
            </a:r>
          </a:p>
          <a:p>
            <a:pPr marL="0" indent="0" algn="just" eaLnBrk="1" hangingPunct="1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cytolazmában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gyengén festődő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granulumok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lysosomák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hu-HU" sz="1200" b="1" i="1" dirty="0"/>
          </a:p>
        </p:txBody>
      </p:sp>
      <p:sp>
        <p:nvSpPr>
          <p:cNvPr id="3" name="Téglalap 2"/>
          <p:cNvSpPr/>
          <p:nvPr/>
        </p:nvSpPr>
        <p:spPr>
          <a:xfrm>
            <a:off x="5519351" y="5344975"/>
            <a:ext cx="49427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https://hu.wikipedia.org/wiki/Neutrofil_granulocita#/media/File:Neutrophils.jpg</a:t>
            </a:r>
          </a:p>
        </p:txBody>
      </p:sp>
      <p:pic>
        <p:nvPicPr>
          <p:cNvPr id="11270" name="Picture 6" descr="https://upload.wikimedia.org/wikipedia/commons/thumb/0/05/Neutrophil2.jpg/220px-Neutrophi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299" y="563530"/>
            <a:ext cx="20955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8691389" y="2523373"/>
            <a:ext cx="26693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https://en.wikipedia.org/wiki/Granulocyte</a:t>
            </a:r>
          </a:p>
        </p:txBody>
      </p:sp>
      <p:grpSp>
        <p:nvGrpSpPr>
          <p:cNvPr id="12" name="Csoportba foglalás 11"/>
          <p:cNvGrpSpPr/>
          <p:nvPr/>
        </p:nvGrpSpPr>
        <p:grpSpPr>
          <a:xfrm>
            <a:off x="6015702" y="2449480"/>
            <a:ext cx="4117562" cy="2796851"/>
            <a:chOff x="6015702" y="2449480"/>
            <a:chExt cx="4117562" cy="2796851"/>
          </a:xfrm>
        </p:grpSpPr>
        <p:pic>
          <p:nvPicPr>
            <p:cNvPr id="11268" name="Picture 4" descr="https://upload.wikimedia.org/wikipedia/commons/thumb/0/09/Neutrophils.jpg/1280px-Neutrophils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77" r="30151"/>
            <a:stretch/>
          </p:blipFill>
          <p:spPr bwMode="auto">
            <a:xfrm rot="5400000">
              <a:off x="6996340" y="2109408"/>
              <a:ext cx="2156285" cy="4117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Egyenes összekötő nyíllal 4"/>
            <p:cNvCxnSpPr/>
            <p:nvPr/>
          </p:nvCxnSpPr>
          <p:spPr>
            <a:xfrm flipH="1">
              <a:off x="6919784" y="2651993"/>
              <a:ext cx="222421" cy="9703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nyíllal 6"/>
            <p:cNvCxnSpPr/>
            <p:nvPr/>
          </p:nvCxnSpPr>
          <p:spPr>
            <a:xfrm>
              <a:off x="7142205" y="2646483"/>
              <a:ext cx="0" cy="1068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Szövegdoboz 7"/>
            <p:cNvSpPr txBox="1"/>
            <p:nvPr/>
          </p:nvSpPr>
          <p:spPr>
            <a:xfrm>
              <a:off x="6794994" y="2449480"/>
              <a:ext cx="6944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/>
                <a:t>szegment</a:t>
              </a:r>
              <a:endParaRPr lang="hu-HU" sz="1000" b="1" dirty="0"/>
            </a:p>
          </p:txBody>
        </p:sp>
        <p:cxnSp>
          <p:nvCxnSpPr>
            <p:cNvPr id="10" name="Egyenes összekötő nyíllal 9"/>
            <p:cNvCxnSpPr/>
            <p:nvPr/>
          </p:nvCxnSpPr>
          <p:spPr>
            <a:xfrm flipH="1" flipV="1">
              <a:off x="7096898" y="3904736"/>
              <a:ext cx="687860" cy="2881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zövegdoboz 10"/>
            <p:cNvSpPr txBox="1"/>
            <p:nvPr/>
          </p:nvSpPr>
          <p:spPr>
            <a:xfrm>
              <a:off x="7524274" y="4136153"/>
              <a:ext cx="8707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/>
                <a:t>k</a:t>
              </a:r>
              <a:r>
                <a:rPr lang="hu-HU" sz="1000" b="1" dirty="0" err="1" smtClean="0"/>
                <a:t>romatin</a:t>
              </a:r>
              <a:r>
                <a:rPr lang="hu-HU" sz="1000" b="1" dirty="0" smtClean="0"/>
                <a:t> híd</a:t>
              </a:r>
              <a:endParaRPr lang="hu-HU" sz="1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57458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458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MOBILIS SEJTEK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1493" y="1210962"/>
            <a:ext cx="10653584" cy="4830548"/>
          </a:xfrm>
        </p:spPr>
        <p:txBody>
          <a:bodyPr/>
          <a:lstStyle/>
          <a:p>
            <a:pPr algn="just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NEUTROPHYL GRANULOCYTA:</a:t>
            </a:r>
          </a:p>
          <a:p>
            <a:pPr algn="just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 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bakteriumok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elleni sejtes immunvédekezés fontos elemei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akut </a:t>
            </a:r>
            <a:r>
              <a:rPr lang="hu-HU" sz="1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gyulladásos folyamatok </a:t>
            </a:r>
            <a:r>
              <a:rPr lang="hu-HU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során:</a:t>
            </a:r>
          </a:p>
          <a:p>
            <a:pPr algn="just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érendothel</a:t>
            </a:r>
            <a:r>
              <a:rPr lang="hu-H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mentén </a:t>
            </a: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vándorolnak</a:t>
            </a:r>
          </a:p>
          <a:p>
            <a:pPr algn="just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érfalon keresztül </a:t>
            </a: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elsőként nagy </a:t>
            </a:r>
            <a:r>
              <a:rPr lang="hu-H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számban a gyulladás helyére </a:t>
            </a: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jutnak </a:t>
            </a:r>
            <a:r>
              <a:rPr lang="hu-H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emigratio</a:t>
            </a: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 gyulladás </a:t>
            </a:r>
            <a:r>
              <a:rPr lang="hu-H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első 24-48 órájában a </a:t>
            </a: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gyulladásos beszűrődés </a:t>
            </a:r>
            <a:r>
              <a:rPr lang="hu-H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infiltratio</a:t>
            </a:r>
            <a:r>
              <a:rPr lang="hu-H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) nagy mennyiségben </a:t>
            </a:r>
            <a:r>
              <a:rPr lang="hu-HU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neutrophil</a:t>
            </a:r>
            <a:r>
              <a:rPr lang="hu-H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granulocytát</a:t>
            </a:r>
            <a:r>
              <a:rPr lang="hu-H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tartalmaz </a:t>
            </a:r>
            <a:endParaRPr lang="hu-HU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hu-HU" sz="1200" b="1" i="1" dirty="0"/>
          </a:p>
        </p:txBody>
      </p:sp>
      <p:grpSp>
        <p:nvGrpSpPr>
          <p:cNvPr id="80899" name="Group 8"/>
          <p:cNvGrpSpPr>
            <a:grpSpLocks/>
          </p:cNvGrpSpPr>
          <p:nvPr/>
        </p:nvGrpSpPr>
        <p:grpSpPr bwMode="auto">
          <a:xfrm>
            <a:off x="8288982" y="505897"/>
            <a:ext cx="3311525" cy="2016124"/>
            <a:chOff x="3198" y="2841"/>
            <a:chExt cx="2086" cy="1270"/>
          </a:xfrm>
        </p:grpSpPr>
        <p:pic>
          <p:nvPicPr>
            <p:cNvPr id="80900" name="Picture 5" descr="Neutrophil"/>
            <p:cNvPicPr>
              <a:picLocks noChangeAspect="1" noChangeArrowheads="1"/>
            </p:cNvPicPr>
            <p:nvPr/>
          </p:nvPicPr>
          <p:blipFill>
            <a:blip r:embed="rId2"/>
            <a:srcRect l="20470" t="16910" r="19296" b="34236"/>
            <a:stretch>
              <a:fillRect/>
            </a:stretch>
          </p:blipFill>
          <p:spPr bwMode="auto">
            <a:xfrm>
              <a:off x="3198" y="2841"/>
              <a:ext cx="2086" cy="1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901" name="Text Box 6"/>
            <p:cNvSpPr txBox="1">
              <a:spLocks noChangeArrowheads="1"/>
            </p:cNvSpPr>
            <p:nvPr/>
          </p:nvSpPr>
          <p:spPr bwMode="auto">
            <a:xfrm>
              <a:off x="3198" y="3937"/>
              <a:ext cx="106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/>
                <a:t>Neutrophyl granulocyta</a:t>
              </a:r>
            </a:p>
          </p:txBody>
        </p:sp>
        <p:sp>
          <p:nvSpPr>
            <p:cNvPr id="80902" name="Line 7"/>
            <p:cNvSpPr>
              <a:spLocks noChangeShapeType="1"/>
            </p:cNvSpPr>
            <p:nvPr/>
          </p:nvSpPr>
          <p:spPr bwMode="auto">
            <a:xfrm flipV="1">
              <a:off x="3787" y="3702"/>
              <a:ext cx="317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5122" name="Picture 2" descr="KÃ©ptalÃ¡lat a kÃ¶vetkezÅre: âneutrophil granulocyta emigratio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557" y="3626236"/>
            <a:ext cx="4680122" cy="242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4328192" y="6135815"/>
            <a:ext cx="30588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http://stm.sciencemag.org/content/6/225/225fs9</a:t>
            </a:r>
          </a:p>
        </p:txBody>
      </p:sp>
    </p:spTree>
    <p:extLst>
      <p:ext uri="{BB962C8B-B14F-4D97-AF65-F5344CB8AC3E}">
        <p14:creationId xmlns:p14="http://schemas.microsoft.com/office/powerpoint/2010/main" val="1243141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458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MOBILIS SEJTEK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5554" y="1046195"/>
            <a:ext cx="10653584" cy="4830548"/>
          </a:xfrm>
        </p:spPr>
        <p:txBody>
          <a:bodyPr/>
          <a:lstStyle/>
          <a:p>
            <a:pPr algn="just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EOSINOPHYL GRANULOCYTA:</a:t>
            </a:r>
          </a:p>
          <a:p>
            <a:pPr algn="just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magja két lebenyből áll</a:t>
            </a:r>
          </a:p>
          <a:p>
            <a:pPr algn="just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cytoplazmában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acidophyl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festődésű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granulumok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garnulumokban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nagy bázikus protein (MBP: major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basic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protein)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MBP:</a:t>
            </a:r>
          </a:p>
          <a:p>
            <a:pPr algn="just">
              <a:lnSpc>
                <a:spcPct val="12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rgininben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gazdag – bázikus jelleg</a:t>
            </a:r>
          </a:p>
          <a:p>
            <a:pPr algn="just">
              <a:lnSpc>
                <a:spcPct val="12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ranulum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eosinophyliájáért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felelős</a:t>
            </a:r>
          </a:p>
          <a:p>
            <a:pPr algn="just">
              <a:lnSpc>
                <a:spcPct val="12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ytotoxikus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parazitákkal szembeni védekezés-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eozinophylia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hu-HU" sz="1200" b="1" i="1" dirty="0"/>
          </a:p>
        </p:txBody>
      </p:sp>
      <p:pic>
        <p:nvPicPr>
          <p:cNvPr id="12290" name="Picture 2" descr="http://emberi-test.uw.hu/osztaly-12/ora-08/ora-08-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9" t="15921" r="17045"/>
          <a:stretch/>
        </p:blipFill>
        <p:spPr bwMode="auto">
          <a:xfrm>
            <a:off x="9372203" y="306165"/>
            <a:ext cx="2012196" cy="241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emberi-test.uw.hu/osztaly-12/ora-08/ora-08-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356" y="2934774"/>
            <a:ext cx="2900663" cy="206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8679759" y="5061449"/>
            <a:ext cx="33970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http://emberi-test.uw.hu/osztaly-12/ora-08/ora-08.htm</a:t>
            </a:r>
          </a:p>
        </p:txBody>
      </p:sp>
      <p:sp>
        <p:nvSpPr>
          <p:cNvPr id="3" name="Téglalap 2"/>
          <p:cNvSpPr/>
          <p:nvPr/>
        </p:nvSpPr>
        <p:spPr>
          <a:xfrm>
            <a:off x="4713591" y="6085896"/>
            <a:ext cx="52259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https://www.slideshare.net/openmichigan/102908histovelkeyblood-bonemarrow</a:t>
            </a:r>
          </a:p>
        </p:txBody>
      </p:sp>
      <p:pic>
        <p:nvPicPr>
          <p:cNvPr id="12294" name="Picture 6" descr="KapcsolÃ³dÃ³ kÃ©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t="7427" r="11220" b="5627"/>
          <a:stretch/>
        </p:blipFill>
        <p:spPr bwMode="auto">
          <a:xfrm>
            <a:off x="5236175" y="3123981"/>
            <a:ext cx="3443584" cy="293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Csoportba foglalás 5"/>
          <p:cNvGrpSpPr/>
          <p:nvPr/>
        </p:nvGrpSpPr>
        <p:grpSpPr>
          <a:xfrm>
            <a:off x="365554" y="4063571"/>
            <a:ext cx="3995351" cy="2241975"/>
            <a:chOff x="1120976" y="4019526"/>
            <a:chExt cx="3995351" cy="2241975"/>
          </a:xfrm>
        </p:grpSpPr>
        <p:pic>
          <p:nvPicPr>
            <p:cNvPr id="2050" name="Picture 2" descr="Figure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3314" y="4019526"/>
              <a:ext cx="2304897" cy="199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églalap 3"/>
            <p:cNvSpPr/>
            <p:nvPr/>
          </p:nvSpPr>
          <p:spPr>
            <a:xfrm>
              <a:off x="1120976" y="6015280"/>
              <a:ext cx="399535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/>
                <a:t>http://www.bloodjournal.org/content/120/14/2785?sso-checked=true</a:t>
              </a:r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1715630" y="4019526"/>
              <a:ext cx="8643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/>
                <a:t>eosinophylia</a:t>
              </a:r>
              <a:endParaRPr lang="hu-HU" sz="1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70553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56467"/>
            <a:ext cx="10515600" cy="1150637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SEJTKÖZÖTTI ÁLLOMÁNY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(EXTRACELLULÁRIS MÁTRIX)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4060" y="1161505"/>
            <a:ext cx="10515600" cy="4351338"/>
          </a:xfrm>
        </p:spPr>
        <p:txBody>
          <a:bodyPr/>
          <a:lstStyle/>
          <a:p>
            <a:pPr algn="just">
              <a:lnSpc>
                <a:spcPct val="120000"/>
              </a:lnSpc>
              <a:buNone/>
            </a:pPr>
            <a:r>
              <a:rPr lang="hu-HU" sz="1200" b="1" dirty="0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 kötőszövet </a:t>
            </a:r>
            <a:r>
              <a:rPr lang="hu-HU" sz="1200" b="1" dirty="0" err="1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intercelluláris</a:t>
            </a:r>
            <a:r>
              <a:rPr lang="hu-HU" sz="1200" b="1" dirty="0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állománya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meghatározza a szövet fizikai tulajdonságait 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kötőszöveti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rostok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amorf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alapállomány 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adhéziós molekulák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hu-HU" sz="1600" b="1" dirty="0"/>
          </a:p>
        </p:txBody>
      </p:sp>
      <p:pic>
        <p:nvPicPr>
          <p:cNvPr id="13314" name="Picture 2" descr="KÃ©ptalÃ¡lat a kÃ¶vetkezÅre: âextracellular matrix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753" y="1631550"/>
            <a:ext cx="4334047" cy="341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7019753" y="5079850"/>
            <a:ext cx="44843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https://www.sciencedirect.com/science/article/pii/S1359644608001657</a:t>
            </a:r>
          </a:p>
        </p:txBody>
      </p:sp>
      <p:pic>
        <p:nvPicPr>
          <p:cNvPr id="13316" name="Picture 4" descr="KÃ©ptalÃ¡lat a kÃ¶vetkezÅre: âextracellular matrixâ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84" y="3293419"/>
            <a:ext cx="4750744" cy="25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598415" y="588733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https://www.semanticscholar.org/paper/Extracellular-matrix-based-biomaterial-scaffolds-Aamodt-Grainger/c0f2153406340165e8fc4cd0ab57e87481d72aab</a:t>
            </a:r>
          </a:p>
        </p:txBody>
      </p:sp>
    </p:spTree>
    <p:extLst>
      <p:ext uri="{BB962C8B-B14F-4D97-AF65-F5344CB8AC3E}">
        <p14:creationId xmlns:p14="http://schemas.microsoft.com/office/powerpoint/2010/main" val="1594426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755820" y="362537"/>
            <a:ext cx="10515600" cy="82571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SEJTKÖZÖTTI ÁLLOMÁNY 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b="1" dirty="0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EXTRACELLULÁRIS MÁTRIX, ECM)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3578" y="1666938"/>
            <a:ext cx="10686535" cy="4822310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hu-HU" sz="1200" b="1" dirty="0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KÖTŐSZÖVETI ROSTOK:</a:t>
            </a:r>
          </a:p>
          <a:p>
            <a:pPr marL="0" indent="0" eaLnBrk="1" hangingPunct="1">
              <a:buNone/>
            </a:pPr>
            <a:r>
              <a:rPr lang="hu-HU" sz="1200" b="1" dirty="0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fehérjetermészetű elemek</a:t>
            </a:r>
          </a:p>
          <a:p>
            <a:pPr eaLnBrk="1" hangingPunct="1">
              <a:lnSpc>
                <a:spcPct val="200000"/>
              </a:lnSpc>
              <a:buFont typeface="+mj-lt"/>
              <a:buAutoNum type="alphaLcParenR"/>
            </a:pPr>
            <a:r>
              <a:rPr lang="hu-HU" sz="1200" b="1" dirty="0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kollagén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200000"/>
              </a:lnSpc>
              <a:buFont typeface="+mj-lt"/>
              <a:buAutoNum type="alphaLcParenR"/>
            </a:pPr>
            <a:r>
              <a:rPr lang="hu-HU" sz="1200" b="1" dirty="0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elasztikus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200000"/>
              </a:lnSpc>
              <a:buFont typeface="+mj-lt"/>
              <a:buAutoNum type="alphaLcParenR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200" b="1" dirty="0" err="1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etikuláris</a:t>
            </a:r>
            <a:endParaRPr lang="hu-HU" sz="1200" b="1" dirty="0" smtClean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200000"/>
              </a:lnSpc>
              <a:buFont typeface="+mj-lt"/>
              <a:buAutoNum type="alphaLcParenR"/>
            </a:pPr>
            <a:r>
              <a:rPr lang="hu-HU" sz="1200" b="1" dirty="0" err="1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fibrillin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2" name="Picture 6" descr="Loose Connective Tiss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386" y="1559169"/>
            <a:ext cx="3105557" cy="232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loose connective tiss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760" y="4078093"/>
            <a:ext cx="3073903" cy="230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3871783" y="6450166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https://legacy.owensboro.kctcs.edu/gcaplan/anat/Histology/API%20histo%20connective.htm</a:t>
            </a:r>
          </a:p>
        </p:txBody>
      </p:sp>
      <p:pic>
        <p:nvPicPr>
          <p:cNvPr id="14346" name="Picture 10" descr="loose connective tiss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346" y="3387996"/>
            <a:ext cx="3529269" cy="263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136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755820" y="486033"/>
            <a:ext cx="10515600" cy="82571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SEJTKÖZÖTTI ÁLLOMÁNY 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b="1" dirty="0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EXTRACELLULÁRIS MÁTRIX, ECM)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0353" y="1321286"/>
            <a:ext cx="10686535" cy="4822310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hu-HU" sz="1200" b="1" dirty="0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AMORF ALAPÁLLOMÁNY</a:t>
            </a:r>
            <a:r>
              <a:rPr lang="hu-HU" sz="1200" b="1" dirty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hu-HU" sz="1200" b="1" dirty="0" smtClean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200000"/>
              </a:lnSpc>
              <a:buFontTx/>
              <a:buChar char="-"/>
            </a:pPr>
            <a:r>
              <a:rPr lang="hu-HU" sz="1200" b="1" dirty="0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homogén massza fénymikroszkóp alatt </a:t>
            </a:r>
          </a:p>
          <a:p>
            <a:pPr eaLnBrk="1" hangingPunct="1">
              <a:lnSpc>
                <a:spcPct val="200000"/>
              </a:lnSpc>
              <a:buFontTx/>
              <a:buChar char="-"/>
            </a:pPr>
            <a:r>
              <a:rPr lang="hu-HU" sz="1200" b="1" dirty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200" b="1" dirty="0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agy vízkötő képesség</a:t>
            </a:r>
          </a:p>
          <a:p>
            <a:pPr eaLnBrk="1" hangingPunct="1">
              <a:lnSpc>
                <a:spcPct val="200000"/>
              </a:lnSpc>
              <a:buFontTx/>
              <a:buChar char="-"/>
            </a:pPr>
            <a:r>
              <a:rPr lang="hu-HU" sz="1200" b="1" dirty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200" b="1" dirty="0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agy szénhidráttartalom</a:t>
            </a:r>
          </a:p>
          <a:p>
            <a:pPr eaLnBrk="1" hangingPunct="1">
              <a:lnSpc>
                <a:spcPct val="200000"/>
              </a:lnSpc>
              <a:buFont typeface="+mj-lt"/>
              <a:buAutoNum type="alphaLcParenR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roteoglykánok</a:t>
            </a:r>
            <a:endParaRPr lang="hu-HU" sz="1200" b="1" dirty="0" smtClean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200000"/>
              </a:lnSpc>
              <a:buFont typeface="+mj-lt"/>
              <a:buAutoNum type="alphaLcParenR"/>
            </a:pPr>
            <a:r>
              <a:rPr lang="hu-HU" sz="1200" b="1" dirty="0" err="1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glükózaminoglikánok</a:t>
            </a:r>
            <a:r>
              <a:rPr lang="hu-HU" sz="1200" b="1" dirty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hu-HU" sz="1200" b="1" dirty="0" smtClean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540284" y="2130943"/>
            <a:ext cx="30941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http://homepage.ntu.edu.tw/~mchuang/ECM.pdf</a:t>
            </a:r>
          </a:p>
        </p:txBody>
      </p:sp>
      <p:pic>
        <p:nvPicPr>
          <p:cNvPr id="15364" name="Picture 4" descr="KÃ©ptalÃ¡lat a kÃ¶vetkezÅre: âground substance of extracellular matrixâ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6" t="9126" r="5573" b="8992"/>
          <a:stretch/>
        </p:blipFill>
        <p:spPr bwMode="auto">
          <a:xfrm>
            <a:off x="8491665" y="258695"/>
            <a:ext cx="3420250" cy="187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KÃ©ptalÃ¡lat a kÃ¶vetkezÅre: âground substance of cartilage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316" y="2737420"/>
            <a:ext cx="2925377" cy="268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3458436" y="5573425"/>
            <a:ext cx="32111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https://hu.pinterest.com/pin/114701121734272789/</a:t>
            </a:r>
          </a:p>
        </p:txBody>
      </p:sp>
      <p:cxnSp>
        <p:nvCxnSpPr>
          <p:cNvPr id="7" name="Egyenes összekötő nyíllal 6"/>
          <p:cNvCxnSpPr/>
          <p:nvPr/>
        </p:nvCxnSpPr>
        <p:spPr>
          <a:xfrm flipV="1">
            <a:off x="3308292" y="4672190"/>
            <a:ext cx="1120346" cy="906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V="1">
            <a:off x="3308292" y="3989849"/>
            <a:ext cx="1452856" cy="7727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2172526" y="4620877"/>
            <a:ext cx="11512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Amorf állomány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6591898" y="5854184"/>
            <a:ext cx="54765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https://www.slideshare.net/meleebirdsong/activity-2-histology-and-integument-56324410</a:t>
            </a:r>
          </a:p>
        </p:txBody>
      </p:sp>
      <p:pic>
        <p:nvPicPr>
          <p:cNvPr id="15370" name="Picture 10" descr="KÃ©ptalÃ¡lat a kÃ¶vetkezÅre: âcollagen fibers histologyâ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3576" r="4036" b="9400"/>
          <a:stretch/>
        </p:blipFill>
        <p:spPr bwMode="auto">
          <a:xfrm>
            <a:off x="7438767" y="3183996"/>
            <a:ext cx="3509319" cy="251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299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755821" y="280087"/>
            <a:ext cx="10515600" cy="82571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SEJTKÖZÖTTI ÁLLOMÁNY 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b="1" dirty="0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EXTRACELLULÁRIS MÁTRIX, ECM)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265" y="1306641"/>
            <a:ext cx="10686535" cy="4822310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ADHÉZIÓS MOLEKULÁK: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kötőszöveti rostokat, alapállományt kötik össze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667265" y="2055463"/>
            <a:ext cx="16192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lnSpc>
                <a:spcPct val="20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fibronektin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laminin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tenascin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enactin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trombospondin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http://www.dr-jacques-imbeau.com/TABS/ec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706" y="2055463"/>
            <a:ext cx="3981450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262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75113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KOLLAGÉNROSTOK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(ENYVADÓ ROST)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050314"/>
            <a:ext cx="8291513" cy="2260600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húzással szemben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ellenálló – nagy húzási – és szakító szilárdság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főzés hatására oldódik és kocsonyás enyvet képez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kocsonyás állapotban nagy mennyiségű vizet képes megkötni 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pl.kocsonyafőzés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kollagén rostok vékonyabb-vastagabb kötegeket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alkotnak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5539" name="Group 7"/>
          <p:cNvGrpSpPr>
            <a:grpSpLocks/>
          </p:cNvGrpSpPr>
          <p:nvPr/>
        </p:nvGrpSpPr>
        <p:grpSpPr bwMode="auto">
          <a:xfrm>
            <a:off x="6207340" y="3894642"/>
            <a:ext cx="3316288" cy="2528889"/>
            <a:chOff x="521" y="2659"/>
            <a:chExt cx="2089" cy="1593"/>
          </a:xfrm>
        </p:grpSpPr>
        <p:pic>
          <p:nvPicPr>
            <p:cNvPr id="65542" name="Picture 8" descr="cctdic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1" y="2659"/>
              <a:ext cx="2089" cy="1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3" name="Text Box 5"/>
            <p:cNvSpPr txBox="1">
              <a:spLocks noChangeArrowheads="1"/>
            </p:cNvSpPr>
            <p:nvPr/>
          </p:nvSpPr>
          <p:spPr bwMode="auto">
            <a:xfrm>
              <a:off x="949" y="4078"/>
              <a:ext cx="74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/>
                <a:t>Kollagén rostok</a:t>
              </a:r>
            </a:p>
          </p:txBody>
        </p:sp>
        <p:sp>
          <p:nvSpPr>
            <p:cNvPr id="65544" name="Line 6"/>
            <p:cNvSpPr>
              <a:spLocks noChangeShapeType="1"/>
            </p:cNvSpPr>
            <p:nvPr/>
          </p:nvSpPr>
          <p:spPr bwMode="auto">
            <a:xfrm flipH="1" flipV="1">
              <a:off x="1202" y="3884"/>
              <a:ext cx="9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17410" name="Picture 2" descr="connective tissue hist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89" y="3102764"/>
            <a:ext cx="2400174" cy="320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onnective tissue hist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82" y="3102764"/>
            <a:ext cx="2386990" cy="318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03982" y="6300420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https://legacy.owensboro.kctcs.edu/gcaplan/anat/Histology/API%20histo%20connective.htm</a:t>
            </a:r>
          </a:p>
        </p:txBody>
      </p:sp>
      <p:pic>
        <p:nvPicPr>
          <p:cNvPr id="5122" name="Picture 2" descr="KÃ©ptalÃ¡lat a kÃ¶vetkezÅre: âkocsonyaâ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790" y="1050314"/>
            <a:ext cx="3150259" cy="209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Egyenes összekötő nyíllal 3"/>
          <p:cNvCxnSpPr>
            <a:stCxn id="65544" idx="0"/>
          </p:cNvCxnSpPr>
          <p:nvPr/>
        </p:nvCxnSpPr>
        <p:spPr>
          <a:xfrm flipV="1">
            <a:off x="7431303" y="5839331"/>
            <a:ext cx="630237" cy="3587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115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77156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KOLLAGÉNROSTOK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(ENYVADÓ ROST)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43698" y="1088125"/>
            <a:ext cx="8291513" cy="2260600"/>
          </a:xfrm>
        </p:spPr>
        <p:txBody>
          <a:bodyPr>
            <a:noAutofit/>
          </a:bodyPr>
          <a:lstStyle/>
          <a:p>
            <a:pPr eaLnBrk="1" hangingPunct="1">
              <a:lnSpc>
                <a:spcPct val="120000"/>
              </a:lnSpc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KOLLAGÉN FIBRILLUM:</a:t>
            </a:r>
          </a:p>
          <a:p>
            <a:pPr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a kollagén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rost kollagén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fibrillumokból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épül fel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50 -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90 nm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fibrillumok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különböző vastagságú sötét –és világos csíkokból állnak – HARÁNTCSÍKOLAT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csíkok mintázata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periódikusan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ismétlődik – a periódus hossza 67nm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fibrillumok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tropokollagén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molekulákból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állnak 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540" name="Picture 6" descr="collagen fiber structu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6752" y="2805526"/>
            <a:ext cx="3770612" cy="377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s://upload.wikimedia.org/wikipedia/commons/thumb/6/6b/Tripla_h%C3%A9lix.jpg/434px-Tripla_h%C3%A9li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" y="3897176"/>
            <a:ext cx="4133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upload.wikimedia.org/wikipedia/commons/thumb/c/c1/Elektronmikroszk%C3%B3pos_k%C3%A9p.jpg/220px-Elektronmikroszk%C3%B3pos_k%C3%A9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52" y="972795"/>
            <a:ext cx="2387702" cy="348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8553716" y="4498590"/>
            <a:ext cx="33033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Kollagénfibrillumok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</a:rPr>
              <a:t> hosszmetszetének </a:t>
            </a:r>
            <a:endParaRPr lang="hu-HU" sz="1000" b="1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hu-HU" sz="10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elektronmikroszkópos képe</a:t>
            </a:r>
          </a:p>
          <a:p>
            <a:pPr algn="ctr">
              <a:lnSpc>
                <a:spcPct val="200000"/>
              </a:lnSpc>
            </a:pPr>
            <a:r>
              <a:rPr lang="hu-HU" sz="1000" b="1" dirty="0"/>
              <a:t>https://hu.wikipedia.org/wiki/Kollag%C3%A9n</a:t>
            </a:r>
          </a:p>
        </p:txBody>
      </p:sp>
      <p:sp>
        <p:nvSpPr>
          <p:cNvPr id="4" name="Téglalap 3"/>
          <p:cNvSpPr/>
          <p:nvPr/>
        </p:nvSpPr>
        <p:spPr>
          <a:xfrm>
            <a:off x="873116" y="5083365"/>
            <a:ext cx="29562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https://hu.wikipedia.org/wiki/Kollag%C3%A9n</a:t>
            </a:r>
          </a:p>
        </p:txBody>
      </p:sp>
    </p:spTree>
    <p:extLst>
      <p:ext uri="{BB962C8B-B14F-4D97-AF65-F5344CB8AC3E}">
        <p14:creationId xmlns:p14="http://schemas.microsoft.com/office/powerpoint/2010/main" val="1042270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KOLLAGÉNROSTOK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(ENYVADÓ ROST)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443039"/>
            <a:ext cx="8291513" cy="2260600"/>
          </a:xfrm>
        </p:spPr>
        <p:txBody>
          <a:bodyPr>
            <a:noAutofit/>
          </a:bodyPr>
          <a:lstStyle/>
          <a:p>
            <a:pPr eaLnBrk="1" hangingPunct="1">
              <a:lnSpc>
                <a:spcPct val="120000"/>
              </a:lnSpc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TROPOKOLLGÉN:</a:t>
            </a:r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elemi kollagén molekulák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tropokollagén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molekula:</a:t>
            </a:r>
          </a:p>
          <a:p>
            <a:pPr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hossza 290nm</a:t>
            </a:r>
          </a:p>
          <a:p>
            <a:pPr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vastagsága 1,5nm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három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helikális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polipeptidláncból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α-lánc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áll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540" name="Picture 6" descr="collagen fiber structu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2824" y="2103413"/>
            <a:ext cx="3811354" cy="381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11" descr="tropokollag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59224" y="4656480"/>
            <a:ext cx="4752458" cy="1200621"/>
          </a:xfrm>
        </p:spPr>
      </p:pic>
    </p:spTree>
    <p:extLst>
      <p:ext uri="{BB962C8B-B14F-4D97-AF65-F5344CB8AC3E}">
        <p14:creationId xmlns:p14="http://schemas.microsoft.com/office/powerpoint/2010/main" val="3978336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755821" y="280087"/>
            <a:ext cx="10515600" cy="82571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KÖTŐSZÖVET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1152" y="1105802"/>
            <a:ext cx="10515600" cy="4351338"/>
          </a:xfrm>
        </p:spPr>
        <p:txBody>
          <a:bodyPr>
            <a:noAutofit/>
          </a:bodyPr>
          <a:lstStyle/>
          <a:p>
            <a:pPr eaLnBrk="1" hangingPunct="1">
              <a:lnSpc>
                <a:spcPct val="120000"/>
              </a:lnSpc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FELADATA:</a:t>
            </a:r>
          </a:p>
          <a:p>
            <a:pPr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a szervek és szerv rendszerek összetartása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JELLEGZETESSÉGE: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a 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sejtek nem fekszenek szorosan egymás mellé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közöttük </a:t>
            </a:r>
            <a:r>
              <a:rPr lang="hu-H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sejt közötti tér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található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sejt közötti teret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kötőszöveti 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rostok és alapállomány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extracelluláris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mátrix - tölti ki 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hu-HU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1580721" y="3789266"/>
            <a:ext cx="7784757" cy="2666911"/>
            <a:chOff x="1473629" y="3970498"/>
            <a:chExt cx="7784757" cy="2666911"/>
          </a:xfrm>
        </p:grpSpPr>
        <p:grpSp>
          <p:nvGrpSpPr>
            <p:cNvPr id="3" name="Csoportba foglalás 2"/>
            <p:cNvGrpSpPr/>
            <p:nvPr/>
          </p:nvGrpSpPr>
          <p:grpSpPr>
            <a:xfrm>
              <a:off x="1638386" y="3971282"/>
              <a:ext cx="7620000" cy="2666127"/>
              <a:chOff x="1638386" y="3971282"/>
              <a:chExt cx="7620000" cy="2666127"/>
            </a:xfrm>
          </p:grpSpPr>
          <p:pic>
            <p:nvPicPr>
              <p:cNvPr id="1026" name="Picture 2" descr="Datei:408 Connective Tissue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8386" y="3971282"/>
                <a:ext cx="7620000" cy="2362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églalap 1"/>
              <p:cNvSpPr/>
              <p:nvPr/>
            </p:nvSpPr>
            <p:spPr>
              <a:xfrm>
                <a:off x="3898606" y="6391188"/>
                <a:ext cx="3466013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hu-HU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https://anthrowiki.at/Datei:408_Connective_Tissue.jpg</a:t>
                </a:r>
              </a:p>
            </p:txBody>
          </p:sp>
        </p:grpSp>
        <p:sp>
          <p:nvSpPr>
            <p:cNvPr id="4" name="Szövegdoboz 3"/>
            <p:cNvSpPr txBox="1"/>
            <p:nvPr/>
          </p:nvSpPr>
          <p:spPr>
            <a:xfrm>
              <a:off x="1481868" y="3970498"/>
              <a:ext cx="98124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etikuláris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rost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1473629" y="4371392"/>
              <a:ext cx="82472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adipocyta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1473629" y="4706125"/>
              <a:ext cx="110481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mesoblast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1485987" y="5040858"/>
              <a:ext cx="97712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lasztikus rost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1613672" y="5395565"/>
              <a:ext cx="82472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ollagén rost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1556007" y="5791771"/>
              <a:ext cx="84120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fibroblast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1556006" y="6085309"/>
              <a:ext cx="76014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makrofág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951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8817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KOLLAGÉNROSTOK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TÍPUSAI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4059" y="1479636"/>
            <a:ext cx="10515600" cy="4351338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 - es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TÍPUSÚ KOLLAGÉN: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összes kollagén 90%-át teszi ki</a:t>
            </a:r>
          </a:p>
          <a:p>
            <a:pPr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őr</a:t>
            </a:r>
          </a:p>
          <a:p>
            <a:pPr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zalagok</a:t>
            </a:r>
          </a:p>
          <a:p>
            <a:pPr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zervtokok</a:t>
            </a:r>
          </a:p>
          <a:p>
            <a:pPr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csont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2867883" y="5707863"/>
            <a:ext cx="51733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https://www.ouhsc.edu/histology/Text%20Sections/Connective%20Tissue.html</a:t>
            </a:r>
          </a:p>
        </p:txBody>
      </p:sp>
      <p:pic>
        <p:nvPicPr>
          <p:cNvPr id="20482" name="Picture 2" descr="KÃ©ptalÃ¡lat a kÃ¶vetkezÅre: âtype i collagen histology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64" y="2908872"/>
            <a:ext cx="3485550" cy="273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KÃ©ptalÃ¡lat a kÃ¶vetkezÅre: âtype i collagen histology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676" y="2969148"/>
            <a:ext cx="3408766" cy="267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022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8817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KOLLAGÉNROSTOK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TÍPUSAI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15126"/>
            <a:ext cx="10515600" cy="4351338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II- es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TÍPUSÚ KOLLAGÉN:</a:t>
            </a:r>
          </a:p>
          <a:p>
            <a:pPr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orcszövet</a:t>
            </a:r>
          </a:p>
          <a:p>
            <a:pPr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csigolyaközti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porckorong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pulposusa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http://faculty.montgomerycollege.edu/wolexik/Hyaline%20Cartilage-200x-All%20Labels-08163149%20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321" y="2187633"/>
            <a:ext cx="3936657" cy="295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5692346" y="5266409"/>
            <a:ext cx="53793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http://faculty.montgomerycollege.edu/wolexik/Hyaline%20Cartilage-200x-All%20Labels-08163149%20copy.jpg</a:t>
            </a:r>
          </a:p>
        </p:txBody>
      </p:sp>
      <p:pic>
        <p:nvPicPr>
          <p:cNvPr id="21508" name="Picture 4" descr="File:Fibrous cartilage 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100" y="2652435"/>
            <a:ext cx="2760620" cy="345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486033" y="6180253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https://embryology.med.unsw.edu.au/embryology/index.php?title=File:Fibrous_cartilage_02.jpg</a:t>
            </a:r>
          </a:p>
        </p:txBody>
      </p:sp>
    </p:spTree>
    <p:extLst>
      <p:ext uri="{BB962C8B-B14F-4D97-AF65-F5344CB8AC3E}">
        <p14:creationId xmlns:p14="http://schemas.microsoft.com/office/powerpoint/2010/main" val="23483698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8817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KOLLAGÉNROSTOK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TÍPUSAI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4059" y="1479636"/>
            <a:ext cx="10515600" cy="4351338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TÍPUSÚ KOLLAGÉN: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retikuláris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rostok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ér fala</a:t>
            </a:r>
          </a:p>
          <a:p>
            <a:pPr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vese</a:t>
            </a:r>
          </a:p>
          <a:p>
            <a:pPr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tüdő</a:t>
            </a:r>
          </a:p>
          <a:p>
            <a:pPr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lép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kötőszöveti komponense</a:t>
            </a:r>
          </a:p>
        </p:txBody>
      </p:sp>
      <p:pic>
        <p:nvPicPr>
          <p:cNvPr id="22530" name="Picture 2" descr="KÃ©ptalÃ¡lat a kÃ¶vetkezÅre: âreticular fiber histology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1339593"/>
            <a:ext cx="3657599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446637" y="5971017"/>
            <a:ext cx="57747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https://www.ouhsc.edu/histology/Text%20Sections/Liver_Gall%20bladder_Pancreas.html</a:t>
            </a:r>
          </a:p>
        </p:txBody>
      </p:sp>
      <p:pic>
        <p:nvPicPr>
          <p:cNvPr id="22532" name="Picture 4" descr="KapcsolÃ³dÃ³ kÃ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089" y="2840124"/>
            <a:ext cx="38100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037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94469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KOLLAGÉNROSTOK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TÍPUSAI</a:t>
            </a:r>
          </a:p>
        </p:txBody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 - es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TÍPUSÚ KOLLAGÉN:</a:t>
            </a:r>
          </a:p>
          <a:p>
            <a:pPr eaLnBrk="1" hangingPunct="1"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basalis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hu-H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hu-HU" sz="1600" b="1" dirty="0"/>
          </a:p>
        </p:txBody>
      </p:sp>
      <p:sp>
        <p:nvSpPr>
          <p:cNvPr id="2" name="Téglalap 1"/>
          <p:cNvSpPr/>
          <p:nvPr/>
        </p:nvSpPr>
        <p:spPr>
          <a:xfrm>
            <a:off x="6371866" y="5935105"/>
            <a:ext cx="32111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https://hu.pinterest.com/pin/436145545149175243/</a:t>
            </a:r>
          </a:p>
        </p:txBody>
      </p:sp>
      <p:pic>
        <p:nvPicPr>
          <p:cNvPr id="23554" name="Picture 2" descr="KÃ©ptalÃ¡lat a kÃ¶vetkezÅre: âbasal lamina histologyâ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" t="5145" r="7203" b="5513"/>
          <a:stretch/>
        </p:blipFill>
        <p:spPr bwMode="auto">
          <a:xfrm>
            <a:off x="3383306" y="2261804"/>
            <a:ext cx="4662615" cy="347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KÃ©ptalÃ¡lat a kÃ¶vetkezÅre: âbasal lamina histology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521" y="992759"/>
            <a:ext cx="3307879" cy="484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624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96930"/>
            <a:ext cx="10515600" cy="944691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KOLLAGÉNROSTOK KÉPZŐDÉSE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(FIBRILLOGENESIS)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9752" y="1783680"/>
            <a:ext cx="10515600" cy="4351338"/>
          </a:xfrm>
        </p:spPr>
        <p:txBody>
          <a:bodyPr/>
          <a:lstStyle/>
          <a:p>
            <a:pPr eaLnBrk="1" hangingPunct="1">
              <a:buFontTx/>
              <a:buNone/>
            </a:pPr>
            <a:endParaRPr lang="hu-H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hu-HU" sz="16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569752" y="1642437"/>
            <a:ext cx="10869827" cy="773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urva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endoplazmás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retikulumban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prokollagén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molekula szintézis -  Golgi készülék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exocytózissal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extracelluláris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térbe ürül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fibroblast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közreműködésével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fibrillummá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alakul a kollagén  </a:t>
            </a:r>
          </a:p>
        </p:txBody>
      </p:sp>
      <p:pic>
        <p:nvPicPr>
          <p:cNvPr id="24578" name="Picture 2" descr="KÃ©ptalÃ¡lat a kÃ¶vetkezÅre: âfibrillogenesis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602" y="2416175"/>
            <a:ext cx="3081895" cy="410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878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96930"/>
            <a:ext cx="10515600" cy="944691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KOLLAGÉNROSTOK KÉPZŐDÉSE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(FIBRILLOGENESIS)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9752" y="1783680"/>
            <a:ext cx="10515600" cy="4351338"/>
          </a:xfrm>
        </p:spPr>
        <p:txBody>
          <a:bodyPr/>
          <a:lstStyle/>
          <a:p>
            <a:pPr eaLnBrk="1" hangingPunct="1">
              <a:buFontTx/>
              <a:buNone/>
            </a:pPr>
            <a:endParaRPr lang="hu-H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hu-HU" sz="16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483973" y="1935892"/>
            <a:ext cx="108698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C- VITAMIN SZEREPE:</a:t>
            </a:r>
            <a:b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l-G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lánc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enzimatikus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hidroxilálása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ripletek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stabilizálódása</a:t>
            </a:r>
          </a:p>
          <a:p>
            <a:pPr>
              <a:lnSpc>
                <a:spcPct val="20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 – VITAMIN HIÁNYA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ripletek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intracellulárisan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szétesnek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xtracelluláris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kollagénképződés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zavara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SKORBUT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2" descr="KÃ©ptalÃ¡lat a kÃ¶vetkezÅre: âC- vitamin kÃ©pekâ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347" y="179174"/>
            <a:ext cx="1620453" cy="192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KÃ©ptalÃ¡lat a kÃ¶vetkezÅre: âfunction of C- vitamin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017" y="1671924"/>
            <a:ext cx="3761345" cy="357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4735121" y="5324939"/>
            <a:ext cx="32111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https://hu.pinterest.com/pin/573997914977833684/</a:t>
            </a:r>
          </a:p>
        </p:txBody>
      </p:sp>
    </p:spTree>
    <p:extLst>
      <p:ext uri="{BB962C8B-B14F-4D97-AF65-F5344CB8AC3E}">
        <p14:creationId xmlns:p14="http://schemas.microsoft.com/office/powerpoint/2010/main" val="213173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788773" y="259875"/>
            <a:ext cx="10515600" cy="944691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KOLLAGÉNROSTOK KÉPZŐDÉSE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(FIBRILLOGENESIS)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9752" y="1783680"/>
            <a:ext cx="10515600" cy="4351338"/>
          </a:xfrm>
        </p:spPr>
        <p:txBody>
          <a:bodyPr/>
          <a:lstStyle/>
          <a:p>
            <a:pPr eaLnBrk="1" hangingPunct="1">
              <a:buFontTx/>
              <a:buNone/>
            </a:pPr>
            <a:endParaRPr lang="hu-H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hu-HU" sz="16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338364" y="1522366"/>
            <a:ext cx="7778352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 – VITAMIN HIÁNYA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SKORBUT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bőr alatti és ízületi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vérzés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véraláfutás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fogíny 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vérzik és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begyullad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ínysorvadás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vérszegénység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elsorvadnak 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a porcok, az ínszalagok, az inak, a csontok, a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bőr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meglazulnak 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és kiesnek a fogak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KÃ©ptalÃ¡lat a kÃ¶vetkezÅre: âskorbutâ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496" y="137437"/>
            <a:ext cx="1975723" cy="193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Ã©ptalÃ¡lat a kÃ¶vetkezÅre: âskorbut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23" y="4227602"/>
            <a:ext cx="2148301" cy="239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6/6a/Jacques_Cartier.jpg/180px-Jacques_Carti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449" y="1293591"/>
            <a:ext cx="1516705" cy="202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3223812" y="3294689"/>
            <a:ext cx="11416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u="sng" dirty="0">
                <a:latin typeface="Arial" panose="020B0604020202020204" pitchFamily="34" charset="0"/>
                <a:hlinkClick r:id="rId5"/>
              </a:rPr>
              <a:t>Jacques </a:t>
            </a:r>
            <a:r>
              <a:rPr lang="hu-HU" sz="1000" b="1" u="sng" dirty="0" err="1">
                <a:latin typeface="Arial" panose="020B0604020202020204" pitchFamily="34" charset="0"/>
                <a:hlinkClick r:id="rId5"/>
              </a:rPr>
              <a:t>Cartier</a:t>
            </a:r>
            <a:endParaRPr lang="hu-HU" sz="1000" b="1" u="sng" dirty="0"/>
          </a:p>
        </p:txBody>
      </p:sp>
      <p:pic>
        <p:nvPicPr>
          <p:cNvPr id="1032" name="Picture 8" descr="https://upload.wikimedia.org/wikipedia/commons/thumb/5/55/John_Woodall_by_George_Glover_detail.jpg/180px-John_Woodall_by_George_Glover_detai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54" y="1268308"/>
            <a:ext cx="171450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5107003" y="3304389"/>
            <a:ext cx="10246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u="sng" dirty="0">
                <a:solidFill>
                  <a:srgbClr val="A55858"/>
                </a:solidFill>
                <a:latin typeface="Arial" panose="020B0604020202020204" pitchFamily="34" charset="0"/>
                <a:hlinkClick r:id="rId7" tooltip="John Woodall (a lap nem létezik)"/>
              </a:rPr>
              <a:t>John </a:t>
            </a:r>
            <a:r>
              <a:rPr lang="hu-HU" sz="1000" b="1" u="sng" dirty="0" err="1">
                <a:solidFill>
                  <a:srgbClr val="A55858"/>
                </a:solidFill>
                <a:latin typeface="Arial" panose="020B0604020202020204" pitchFamily="34" charset="0"/>
                <a:hlinkClick r:id="rId7" tooltip="John Woodall (a lap nem létezik)"/>
              </a:rPr>
              <a:t>Woodall</a:t>
            </a:r>
            <a:endParaRPr lang="hu-HU" sz="1000" b="1" dirty="0"/>
          </a:p>
        </p:txBody>
      </p:sp>
      <p:pic>
        <p:nvPicPr>
          <p:cNvPr id="1034" name="Picture 10" descr="https://upload.wikimedia.org/wikipedia/commons/thumb/7/77/James_lind.jpg/180px-James_lin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339" y="1241124"/>
            <a:ext cx="1653511" cy="21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7006803" y="3344758"/>
            <a:ext cx="8867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u="sng" dirty="0">
                <a:solidFill>
                  <a:srgbClr val="A55858"/>
                </a:solidFill>
                <a:latin typeface="Arial" panose="020B0604020202020204" pitchFamily="34" charset="0"/>
                <a:hlinkClick r:id="rId9" tooltip="James Lind (a lap nem létezik)"/>
              </a:rPr>
              <a:t>James </a:t>
            </a:r>
            <a:r>
              <a:rPr lang="hu-HU" sz="1000" b="1" u="sng" dirty="0" err="1">
                <a:solidFill>
                  <a:srgbClr val="A55858"/>
                </a:solidFill>
                <a:latin typeface="Arial" panose="020B0604020202020204" pitchFamily="34" charset="0"/>
                <a:hlinkClick r:id="rId9" tooltip="James Lind (a lap nem létezik)"/>
              </a:rPr>
              <a:t>Lind</a:t>
            </a:r>
            <a:endParaRPr lang="hu-HU" sz="1000" b="1" dirty="0"/>
          </a:p>
        </p:txBody>
      </p:sp>
      <p:pic>
        <p:nvPicPr>
          <p:cNvPr id="1036" name="Picture 12" descr="Sir Gilbert Blane by Martin Archer She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450" y="1227665"/>
            <a:ext cx="1681445" cy="211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8462066" y="3380222"/>
            <a:ext cx="13917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</a:rPr>
              <a:t>Sir Gilbert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Blane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</a:rPr>
              <a:t>, Bt</a:t>
            </a:r>
            <a:endParaRPr lang="hu-HU" sz="1000" dirty="0"/>
          </a:p>
        </p:txBody>
      </p:sp>
      <p:pic>
        <p:nvPicPr>
          <p:cNvPr id="1038" name="Picture 14" descr="KÃ©ptalÃ¡lat a kÃ¶vetkezÅre: âbÅrvÃ©rzÃ©sâ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32534" y="4485509"/>
            <a:ext cx="2522099" cy="189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apcsolÃ³dÃ³ kÃ©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973" y="4198789"/>
            <a:ext cx="2466222" cy="246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apcsolÃ³dÃ³ kÃ©p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043" y="4170248"/>
            <a:ext cx="1906575" cy="250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7728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940744" y="235049"/>
            <a:ext cx="10515600" cy="71013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ELASZTIKUS ROST (RUGALMAS ROST)</a:t>
            </a:r>
          </a:p>
        </p:txBody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152" y="1085949"/>
            <a:ext cx="10515600" cy="4351338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nyújtható, majd elengedve visszanyeri eredeti hosszát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főzéssel nem oldható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szakítószilárdságuk kisebb, mint a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kollagén rosté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a rostok egyenletes vastagságúak, rúgószerűen felcsavarodott vékony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fonalak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tüdő 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nagy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erek falában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hu-H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611" name="Picture 3" descr="elast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2396" y="235049"/>
            <a:ext cx="2666850" cy="226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Csoportba foglalás 1"/>
          <p:cNvGrpSpPr/>
          <p:nvPr/>
        </p:nvGrpSpPr>
        <p:grpSpPr>
          <a:xfrm>
            <a:off x="940744" y="3453754"/>
            <a:ext cx="3411538" cy="2654603"/>
            <a:chOff x="2613025" y="4075585"/>
            <a:chExt cx="3411538" cy="2654603"/>
          </a:xfrm>
        </p:grpSpPr>
        <p:pic>
          <p:nvPicPr>
            <p:cNvPr id="68613" name="Picture 9" descr="b25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13025" y="4075585"/>
              <a:ext cx="3411538" cy="2251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14" name="Text Box 10"/>
            <p:cNvSpPr txBox="1">
              <a:spLocks noChangeArrowheads="1"/>
            </p:cNvSpPr>
            <p:nvPr/>
          </p:nvSpPr>
          <p:spPr bwMode="auto">
            <a:xfrm>
              <a:off x="3087688" y="6453189"/>
              <a:ext cx="206870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/>
                <a:t>Elastikus rostok, aorta, orcein</a:t>
              </a:r>
            </a:p>
          </p:txBody>
        </p:sp>
      </p:grpSp>
      <p:pic>
        <p:nvPicPr>
          <p:cNvPr id="18434" name="Picture 2" descr="connective tissue hist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634" y="2644346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onnective tiss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2644346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5585254" y="6478950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https://legacy.owensboro.kctcs.edu/gcaplan/anat/Histology/API%20histo%20connective.htm</a:t>
            </a:r>
          </a:p>
        </p:txBody>
      </p:sp>
    </p:spTree>
    <p:extLst>
      <p:ext uri="{BB962C8B-B14F-4D97-AF65-F5344CB8AC3E}">
        <p14:creationId xmlns:p14="http://schemas.microsoft.com/office/powerpoint/2010/main" val="36000283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3" y="235049"/>
            <a:ext cx="10515600" cy="8509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ELASZTIKUS ROST (RUGALMAS ROST)</a:t>
            </a:r>
          </a:p>
        </p:txBody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16026"/>
            <a:ext cx="10515600" cy="4351338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FELÉPÍTÉSE: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ELASZTIN - rugalmas tulajdonságú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FIBRILLIN</a:t>
            </a:r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elasztint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a </a:t>
            </a: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fibrillint</a:t>
            </a:r>
            <a:r>
              <a:rPr lang="hu-H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fibroblastok</a:t>
            </a:r>
            <a:r>
              <a:rPr lang="hu-H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simaizomsejtek</a:t>
            </a:r>
            <a:r>
              <a:rPr lang="hu-H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termelik:</a:t>
            </a:r>
          </a:p>
          <a:p>
            <a:pPr eaLnBrk="1" hangingPunct="1">
              <a:lnSpc>
                <a:spcPct val="120000"/>
              </a:lnSpc>
              <a:buFont typeface="+mj-lt"/>
              <a:buAutoNum type="arabicParenR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ibrillin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képződése </a:t>
            </a:r>
          </a:p>
          <a:p>
            <a:pPr eaLnBrk="1" hangingPunct="1">
              <a:lnSpc>
                <a:spcPct val="120000"/>
              </a:lnSpc>
              <a:buFont typeface="+mj-lt"/>
              <a:buAutoNum type="arabicParenR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ibrillinből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fibrillum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buFont typeface="+mj-lt"/>
              <a:buAutoNum type="arabicParenR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ibrillumba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másodlagosan rakódik közé az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elasztin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buFontTx/>
              <a:buChar char="-"/>
            </a:pPr>
            <a:endParaRPr lang="hu-H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612" name="Picture 6" descr="elastic microfibril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6370" y="1085949"/>
            <a:ext cx="4190441" cy="5150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821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3" y="235049"/>
            <a:ext cx="10515600" cy="8509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ELASZTIKUS ROST (RUGALMAS ROST)</a:t>
            </a:r>
          </a:p>
        </p:txBody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16026"/>
            <a:ext cx="10515600" cy="4351338"/>
          </a:xfrm>
        </p:spPr>
        <p:txBody>
          <a:bodyPr>
            <a:normAutofit/>
          </a:bodyPr>
          <a:lstStyle/>
          <a:p>
            <a:pPr marL="0" indent="0" algn="just" eaLnBrk="1" hangingPunct="1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SPECIÁLIS ELSZTIKUS ROST FESTÉKEK:</a:t>
            </a:r>
          </a:p>
          <a:p>
            <a:pPr algn="just">
              <a:lnSpc>
                <a:spcPct val="12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ORCEIN: barnára festődnek a rostok</a:t>
            </a:r>
          </a:p>
          <a:p>
            <a:pPr algn="just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RESORCIN FUCHSIN: kékeslilára festődnek a rostok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613" name="Picture 9" descr="b25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4359" y="2942592"/>
            <a:ext cx="4175015" cy="275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 Box 10"/>
          <p:cNvSpPr txBox="1">
            <a:spLocks noChangeArrowheads="1"/>
          </p:cNvSpPr>
          <p:nvPr/>
        </p:nvSpPr>
        <p:spPr bwMode="auto">
          <a:xfrm>
            <a:off x="2312375" y="5697441"/>
            <a:ext cx="20687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 b="1" dirty="0" err="1"/>
              <a:t>Elastikus</a:t>
            </a:r>
            <a:r>
              <a:rPr lang="hu-HU" sz="1200" b="1" dirty="0"/>
              <a:t> rostok, aorta, </a:t>
            </a:r>
            <a:r>
              <a:rPr lang="hu-HU" sz="1200" b="1" dirty="0" err="1"/>
              <a:t>orcein</a:t>
            </a:r>
            <a:endParaRPr lang="hu-HU" sz="1200" b="1" dirty="0"/>
          </a:p>
        </p:txBody>
      </p:sp>
      <p:pic>
        <p:nvPicPr>
          <p:cNvPr id="26626" name="Picture 2" descr="21. Aorta (resorcin-fuchsin), 4X                                   Intima                                   Media        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633" y="2250181"/>
            <a:ext cx="5058977" cy="358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6510382" y="5731630"/>
            <a:ext cx="37353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https://pt.slideshare.net/kohlschuetter/nervous-tissue-ii/10</a:t>
            </a:r>
          </a:p>
        </p:txBody>
      </p:sp>
    </p:spTree>
    <p:extLst>
      <p:ext uri="{BB962C8B-B14F-4D97-AF65-F5344CB8AC3E}">
        <p14:creationId xmlns:p14="http://schemas.microsoft.com/office/powerpoint/2010/main" val="3708435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59652" y="152166"/>
            <a:ext cx="8458200" cy="95637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KÖTŐSZÖVET KOMPONENSEI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268413"/>
            <a:ext cx="84582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u-HU" sz="2000" b="1" dirty="0">
                <a:solidFill>
                  <a:srgbClr val="FF3300"/>
                </a:solidFill>
              </a:rPr>
              <a:t>	</a:t>
            </a:r>
            <a:r>
              <a:rPr lang="hu-HU" sz="2000" b="1" dirty="0" smtClean="0"/>
              <a:t>             I. </a:t>
            </a:r>
            <a:r>
              <a:rPr lang="hu-HU" sz="2000" b="1" dirty="0" smtClean="0">
                <a:solidFill>
                  <a:srgbClr val="001000"/>
                </a:solidFill>
              </a:rPr>
              <a:t>SEJTEK	</a:t>
            </a:r>
            <a:r>
              <a:rPr lang="hu-HU" sz="2000" b="1" dirty="0">
                <a:solidFill>
                  <a:srgbClr val="001000"/>
                </a:solidFill>
              </a:rPr>
              <a:t>	    </a:t>
            </a:r>
            <a:r>
              <a:rPr lang="hu-HU" sz="2000" b="1" dirty="0" smtClean="0">
                <a:solidFill>
                  <a:srgbClr val="001000"/>
                </a:solidFill>
              </a:rPr>
              <a:t>    II. EXTRACELLULÁRIS MÁTRIX</a:t>
            </a:r>
          </a:p>
          <a:p>
            <a:pPr eaLnBrk="1" hangingPunct="1">
              <a:buFontTx/>
              <a:buNone/>
            </a:pPr>
            <a:r>
              <a:rPr lang="hu-HU" sz="2000" b="1" dirty="0">
                <a:solidFill>
                  <a:srgbClr val="001000"/>
                </a:solidFill>
              </a:rPr>
              <a:t> </a:t>
            </a:r>
            <a:r>
              <a:rPr lang="hu-HU" sz="2000" b="1" dirty="0" smtClean="0">
                <a:solidFill>
                  <a:srgbClr val="001000"/>
                </a:solidFill>
              </a:rPr>
              <a:t>                                                                               (</a:t>
            </a:r>
            <a:r>
              <a:rPr lang="hu-HU" sz="2000" b="1" dirty="0" err="1" smtClean="0">
                <a:solidFill>
                  <a:srgbClr val="001000"/>
                </a:solidFill>
              </a:rPr>
              <a:t>sejtközötti</a:t>
            </a:r>
            <a:r>
              <a:rPr lang="hu-HU" sz="2000" b="1" dirty="0" smtClean="0">
                <a:solidFill>
                  <a:srgbClr val="001000"/>
                </a:solidFill>
              </a:rPr>
              <a:t> állomány)</a:t>
            </a:r>
            <a:endParaRPr lang="hu-HU" sz="2000" b="1" dirty="0">
              <a:solidFill>
                <a:srgbClr val="001000"/>
              </a:solidFill>
            </a:endParaRPr>
          </a:p>
        </p:txBody>
      </p:sp>
      <p:sp>
        <p:nvSpPr>
          <p:cNvPr id="54275" name="Line 4"/>
          <p:cNvSpPr>
            <a:spLocks noChangeShapeType="1"/>
          </p:cNvSpPr>
          <p:nvPr/>
        </p:nvSpPr>
        <p:spPr bwMode="auto">
          <a:xfrm flipH="1">
            <a:off x="2133600" y="2021788"/>
            <a:ext cx="504825" cy="36036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4276" name="Line 5"/>
          <p:cNvSpPr>
            <a:spLocks noChangeShapeType="1"/>
          </p:cNvSpPr>
          <p:nvPr/>
        </p:nvSpPr>
        <p:spPr bwMode="auto">
          <a:xfrm>
            <a:off x="3278187" y="1983582"/>
            <a:ext cx="503238" cy="36036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1577065" y="2506043"/>
            <a:ext cx="9037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 i="1" dirty="0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FIX</a:t>
            </a:r>
            <a:endParaRPr lang="hu-HU" sz="1400" b="1" i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8" name="Text Box 7"/>
          <p:cNvSpPr txBox="1">
            <a:spLocks noChangeArrowheads="1"/>
          </p:cNvSpPr>
          <p:nvPr/>
        </p:nvSpPr>
        <p:spPr bwMode="auto">
          <a:xfrm>
            <a:off x="3201923" y="2542709"/>
            <a:ext cx="12239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 i="1" dirty="0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MOBIL</a:t>
            </a:r>
            <a:endParaRPr lang="hu-HU" sz="1400" b="1" i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9" name="Text Box 8"/>
          <p:cNvSpPr txBox="1">
            <a:spLocks noChangeArrowheads="1"/>
          </p:cNvSpPr>
          <p:nvPr/>
        </p:nvSpPr>
        <p:spPr bwMode="auto">
          <a:xfrm>
            <a:off x="1314450" y="3543300"/>
            <a:ext cx="185737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fibrocyta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reticulum</a:t>
            </a:r>
            <a:r>
              <a:rPr lang="hu-HU" sz="1200" b="1" dirty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sejt</a:t>
            </a:r>
          </a:p>
          <a:p>
            <a:pPr marL="228600" indent="-228600">
              <a:buFont typeface="+mj-lt"/>
              <a:buAutoNum type="arabicPeriod"/>
            </a:pP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adipocyta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melanocyta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mesoblast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solidFill>
                <a:srgbClr val="001000"/>
              </a:solidFill>
              <a:latin typeface="Times New Roman" pitchFamily="18" charset="0"/>
            </a:endParaRPr>
          </a:p>
        </p:txBody>
      </p:sp>
      <p:sp>
        <p:nvSpPr>
          <p:cNvPr id="54280" name="Text Box 9"/>
          <p:cNvSpPr txBox="1">
            <a:spLocks noChangeArrowheads="1"/>
          </p:cNvSpPr>
          <p:nvPr/>
        </p:nvSpPr>
        <p:spPr bwMode="auto">
          <a:xfrm>
            <a:off x="3176827" y="3626193"/>
            <a:ext cx="158432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macrophag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hu-HU" sz="1200" b="1" dirty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hízósejt</a:t>
            </a: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plasmasejt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granulocyta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hu-HU" sz="1200" b="1" dirty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neutrophil</a:t>
            </a:r>
            <a:r>
              <a:rPr lang="hu-HU" sz="1200" b="1" dirty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spcBef>
                <a:spcPct val="50000"/>
              </a:spcBef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eosinophil</a:t>
            </a:r>
            <a:r>
              <a:rPr lang="hu-HU" sz="1200" b="1" dirty="0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hu-HU" sz="1200" b="1" dirty="0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hu-HU" sz="1200" b="1" dirty="0" err="1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lymphocyta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81" name="Line 10"/>
          <p:cNvSpPr>
            <a:spLocks noChangeShapeType="1"/>
          </p:cNvSpPr>
          <p:nvPr/>
        </p:nvSpPr>
        <p:spPr bwMode="auto">
          <a:xfrm flipH="1">
            <a:off x="5842397" y="2232421"/>
            <a:ext cx="504825" cy="36036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4282" name="Line 11"/>
          <p:cNvSpPr>
            <a:spLocks noChangeShapeType="1"/>
          </p:cNvSpPr>
          <p:nvPr/>
        </p:nvSpPr>
        <p:spPr bwMode="auto">
          <a:xfrm>
            <a:off x="8110453" y="2171754"/>
            <a:ext cx="503237" cy="36036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4283" name="Text Box 12"/>
          <p:cNvSpPr txBox="1">
            <a:spLocks noChangeArrowheads="1"/>
          </p:cNvSpPr>
          <p:nvPr/>
        </p:nvSpPr>
        <p:spPr bwMode="auto">
          <a:xfrm>
            <a:off x="5097190" y="2667079"/>
            <a:ext cx="11784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 b="1" i="1" dirty="0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ROSTOK</a:t>
            </a:r>
            <a:endParaRPr lang="hu-HU" sz="1400" b="1" i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84" name="Text Box 13"/>
          <p:cNvSpPr txBox="1">
            <a:spLocks noChangeArrowheads="1"/>
          </p:cNvSpPr>
          <p:nvPr/>
        </p:nvSpPr>
        <p:spPr bwMode="auto">
          <a:xfrm>
            <a:off x="6801612" y="2469073"/>
            <a:ext cx="35162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i="1" dirty="0">
                <a:solidFill>
                  <a:srgbClr val="001000"/>
                </a:solidFill>
                <a:latin typeface="Times New Roman" pitchFamily="18" charset="0"/>
              </a:rPr>
              <a:t>    </a:t>
            </a:r>
            <a:r>
              <a:rPr lang="hu-HU" sz="1400" b="1" i="1" dirty="0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AMORF ALAPÁLLOMÁNY        </a:t>
            </a:r>
            <a:endParaRPr lang="hu-HU" sz="1400" b="1" i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85" name="Text Box 14"/>
          <p:cNvSpPr txBox="1">
            <a:spLocks noChangeArrowheads="1"/>
          </p:cNvSpPr>
          <p:nvPr/>
        </p:nvSpPr>
        <p:spPr bwMode="auto">
          <a:xfrm>
            <a:off x="5088003" y="3682003"/>
            <a:ext cx="136842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hu-HU" sz="1200" b="1" dirty="0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kollagén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hu-HU" sz="1200" b="1" dirty="0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elasztikus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hu-HU" sz="1200" b="1" dirty="0" err="1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retikuláris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fibrillin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86" name="Line 15"/>
          <p:cNvSpPr>
            <a:spLocks noChangeShapeType="1"/>
          </p:cNvSpPr>
          <p:nvPr/>
        </p:nvSpPr>
        <p:spPr bwMode="auto">
          <a:xfrm flipH="1">
            <a:off x="7499484" y="2935405"/>
            <a:ext cx="504825" cy="36036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4288" name="Line 17"/>
          <p:cNvSpPr>
            <a:spLocks noChangeShapeType="1"/>
          </p:cNvSpPr>
          <p:nvPr/>
        </p:nvSpPr>
        <p:spPr bwMode="auto">
          <a:xfrm>
            <a:off x="9228139" y="2910681"/>
            <a:ext cx="503237" cy="36036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4290" name="Text Box 19"/>
          <p:cNvSpPr txBox="1">
            <a:spLocks noChangeArrowheads="1"/>
          </p:cNvSpPr>
          <p:nvPr/>
        </p:nvSpPr>
        <p:spPr bwMode="auto">
          <a:xfrm>
            <a:off x="6636057" y="4131398"/>
            <a:ext cx="19431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hyaluronsav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chondroitin-</a:t>
            </a:r>
            <a:r>
              <a:rPr lang="hu-HU" sz="1200" b="1" dirty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sulphate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heparan-sulphate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keratan-sulphate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dermatan-sulphate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91" name="Line 20"/>
          <p:cNvSpPr>
            <a:spLocks noChangeShapeType="1"/>
          </p:cNvSpPr>
          <p:nvPr/>
        </p:nvSpPr>
        <p:spPr bwMode="auto">
          <a:xfrm>
            <a:off x="1919288" y="3026569"/>
            <a:ext cx="0" cy="431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4292" name="Line 21"/>
          <p:cNvSpPr>
            <a:spLocks noChangeShapeType="1"/>
          </p:cNvSpPr>
          <p:nvPr/>
        </p:nvSpPr>
        <p:spPr bwMode="auto">
          <a:xfrm>
            <a:off x="3723932" y="3109913"/>
            <a:ext cx="0" cy="431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4293" name="Line 22"/>
          <p:cNvSpPr>
            <a:spLocks noChangeShapeType="1"/>
          </p:cNvSpPr>
          <p:nvPr/>
        </p:nvSpPr>
        <p:spPr bwMode="auto">
          <a:xfrm>
            <a:off x="5594479" y="3079868"/>
            <a:ext cx="0" cy="431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4294" name="Text Box 23"/>
          <p:cNvSpPr txBox="1">
            <a:spLocks noChangeArrowheads="1"/>
          </p:cNvSpPr>
          <p:nvPr/>
        </p:nvSpPr>
        <p:spPr bwMode="auto">
          <a:xfrm>
            <a:off x="9344915" y="4131398"/>
            <a:ext cx="16192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fibronektin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laminin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tenascin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enactin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hu-HU" sz="1200" b="1" dirty="0" err="1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trombospondin</a:t>
            </a:r>
            <a:endParaRPr lang="hu-HU" sz="1200" b="1" dirty="0">
              <a:solidFill>
                <a:srgbClr val="001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6216773" y="3429126"/>
            <a:ext cx="2383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1.GLÜKÓZAMINOGLIKÁNOK, </a:t>
            </a:r>
          </a:p>
          <a:p>
            <a:pPr algn="ctr"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PROTEOGLIKÁNOK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9088314" y="3342947"/>
            <a:ext cx="1571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ADHÉZIÓS </a:t>
            </a:r>
          </a:p>
          <a:p>
            <a:pPr algn="ctr"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GLIKOPROTEINEK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053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73874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RETIKULÁRIS ROST (RÁCSROST)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6787" y="1112108"/>
            <a:ext cx="8229600" cy="4525962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igen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vékony rostok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finom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hálózatot képeznek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retikuláris</a:t>
            </a:r>
            <a:r>
              <a:rPr lang="hu-H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sejtek 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termelik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hu-H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ollagén rost III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típusából 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épül fel</a:t>
            </a:r>
          </a:p>
          <a:p>
            <a:pPr algn="just" eaLnBrk="1" hangingPunct="1">
              <a:lnSpc>
                <a:spcPct val="120000"/>
              </a:lnSpc>
              <a:buFont typeface="Symbol" pitchFamily="18" charset="2"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a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nyirok- és vérképző szervek (csontvelő, lép,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tonsillák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nyirokcsomók) vázát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alkotja 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 typeface="Symbol" pitchFamily="18" charset="2"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a rostokat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ezüstimpregnációval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tüntethetjük fel</a:t>
            </a:r>
          </a:p>
          <a:p>
            <a:pPr algn="just" eaLnBrk="1" hangingPunct="1">
              <a:lnSpc>
                <a:spcPct val="120000"/>
              </a:lnSpc>
              <a:buFont typeface="Symbol" pitchFamily="18" charset="2"/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9635" name="Group 7"/>
          <p:cNvGrpSpPr>
            <a:grpSpLocks/>
          </p:cNvGrpSpPr>
          <p:nvPr/>
        </p:nvGrpSpPr>
        <p:grpSpPr bwMode="auto">
          <a:xfrm>
            <a:off x="8484973" y="365125"/>
            <a:ext cx="3182938" cy="2052889"/>
            <a:chOff x="2436" y="2259"/>
            <a:chExt cx="2576" cy="1921"/>
          </a:xfrm>
        </p:grpSpPr>
        <p:pic>
          <p:nvPicPr>
            <p:cNvPr id="69637" name="Picture 5" descr="07003hoa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36" y="2259"/>
              <a:ext cx="2576" cy="1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638" name="Text Box 6"/>
            <p:cNvSpPr txBox="1">
              <a:spLocks noChangeArrowheads="1"/>
            </p:cNvSpPr>
            <p:nvPr/>
          </p:nvSpPr>
          <p:spPr bwMode="auto">
            <a:xfrm>
              <a:off x="2640" y="4006"/>
              <a:ext cx="159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 dirty="0" err="1"/>
                <a:t>Retikuláris</a:t>
              </a:r>
              <a:r>
                <a:rPr lang="hu-HU" sz="1200" b="1" dirty="0"/>
                <a:t> rostok, ezüst </a:t>
              </a:r>
              <a:r>
                <a:rPr lang="hu-HU" sz="1200" b="1" dirty="0" err="1"/>
                <a:t>impregnáció</a:t>
              </a:r>
              <a:endParaRPr lang="hu-HU" sz="1200" b="1" dirty="0"/>
            </a:p>
          </p:txBody>
        </p:sp>
      </p:grpSp>
      <p:pic>
        <p:nvPicPr>
          <p:cNvPr id="19458" name="Picture 2" descr="connective tiss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09" y="3143035"/>
            <a:ext cx="3894547" cy="265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onnective tissue hist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08" y="3143035"/>
            <a:ext cx="4019120" cy="267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875005" y="5877099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https://legacy.owensboro.kctcs.edu/gcaplan/anat/Histology/API%20histo%20connective.htm</a:t>
            </a:r>
          </a:p>
        </p:txBody>
      </p:sp>
    </p:spTree>
    <p:extLst>
      <p:ext uri="{BB962C8B-B14F-4D97-AF65-F5344CB8AC3E}">
        <p14:creationId xmlns:p14="http://schemas.microsoft.com/office/powerpoint/2010/main" val="40872710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288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FIBRILLIN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60880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vékony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fibrillumok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- 8 – 10nm vastagságú</a:t>
            </a:r>
          </a:p>
          <a:p>
            <a:pPr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rugalmas rostok alkotó eleme</a:t>
            </a:r>
          </a:p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ELŐFORDUL:</a:t>
            </a:r>
          </a:p>
          <a:p>
            <a:pPr>
              <a:buFont typeface="+mj-lt"/>
              <a:buAutoNum type="alphaLcParenR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ötőszövetben</a:t>
            </a:r>
          </a:p>
          <a:p>
            <a:pPr>
              <a:buFont typeface="+mj-lt"/>
              <a:buAutoNum type="alphaLcParenR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zmokban</a:t>
            </a:r>
          </a:p>
          <a:p>
            <a:pPr>
              <a:buFont typeface="+mj-lt"/>
              <a:buAutoNum type="alphaLcParenR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zaruhártya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Descement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membrán</a:t>
            </a:r>
          </a:p>
          <a:p>
            <a:pPr>
              <a:buFont typeface="+mj-lt"/>
              <a:buAutoNum type="alphaLcParenR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encsefüggesztő rostokban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Zonula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ciliaris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27650" name="Picture 2" descr="KÃ©ptalÃ¡lat a kÃ¶vetkezÅre: âfibrillin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558" y="1608803"/>
            <a:ext cx="5166069" cy="360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5123934" y="529653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https://www.semanticscholar.org/paper/Latent-TGF-%CE%B2-binding-proteins.-Robertson-Horiguchi/9b88678e507373b5528ac0bb15c38ad7514f9c5c/figure/2</a:t>
            </a:r>
          </a:p>
        </p:txBody>
      </p:sp>
    </p:spTree>
    <p:extLst>
      <p:ext uri="{BB962C8B-B14F-4D97-AF65-F5344CB8AC3E}">
        <p14:creationId xmlns:p14="http://schemas.microsoft.com/office/powerpoint/2010/main" val="3437975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460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FIBRILLIN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72297" y="1529063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ARFAN – SZINDRÓMA: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fibrillin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képződés zavar – elasztikus rost képzés zavart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zokatlanul hosszú alsó – felső végtag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orta kóros tágulata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átás zavarok</a:t>
            </a:r>
          </a:p>
          <a:p>
            <a:pPr marL="0" indent="0">
              <a:buNone/>
            </a:pPr>
            <a:endParaRPr lang="hu-HU" dirty="0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988541" y="3942265"/>
            <a:ext cx="2718485" cy="1938136"/>
            <a:chOff x="5873578" y="1723081"/>
            <a:chExt cx="2718485" cy="1938136"/>
          </a:xfrm>
        </p:grpSpPr>
        <p:pic>
          <p:nvPicPr>
            <p:cNvPr id="28674" name="Picture 2" descr="Marfan szindrÃ³ma fotÃ³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3578" y="1723081"/>
              <a:ext cx="2718485" cy="162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églalap 3"/>
            <p:cNvSpPr/>
            <p:nvPr/>
          </p:nvSpPr>
          <p:spPr>
            <a:xfrm>
              <a:off x="5873578" y="3414996"/>
              <a:ext cx="250741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http://treat-simply.com/hu/records/435</a:t>
              </a:r>
            </a:p>
          </p:txBody>
        </p:sp>
      </p:grpSp>
      <p:pic>
        <p:nvPicPr>
          <p:cNvPr id="28676" name="Picture 4" descr="KÃ©ptalÃ¡lat a kÃ¶vetkezÅre: âmarfan szindrÃ³ma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967" y="3510250"/>
            <a:ext cx="2085117" cy="278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4532956" y="6437964"/>
            <a:ext cx="44401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http://www.kamaszpanasz.hu/hirek/betegsegek/241/marfan-szindroma</a:t>
            </a:r>
          </a:p>
        </p:txBody>
      </p:sp>
      <p:pic>
        <p:nvPicPr>
          <p:cNvPr id="28678" name="Picture 6" descr="http://www.kamaszpanasz.hu/uploads/Cikkek/Betegsegek_es_balesetek/marfan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864" y="2480406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ForrÃ¡s: AF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831" y="78117"/>
            <a:ext cx="3123084" cy="208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9297888" y="2197179"/>
            <a:ext cx="11849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solidFill>
                  <a:srgbClr val="3636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</a:t>
            </a:r>
            <a:r>
              <a:rPr lang="hu-HU" sz="1000" b="1" dirty="0" err="1">
                <a:solidFill>
                  <a:srgbClr val="3636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Phelpst</a:t>
            </a:r>
            <a:r>
              <a:rPr lang="hu-HU" sz="1000" b="1" dirty="0">
                <a:solidFill>
                  <a:srgbClr val="3636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131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8817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AMORF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ALAPÁLLOMÁNY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71398"/>
            <a:ext cx="10515600" cy="4351338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a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rostok és a sejtek közötti teret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filamentosus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molekulákból felépülő térbeli rácsozat (GÉL)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töltik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fénymikorszkópban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nem látható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Glükózaminoglikánok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Proteoglikánok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just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dhéziós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molekulák 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hu-H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hu-HU" sz="1600" b="1" dirty="0"/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600" b="1" dirty="0"/>
              <a:t/>
            </a:r>
            <a:br>
              <a:rPr lang="hu-HU" sz="1600" b="1" dirty="0"/>
            </a:br>
            <a:endParaRPr lang="hu-HU" sz="1600" b="1" dirty="0"/>
          </a:p>
        </p:txBody>
      </p:sp>
      <p:pic>
        <p:nvPicPr>
          <p:cNvPr id="4" name="Picture 2" descr="http://www.dr-jacques-imbeau.com/TABS/ec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6" y="2434403"/>
            <a:ext cx="3981450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9504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8817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AMORF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ALAPÁLLOMÁNY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71398"/>
            <a:ext cx="10515600" cy="4351338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GLÜKÓZAMINOGLIKÁNOK (GAG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ismétlődő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disszacharid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egységekből álló nem elágazódó szénhidrátláncok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 TARTOZNAK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ialuronsav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kondroitin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- 4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- 6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szulfát</a:t>
            </a:r>
          </a:p>
          <a:p>
            <a:pPr algn="just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dermatán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szulfát</a:t>
            </a:r>
          </a:p>
          <a:p>
            <a:pPr algn="just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keratán-szulfát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eparán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szulfát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hu-HU" sz="1600" b="1" dirty="0"/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600" b="1" dirty="0"/>
              <a:t/>
            </a:r>
            <a:br>
              <a:rPr lang="hu-HU" sz="1600" b="1" dirty="0"/>
            </a:br>
            <a:endParaRPr lang="hu-HU" sz="1600" b="1" dirty="0"/>
          </a:p>
        </p:txBody>
      </p:sp>
      <p:pic>
        <p:nvPicPr>
          <p:cNvPr id="56323" name="Picture 4" descr="GA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60879" y="172548"/>
            <a:ext cx="3063281" cy="222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KÃ©ptalÃ¡lat a kÃ¶vetkezÅre: âglycosaminoglycan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846" y="2774487"/>
            <a:ext cx="5536770" cy="246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4655845" y="5490555"/>
            <a:ext cx="3938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https://en.wikipedia.org/wiki/Polysulfated_glycosaminoglycan</a:t>
            </a:r>
          </a:p>
        </p:txBody>
      </p:sp>
    </p:spTree>
    <p:extLst>
      <p:ext uri="{BB962C8B-B14F-4D97-AF65-F5344CB8AC3E}">
        <p14:creationId xmlns:p14="http://schemas.microsoft.com/office/powerpoint/2010/main" val="34706666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97764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HIALURONSAV (HA)</a:t>
            </a: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2297" y="1479636"/>
            <a:ext cx="10515600" cy="4351338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hu-HU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legősibb </a:t>
            </a:r>
            <a:r>
              <a:rPr lang="hu-HU" sz="1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GAG-molekula</a:t>
            </a:r>
            <a:endParaRPr lang="hu-HU" sz="12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hu-HU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macromolekula</a:t>
            </a:r>
            <a:endParaRPr lang="hu-HU" sz="12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hu-HU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hu-HU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proteinből és GAG molekulákból áll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hu-HU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isszacharid</a:t>
            </a:r>
            <a:r>
              <a:rPr lang="hu-HU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egysége </a:t>
            </a:r>
            <a:r>
              <a:rPr lang="hu-HU" sz="1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glukuronsavból</a:t>
            </a:r>
            <a:r>
              <a:rPr lang="hu-HU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sz="1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n-acetilglukózaminból</a:t>
            </a:r>
            <a:r>
              <a:rPr lang="hu-HU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áll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hu-HU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nem kötődik kovalensen fehérjéhez</a:t>
            </a:r>
          </a:p>
          <a:p>
            <a:pPr eaLnBrk="1" hangingPunct="1">
              <a:lnSpc>
                <a:spcPct val="150000"/>
              </a:lnSpc>
              <a:buFont typeface="+mj-lt"/>
              <a:buAutoNum type="alphaLcParenR"/>
              <a:defRPr/>
            </a:pPr>
            <a:r>
              <a:rPr lang="hu-HU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lang="hu-HU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vegtestben</a:t>
            </a:r>
          </a:p>
          <a:p>
            <a:pPr eaLnBrk="1" hangingPunct="1">
              <a:lnSpc>
                <a:spcPct val="150000"/>
              </a:lnSpc>
              <a:buFont typeface="+mj-lt"/>
              <a:buAutoNum type="alphaLcParenR"/>
              <a:defRPr/>
            </a:pPr>
            <a:r>
              <a:rPr lang="hu-HU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laza kötőszövetben</a:t>
            </a:r>
            <a:endParaRPr lang="hu-HU" sz="12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+mj-lt"/>
              <a:buAutoNum type="alphaLcParenR"/>
              <a:defRPr/>
            </a:pPr>
            <a:r>
              <a:rPr lang="hu-HU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porckorong </a:t>
            </a:r>
            <a:r>
              <a:rPr lang="hu-HU" sz="1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hu-HU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pulposusa</a:t>
            </a:r>
            <a:endParaRPr lang="hu-HU" sz="12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+mj-lt"/>
              <a:buAutoNum type="alphaLcParenR"/>
              <a:defRPr/>
            </a:pPr>
            <a:r>
              <a:rPr lang="hu-HU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öldökzsinórban</a:t>
            </a:r>
          </a:p>
          <a:p>
            <a:pPr eaLnBrk="1" hangingPunct="1">
              <a:lnSpc>
                <a:spcPct val="150000"/>
              </a:lnSpc>
              <a:buFont typeface="+mj-lt"/>
              <a:buAutoNum type="alphaLcParenR"/>
              <a:defRPr/>
            </a:pPr>
            <a:r>
              <a:rPr lang="hu-HU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hu-HU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zületi </a:t>
            </a:r>
            <a:r>
              <a:rPr lang="hu-HU" sz="1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bursákban</a:t>
            </a:r>
            <a:endParaRPr lang="hu-HU" sz="12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347" name="Picture 7" descr="ANd9GcQU2eadpSMRHpoMoJeL3vDT44AhdYnbSpBdDCePR1-HmrezZK_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1689" y="1546785"/>
            <a:ext cx="29051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9" descr="ANd9GcQg63tDDNknekl5UvYoKCu9s5bS4KyKaMg60Qd7MOpO__yWU7M7j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7801" y="4114800"/>
            <a:ext cx="3529013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90633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89526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KONDROITINSZULFÁT</a:t>
            </a: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356069"/>
            <a:ext cx="10515600" cy="4351338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N-acetil-galaktózamint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tartalmaz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4 - es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vagy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6 -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szénatomon szulfátcsoport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számos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proteoglikánon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megtalálható</a:t>
            </a:r>
          </a:p>
          <a:p>
            <a:pPr marL="0" indent="0" algn="just" eaLnBrk="1" hangingPunct="1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fehérjékhez kötődik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porcszövet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egyik fő alkotóeleme, amit kiváló vízmegkötő képesség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jellemez - biztosítja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 porcok mechanikus-elasztikus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tulajdonságait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371" name="Picture 5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38568" y="3794896"/>
            <a:ext cx="489902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63272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7878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DERMATÁNSZULFÁT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6098" y="1064305"/>
            <a:ext cx="10515600" cy="4351338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hasonló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kondroitinzulfáthoz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iduronsavat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tartalmaz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ELŐFORDUL: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főleg bőrben 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érerekben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tüdőben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ínakban is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SZEREPET JÁTÍSZIK: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éralvadásban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sebgyógyulási folyamatokban</a:t>
            </a:r>
          </a:p>
          <a:p>
            <a:pPr eaLnBrk="1" hangingPunct="1">
              <a:lnSpc>
                <a:spcPct val="120000"/>
              </a:lnSpc>
              <a:buFontTx/>
              <a:buChar char="-"/>
            </a:pPr>
            <a:endParaRPr lang="hu-HU" sz="1600" b="1" dirty="0"/>
          </a:p>
        </p:txBody>
      </p:sp>
      <p:pic>
        <p:nvPicPr>
          <p:cNvPr id="59395" name="Picture 5" descr="Dermatan_su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62489" y="721710"/>
            <a:ext cx="3326392" cy="185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KÃ©ptalÃ¡lat a kÃ¶vetkezÅre: âglycosaminoglycan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710" y="3239974"/>
            <a:ext cx="3394932" cy="272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5933607" y="6114823"/>
            <a:ext cx="70433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https://international.neb.com/applications/glycobiology-and-proteomics/recombinant-glycoprotein-expression/glycosaminoglycan-chains-gags</a:t>
            </a:r>
          </a:p>
        </p:txBody>
      </p:sp>
      <p:pic>
        <p:nvPicPr>
          <p:cNvPr id="7" name="Picture 5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74717" y="1943094"/>
            <a:ext cx="4547938" cy="19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83656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683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KERATÁNSZULFÁT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20825"/>
            <a:ext cx="10515600" cy="4351338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disszacharid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áll:</a:t>
            </a:r>
          </a:p>
          <a:p>
            <a:pPr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szulfatált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N-acetil-glukózaminból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szulfatált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galaktózból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ELŐFORDUL: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orneában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csontban 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porcban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419" name="Picture 5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1666" y="2913838"/>
            <a:ext cx="5330825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25960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9207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HEPARÁNSZULFÁT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816" y="1253332"/>
            <a:ext cx="10515600" cy="4351338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véralvadásgátló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heparinnal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rokon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sejtek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felszínéhez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kötődik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SZEREPE VAN: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ngiogenezisben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véralvadásban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43" name="Picture 5" descr="gn_heparan_sulfa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2868" y="1439703"/>
            <a:ext cx="4693758" cy="168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7" descr="hepspro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8787" y="3555937"/>
            <a:ext cx="3097213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3354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092684" y="418755"/>
            <a:ext cx="3792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KÖTŐSZÖVET KOMPONENSEI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683739" y="1109054"/>
            <a:ext cx="6071287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KÖTŐSZÖVETI SEJTEK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FIX SEJTEK: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nem hagyják el a kötőszövetet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kötőszövet állandó sejtjei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rostok és az alapállomány termeléséért felelősek - FIBROBLAST</a:t>
            </a:r>
          </a:p>
          <a:p>
            <a:pPr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MOBILIS (SZABAD SEJTEK):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átmenetileg tartózkodnak a kötőszövetben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egtöbbjük az érpályából vándorol ki és funkcióját a kötőszövetben fejti ki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8257557" y="5036289"/>
            <a:ext cx="24801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https://slideplayer.org/slide/13703257/</a:t>
            </a:r>
          </a:p>
        </p:txBody>
      </p:sp>
      <p:pic>
        <p:nvPicPr>
          <p:cNvPr id="2050" name="Picture 2" descr="KÃ©ptalÃ¡lat a kÃ¶vetkezÅre: âaufbau des bindegewebesâ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" t="11826" r="4691" b="3488"/>
          <a:stretch/>
        </p:blipFill>
        <p:spPr bwMode="auto">
          <a:xfrm>
            <a:off x="7298724" y="2003400"/>
            <a:ext cx="4044779" cy="289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Csoportba foglalás 5"/>
          <p:cNvGrpSpPr/>
          <p:nvPr/>
        </p:nvGrpSpPr>
        <p:grpSpPr>
          <a:xfrm>
            <a:off x="1968841" y="4031499"/>
            <a:ext cx="4950941" cy="2333156"/>
            <a:chOff x="2150074" y="4198704"/>
            <a:chExt cx="4950941" cy="2333156"/>
          </a:xfrm>
        </p:grpSpPr>
        <p:pic>
          <p:nvPicPr>
            <p:cNvPr id="2052" name="Picture 4" descr="KÃ©ptalÃ¡lat a kÃ¶vetkezÅre: âfibrocyte and fibroblastâ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4" t="10066" r="5083" b="7059"/>
            <a:stretch/>
          </p:blipFill>
          <p:spPr bwMode="auto">
            <a:xfrm>
              <a:off x="3015045" y="4198704"/>
              <a:ext cx="2767003" cy="2009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églalap 4"/>
            <p:cNvSpPr/>
            <p:nvPr/>
          </p:nvSpPr>
          <p:spPr>
            <a:xfrm>
              <a:off x="2150074" y="6285639"/>
              <a:ext cx="495094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https://www.slideshare.net/mubashariqbal7/connective-tissue-47606230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68417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01" name="Text Box 40"/>
          <p:cNvSpPr txBox="1">
            <a:spLocks noChangeArrowheads="1"/>
          </p:cNvSpPr>
          <p:nvPr/>
        </p:nvSpPr>
        <p:spPr bwMode="auto">
          <a:xfrm>
            <a:off x="4534139" y="361105"/>
            <a:ext cx="32480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PROTEOGLIKÁNOK (PG)</a:t>
            </a:r>
          </a:p>
        </p:txBody>
      </p:sp>
      <p:sp>
        <p:nvSpPr>
          <p:cNvPr id="62502" name="Text Box 41"/>
          <p:cNvSpPr txBox="1">
            <a:spLocks noChangeArrowheads="1"/>
          </p:cNvSpPr>
          <p:nvPr/>
        </p:nvSpPr>
        <p:spPr bwMode="auto">
          <a:xfrm>
            <a:off x="467042" y="1026647"/>
            <a:ext cx="10513996" cy="21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a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kondroitin-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dermatán-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és a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keratánszulfát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kovalensen fehérjékhez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kötődik egy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tetraszacharid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darabbal (tengelyfehérje,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core-fehérje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ezeket a fehérje – GAG komplexeket nevezzük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Proteoglikánoknak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ialuronsavhoz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kapcsolódnak 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adhéziós molekulák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által a kötőszövet egyéb elemeihez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kötődnek</a:t>
            </a: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Pl. AGGRECAN: porc alapállományának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proteoglikánja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hu-HU" sz="1400" dirty="0"/>
          </a:p>
        </p:txBody>
      </p:sp>
      <p:pic>
        <p:nvPicPr>
          <p:cNvPr id="7170" name="Picture 2" descr="KapcsolÃ³dÃ³ kÃ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433" y="2413688"/>
            <a:ext cx="5209492" cy="386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Ã©ptalÃ¡lat a kÃ¶vetkezÅre: âproteoglikÃ¡nok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881" y="3224172"/>
            <a:ext cx="1941671" cy="316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881449" y="6304002"/>
            <a:ext cx="383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https://www.tankonyvtar.hu/hu/tartalom/tamop425/2011_0001_528_Szeberenyi_Molekularis_sejtbiologia/ch43s02.html</a:t>
            </a:r>
          </a:p>
        </p:txBody>
      </p:sp>
    </p:spTree>
    <p:extLst>
      <p:ext uri="{BB962C8B-B14F-4D97-AF65-F5344CB8AC3E}">
        <p14:creationId xmlns:p14="http://schemas.microsoft.com/office/powerpoint/2010/main" val="28023510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77169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PROTEOGLIKÁNOK (PG) FELADATA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364307"/>
            <a:ext cx="10515600" cy="4351338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GAG-láncok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sok negatív töltésű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csoportja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miatt sok kationt, ezek nagy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mennyiségű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vízmolekulát kötnek meg</a:t>
            </a:r>
          </a:p>
          <a:p>
            <a:pPr algn="just" eaLnBrk="1" hangingPunct="1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sok vízmolekula miatt a PG nyomással szemben ellenálló, fontos ez a nagy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nyomásnak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kitett szövetekben pl. porcszövet</a:t>
            </a:r>
          </a:p>
          <a:p>
            <a:pPr algn="just" eaLnBrk="1" hangingPunct="1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kötőszövet rugalmas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ellenállását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turgor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 biztosítja </a:t>
            </a:r>
          </a:p>
          <a:p>
            <a:pPr algn="just" eaLnBrk="1" hangingPunct="1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időskorban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PG vízkötő képessége csökken -  ráncok</a:t>
            </a:r>
          </a:p>
          <a:p>
            <a:pPr algn="just" eaLnBrk="1" hangingPunct="1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diffúziós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út</a:t>
            </a:r>
          </a:p>
          <a:p>
            <a:pPr algn="just" eaLnBrk="1" hangingPunct="1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vízraktár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4808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KÖTŐSZÖVET OSZTÁLYOZÁSA</a:t>
            </a:r>
          </a:p>
        </p:txBody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9267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EMBRIONÁLIS KÖTŐSZÖVET                                                                                                                     II. ÉRETT KÖTŐSZÖVET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MESENCYMA                                                                                                                                       1. SEJTDÚS                    2. ROSTDÚS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ÉRETT KOCSONYÁS KÖTŐSZÖVET (WARTON- féle kocsonya)                                                    a.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retikuláris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a. laza rostos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b.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areoláris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b. tömött rostos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c.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spinocelluláris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- rendezett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- rendezetlen</a:t>
            </a:r>
          </a:p>
          <a:p>
            <a:pPr marL="0" indent="0"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Egyenes összekötő nyíllal 2"/>
          <p:cNvCxnSpPr/>
          <p:nvPr/>
        </p:nvCxnSpPr>
        <p:spPr>
          <a:xfrm flipH="1">
            <a:off x="4275438" y="1120346"/>
            <a:ext cx="1227438" cy="4283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>
            <a:off x="6450227" y="1120346"/>
            <a:ext cx="939114" cy="5272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8766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>
          <a:xfrm>
            <a:off x="492211" y="282316"/>
            <a:ext cx="10515600" cy="685006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MESENCHYMA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211" y="1068872"/>
            <a:ext cx="10515600" cy="4351338"/>
          </a:xfrm>
        </p:spPr>
        <p:txBody>
          <a:bodyPr>
            <a:normAutofit/>
          </a:bodyPr>
          <a:lstStyle/>
          <a:p>
            <a:pPr marL="609600" indent="-609600" algn="just">
              <a:lnSpc>
                <a:spcPct val="12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primitív kötőszövet</a:t>
            </a:r>
          </a:p>
          <a:p>
            <a:pPr marL="609600" indent="-609600" algn="just">
              <a:lnSpc>
                <a:spcPct val="12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felnőtt szervezetben nemigen fordul elő</a:t>
            </a:r>
          </a:p>
          <a:p>
            <a:pPr marL="609600" indent="-609600" algn="just">
              <a:lnSpc>
                <a:spcPct val="12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sebgyógyulás kapcsán képződő sarjszövet 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sejtjei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orsó vagy csillag alakúak, nyúlványokkal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rendelkeznek (MESOBLASTOK)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extracelluláris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rostok hiányoznak a sejtek között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ECM-et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alkotja:</a:t>
            </a:r>
          </a:p>
          <a:p>
            <a:pPr algn="just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ialuronsav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ibronektin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buFontTx/>
              <a:buChar char="-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947" name="Picture 5" descr="v0203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4639" y="3084955"/>
            <a:ext cx="2891031" cy="289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Csoportba foglalás 1"/>
          <p:cNvGrpSpPr/>
          <p:nvPr/>
        </p:nvGrpSpPr>
        <p:grpSpPr>
          <a:xfrm>
            <a:off x="9327739" y="4075488"/>
            <a:ext cx="1449628" cy="1944851"/>
            <a:chOff x="9814856" y="4001015"/>
            <a:chExt cx="1449628" cy="1944851"/>
          </a:xfrm>
        </p:grpSpPr>
        <p:sp>
          <p:nvSpPr>
            <p:cNvPr id="82948" name="Text Box 10"/>
            <p:cNvSpPr txBox="1">
              <a:spLocks noChangeArrowheads="1"/>
            </p:cNvSpPr>
            <p:nvPr/>
          </p:nvSpPr>
          <p:spPr bwMode="auto">
            <a:xfrm>
              <a:off x="9814856" y="5668867"/>
              <a:ext cx="144962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 dirty="0" err="1"/>
                <a:t>Mesenchyma</a:t>
              </a:r>
              <a:r>
                <a:rPr lang="hu-HU" sz="1200" b="1" dirty="0"/>
                <a:t> sejtek</a:t>
              </a:r>
            </a:p>
          </p:txBody>
        </p:sp>
        <p:grpSp>
          <p:nvGrpSpPr>
            <p:cNvPr id="82949" name="Group 13"/>
            <p:cNvGrpSpPr>
              <a:grpSpLocks/>
            </p:cNvGrpSpPr>
            <p:nvPr/>
          </p:nvGrpSpPr>
          <p:grpSpPr bwMode="auto">
            <a:xfrm>
              <a:off x="10136146" y="4001015"/>
              <a:ext cx="558800" cy="430213"/>
              <a:chOff x="2608" y="3566"/>
              <a:chExt cx="352" cy="271"/>
            </a:xfrm>
          </p:grpSpPr>
          <p:sp>
            <p:nvSpPr>
              <p:cNvPr id="82955" name="Line 11"/>
              <p:cNvSpPr>
                <a:spLocks noChangeShapeType="1"/>
              </p:cNvSpPr>
              <p:nvPr/>
            </p:nvSpPr>
            <p:spPr bwMode="auto">
              <a:xfrm flipV="1">
                <a:off x="2608" y="3566"/>
                <a:ext cx="182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2956" name="Line 12"/>
              <p:cNvSpPr>
                <a:spLocks noChangeShapeType="1"/>
              </p:cNvSpPr>
              <p:nvPr/>
            </p:nvSpPr>
            <p:spPr bwMode="auto">
              <a:xfrm flipV="1">
                <a:off x="2779" y="3701"/>
                <a:ext cx="181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82950" name="Group 19"/>
          <p:cNvGrpSpPr>
            <a:grpSpLocks/>
          </p:cNvGrpSpPr>
          <p:nvPr/>
        </p:nvGrpSpPr>
        <p:grpSpPr bwMode="auto">
          <a:xfrm>
            <a:off x="9275805" y="648493"/>
            <a:ext cx="2139865" cy="2226736"/>
            <a:chOff x="4422" y="618"/>
            <a:chExt cx="1124" cy="1225"/>
          </a:xfrm>
        </p:grpSpPr>
        <p:pic>
          <p:nvPicPr>
            <p:cNvPr id="82951" name="Picture 15" descr="z002_00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22" y="618"/>
              <a:ext cx="1124" cy="1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952" name="Text Box 16"/>
            <p:cNvSpPr txBox="1">
              <a:spLocks noChangeArrowheads="1"/>
            </p:cNvSpPr>
            <p:nvPr/>
          </p:nvSpPr>
          <p:spPr bwMode="auto">
            <a:xfrm>
              <a:off x="4513" y="1669"/>
              <a:ext cx="91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/>
                <a:t>Mesenchyma sejtek</a:t>
              </a:r>
            </a:p>
          </p:txBody>
        </p:sp>
        <p:sp>
          <p:nvSpPr>
            <p:cNvPr id="82953" name="Line 17"/>
            <p:cNvSpPr>
              <a:spLocks noChangeShapeType="1"/>
            </p:cNvSpPr>
            <p:nvPr/>
          </p:nvSpPr>
          <p:spPr bwMode="auto">
            <a:xfrm flipV="1">
              <a:off x="4785" y="1525"/>
              <a:ext cx="91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2954" name="Line 18"/>
            <p:cNvSpPr>
              <a:spLocks noChangeShapeType="1"/>
            </p:cNvSpPr>
            <p:nvPr/>
          </p:nvSpPr>
          <p:spPr bwMode="auto">
            <a:xfrm flipV="1">
              <a:off x="4785" y="1117"/>
              <a:ext cx="45" cy="5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" name="Téglalap 2"/>
          <p:cNvSpPr/>
          <p:nvPr/>
        </p:nvSpPr>
        <p:spPr>
          <a:xfrm>
            <a:off x="3591697" y="5975986"/>
            <a:ext cx="4876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http://www.lab.anhb.uwa.edu.au/mb140/corepages/connective/connect.htm</a:t>
            </a:r>
          </a:p>
        </p:txBody>
      </p:sp>
      <p:pic>
        <p:nvPicPr>
          <p:cNvPr id="31746" name="Picture 2" descr="KÃ©ptalÃ¡lat a kÃ¶vetkezÅre: âmesenchyme histology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798" y="2639334"/>
            <a:ext cx="2658305" cy="332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0447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ÉRETT KOCSONYÁS KÖTŐSZÖVET 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(WARTON – FÉLE KOCSONYA)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925" y="2227254"/>
            <a:ext cx="10515600" cy="4351338"/>
          </a:xfrm>
        </p:spPr>
        <p:txBody>
          <a:bodyPr>
            <a:normAutofit/>
          </a:bodyPr>
          <a:lstStyle/>
          <a:p>
            <a:pPr marL="609600" indent="-609600" algn="just">
              <a:lnSpc>
                <a:spcPct val="12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magzat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köldökzsinórjának szövete 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kocsonya állományában korai magzatban 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mesenchyma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sejtek dominálnak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terhesség vége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felé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fibroblastok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veszik át a helyüket és kollagén rostképződés indul meg</a:t>
            </a:r>
          </a:p>
          <a:p>
            <a:pPr marL="609600" indent="-609600" algn="just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a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kocsonyás szövet védi a köldökzsinórban futó ereket, amelyek a magzat táplálásában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vesznek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részt</a:t>
            </a:r>
          </a:p>
        </p:txBody>
      </p:sp>
      <p:pic>
        <p:nvPicPr>
          <p:cNvPr id="32770" name="Picture 2" descr="Umbilical Cord And Its Us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23" y="182821"/>
            <a:ext cx="2868447" cy="161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192475" y="178506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https://www.parentune.com/parent-blog/umbilical-cord-uses/3509</a:t>
            </a:r>
          </a:p>
        </p:txBody>
      </p:sp>
      <p:pic>
        <p:nvPicPr>
          <p:cNvPr id="32772" name="Picture 4" descr="https://i2.wp.com/lecannabiculteur.free.fr/SITES/UNIV%20W.AUSTRALIA/mb140/CorePages/Connective/Images/umb04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919" y="3824813"/>
            <a:ext cx="2056405" cy="274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5192855" y="6537048"/>
            <a:ext cx="37112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https://joanebrg.wordpress.com/2013/09/13/my-dictionary/</a:t>
            </a:r>
          </a:p>
        </p:txBody>
      </p:sp>
      <p:sp>
        <p:nvSpPr>
          <p:cNvPr id="5" name="Téglalap 4"/>
          <p:cNvSpPr/>
          <p:nvPr/>
        </p:nvSpPr>
        <p:spPr>
          <a:xfrm>
            <a:off x="319217" y="6537047"/>
            <a:ext cx="50745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https://embryology.med.unsw.edu.au/embryology/index.php/Placenta_-_Cord</a:t>
            </a:r>
          </a:p>
        </p:txBody>
      </p:sp>
      <p:pic>
        <p:nvPicPr>
          <p:cNvPr id="32774" name="Picture 6" descr="KÃ©ptalÃ¡lat a kÃ¶vetkezÅre: âumbilical cord histology labeled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21" y="366472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8904127" y="3489113"/>
            <a:ext cx="27926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http://www.lab.anhb.uwa.edu.au/mb140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/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corepages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connective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connect.htm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8" name="Picture 10" descr="KÃ©ptalÃ¡lat a kÃ¶vetkezÅre: âembryonic connective tissueâ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669" y="429510"/>
            <a:ext cx="2283941" cy="285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9065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>
          <a:xfrm>
            <a:off x="961768" y="778649"/>
            <a:ext cx="10515600" cy="91997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SEJTDÚS </a:t>
            </a:r>
            <a:r>
              <a:rPr lang="hu-H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KÖTŐSZÖVET</a:t>
            </a:r>
            <a:br>
              <a:rPr lang="hu-H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RETIKULÁRIS KÖTŐSZÖVET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2870" y="1818761"/>
            <a:ext cx="10515600" cy="4351338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5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rácsrostokban (kollagén III típus) gazdag</a:t>
            </a:r>
          </a:p>
          <a:p>
            <a:pPr algn="just" eaLnBrk="1" hangingPunct="1">
              <a:lnSpc>
                <a:spcPct val="150000"/>
              </a:lnSpc>
              <a:buFontTx/>
              <a:buChar char="-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rácsrosthálózat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felszínén RETICULUMSEJTEK = módosult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fibrocyták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!!!!</a:t>
            </a:r>
          </a:p>
          <a:p>
            <a:pPr algn="just" eaLnBrk="1" hangingPunct="1"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csontvelő</a:t>
            </a:r>
          </a:p>
          <a:p>
            <a:pPr algn="just" eaLnBrk="1" hangingPunct="1"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ép</a:t>
            </a:r>
          </a:p>
          <a:p>
            <a:pPr algn="just" eaLnBrk="1" hangingPunct="1"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yirokcsomó</a:t>
            </a:r>
          </a:p>
          <a:p>
            <a:pPr algn="just" eaLnBrk="1" hangingPunct="1"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tonsillák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3503614" y="3284537"/>
            <a:ext cx="2395537" cy="3186111"/>
            <a:chOff x="1247" y="2069"/>
            <a:chExt cx="1509" cy="2007"/>
          </a:xfrm>
        </p:grpSpPr>
        <p:pic>
          <p:nvPicPr>
            <p:cNvPr id="11" name="Picture 5" descr="ANd9GcS3M8Xz8lbbNSJuKStp1dCNFU5bVnJPYu1FjTaAwR5OW_BtIak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47" y="2069"/>
              <a:ext cx="1509" cy="1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1445" y="3902"/>
              <a:ext cx="81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 dirty="0" err="1"/>
                <a:t>Retikuláris</a:t>
              </a:r>
              <a:r>
                <a:rPr lang="hu-HU" sz="1200" b="1" dirty="0"/>
                <a:t> rostok</a:t>
              </a:r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 flipV="1">
              <a:off x="1787" y="3486"/>
              <a:ext cx="428" cy="4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14" name="Picture 10" descr="ANd9GcSLxEP5p7X44rqDMU0G2J6Rd8zSAjj9gm3jyIebR_dlvJ4e-UQ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1775" y="3284539"/>
            <a:ext cx="3690938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Egyenes összekötő nyíllal 2"/>
          <p:cNvCxnSpPr>
            <a:stCxn id="13" idx="0"/>
          </p:cNvCxnSpPr>
          <p:nvPr/>
        </p:nvCxnSpPr>
        <p:spPr>
          <a:xfrm flipH="1" flipV="1">
            <a:off x="4094205" y="5445211"/>
            <a:ext cx="266659" cy="749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5507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>
          <a:xfrm>
            <a:off x="780535" y="414552"/>
            <a:ext cx="10515600" cy="919977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SEJTDÚS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KÖTŐSZÖVET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AREOLÁRIS KÖTŐSZÖVET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7583" y="1233874"/>
            <a:ext cx="10515600" cy="4351338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mentum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majusban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két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mesothel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lemeze között – foltszerű képletek = „TEJFOLT”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TEJFOLT sejtszaporulat áll:</a:t>
            </a:r>
          </a:p>
          <a:p>
            <a:pPr algn="just"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makrofág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ymphocyta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plazmasejt</a:t>
            </a:r>
          </a:p>
          <a:p>
            <a:pPr algn="just"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fibrocyta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4" name="Picture 2" descr="http://eugraph.com/histology/ctprop/ctprimag/laareo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35" y="3409543"/>
            <a:ext cx="3403514" cy="255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47583" y="5965961"/>
            <a:ext cx="30588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eugraph.com/histology/ctprop/index.html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E: elasztikus rost</a:t>
            </a:r>
          </a:p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C: kollagén rost</a:t>
            </a:r>
          </a:p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400x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6882612" y="6281423"/>
            <a:ext cx="32111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https://hu.pinterest.com/pin/579134833304051667/</a:t>
            </a:r>
          </a:p>
        </p:txBody>
      </p:sp>
      <p:pic>
        <p:nvPicPr>
          <p:cNvPr id="33796" name="Picture 4" descr="KÃ©ptalÃ¡lat a kÃ¶vetkezÅre: âareolar connective tissue labeled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489" y="3525367"/>
            <a:ext cx="6224501" cy="275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KÃ©ptalÃ¡lat a kÃ¶vetkezÅre: âareolar connective tissue labeledâ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022" y="414552"/>
            <a:ext cx="3718310" cy="279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6573794" y="3163322"/>
            <a:ext cx="55523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https://www.slideshare.net/meleebirdsong/activity-2-histology-and-integument-56324410</a:t>
            </a:r>
          </a:p>
        </p:txBody>
      </p:sp>
    </p:spTree>
    <p:extLst>
      <p:ext uri="{BB962C8B-B14F-4D97-AF65-F5344CB8AC3E}">
        <p14:creationId xmlns:p14="http://schemas.microsoft.com/office/powerpoint/2010/main" val="16430302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>
          <a:xfrm>
            <a:off x="731108" y="227283"/>
            <a:ext cx="10515600" cy="919977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SEJTDÚS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KÖTŐSZÖVET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SPINOCELLULÁRIS KÖTŐSZÖVET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5075" y="1256929"/>
            <a:ext cx="10515600" cy="4351338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kötőszövet sejtes elemei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dominálnak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fibrocyták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„halrajszerű” elrendeződés- petefészekben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- a sejtek között kevesebb rostot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találunk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méhnyálkahártya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endometrium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petefészek</a:t>
            </a:r>
            <a:endParaRPr lang="hu-H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18" name="Picture 2" descr="https://library.med.utah.edu/WebPath/jpeg4/FEM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455" y="761893"/>
            <a:ext cx="3361982" cy="220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7374925" y="3048469"/>
            <a:ext cx="47285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https://library.med.utah.edu/WebPath/HISTHTML/NORMAL/NORM067.html</a:t>
            </a:r>
          </a:p>
        </p:txBody>
      </p:sp>
      <p:sp>
        <p:nvSpPr>
          <p:cNvPr id="3" name="Téglalap 2"/>
          <p:cNvSpPr/>
          <p:nvPr/>
        </p:nvSpPr>
        <p:spPr>
          <a:xfrm>
            <a:off x="245075" y="6430667"/>
            <a:ext cx="51568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http://www.lab.anhb.uwa.edu.au/mb140/corepages/femalerepro/femalerepro.htm</a:t>
            </a:r>
          </a:p>
        </p:txBody>
      </p:sp>
      <p:pic>
        <p:nvPicPr>
          <p:cNvPr id="34820" name="Picture 4" descr="KÃ©ptalÃ¡lat a kÃ¶vetkezÅre: âendometrium histology labeled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545" y="3402663"/>
            <a:ext cx="2249873" cy="299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KÃ©ptalÃ¡lat a kÃ¶vetkezÅre: âhalrajâ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138" y="1627399"/>
            <a:ext cx="3027878" cy="192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Ã©ptalÃ¡lat a kÃ¶vetkezÅre: âspinocellular connective tissue endometriumâ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673" y="3781113"/>
            <a:ext cx="3763926" cy="261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5506521" y="6430667"/>
            <a:ext cx="43269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https://link.springer.com/chapter/10.1007/978-3-319-25172-1_12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8979418" y="2620190"/>
            <a:ext cx="178125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pinocelluláris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kötőszövet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6452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1106272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ROSTDÚS KÖTŐSZÖVET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LAZA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ROSTOS KÖTŐSZÖVET</a:t>
            </a:r>
          </a:p>
        </p:txBody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4588" y="1514338"/>
            <a:ext cx="10515600" cy="4351338"/>
          </a:xfrm>
        </p:spPr>
        <p:txBody>
          <a:bodyPr/>
          <a:lstStyle/>
          <a:p>
            <a:pPr algn="just">
              <a:lnSpc>
                <a:spcPct val="12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főleg kollagén rostokból épül fel (kollagén I. és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III-as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típus)</a:t>
            </a:r>
          </a:p>
          <a:p>
            <a:pPr marL="609600" indent="-609600" algn="just">
              <a:lnSpc>
                <a:spcPct val="12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leggyakrabban előforduló rostféleség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hézagpótló szerepe van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erek és idegek körül is megtalálható</a:t>
            </a:r>
          </a:p>
          <a:p>
            <a:pPr marL="609600" indent="-609600"/>
            <a:endParaRPr lang="hu-HU" sz="1600" b="1" dirty="0"/>
          </a:p>
        </p:txBody>
      </p:sp>
      <p:grpSp>
        <p:nvGrpSpPr>
          <p:cNvPr id="83971" name="Group 9"/>
          <p:cNvGrpSpPr>
            <a:grpSpLocks/>
          </p:cNvGrpSpPr>
          <p:nvPr/>
        </p:nvGrpSpPr>
        <p:grpSpPr bwMode="auto">
          <a:xfrm>
            <a:off x="8185193" y="268462"/>
            <a:ext cx="3835400" cy="3097213"/>
            <a:chOff x="657" y="2024"/>
            <a:chExt cx="2416" cy="1951"/>
          </a:xfrm>
        </p:grpSpPr>
        <p:pic>
          <p:nvPicPr>
            <p:cNvPr id="83972" name="Picture 5" descr="kottam1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57" y="2024"/>
              <a:ext cx="2416" cy="1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973" name="Text Box 6"/>
            <p:cNvSpPr txBox="1">
              <a:spLocks noChangeArrowheads="1"/>
            </p:cNvSpPr>
            <p:nvPr/>
          </p:nvSpPr>
          <p:spPr bwMode="auto">
            <a:xfrm>
              <a:off x="1247" y="3801"/>
              <a:ext cx="101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/>
                <a:t>Laza rostos kötőszövet</a:t>
              </a:r>
            </a:p>
          </p:txBody>
        </p:sp>
        <p:sp>
          <p:nvSpPr>
            <p:cNvPr id="83974" name="Line 7"/>
            <p:cNvSpPr>
              <a:spLocks noChangeShapeType="1"/>
            </p:cNvSpPr>
            <p:nvPr/>
          </p:nvSpPr>
          <p:spPr bwMode="auto">
            <a:xfrm flipV="1">
              <a:off x="1474" y="2931"/>
              <a:ext cx="45" cy="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3975" name="Line 8"/>
            <p:cNvSpPr>
              <a:spLocks noChangeShapeType="1"/>
            </p:cNvSpPr>
            <p:nvPr/>
          </p:nvSpPr>
          <p:spPr bwMode="auto">
            <a:xfrm flipV="1">
              <a:off x="1474" y="3113"/>
              <a:ext cx="998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" name="Téglalap 1"/>
          <p:cNvSpPr/>
          <p:nvPr/>
        </p:nvSpPr>
        <p:spPr>
          <a:xfrm>
            <a:off x="3048000" y="6133376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https://www.ouhsc.edu/histology/Text%20Sections/Connective%20Tissue.html</a:t>
            </a:r>
          </a:p>
        </p:txBody>
      </p:sp>
      <p:pic>
        <p:nvPicPr>
          <p:cNvPr id="35842" name="Picture 2" descr="KÃ©ptalÃ¡lat a kÃ¶vetkezÅre: âloose connective tissue labeled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410" y="3057628"/>
            <a:ext cx="38100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8185193" y="6176261"/>
            <a:ext cx="31165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http://holscience.com/areolar-connective-tissue/</a:t>
            </a:r>
          </a:p>
        </p:txBody>
      </p:sp>
      <p:pic>
        <p:nvPicPr>
          <p:cNvPr id="35844" name="Picture 4" descr="KÃ©ptalÃ¡lat a kÃ¶vetkezÅre: âloose connective tissue labeled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055" y="3627044"/>
            <a:ext cx="3911127" cy="245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Ã©ptalÃ¡lat a kÃ¶vetkezÅre: âloose connective tissueâ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" t="3730" r="5329" b="5187"/>
          <a:stretch/>
        </p:blipFill>
        <p:spPr bwMode="auto">
          <a:xfrm>
            <a:off x="421301" y="3012730"/>
            <a:ext cx="2335505" cy="324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321323" y="3442378"/>
            <a:ext cx="81227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aza rostos kötőszövet</a:t>
            </a:r>
            <a:endParaRPr lang="hu-H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76136" y="5420498"/>
            <a:ext cx="210808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Rendezetlen, tömött rostos kötőszövet</a:t>
            </a:r>
            <a:endParaRPr lang="hu-H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3129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ROSTDÚS KÖTŐSZÖVET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TÖMÖTT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ROSTOS KÖTŐSZÖVET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89542"/>
            <a:ext cx="10515600" cy="4351338"/>
          </a:xfrm>
        </p:spPr>
        <p:txBody>
          <a:bodyPr>
            <a:normAutofit/>
          </a:bodyPr>
          <a:lstStyle/>
          <a:p>
            <a:pPr marL="609600" indent="-60960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kollagénrostok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szorosan egymás mellett köteges vagy lemez struktúrákat alkotnak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kisszámú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fibrocyta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nak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zalagok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zületi tokok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nhüvelyek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sontközötti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membránok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aponeurouisok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lnSpc>
                <a:spcPct val="150000"/>
              </a:lnSpc>
            </a:pP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2757382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235008" y="377566"/>
            <a:ext cx="3792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001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KÖTŐSZÖVET KOMPONENSEI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609597" y="949051"/>
            <a:ext cx="7250821" cy="697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SEJT KÖZÖTTI ALAPÁLLOMÁNY (EXTRACELLULÁRIS MÁTRIX, ECM)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KÖTŐSZÖVETI ROSTOK: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TÍPUSAI: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ollagén rost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elasztikus (rugalmas) rost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ácsrost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retikuláris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rost)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ibrillin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AMORF ALAPÁLLOMÁNY:</a:t>
            </a:r>
          </a:p>
          <a:p>
            <a:pPr marL="171450" indent="-171450">
              <a:lnSpc>
                <a:spcPct val="20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rostok ebbe az állományba vannak beágyazva</a:t>
            </a:r>
          </a:p>
          <a:p>
            <a:pPr marL="171450" indent="-171450">
              <a:lnSpc>
                <a:spcPct val="200000"/>
              </a:lnSpc>
              <a:buFontTx/>
              <a:buChar char="-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utin szövettani preparátumokon nem látható</a:t>
            </a:r>
          </a:p>
          <a:p>
            <a:pPr marL="171450" indent="-171450">
              <a:lnSpc>
                <a:spcPct val="200000"/>
              </a:lnSpc>
              <a:buFontTx/>
              <a:buChar char="-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3078" name="Picture 6" descr="KÃ©ptalÃ¡lat a kÃ¶vetkezÅre: âextracellular matrixâ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886" y="3768283"/>
            <a:ext cx="3496018" cy="233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4812376" y="619421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ttps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biologywise.com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extracellular-matrix-structure-components-function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Bindegewebe schematis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975" y="762492"/>
            <a:ext cx="4174664" cy="242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7903411" y="3251869"/>
            <a:ext cx="36872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http://scienceblog.at/book/export/html/378#.W6OtV2gzaUl</a:t>
            </a:r>
          </a:p>
        </p:txBody>
      </p:sp>
    </p:spTree>
    <p:extLst>
      <p:ext uri="{BB962C8B-B14F-4D97-AF65-F5344CB8AC3E}">
        <p14:creationId xmlns:p14="http://schemas.microsoft.com/office/powerpoint/2010/main" val="1509573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ROSTDÚS KÖTŐSZÖVET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TÖMÖTT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ROSTOS KÖTŐSZÖVET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103" y="1690688"/>
            <a:ext cx="10515600" cy="4351338"/>
          </a:xfrm>
        </p:spPr>
        <p:txBody>
          <a:bodyPr>
            <a:normAutofit/>
          </a:bodyPr>
          <a:lstStyle/>
          <a:p>
            <a:pPr marL="609600" indent="-609600" algn="just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TÍPUSAI:</a:t>
            </a:r>
          </a:p>
          <a:p>
            <a:pPr marL="609600" indent="-609600" algn="just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RENDEZETT TÖMÖTT ROSTOS KÖTŐSZÖVET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algn="just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RENDEZETLEN TÖMÖTT ROSTOS KÖTŐSZÖVET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lnSpc>
                <a:spcPct val="150000"/>
              </a:lnSpc>
            </a:pPr>
            <a:endParaRPr lang="hu-HU" sz="2000" b="1" dirty="0"/>
          </a:p>
        </p:txBody>
      </p:sp>
      <p:pic>
        <p:nvPicPr>
          <p:cNvPr id="10244" name="Picture 4" descr="KÃ©ptalÃ¡lat a kÃ¶vetkezÅre: âdense connective tissue labeled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612" y="2401032"/>
            <a:ext cx="5238839" cy="364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5898292" y="6128822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https://courses.lumenlearning.com/nemcc-ap/chapter/connective-tissue-supports-and-protects/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096000" y="4036863"/>
            <a:ext cx="295738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endezett, tömött rostos kötőszövet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021859" y="5857360"/>
            <a:ext cx="267729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endezetlen, tömött rostos kötőszövet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0988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/>
          </p:nvPr>
        </p:nvSpPr>
        <p:spPr>
          <a:xfrm>
            <a:off x="849386" y="195074"/>
            <a:ext cx="10515600" cy="947309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RENDEZETT TÖMÖTT ROSTOS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KÖTŐSZÖVET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ÍNSZÖVET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8148" y="1142383"/>
            <a:ext cx="10515600" cy="4351338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kollagén rostok párhuzamosan haladó rostkötegeket 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alkotnak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rost szigorúan párhuzamos lefutású – köztük szűk rés</a:t>
            </a:r>
            <a:endParaRPr lang="hu-HU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a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kötegek között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ínsejteket (</a:t>
            </a:r>
            <a:r>
              <a:rPr 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tendocyta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 láthatunk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sejtek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laposak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ejt magja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kihegyezett pálcikára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emlékeztet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ínsejtek inaktív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fibrocyták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nak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tendo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zalagok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6019" name="Group 12"/>
          <p:cNvGrpSpPr>
            <a:grpSpLocks/>
          </p:cNvGrpSpPr>
          <p:nvPr/>
        </p:nvGrpSpPr>
        <p:grpSpPr bwMode="auto">
          <a:xfrm>
            <a:off x="5131187" y="1603661"/>
            <a:ext cx="2653570" cy="2214888"/>
            <a:chOff x="3061" y="2523"/>
            <a:chExt cx="1860" cy="1491"/>
          </a:xfrm>
        </p:grpSpPr>
        <p:grpSp>
          <p:nvGrpSpPr>
            <p:cNvPr id="86020" name="Group 9"/>
            <p:cNvGrpSpPr>
              <a:grpSpLocks/>
            </p:cNvGrpSpPr>
            <p:nvPr/>
          </p:nvGrpSpPr>
          <p:grpSpPr bwMode="auto">
            <a:xfrm>
              <a:off x="3061" y="2523"/>
              <a:ext cx="1860" cy="1491"/>
              <a:chOff x="3457" y="760"/>
              <a:chExt cx="2008" cy="1536"/>
            </a:xfrm>
          </p:grpSpPr>
          <p:pic>
            <p:nvPicPr>
              <p:cNvPr id="86025" name="Picture 3" descr="in 40x1 kicsi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470" y="760"/>
                <a:ext cx="1995" cy="1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6026" name="Text Box 8"/>
              <p:cNvSpPr txBox="1">
                <a:spLocks noChangeArrowheads="1"/>
              </p:cNvSpPr>
              <p:nvPr/>
            </p:nvSpPr>
            <p:spPr bwMode="auto">
              <a:xfrm>
                <a:off x="3457" y="2082"/>
                <a:ext cx="1899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hu-HU" sz="1200">
                  <a:solidFill>
                    <a:srgbClr val="001000"/>
                  </a:solidFill>
                </a:endParaRPr>
              </a:p>
            </p:txBody>
          </p:sp>
        </p:grpSp>
        <p:sp>
          <p:nvSpPr>
            <p:cNvPr id="86021" name="Text Box 14"/>
            <p:cNvSpPr txBox="1">
              <a:spLocks noChangeArrowheads="1"/>
            </p:cNvSpPr>
            <p:nvPr/>
          </p:nvSpPr>
          <p:spPr bwMode="auto">
            <a:xfrm>
              <a:off x="3098" y="2579"/>
              <a:ext cx="40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>
                  <a:solidFill>
                    <a:srgbClr val="001000"/>
                  </a:solidFill>
                </a:rPr>
                <a:t>tendon</a:t>
              </a:r>
            </a:p>
          </p:txBody>
        </p:sp>
        <p:sp>
          <p:nvSpPr>
            <p:cNvPr id="86022" name="Line 16"/>
            <p:cNvSpPr>
              <a:spLocks noChangeShapeType="1"/>
            </p:cNvSpPr>
            <p:nvPr/>
          </p:nvSpPr>
          <p:spPr bwMode="auto">
            <a:xfrm flipH="1">
              <a:off x="3514" y="3000"/>
              <a:ext cx="352" cy="483"/>
            </a:xfrm>
            <a:prstGeom prst="line">
              <a:avLst/>
            </a:prstGeom>
            <a:noFill/>
            <a:ln w="9525">
              <a:solidFill>
                <a:srgbClr val="001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6023" name="Line 18"/>
            <p:cNvSpPr>
              <a:spLocks noChangeShapeType="1"/>
            </p:cNvSpPr>
            <p:nvPr/>
          </p:nvSpPr>
          <p:spPr bwMode="auto">
            <a:xfrm>
              <a:off x="3916" y="3000"/>
              <a:ext cx="151" cy="483"/>
            </a:xfrm>
            <a:prstGeom prst="line">
              <a:avLst/>
            </a:prstGeom>
            <a:noFill/>
            <a:ln w="9525">
              <a:solidFill>
                <a:srgbClr val="001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6024" name="Text Box 19"/>
            <p:cNvSpPr txBox="1">
              <a:spLocks noChangeArrowheads="1"/>
            </p:cNvSpPr>
            <p:nvPr/>
          </p:nvSpPr>
          <p:spPr bwMode="auto">
            <a:xfrm>
              <a:off x="3626" y="2849"/>
              <a:ext cx="52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>
                  <a:solidFill>
                    <a:srgbClr val="001000"/>
                  </a:solidFill>
                </a:rPr>
                <a:t>tendocyta</a:t>
              </a:r>
            </a:p>
          </p:txBody>
        </p:sp>
      </p:grpSp>
      <p:pic>
        <p:nvPicPr>
          <p:cNvPr id="41986" name="Picture 2" descr="KÃ©ptalÃ¡lat a kÃ¶vetkezÅre: âdense regular connective tissue labeled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3" y="1451293"/>
            <a:ext cx="3449166" cy="22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8589403" y="6123601"/>
            <a:ext cx="29001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http://www.bu.edu/histology/p/01301ooa.htm</a:t>
            </a:r>
          </a:p>
        </p:txBody>
      </p:sp>
      <p:pic>
        <p:nvPicPr>
          <p:cNvPr id="41988" name="Picture 4" descr=" dense regular connective tissue, longitudinal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3" y="3818549"/>
            <a:ext cx="3433588" cy="222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1228988" y="6429032"/>
            <a:ext cx="49312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https://www.ouhsc.edu/histology/Text%20Sections/Connective%20Tissue.html</a:t>
            </a:r>
          </a:p>
        </p:txBody>
      </p:sp>
      <p:pic>
        <p:nvPicPr>
          <p:cNvPr id="41990" name="Picture 6" descr="KÃ©ptalÃ¡lat a kÃ¶vetkezÅre: âdense regular connective tissue labeledâ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425" y="3949835"/>
            <a:ext cx="3138737" cy="246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624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>
          <a:xfrm>
            <a:off x="1037670" y="342594"/>
            <a:ext cx="10515600" cy="88702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RENDEZETLEN TÖMÖTT ROSTOS KÖTŐSZÖVET</a:t>
            </a:r>
          </a:p>
        </p:txBody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4484" y="1300876"/>
            <a:ext cx="10515600" cy="4351338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150000"/>
              </a:lnSpc>
              <a:buFont typeface="Symbol" pitchFamily="18" charset="2"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kollagén rostkötegek szabálytalanul, a tér minden irányába futnak</a:t>
            </a:r>
          </a:p>
          <a:p>
            <a:pPr lvl="1" eaLnBrk="1" hangingPunct="1">
              <a:lnSpc>
                <a:spcPct val="150000"/>
              </a:lnSpc>
              <a:buFont typeface="Symbol" pitchFamily="18" charset="2"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bőr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dermis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7043" name="Group 9"/>
          <p:cNvGrpSpPr>
            <a:grpSpLocks/>
          </p:cNvGrpSpPr>
          <p:nvPr/>
        </p:nvGrpSpPr>
        <p:grpSpPr bwMode="auto">
          <a:xfrm>
            <a:off x="278329" y="2331594"/>
            <a:ext cx="3461650" cy="2357852"/>
            <a:chOff x="2064" y="2069"/>
            <a:chExt cx="2774" cy="1788"/>
          </a:xfrm>
        </p:grpSpPr>
        <p:pic>
          <p:nvPicPr>
            <p:cNvPr id="87044" name="Picture 5" descr="Papillary_vs_Reticular_Dermis_10x-208"/>
            <p:cNvPicPr>
              <a:picLocks noChangeAspect="1" noChangeArrowheads="1"/>
            </p:cNvPicPr>
            <p:nvPr/>
          </p:nvPicPr>
          <p:blipFill>
            <a:blip r:embed="rId2"/>
            <a:srcRect b="30107"/>
            <a:stretch>
              <a:fillRect/>
            </a:stretch>
          </p:blipFill>
          <p:spPr bwMode="auto">
            <a:xfrm>
              <a:off x="2064" y="2069"/>
              <a:ext cx="2774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45" name="Text Box 6"/>
            <p:cNvSpPr txBox="1">
              <a:spLocks noChangeArrowheads="1"/>
            </p:cNvSpPr>
            <p:nvPr/>
          </p:nvSpPr>
          <p:spPr bwMode="auto">
            <a:xfrm>
              <a:off x="2109" y="3575"/>
              <a:ext cx="39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/>
                <a:t>dermis</a:t>
              </a:r>
            </a:p>
          </p:txBody>
        </p:sp>
        <p:sp>
          <p:nvSpPr>
            <p:cNvPr id="87046" name="Line 7"/>
            <p:cNvSpPr>
              <a:spLocks noChangeShapeType="1"/>
            </p:cNvSpPr>
            <p:nvPr/>
          </p:nvSpPr>
          <p:spPr bwMode="auto">
            <a:xfrm flipV="1">
              <a:off x="2381" y="3249"/>
              <a:ext cx="454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7047" name="Line 8"/>
            <p:cNvSpPr>
              <a:spLocks noChangeShapeType="1"/>
            </p:cNvSpPr>
            <p:nvPr/>
          </p:nvSpPr>
          <p:spPr bwMode="auto">
            <a:xfrm flipV="1">
              <a:off x="2374" y="3566"/>
              <a:ext cx="597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40962" name="Picture 2" descr="http://www.pathguy.com/histo/0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58" y="2216674"/>
            <a:ext cx="3963344" cy="251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4924349" y="4771015"/>
            <a:ext cx="25667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http://www.pathguy.com/histo/052.html</a:t>
            </a:r>
          </a:p>
        </p:txBody>
      </p:sp>
      <p:sp>
        <p:nvSpPr>
          <p:cNvPr id="3" name="Téglalap 2"/>
          <p:cNvSpPr/>
          <p:nvPr/>
        </p:nvSpPr>
        <p:spPr>
          <a:xfrm>
            <a:off x="8579606" y="6073566"/>
            <a:ext cx="32111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https://hu.pinterest.com/pin/511721576385996286/</a:t>
            </a:r>
          </a:p>
        </p:txBody>
      </p:sp>
      <p:pic>
        <p:nvPicPr>
          <p:cNvPr id="40964" name="Picture 4" descr="KÃ©ptalÃ¡lat a kÃ¶vetkezÅre: âdense regular connective tissue labeledâ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402" y="3345354"/>
            <a:ext cx="3801763" cy="285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8061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842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ELASZTIKUS KÖTŐSZÖVET</a:t>
            </a:r>
          </a:p>
        </p:txBody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868" y="1373879"/>
            <a:ext cx="10515600" cy="4351338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ebben a kötőszövetben a kollagén roston kívül elasztikus rostok nagy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mennyiségben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találhatók</a:t>
            </a:r>
          </a:p>
          <a:p>
            <a:pPr algn="just"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ízületi szalagokban</a:t>
            </a:r>
          </a:p>
          <a:p>
            <a:pPr algn="just"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artériák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falában, mint „lyukas” lemez 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fenestrált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membran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067" name="Group 12"/>
          <p:cNvGrpSpPr>
            <a:grpSpLocks/>
          </p:cNvGrpSpPr>
          <p:nvPr/>
        </p:nvGrpSpPr>
        <p:grpSpPr bwMode="auto">
          <a:xfrm>
            <a:off x="663831" y="2493244"/>
            <a:ext cx="3313112" cy="2640012"/>
            <a:chOff x="3197" y="2160"/>
            <a:chExt cx="2087" cy="1663"/>
          </a:xfrm>
        </p:grpSpPr>
        <p:pic>
          <p:nvPicPr>
            <p:cNvPr id="88075" name="Picture 7" descr="artéria orcein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97" y="2160"/>
              <a:ext cx="2087" cy="1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076" name="Text Box 10"/>
            <p:cNvSpPr txBox="1">
              <a:spLocks noChangeArrowheads="1"/>
            </p:cNvSpPr>
            <p:nvPr/>
          </p:nvSpPr>
          <p:spPr bwMode="auto">
            <a:xfrm>
              <a:off x="3198" y="3612"/>
              <a:ext cx="131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sz="1200" b="1">
                  <a:solidFill>
                    <a:srgbClr val="001000"/>
                  </a:solidFill>
                </a:rPr>
                <a:t>Elasztikus artéria</a:t>
              </a:r>
            </a:p>
          </p:txBody>
        </p:sp>
        <p:sp>
          <p:nvSpPr>
            <p:cNvPr id="88077" name="Line 11"/>
            <p:cNvSpPr>
              <a:spLocks noChangeShapeType="1"/>
            </p:cNvSpPr>
            <p:nvPr/>
          </p:nvSpPr>
          <p:spPr bwMode="auto">
            <a:xfrm flipH="1">
              <a:off x="3560" y="2840"/>
              <a:ext cx="499" cy="182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8078" name="Line 12"/>
            <p:cNvSpPr>
              <a:spLocks noChangeShapeType="1"/>
            </p:cNvSpPr>
            <p:nvPr/>
          </p:nvSpPr>
          <p:spPr bwMode="auto">
            <a:xfrm flipH="1">
              <a:off x="3696" y="2886"/>
              <a:ext cx="363" cy="363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8079" name="Text Box 13"/>
            <p:cNvSpPr txBox="1">
              <a:spLocks noChangeArrowheads="1"/>
            </p:cNvSpPr>
            <p:nvPr/>
          </p:nvSpPr>
          <p:spPr bwMode="auto">
            <a:xfrm>
              <a:off x="4014" y="2750"/>
              <a:ext cx="78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>
                  <a:solidFill>
                    <a:srgbClr val="001000"/>
                  </a:solidFill>
                </a:rPr>
                <a:t>Elasztikus rostok</a:t>
              </a:r>
            </a:p>
          </p:txBody>
        </p:sp>
      </p:grpSp>
      <p:grpSp>
        <p:nvGrpSpPr>
          <p:cNvPr id="88068" name="Group 22"/>
          <p:cNvGrpSpPr>
            <a:grpSpLocks/>
          </p:cNvGrpSpPr>
          <p:nvPr/>
        </p:nvGrpSpPr>
        <p:grpSpPr bwMode="auto">
          <a:xfrm>
            <a:off x="8014301" y="262195"/>
            <a:ext cx="3883025" cy="2665412"/>
            <a:chOff x="2971" y="2264"/>
            <a:chExt cx="2400" cy="1620"/>
          </a:xfrm>
        </p:grpSpPr>
        <p:pic>
          <p:nvPicPr>
            <p:cNvPr id="88069" name="Picture 16" descr="normal_ligamentum40X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1" y="2264"/>
              <a:ext cx="2400" cy="1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070" name="Text Box 17"/>
            <p:cNvSpPr txBox="1">
              <a:spLocks noChangeArrowheads="1"/>
            </p:cNvSpPr>
            <p:nvPr/>
          </p:nvSpPr>
          <p:spPr bwMode="auto">
            <a:xfrm>
              <a:off x="2971" y="2309"/>
              <a:ext cx="160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/>
                <a:t>Elasztikus kötőszövet. Elaztikus rostok</a:t>
              </a:r>
            </a:p>
          </p:txBody>
        </p:sp>
        <p:sp>
          <p:nvSpPr>
            <p:cNvPr id="88071" name="Text Box 18"/>
            <p:cNvSpPr txBox="1">
              <a:spLocks noChangeArrowheads="1"/>
            </p:cNvSpPr>
            <p:nvPr/>
          </p:nvSpPr>
          <p:spPr bwMode="auto">
            <a:xfrm>
              <a:off x="3061" y="3620"/>
              <a:ext cx="857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/>
                <a:t>Hosszirányú rostok</a:t>
              </a:r>
            </a:p>
          </p:txBody>
        </p:sp>
        <p:sp>
          <p:nvSpPr>
            <p:cNvPr id="88072" name="Line 19"/>
            <p:cNvSpPr>
              <a:spLocks noChangeShapeType="1"/>
            </p:cNvSpPr>
            <p:nvPr/>
          </p:nvSpPr>
          <p:spPr bwMode="auto">
            <a:xfrm flipV="1">
              <a:off x="3288" y="3203"/>
              <a:ext cx="227" cy="4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8073" name="Text Box 20"/>
            <p:cNvSpPr txBox="1">
              <a:spLocks noChangeArrowheads="1"/>
            </p:cNvSpPr>
            <p:nvPr/>
          </p:nvSpPr>
          <p:spPr bwMode="auto">
            <a:xfrm>
              <a:off x="4422" y="3612"/>
              <a:ext cx="709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/>
                <a:t>Keresztmetszet</a:t>
              </a:r>
            </a:p>
          </p:txBody>
        </p:sp>
        <p:sp>
          <p:nvSpPr>
            <p:cNvPr id="88074" name="Line 21"/>
            <p:cNvSpPr>
              <a:spLocks noChangeShapeType="1"/>
            </p:cNvSpPr>
            <p:nvPr/>
          </p:nvSpPr>
          <p:spPr bwMode="auto">
            <a:xfrm flipV="1">
              <a:off x="4785" y="3475"/>
              <a:ext cx="45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12290" name="Picture 2" descr="KapcsolÃ³dÃ³ kÃ©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634" y="3824788"/>
            <a:ext cx="3114657" cy="233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730843" y="6225456"/>
            <a:ext cx="67303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https://legacy.owensboro.kctcs.edu/gcaplan/anat/Notes/API%20Notes%20F%20Connective%20Tissues.htm</a:t>
            </a:r>
          </a:p>
        </p:txBody>
      </p:sp>
      <p:sp>
        <p:nvSpPr>
          <p:cNvPr id="3" name="Téglalap 2"/>
          <p:cNvSpPr/>
          <p:nvPr/>
        </p:nvSpPr>
        <p:spPr>
          <a:xfrm>
            <a:off x="8314858" y="5608688"/>
            <a:ext cx="29498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https://veterinaria.ucm.es/el-sistema-vascular</a:t>
            </a:r>
          </a:p>
        </p:txBody>
      </p:sp>
      <p:pic>
        <p:nvPicPr>
          <p:cNvPr id="12292" name="Picture 4" descr="KapcsolÃ³dÃ³ kÃ©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62" y="3387388"/>
            <a:ext cx="2742725" cy="205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8332976" y="5430860"/>
            <a:ext cx="17395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Elasztikus rostok (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orcein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3998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55742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CHORDOID SZÖVET</a:t>
            </a:r>
          </a:p>
        </p:txBody>
      </p:sp>
      <p:sp>
        <p:nvSpPr>
          <p:cNvPr id="911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1889" y="871088"/>
            <a:ext cx="10742398" cy="4525962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kötő - és támasztószövetek közötti átmenet 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nevüket az embrió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chorda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dorsalisából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notochord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kapták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sejtek hólyag alakúak, kitöltik az őket körülvevő zsákszerű tokot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sejtek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nagy mennyiségű víz felvételére képesek, amely biztosítja a sejtek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belsőfeszülését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és a  szövet támasztó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funkcióját később 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megindul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sejtközötti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állomány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termelése, a sejtek csillag alakot vesznek fel, majd elvesztik támasztó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funkciójukat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csigolya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közti porckorong belső részében 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pulposus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91139" name="Group 9"/>
          <p:cNvGrpSpPr>
            <a:grpSpLocks/>
          </p:cNvGrpSpPr>
          <p:nvPr/>
        </p:nvGrpSpPr>
        <p:grpSpPr bwMode="auto">
          <a:xfrm>
            <a:off x="7420387" y="2775051"/>
            <a:ext cx="2288878" cy="1719146"/>
            <a:chOff x="1292" y="2840"/>
            <a:chExt cx="1885" cy="1351"/>
          </a:xfrm>
        </p:grpSpPr>
        <p:pic>
          <p:nvPicPr>
            <p:cNvPr id="91144" name="Picture 7" descr="Transverse-section-of-the-chorda-dorsalis-and-neighboring-su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92" y="2840"/>
              <a:ext cx="1885" cy="1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45" name="Text Box 8"/>
            <p:cNvSpPr txBox="1">
              <a:spLocks noChangeArrowheads="1"/>
            </p:cNvSpPr>
            <p:nvPr/>
          </p:nvSpPr>
          <p:spPr bwMode="auto">
            <a:xfrm>
              <a:off x="1994" y="3389"/>
              <a:ext cx="602" cy="3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hu-HU" sz="1200" b="1" dirty="0" err="1"/>
                <a:t>Chorda</a:t>
              </a:r>
              <a:r>
                <a:rPr lang="hu-HU" sz="1200" b="1" dirty="0"/>
                <a:t> </a:t>
              </a:r>
              <a:r>
                <a:rPr lang="hu-HU" sz="1200" b="1" dirty="0" err="1"/>
                <a:t>dorsalis</a:t>
              </a:r>
              <a:endParaRPr lang="hu-HU" sz="1200" b="1" dirty="0"/>
            </a:p>
          </p:txBody>
        </p:sp>
      </p:grpSp>
      <p:grpSp>
        <p:nvGrpSpPr>
          <p:cNvPr id="91140" name="Group 13"/>
          <p:cNvGrpSpPr>
            <a:grpSpLocks/>
          </p:cNvGrpSpPr>
          <p:nvPr/>
        </p:nvGrpSpPr>
        <p:grpSpPr bwMode="auto">
          <a:xfrm>
            <a:off x="10165492" y="134770"/>
            <a:ext cx="1806918" cy="1985319"/>
            <a:chOff x="3606" y="2704"/>
            <a:chExt cx="1504" cy="1516"/>
          </a:xfrm>
        </p:grpSpPr>
        <p:pic>
          <p:nvPicPr>
            <p:cNvPr id="91141" name="Picture 5" descr="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42" y="2704"/>
              <a:ext cx="1368" cy="1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42" name="Text Box 11"/>
            <p:cNvSpPr txBox="1">
              <a:spLocks noChangeArrowheads="1"/>
            </p:cNvSpPr>
            <p:nvPr/>
          </p:nvSpPr>
          <p:spPr bwMode="auto">
            <a:xfrm>
              <a:off x="3606" y="3929"/>
              <a:ext cx="113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/>
                <a:t>Csigolya közti porckorong</a:t>
              </a:r>
            </a:p>
            <a:p>
              <a:r>
                <a:rPr lang="hu-HU" sz="1200" b="1"/>
                <a:t>   Discus intervertebralis</a:t>
              </a:r>
            </a:p>
          </p:txBody>
        </p:sp>
        <p:sp>
          <p:nvSpPr>
            <p:cNvPr id="91143" name="Line 12"/>
            <p:cNvSpPr>
              <a:spLocks noChangeShapeType="1"/>
            </p:cNvSpPr>
            <p:nvPr/>
          </p:nvSpPr>
          <p:spPr bwMode="auto">
            <a:xfrm flipV="1">
              <a:off x="3878" y="3385"/>
              <a:ext cx="181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13314" name="Picture 2" descr="KÃ©ptalÃ¡lat a kÃ¶vetkezÅre: ânotochord histology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61247" y="3434490"/>
            <a:ext cx="3640784" cy="263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0" y="6622934"/>
            <a:ext cx="44896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https://embryology.med.unsw.edu.au/embryology/index.php/Notochord</a:t>
            </a:r>
          </a:p>
        </p:txBody>
      </p:sp>
      <p:pic>
        <p:nvPicPr>
          <p:cNvPr id="13316" name="Picture 4" descr="KÃ©ptalÃ¡lat a kÃ¶vetkezÅre: ânotochord histologyâ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68" y="3344563"/>
            <a:ext cx="3455815" cy="229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3048000" y="5698039"/>
            <a:ext cx="5371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</a:t>
            </a: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www.nature-microscope-photo-video.com/en/photos/animal-histology/comparative-histology-</a:t>
            </a:r>
            <a:endParaRPr lang="hu-HU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of-vertebrates</a:t>
            </a: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other-systems</a:t>
            </a: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nervous-system</a:t>
            </a: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amphibians</a:t>
            </a: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salamandra-salamandra-salamander</a:t>
            </a: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just"/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010505c0210020202b-salamandra-salamandra-salamander-larva-spinal-cord-and-notochord-transverse-</a:t>
            </a:r>
          </a:p>
          <a:p>
            <a:pPr algn="just"/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section-64x.html</a:t>
            </a:r>
            <a:endParaRPr lang="hu-H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8" name="Picture 6" descr="https://www.inds.co.uk/wp-content/uploads/2015/09/MSMA1278_t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535" y="4593984"/>
            <a:ext cx="2521914" cy="167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715656" y="6337022"/>
            <a:ext cx="44731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https://www.inds.co.uk/product/vesicular-tissue-cellular-connective-tissue-with-no-intercellular-substance-sec-through-notochord-of-dogfish/</a:t>
            </a:r>
          </a:p>
        </p:txBody>
      </p:sp>
    </p:spTree>
    <p:extLst>
      <p:ext uri="{BB962C8B-B14F-4D97-AF65-F5344CB8AC3E}">
        <p14:creationId xmlns:p14="http://schemas.microsoft.com/office/powerpoint/2010/main" val="6436411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ZSÍRSZÖVET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9346" y="143020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FELADATA: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sírok tárolása – energiatárolás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echanikai védelem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térkitöltő szerep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ő – vízháztartás szabályozása (jól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vaszkularizált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leptin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termelése – testsúly szabályozása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ö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sztrogén raktár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sírban oldódó vitaminok</a:t>
            </a:r>
          </a:p>
          <a:p>
            <a:pPr marL="0" indent="0"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6866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ZSÍRSZÖVET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4016" y="1161662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TÍPUSA:</a:t>
            </a:r>
            <a:b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SÁRGA (FEHÉR) ZSÍRSZÖVET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BARNA ZSÍRSZÖVET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4" name="Picture 2" descr="Brown adipose histolog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347" y="1443272"/>
            <a:ext cx="3477312" cy="434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5997146" y="6071522"/>
            <a:ext cx="63760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https://embryology.med.unsw.edu.au/embryology/index.php/ANAT2241_Connective_Tissue_Types</a:t>
            </a:r>
          </a:p>
        </p:txBody>
      </p:sp>
      <p:pic>
        <p:nvPicPr>
          <p:cNvPr id="6" name="Picture 6" descr="KÃ©ptalÃ¡lat a kÃ¶vetkezÅre: âbrown adipose connective tissue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91" y="2936198"/>
            <a:ext cx="41148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624016" y="5955594"/>
            <a:ext cx="4744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t.tdmu.edu.ua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kafedra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histolog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classes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stud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/en/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stomat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ptn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/1/07%20Connective%20tissues.%20Loose%20connective%20tissue.%20Dense%20connective%20tissue.%20Connective%20tissues%20with%20special%20properties..htm</a:t>
            </a:r>
          </a:p>
        </p:txBody>
      </p:sp>
    </p:spTree>
    <p:extLst>
      <p:ext uri="{BB962C8B-B14F-4D97-AF65-F5344CB8AC3E}">
        <p14:creationId xmlns:p14="http://schemas.microsoft.com/office/powerpoint/2010/main" val="39954871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8115" y="208434"/>
            <a:ext cx="10515600" cy="56565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SÁRGA (FEHÉR) ZSÍRSZÖVET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01596" y="842463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fehér zsírsejtek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adipocyták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a sejtek csoportokat, lebenyeket képeznek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képeznek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csoportok, lebenyek között kötőszöveti sövénynek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sejtek körül gazdag kapilláris hálózat – jól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vaszkularizált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FELADATA:</a:t>
            </a:r>
            <a:b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mechanikai szerep – tenyér, talp,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gluteális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tájék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tároló szerep - zsírraktár</a:t>
            </a:r>
          </a:p>
        </p:txBody>
      </p:sp>
      <p:pic>
        <p:nvPicPr>
          <p:cNvPr id="4" name="Picture 4" descr="White adipose 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071" y="3378347"/>
            <a:ext cx="2315777" cy="28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White adipose 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255" y="3378348"/>
            <a:ext cx="2315777" cy="28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3776704" y="6317502"/>
            <a:ext cx="62195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https://embryology.med.unsw.edu.au/embryology/index.php/ANAT2241_Connective_Tissue_Types</a:t>
            </a:r>
          </a:p>
        </p:txBody>
      </p:sp>
      <p:pic>
        <p:nvPicPr>
          <p:cNvPr id="37892" name="Picture 4" descr="Adult skin histology 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529" y="211719"/>
            <a:ext cx="2972873" cy="371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KÃ©ptalÃ¡lat a kÃ¶vetkezÅre: âadipose connective tissueâ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12" y="3620494"/>
            <a:ext cx="2807481" cy="210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68341" y="5733352"/>
            <a:ext cx="40777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www.onlinebiologynotes.com/proper-connective-tissue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areolar-adipose-reticular-white-fibrous-yellow-elastic-tissue</a:t>
            </a:r>
            <a:r>
              <a:rPr lang="hu-HU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941001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1403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BARNAZSÍRSZÖVET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168" y="1277499"/>
            <a:ext cx="10515600" cy="4351338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a zsírsejteket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lipokróm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lipidtermészetű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pigment) tölti ki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trigliceridek és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lipidek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több kis csepp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formában - MULTILOKULÁRIS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sejtmag középen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cytoplazmában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mitokondriumok, glikogén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HŐTERMELÉS: 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termogenin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csatornán át jutnak a protonok vissza a mitokondrium belső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membránjába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ami során hő keletkezik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erősen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vascularizált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sympatikus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beidegzés</a:t>
            </a:r>
          </a:p>
        </p:txBody>
      </p:sp>
      <p:pic>
        <p:nvPicPr>
          <p:cNvPr id="75779" name="Picture 8" descr="Brown%20adipocyte%20WITH%20LABEL%20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1686" y="1048662"/>
            <a:ext cx="1989138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 descr="https://i1.wp.com/blog.cellprofiler.org/wp-content/uploads/2017/01/brown_adipocytes.jpg?resize=584%2C438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56" y="4059514"/>
            <a:ext cx="3221400" cy="241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https://i0.wp.com/blog.cellprofiler.org/wp-content/uploads/2017/01/Screen-Shot-2017-01-27-at-3.27.37-PM.png?resize=300%2C222&amp;ssl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877" y="4385899"/>
            <a:ext cx="28575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823503" y="6500449"/>
            <a:ext cx="49344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https://blog.cellprofiler.org/2017/01/30/be-a-histology-hero-with-cellprofiler/</a:t>
            </a:r>
          </a:p>
        </p:txBody>
      </p:sp>
      <p:pic>
        <p:nvPicPr>
          <p:cNvPr id="15362" name="Picture 2" descr="KÃ©ptalÃ¡lat a kÃ¶vetkezÅre: âthermogeninâ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808" y="2166540"/>
            <a:ext cx="2616661" cy="231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diabat.org/content/e72/EmotionFaderElemente77/HumanAdipocytesPGC1FluoInserm_Human-white-adipocytes-expressing-the-brown-fat-transcriptional-coactivator-PGC1alpha_DLangin_e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150" y="167872"/>
            <a:ext cx="3230177" cy="127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8667150" y="1520352"/>
            <a:ext cx="36159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http://www.devbio.biology.gatech.edu/vertebrate-development/mammals-2/white-to-brown-metabolic-conversion-of-human-adipocytes/</a:t>
            </a:r>
          </a:p>
        </p:txBody>
      </p:sp>
      <p:sp>
        <p:nvSpPr>
          <p:cNvPr id="4" name="Téglalap 3"/>
          <p:cNvSpPr/>
          <p:nvPr/>
        </p:nvSpPr>
        <p:spPr>
          <a:xfrm>
            <a:off x="9094573" y="4506343"/>
            <a:ext cx="30380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http://minerva.union.edu/linthicw/brownfat.htm</a:t>
            </a:r>
          </a:p>
        </p:txBody>
      </p:sp>
      <p:pic>
        <p:nvPicPr>
          <p:cNvPr id="15368" name="Picture 8" descr="KÃ©ptalÃ¡lat a kÃ¶vetkezÅre: âbrown adipose connective tissue in babyâ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88" y="4036366"/>
            <a:ext cx="2339809" cy="201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6216071" y="6052201"/>
            <a:ext cx="38795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https://www.shutterstock.com/search/brown+adipose+tissue</a:t>
            </a:r>
          </a:p>
        </p:txBody>
      </p:sp>
    </p:spTree>
    <p:extLst>
      <p:ext uri="{BB962C8B-B14F-4D97-AF65-F5344CB8AC3E}">
        <p14:creationId xmlns:p14="http://schemas.microsoft.com/office/powerpoint/2010/main" val="32678073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rgbClr val="660066"/>
                </a:solidFill>
                <a:latin typeface="Bell MT" panose="02020503060305020303" pitchFamily="18" charset="0"/>
              </a:rPr>
              <a:t>KÖSZÖNÖM A FIGYELMET!</a:t>
            </a:r>
            <a:endParaRPr lang="hu-HU" b="1" dirty="0">
              <a:solidFill>
                <a:srgbClr val="660066"/>
              </a:solidFill>
              <a:latin typeface="Bell MT" panose="02020503060305020303" pitchFamily="18" charset="0"/>
            </a:endParaRPr>
          </a:p>
        </p:txBody>
      </p:sp>
      <p:pic>
        <p:nvPicPr>
          <p:cNvPr id="1026" name="Picture 2" descr="KÃ©ptalÃ¡lat a kÃ¶vetkezÅre: âÅszi virÃ¡gok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1945159"/>
            <a:ext cx="6515100" cy="40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420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>
          <a:xfrm>
            <a:off x="986481" y="249082"/>
            <a:ext cx="10515600" cy="77993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KÖTŐSZÖVET SEJTJEI</a:t>
            </a:r>
          </a:p>
        </p:txBody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0535" y="1446684"/>
            <a:ext cx="10515600" cy="4351338"/>
          </a:xfrm>
        </p:spPr>
        <p:txBody>
          <a:bodyPr>
            <a:normAutofit/>
          </a:bodyPr>
          <a:lstStyle/>
          <a:p>
            <a:pPr marL="812800" indent="-81280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FIX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SEJTEK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fybroblast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fibrocyta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adipocyta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(zsírsejtek)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eticulocyta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elanocyta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mesoblast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800" indent="-812800"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800" indent="-81280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MOBILIS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SEJTEK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macrophag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hízósejt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lymphocyta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plasmasejt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granulocyta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://www.unifr.ch/anatomy/elearning/de/bindegewebe/zelle/images/zel_Bg_zelle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989" y="1302794"/>
            <a:ext cx="5112938" cy="331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870325" y="26447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452338"/>
              </p:ext>
            </p:extLst>
          </p:nvPr>
        </p:nvGraphicFramePr>
        <p:xfrm>
          <a:off x="4764173" y="4807831"/>
          <a:ext cx="4410075" cy="914400"/>
        </p:xfrm>
        <a:graphic>
          <a:graphicData uri="http://schemas.openxmlformats.org/drawingml/2006/table">
            <a:tbl>
              <a:tblPr/>
              <a:tblGrid>
                <a:gridCol w="300901"/>
                <a:gridCol w="1974660"/>
                <a:gridCol w="300901"/>
                <a:gridCol w="1833613"/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0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Plasmasejt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0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Kollagenfibrillum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Elasztikus</a:t>
                      </a:r>
                      <a:r>
                        <a:rPr lang="hu-HU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rost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0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Neutrophil</a:t>
                      </a:r>
                      <a:r>
                        <a:rPr lang="hu-HU" sz="1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Granulocyta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Hízósejt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0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Retikulum</a:t>
                      </a:r>
                      <a:r>
                        <a:rPr lang="hu-HU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rost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0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Makrophag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Fibroblast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0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Idegsrost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Kapilláris+</a:t>
                      </a:r>
                      <a:r>
                        <a:rPr lang="hu-HU" sz="10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Endothel</a:t>
                      </a:r>
                      <a:r>
                        <a:rPr lang="hu-HU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sejt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Alapállomány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0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Adipocyta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églalap 4"/>
          <p:cNvSpPr/>
          <p:nvPr/>
        </p:nvSpPr>
        <p:spPr>
          <a:xfrm>
            <a:off x="4345989" y="5853425"/>
            <a:ext cx="5435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http://www.unifr.ch/anatomy/elearning/de/bindegewebe/zelle/fixe/d-fibroblast.php</a:t>
            </a:r>
          </a:p>
        </p:txBody>
      </p:sp>
    </p:spTree>
    <p:extLst>
      <p:ext uri="{BB962C8B-B14F-4D97-AF65-F5344CB8AC3E}">
        <p14:creationId xmlns:p14="http://schemas.microsoft.com/office/powerpoint/2010/main" val="37349716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hu-HU" sz="2800" b="1" dirty="0">
                <a:latin typeface="Algerian" panose="04020705040A02060702" pitchFamily="82" charset="0"/>
                <a:cs typeface="Arial" panose="020B0604020202020204" pitchFamily="34" charset="0"/>
              </a:rPr>
              <a:t>BIBLIOGRÁFIA</a:t>
            </a:r>
          </a:p>
        </p:txBody>
      </p:sp>
      <p:sp>
        <p:nvSpPr>
          <p:cNvPr id="1822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20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Röhlich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Pál. Szövettan, 2007</a:t>
            </a:r>
          </a:p>
          <a:p>
            <a:pPr algn="just" eaLnBrk="1" hangingPunct="1"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Ross, MH;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Romrell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LJ; Kaye, GI.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Histology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. A text and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atlas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1995</a:t>
            </a:r>
          </a:p>
          <a:p>
            <a:pPr algn="just" eaLnBrk="1" hangingPunct="1">
              <a:lnSpc>
                <a:spcPct val="20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Junqueira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LC;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Carneiro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J;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Kelley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RO. Basic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Histology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1989</a:t>
            </a:r>
          </a:p>
          <a:p>
            <a:pPr algn="just" eaLnBrk="1" hangingPunct="1">
              <a:lnSpc>
                <a:spcPct val="20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Wenger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Tibor: A makroszkópos és mikroszkópos Anatómia  alapjai</a:t>
            </a:r>
          </a:p>
          <a:p>
            <a:pPr eaLnBrk="1" hangingPunct="1"/>
            <a:endParaRPr lang="hu-HU" sz="1600" b="1" dirty="0"/>
          </a:p>
        </p:txBody>
      </p:sp>
    </p:spTree>
    <p:extLst>
      <p:ext uri="{BB962C8B-B14F-4D97-AF65-F5344CB8AC3E}">
        <p14:creationId xmlns:p14="http://schemas.microsoft.com/office/powerpoint/2010/main" val="3683310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9260" y="93566"/>
            <a:ext cx="10515600" cy="71403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FIX SEJTEK</a:t>
            </a:r>
          </a:p>
        </p:txBody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9260" y="1547545"/>
            <a:ext cx="11114902" cy="43513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I. FYBROBLAST:</a:t>
            </a:r>
          </a:p>
          <a:p>
            <a:pPr algn="just" eaLnBrk="1" hangingPunct="1">
              <a:lnSpc>
                <a:spcPct val="120000"/>
              </a:lnSpc>
              <a:buFont typeface="Symbol" pitchFamily="18" charset="2"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aktív sejt</a:t>
            </a:r>
          </a:p>
          <a:p>
            <a:pPr algn="just" eaLnBrk="1" hangingPunct="1">
              <a:lnSpc>
                <a:spcPct val="120000"/>
              </a:lnSpc>
              <a:buFont typeface="Symbol" pitchFamily="18" charset="2"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az </a:t>
            </a:r>
            <a:r>
              <a:rPr 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extracelluláris</a:t>
            </a: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mátrix rostjait termelő sejtféleség</a:t>
            </a:r>
          </a:p>
          <a:p>
            <a:pPr algn="just" eaLnBrk="1" hangingPunct="1">
              <a:lnSpc>
                <a:spcPct val="120000"/>
              </a:lnSpc>
              <a:buFont typeface="Symbol" pitchFamily="18" charset="2"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ovális, hólyag alakú mag és magvacska</a:t>
            </a:r>
          </a:p>
          <a:p>
            <a:pPr algn="just" eaLnBrk="1" hangingPunct="1">
              <a:lnSpc>
                <a:spcPct val="120000"/>
              </a:lnSpc>
              <a:buFont typeface="Symbol" pitchFamily="18" charset="2"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cytoplazmája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nyúlványos, </a:t>
            </a:r>
            <a:r>
              <a:rPr lang="hu-H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 durva </a:t>
            </a: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endoplazmás</a:t>
            </a:r>
            <a:r>
              <a:rPr lang="hu-H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retikulumot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(DER) tartalmaz</a:t>
            </a:r>
            <a:r>
              <a:rPr lang="hu-H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emiatt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bazophil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festődésű</a:t>
            </a:r>
            <a:endParaRPr lang="hu-HU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hu-HU" sz="1600" b="1" dirty="0">
              <a:solidFill>
                <a:srgbClr val="FF0000"/>
              </a:solidFill>
            </a:endParaRPr>
          </a:p>
        </p:txBody>
      </p:sp>
      <p:pic>
        <p:nvPicPr>
          <p:cNvPr id="71683" name="Picture 5" descr="FibroblastImage33no-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5768" y="3510706"/>
            <a:ext cx="261937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7" descr="File:Fibroblast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20260" y="450582"/>
            <a:ext cx="2669231" cy="200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églalap 1"/>
          <p:cNvSpPr/>
          <p:nvPr/>
        </p:nvSpPr>
        <p:spPr>
          <a:xfrm>
            <a:off x="9089143" y="2467620"/>
            <a:ext cx="25426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https://en.wikipedia.org/wiki/Fibroblast</a:t>
            </a:r>
          </a:p>
        </p:txBody>
      </p:sp>
      <p:pic>
        <p:nvPicPr>
          <p:cNvPr id="5124" name="Picture 4" descr="Human Cardiac Fibroblasts-atrial (HCF-aa) - Immunostaining for Vimentin, 200x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71" y="3417902"/>
            <a:ext cx="3164274" cy="31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0" y="6302079"/>
            <a:ext cx="50662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https://www.sciencellonline.com/human-cardiac-fibroblasts-juvenile-atrial.html</a:t>
            </a:r>
          </a:p>
        </p:txBody>
      </p:sp>
      <p:pic>
        <p:nvPicPr>
          <p:cNvPr id="5126" name="Picture 6" descr="http://www.lab.anhb.uwa.edu.au/mb140/corepages/connective/Images/umb041h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853" y="3535845"/>
            <a:ext cx="2171152" cy="271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6525405" y="6318488"/>
            <a:ext cx="54512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http://www.lab.anhb.uwa.edu.au/mb140/corepages/connective/connect.htm#labmucous</a:t>
            </a:r>
          </a:p>
        </p:txBody>
      </p:sp>
      <p:pic>
        <p:nvPicPr>
          <p:cNvPr id="5128" name="Picture 8" descr="http://www.lab.anhb.uwa.edu.au/mb140/corepages/connective/Images/muc040h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228" y="3510706"/>
            <a:ext cx="2191263" cy="273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hoto of a fibroblas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060" y="697936"/>
            <a:ext cx="2212105" cy="176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4618040" y="2532749"/>
            <a:ext cx="46329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https://www.histology.leeds.ac.uk/tissue_types/connective/connective_tissue_fibros.php</a:t>
            </a:r>
          </a:p>
        </p:txBody>
      </p:sp>
    </p:spTree>
    <p:extLst>
      <p:ext uri="{BB962C8B-B14F-4D97-AF65-F5344CB8AC3E}">
        <p14:creationId xmlns:p14="http://schemas.microsoft.com/office/powerpoint/2010/main" val="1143043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1681" y="118344"/>
            <a:ext cx="10515600" cy="76345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FIX SEJTEK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681" y="1128584"/>
            <a:ext cx="10515600" cy="43513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II. FYBROCYTA:</a:t>
            </a:r>
          </a:p>
          <a:p>
            <a:pPr algn="just" eaLnBrk="1" hangingPunct="1">
              <a:lnSpc>
                <a:spcPct val="120000"/>
              </a:lnSpc>
              <a:buFont typeface="Symbol" pitchFamily="18" charset="2"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a </a:t>
            </a:r>
            <a:r>
              <a:rPr 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fibroblast</a:t>
            </a: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inaktív formája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orsó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alakú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sejt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15 - 18µm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buFont typeface="Symbol" pitchFamily="18" charset="2"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sejtmagja lapos, kihegyezett végű </a:t>
            </a:r>
          </a:p>
          <a:p>
            <a:pPr algn="just" eaLnBrk="1" hangingPunct="1">
              <a:lnSpc>
                <a:spcPct val="120000"/>
              </a:lnSpc>
              <a:buFont typeface="Symbol" pitchFamily="18" charset="2"/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plazmája szerkezetszegény</a:t>
            </a:r>
          </a:p>
          <a:p>
            <a:pPr eaLnBrk="1" hangingPunct="1">
              <a:buFontTx/>
              <a:buNone/>
            </a:pPr>
            <a:endParaRPr lang="hu-HU" sz="1600" b="1" dirty="0"/>
          </a:p>
        </p:txBody>
      </p:sp>
      <p:grpSp>
        <p:nvGrpSpPr>
          <p:cNvPr id="72707" name="Group 8"/>
          <p:cNvGrpSpPr>
            <a:grpSpLocks/>
          </p:cNvGrpSpPr>
          <p:nvPr/>
        </p:nvGrpSpPr>
        <p:grpSpPr bwMode="auto">
          <a:xfrm>
            <a:off x="301625" y="3498582"/>
            <a:ext cx="5794375" cy="2609850"/>
            <a:chOff x="1846" y="2330"/>
            <a:chExt cx="3650" cy="1644"/>
          </a:xfrm>
        </p:grpSpPr>
        <p:pic>
          <p:nvPicPr>
            <p:cNvPr id="72708" name="Picture 5" descr="03001002"/>
            <p:cNvPicPr>
              <a:picLocks noChangeAspect="1" noChangeArrowheads="1"/>
            </p:cNvPicPr>
            <p:nvPr/>
          </p:nvPicPr>
          <p:blipFill>
            <a:blip r:embed="rId2"/>
            <a:srcRect l="10980" r="9468"/>
            <a:stretch>
              <a:fillRect/>
            </a:stretch>
          </p:blipFill>
          <p:spPr bwMode="auto">
            <a:xfrm>
              <a:off x="2382" y="2330"/>
              <a:ext cx="2630" cy="1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09" name="Text Box 6"/>
            <p:cNvSpPr txBox="1">
              <a:spLocks noChangeArrowheads="1"/>
            </p:cNvSpPr>
            <p:nvPr/>
          </p:nvSpPr>
          <p:spPr bwMode="auto">
            <a:xfrm>
              <a:off x="1846" y="3200"/>
              <a:ext cx="52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/>
                <a:t>fybroblast</a:t>
              </a:r>
            </a:p>
          </p:txBody>
        </p:sp>
        <p:sp>
          <p:nvSpPr>
            <p:cNvPr id="72710" name="Text Box 7"/>
            <p:cNvSpPr txBox="1">
              <a:spLocks noChangeArrowheads="1"/>
            </p:cNvSpPr>
            <p:nvPr/>
          </p:nvSpPr>
          <p:spPr bwMode="auto">
            <a:xfrm>
              <a:off x="4999" y="3625"/>
              <a:ext cx="49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/>
                <a:t>fybrocyta</a:t>
              </a:r>
            </a:p>
          </p:txBody>
        </p:sp>
      </p:grpSp>
      <p:pic>
        <p:nvPicPr>
          <p:cNvPr id="6146" name="Picture 2" descr="KÃ©ptalÃ¡lat a kÃ¶vetkezÅre: âfibrocytes in areolar tissueâ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" t="26868" r="10569" b="7462"/>
          <a:stretch/>
        </p:blipFill>
        <p:spPr bwMode="auto">
          <a:xfrm>
            <a:off x="6476057" y="3464857"/>
            <a:ext cx="4572001" cy="267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7069047" y="6243381"/>
            <a:ext cx="25362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https://slideplayer.com/slide/12441410/</a:t>
            </a:r>
          </a:p>
        </p:txBody>
      </p:sp>
      <p:pic>
        <p:nvPicPr>
          <p:cNvPr id="1026" name="Picture 2" descr="FÃ¡bÃ³l kÃ©szÃ¼lt orsÃ³ Åsi selyem szÃ¶vÅszÃ©k â Stock FotÃ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476" y="1167442"/>
            <a:ext cx="2503359" cy="166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Ã©ptalÃ¡lat a kÃ¶vetkezÅre: âfonÃ³szÃ©k orsÃ³â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375" y="1112826"/>
            <a:ext cx="2253063" cy="168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&#10;Active fibroblasts&#10;Quiescent fibrocyt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221" y="387178"/>
            <a:ext cx="2496356" cy="266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720906" y="3058032"/>
            <a:ext cx="46049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https://www.memorangapp.com/flashcards/49294/Connective+Tissue/</a:t>
            </a:r>
          </a:p>
        </p:txBody>
      </p:sp>
    </p:spTree>
    <p:extLst>
      <p:ext uri="{BB962C8B-B14F-4D97-AF65-F5344CB8AC3E}">
        <p14:creationId xmlns:p14="http://schemas.microsoft.com/office/powerpoint/2010/main" val="2896716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2883</Words>
  <Application>Microsoft Office PowerPoint</Application>
  <PresentationFormat>Szélesvásznú</PresentationFormat>
  <Paragraphs>758</Paragraphs>
  <Slides>70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70</vt:i4>
      </vt:variant>
    </vt:vector>
  </HeadingPairs>
  <TitlesOfParts>
    <vt:vector size="79" baseType="lpstr">
      <vt:lpstr>Algerian</vt:lpstr>
      <vt:lpstr>Arial</vt:lpstr>
      <vt:lpstr>Bell MT</vt:lpstr>
      <vt:lpstr>Calibri</vt:lpstr>
      <vt:lpstr>Calibri Light</vt:lpstr>
      <vt:lpstr>Symbol</vt:lpstr>
      <vt:lpstr>Times New Roman</vt:lpstr>
      <vt:lpstr>Wingdings</vt:lpstr>
      <vt:lpstr>Office-téma</vt:lpstr>
      <vt:lpstr>KÖTŐSZÖVET</vt:lpstr>
      <vt:lpstr>ALAPSZÖVETEK</vt:lpstr>
      <vt:lpstr>KÖTŐSZÖVET</vt:lpstr>
      <vt:lpstr>A KÖTŐSZÖVET KOMPONENSEI</vt:lpstr>
      <vt:lpstr>PowerPoint bemutató</vt:lpstr>
      <vt:lpstr>PowerPoint bemutató</vt:lpstr>
      <vt:lpstr>KÖTŐSZÖVET SEJTJEI</vt:lpstr>
      <vt:lpstr>FIX SEJTEK</vt:lpstr>
      <vt:lpstr>FIX SEJTEK</vt:lpstr>
      <vt:lpstr>FIX SEJTEK</vt:lpstr>
      <vt:lpstr>FIX SEJTEK</vt:lpstr>
      <vt:lpstr>FIX SEJTEK</vt:lpstr>
      <vt:lpstr>FIX SEJTEK</vt:lpstr>
      <vt:lpstr>FIX SEJTEK</vt:lpstr>
      <vt:lpstr>MOBILIS SEJTEK</vt:lpstr>
      <vt:lpstr>MOBILIS SEJTEK </vt:lpstr>
      <vt:lpstr>MOBILIS SEJTEK </vt:lpstr>
      <vt:lpstr>MOBILIS SEJTEK</vt:lpstr>
      <vt:lpstr>MOBILIS SEJTEK</vt:lpstr>
      <vt:lpstr>MOBILIS SEJTEK</vt:lpstr>
      <vt:lpstr>MOBILIS SEJTEK</vt:lpstr>
      <vt:lpstr>MOBILIS SEJTEK</vt:lpstr>
      <vt:lpstr>SEJTKÖZÖTTI ÁLLOMÁNY (EXTRACELLULÁRIS MÁTRIX) </vt:lpstr>
      <vt:lpstr>SEJTKÖZÖTTI ÁLLOMÁNY  (EXTRACELLULÁRIS MÁTRIX, ECM)</vt:lpstr>
      <vt:lpstr>SEJTKÖZÖTTI ÁLLOMÁNY  (EXTRACELLULÁRIS MÁTRIX, ECM)</vt:lpstr>
      <vt:lpstr>SEJTKÖZÖTTI ÁLLOMÁNY  (EXTRACELLULÁRIS MÁTRIX, ECM)</vt:lpstr>
      <vt:lpstr>KOLLAGÉNROSTOK (ENYVADÓ ROST)</vt:lpstr>
      <vt:lpstr>KOLLAGÉNROSTOK (ENYVADÓ ROST)</vt:lpstr>
      <vt:lpstr>KOLLAGÉNROSTOK (ENYVADÓ ROST)</vt:lpstr>
      <vt:lpstr>KOLLAGÉNROSTOK TÍPUSAI</vt:lpstr>
      <vt:lpstr>KOLLAGÉNROSTOK TÍPUSAI</vt:lpstr>
      <vt:lpstr>KOLLAGÉNROSTOK TÍPUSAI</vt:lpstr>
      <vt:lpstr>KOLLAGÉNROSTOK TÍPUSAI</vt:lpstr>
      <vt:lpstr>KOLLAGÉNROSTOK KÉPZŐDÉSE (FIBRILLOGENESIS)</vt:lpstr>
      <vt:lpstr>KOLLAGÉNROSTOK KÉPZŐDÉSE (FIBRILLOGENESIS)</vt:lpstr>
      <vt:lpstr>KOLLAGÉNROSTOK KÉPZŐDÉSE (FIBRILLOGENESIS)</vt:lpstr>
      <vt:lpstr>ELASZTIKUS ROST (RUGALMAS ROST)</vt:lpstr>
      <vt:lpstr>ELASZTIKUS ROST (RUGALMAS ROST)</vt:lpstr>
      <vt:lpstr>ELASZTIKUS ROST (RUGALMAS ROST)</vt:lpstr>
      <vt:lpstr>RETIKULÁRIS ROST (RÁCSROST)</vt:lpstr>
      <vt:lpstr>FIBRILLIN</vt:lpstr>
      <vt:lpstr>FIBRILLIN</vt:lpstr>
      <vt:lpstr>AMORF ALAPÁLLOMÁNY</vt:lpstr>
      <vt:lpstr>AMORF ALAPÁLLOMÁNY</vt:lpstr>
      <vt:lpstr>HIALURONSAV (HA)</vt:lpstr>
      <vt:lpstr>KONDROITINSZULFÁT</vt:lpstr>
      <vt:lpstr>DERMATÁNSZULFÁT</vt:lpstr>
      <vt:lpstr>KERATÁNSZULFÁT</vt:lpstr>
      <vt:lpstr>HEPARÁNSZULFÁT</vt:lpstr>
      <vt:lpstr>PowerPoint bemutató</vt:lpstr>
      <vt:lpstr>PROTEOGLIKÁNOK (PG) FELADATA </vt:lpstr>
      <vt:lpstr>A KÖTŐSZÖVET OSZTÁLYOZÁSA</vt:lpstr>
      <vt:lpstr>MESENCHYMA </vt:lpstr>
      <vt:lpstr>ÉRETT KOCSONYÁS KÖTŐSZÖVET  (WARTON – FÉLE KOCSONYA) </vt:lpstr>
      <vt:lpstr>SEJTDÚS KÖTŐSZÖVET RETIKULÁRIS KÖTŐSZÖVET  </vt:lpstr>
      <vt:lpstr>SEJTDÚS KÖTŐSZÖVET AREOLÁRIS KÖTŐSZÖVET </vt:lpstr>
      <vt:lpstr>SEJTDÚS KÖTŐSZÖVET SPINOCELLULÁRIS KÖTŐSZÖVET</vt:lpstr>
      <vt:lpstr>ROSTDÚS KÖTŐSZÖVET LAZA ROSTOS KÖTŐSZÖVET</vt:lpstr>
      <vt:lpstr>ROSTDÚS KÖTŐSZÖVET TÖMÖTT ROSTOS KÖTŐSZÖVET</vt:lpstr>
      <vt:lpstr>ROSTDÚS KÖTŐSZÖVET TÖMÖTT ROSTOS KÖTŐSZÖVET</vt:lpstr>
      <vt:lpstr>RENDEZETT TÖMÖTT ROSTOS KÖTŐSZÖVET ÍNSZÖVET</vt:lpstr>
      <vt:lpstr>RENDEZETLEN TÖMÖTT ROSTOS KÖTŐSZÖVET</vt:lpstr>
      <vt:lpstr>ELASZTIKUS KÖTŐSZÖVET</vt:lpstr>
      <vt:lpstr>CHORDOID SZÖVET</vt:lpstr>
      <vt:lpstr>ZSÍRSZÖVET</vt:lpstr>
      <vt:lpstr>ZSÍRSZÖVET</vt:lpstr>
      <vt:lpstr>SÁRGA (FEHÉR) ZSÍRSZÖVET</vt:lpstr>
      <vt:lpstr>BARNAZSÍRSZÖVET</vt:lpstr>
      <vt:lpstr>KÖSZÖNÖM A FIGYELMET!</vt:lpstr>
      <vt:lpstr>BIBLIOGRÁFIA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Dr. Heinzlmann Andrea</dc:creator>
  <cp:lastModifiedBy>Dr. Heinzlmann Andrea</cp:lastModifiedBy>
  <cp:revision>205</cp:revision>
  <dcterms:created xsi:type="dcterms:W3CDTF">2018-09-18T10:36:59Z</dcterms:created>
  <dcterms:modified xsi:type="dcterms:W3CDTF">2018-10-19T11:36:32Z</dcterms:modified>
</cp:coreProperties>
</file>