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87"/>
  </p:notesMasterIdLst>
  <p:sldIdLst>
    <p:sldId id="256" r:id="rId2"/>
    <p:sldId id="260" r:id="rId3"/>
    <p:sldId id="261" r:id="rId4"/>
    <p:sldId id="262" r:id="rId5"/>
    <p:sldId id="258" r:id="rId6"/>
    <p:sldId id="263" r:id="rId7"/>
    <p:sldId id="344" r:id="rId8"/>
    <p:sldId id="267" r:id="rId9"/>
    <p:sldId id="345" r:id="rId10"/>
    <p:sldId id="269" r:id="rId11"/>
    <p:sldId id="270" r:id="rId12"/>
    <p:sldId id="351" r:id="rId13"/>
    <p:sldId id="268" r:id="rId14"/>
    <p:sldId id="257" r:id="rId15"/>
    <p:sldId id="272" r:id="rId16"/>
    <p:sldId id="273" r:id="rId17"/>
    <p:sldId id="275" r:id="rId18"/>
    <p:sldId id="276" r:id="rId19"/>
    <p:sldId id="277" r:id="rId20"/>
    <p:sldId id="353" r:id="rId21"/>
    <p:sldId id="352" r:id="rId22"/>
    <p:sldId id="360" r:id="rId23"/>
    <p:sldId id="354" r:id="rId24"/>
    <p:sldId id="359" r:id="rId25"/>
    <p:sldId id="357" r:id="rId26"/>
    <p:sldId id="358" r:id="rId27"/>
    <p:sldId id="366" r:id="rId28"/>
    <p:sldId id="367" r:id="rId29"/>
    <p:sldId id="368" r:id="rId30"/>
    <p:sldId id="370" r:id="rId31"/>
    <p:sldId id="371" r:id="rId32"/>
    <p:sldId id="362" r:id="rId33"/>
    <p:sldId id="361" r:id="rId34"/>
    <p:sldId id="363" r:id="rId35"/>
    <p:sldId id="364" r:id="rId36"/>
    <p:sldId id="365" r:id="rId37"/>
    <p:sldId id="372" r:id="rId38"/>
    <p:sldId id="373" r:id="rId39"/>
    <p:sldId id="374" r:id="rId40"/>
    <p:sldId id="375" r:id="rId41"/>
    <p:sldId id="378" r:id="rId42"/>
    <p:sldId id="376" r:id="rId43"/>
    <p:sldId id="383" r:id="rId44"/>
    <p:sldId id="384" r:id="rId45"/>
    <p:sldId id="381" r:id="rId46"/>
    <p:sldId id="382" r:id="rId47"/>
    <p:sldId id="390" r:id="rId48"/>
    <p:sldId id="385" r:id="rId49"/>
    <p:sldId id="386" r:id="rId50"/>
    <p:sldId id="392" r:id="rId51"/>
    <p:sldId id="395" r:id="rId52"/>
    <p:sldId id="393" r:id="rId53"/>
    <p:sldId id="430" r:id="rId54"/>
    <p:sldId id="397" r:id="rId55"/>
    <p:sldId id="398" r:id="rId56"/>
    <p:sldId id="402" r:id="rId57"/>
    <p:sldId id="403" r:id="rId58"/>
    <p:sldId id="399" r:id="rId59"/>
    <p:sldId id="405" r:id="rId60"/>
    <p:sldId id="404" r:id="rId61"/>
    <p:sldId id="396" r:id="rId62"/>
    <p:sldId id="411" r:id="rId63"/>
    <p:sldId id="410" r:id="rId64"/>
    <p:sldId id="408" r:id="rId65"/>
    <p:sldId id="407" r:id="rId66"/>
    <p:sldId id="418" r:id="rId67"/>
    <p:sldId id="412" r:id="rId68"/>
    <p:sldId id="406" r:id="rId69"/>
    <p:sldId id="431" r:id="rId70"/>
    <p:sldId id="414" r:id="rId71"/>
    <p:sldId id="415" r:id="rId72"/>
    <p:sldId id="416" r:id="rId73"/>
    <p:sldId id="432" r:id="rId74"/>
    <p:sldId id="417" r:id="rId75"/>
    <p:sldId id="422" r:id="rId76"/>
    <p:sldId id="419" r:id="rId77"/>
    <p:sldId id="420" r:id="rId78"/>
    <p:sldId id="429" r:id="rId79"/>
    <p:sldId id="421" r:id="rId80"/>
    <p:sldId id="424" r:id="rId81"/>
    <p:sldId id="423" r:id="rId82"/>
    <p:sldId id="425" r:id="rId83"/>
    <p:sldId id="426" r:id="rId84"/>
    <p:sldId id="428" r:id="rId85"/>
    <p:sldId id="427" r:id="rId86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D8D4DF-975F-4F9A-8945-AA981545E933}" v="30" dt="2019-02-03T21:29:43.9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6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lin dr. Szakmár" userId="9f9679bd32d012f3" providerId="LiveId" clId="{67D8D4DF-975F-4F9A-8945-AA981545E933}"/>
    <pc:docChg chg="undo custSel delSld modSld modNotesMaster">
      <pc:chgData name="Katalin dr. Szakmár" userId="9f9679bd32d012f3" providerId="LiveId" clId="{67D8D4DF-975F-4F9A-8945-AA981545E933}" dt="2019-02-03T21:59:10.692" v="1510" actId="20577"/>
      <pc:docMkLst>
        <pc:docMk/>
      </pc:docMkLst>
      <pc:sldChg chg="modSp">
        <pc:chgData name="Katalin dr. Szakmár" userId="9f9679bd32d012f3" providerId="LiveId" clId="{67D8D4DF-975F-4F9A-8945-AA981545E933}" dt="2019-02-03T18:35:30.513" v="6" actId="6549"/>
        <pc:sldMkLst>
          <pc:docMk/>
          <pc:sldMk cId="647630648" sldId="354"/>
        </pc:sldMkLst>
        <pc:spChg chg="mod">
          <ac:chgData name="Katalin dr. Szakmár" userId="9f9679bd32d012f3" providerId="LiveId" clId="{67D8D4DF-975F-4F9A-8945-AA981545E933}" dt="2019-02-03T18:35:30.513" v="6" actId="6549"/>
          <ac:spMkLst>
            <pc:docMk/>
            <pc:sldMk cId="647630648" sldId="354"/>
            <ac:spMk id="3" creationId="{97EA83C1-FE45-4E64-A1DC-AAC215E16F74}"/>
          </ac:spMkLst>
        </pc:spChg>
      </pc:sldChg>
      <pc:sldChg chg="del">
        <pc:chgData name="Katalin dr. Szakmár" userId="9f9679bd32d012f3" providerId="LiveId" clId="{67D8D4DF-975F-4F9A-8945-AA981545E933}" dt="2019-02-03T18:20:33.908" v="2" actId="2696"/>
        <pc:sldMkLst>
          <pc:docMk/>
          <pc:sldMk cId="1937177626" sldId="355"/>
        </pc:sldMkLst>
      </pc:sldChg>
      <pc:sldChg chg="modSp">
        <pc:chgData name="Katalin dr. Szakmár" userId="9f9679bd32d012f3" providerId="LiveId" clId="{67D8D4DF-975F-4F9A-8945-AA981545E933}" dt="2019-02-03T18:35:18.589" v="4" actId="20577"/>
        <pc:sldMkLst>
          <pc:docMk/>
          <pc:sldMk cId="2139596158" sldId="359"/>
        </pc:sldMkLst>
        <pc:spChg chg="mod">
          <ac:chgData name="Katalin dr. Szakmár" userId="9f9679bd32d012f3" providerId="LiveId" clId="{67D8D4DF-975F-4F9A-8945-AA981545E933}" dt="2019-02-03T18:35:18.589" v="4" actId="20577"/>
          <ac:spMkLst>
            <pc:docMk/>
            <pc:sldMk cId="2139596158" sldId="359"/>
            <ac:spMk id="2" creationId="{D9BE49D3-A552-4A0A-A36E-7842177FD091}"/>
          </ac:spMkLst>
        </pc:spChg>
      </pc:sldChg>
      <pc:sldChg chg="modSp">
        <pc:chgData name="Katalin dr. Szakmár" userId="9f9679bd32d012f3" providerId="LiveId" clId="{67D8D4DF-975F-4F9A-8945-AA981545E933}" dt="2019-02-03T19:00:11.350" v="483" actId="6549"/>
        <pc:sldMkLst>
          <pc:docMk/>
          <pc:sldMk cId="2667593024" sldId="362"/>
        </pc:sldMkLst>
        <pc:spChg chg="mod">
          <ac:chgData name="Katalin dr. Szakmár" userId="9f9679bd32d012f3" providerId="LiveId" clId="{67D8D4DF-975F-4F9A-8945-AA981545E933}" dt="2019-02-03T19:00:11.350" v="483" actId="6549"/>
          <ac:spMkLst>
            <pc:docMk/>
            <pc:sldMk cId="2667593024" sldId="362"/>
            <ac:spMk id="3" creationId="{1884D3AD-36C5-4861-A36C-C141DFB81094}"/>
          </ac:spMkLst>
        </pc:spChg>
      </pc:sldChg>
      <pc:sldChg chg="addSp delSp modSp">
        <pc:chgData name="Katalin dr. Szakmár" userId="9f9679bd32d012f3" providerId="LiveId" clId="{67D8D4DF-975F-4F9A-8945-AA981545E933}" dt="2019-02-03T19:18:23.437" v="507" actId="14100"/>
        <pc:sldMkLst>
          <pc:docMk/>
          <pc:sldMk cId="399675174" sldId="363"/>
        </pc:sldMkLst>
        <pc:spChg chg="mod">
          <ac:chgData name="Katalin dr. Szakmár" userId="9f9679bd32d012f3" providerId="LiveId" clId="{67D8D4DF-975F-4F9A-8945-AA981545E933}" dt="2019-02-03T19:17:59.709" v="506" actId="20577"/>
          <ac:spMkLst>
            <pc:docMk/>
            <pc:sldMk cId="399675174" sldId="363"/>
            <ac:spMk id="3" creationId="{BDF67F58-CAD6-4738-AB64-3D16AC3B2E45}"/>
          </ac:spMkLst>
        </pc:spChg>
        <pc:picChg chg="add mod">
          <ac:chgData name="Katalin dr. Szakmár" userId="9f9679bd32d012f3" providerId="LiveId" clId="{67D8D4DF-975F-4F9A-8945-AA981545E933}" dt="2019-02-03T19:18:23.437" v="507" actId="14100"/>
          <ac:picMkLst>
            <pc:docMk/>
            <pc:sldMk cId="399675174" sldId="363"/>
            <ac:picMk id="4" creationId="{F9CE0782-4AAB-4736-A2A5-CFF380400037}"/>
          </ac:picMkLst>
        </pc:picChg>
        <pc:picChg chg="del">
          <ac:chgData name="Katalin dr. Szakmár" userId="9f9679bd32d012f3" providerId="LiveId" clId="{67D8D4DF-975F-4F9A-8945-AA981545E933}" dt="2019-02-03T19:14:23.756" v="484" actId="478"/>
          <ac:picMkLst>
            <pc:docMk/>
            <pc:sldMk cId="399675174" sldId="363"/>
            <ac:picMk id="1026" creationId="{4A7D74C2-B190-4140-8249-4E4380785BC5}"/>
          </ac:picMkLst>
        </pc:picChg>
      </pc:sldChg>
      <pc:sldChg chg="modSp">
        <pc:chgData name="Katalin dr. Szakmár" userId="9f9679bd32d012f3" providerId="LiveId" clId="{67D8D4DF-975F-4F9A-8945-AA981545E933}" dt="2019-02-03T19:34:50.605" v="852" actId="27636"/>
        <pc:sldMkLst>
          <pc:docMk/>
          <pc:sldMk cId="2127200109" sldId="364"/>
        </pc:sldMkLst>
        <pc:spChg chg="mod">
          <ac:chgData name="Katalin dr. Szakmár" userId="9f9679bd32d012f3" providerId="LiveId" clId="{67D8D4DF-975F-4F9A-8945-AA981545E933}" dt="2019-02-03T19:34:50.605" v="852" actId="27636"/>
          <ac:spMkLst>
            <pc:docMk/>
            <pc:sldMk cId="2127200109" sldId="364"/>
            <ac:spMk id="3" creationId="{0356385B-28D4-484A-A7B8-2F7F1DDCE549}"/>
          </ac:spMkLst>
        </pc:spChg>
      </pc:sldChg>
      <pc:sldChg chg="modSp">
        <pc:chgData name="Katalin dr. Szakmár" userId="9f9679bd32d012f3" providerId="LiveId" clId="{67D8D4DF-975F-4F9A-8945-AA981545E933}" dt="2019-02-03T19:39:44.530" v="894" actId="20577"/>
        <pc:sldMkLst>
          <pc:docMk/>
          <pc:sldMk cId="3368237506" sldId="365"/>
        </pc:sldMkLst>
        <pc:spChg chg="mod">
          <ac:chgData name="Katalin dr. Szakmár" userId="9f9679bd32d012f3" providerId="LiveId" clId="{67D8D4DF-975F-4F9A-8945-AA981545E933}" dt="2019-02-03T19:39:44.530" v="894" actId="20577"/>
          <ac:spMkLst>
            <pc:docMk/>
            <pc:sldMk cId="3368237506" sldId="365"/>
            <ac:spMk id="3" creationId="{0A8C4513-DC54-446C-8E27-2B5C7FD2C628}"/>
          </ac:spMkLst>
        </pc:spChg>
      </pc:sldChg>
      <pc:sldChg chg="addSp delSp modSp">
        <pc:chgData name="Katalin dr. Szakmár" userId="9f9679bd32d012f3" providerId="LiveId" clId="{67D8D4DF-975F-4F9A-8945-AA981545E933}" dt="2019-02-03T18:44:45.337" v="450" actId="20577"/>
        <pc:sldMkLst>
          <pc:docMk/>
          <pc:sldMk cId="89655490" sldId="367"/>
        </pc:sldMkLst>
        <pc:spChg chg="mod">
          <ac:chgData name="Katalin dr. Szakmár" userId="9f9679bd32d012f3" providerId="LiveId" clId="{67D8D4DF-975F-4F9A-8945-AA981545E933}" dt="2019-02-03T18:44:45.337" v="450" actId="20577"/>
          <ac:spMkLst>
            <pc:docMk/>
            <pc:sldMk cId="89655490" sldId="367"/>
            <ac:spMk id="3" creationId="{512BF11B-128A-4618-AAA1-EBB8AE353F2F}"/>
          </ac:spMkLst>
        </pc:spChg>
        <pc:picChg chg="add del mod">
          <ac:chgData name="Katalin dr. Szakmár" userId="9f9679bd32d012f3" providerId="LiveId" clId="{67D8D4DF-975F-4F9A-8945-AA981545E933}" dt="2019-02-03T18:44:40.327" v="449"/>
          <ac:picMkLst>
            <pc:docMk/>
            <pc:sldMk cId="89655490" sldId="367"/>
            <ac:picMk id="4" creationId="{E06439CB-57CA-4499-B287-AC7EE6B7E9CD}"/>
          </ac:picMkLst>
        </pc:picChg>
      </pc:sldChg>
      <pc:sldChg chg="addSp modSp">
        <pc:chgData name="Katalin dr. Szakmár" userId="9f9679bd32d012f3" providerId="LiveId" clId="{67D8D4DF-975F-4F9A-8945-AA981545E933}" dt="2019-02-03T18:45:07.216" v="455" actId="14100"/>
        <pc:sldMkLst>
          <pc:docMk/>
          <pc:sldMk cId="4238391142" sldId="368"/>
        </pc:sldMkLst>
        <pc:spChg chg="mod">
          <ac:chgData name="Katalin dr. Szakmár" userId="9f9679bd32d012f3" providerId="LiveId" clId="{67D8D4DF-975F-4F9A-8945-AA981545E933}" dt="2019-02-03T18:44:58.540" v="453" actId="1076"/>
          <ac:spMkLst>
            <pc:docMk/>
            <pc:sldMk cId="4238391142" sldId="368"/>
            <ac:spMk id="3" creationId="{B655DEB4-80AA-4589-9502-30EF9FE96BA6}"/>
          </ac:spMkLst>
        </pc:spChg>
        <pc:picChg chg="add mod">
          <ac:chgData name="Katalin dr. Szakmár" userId="9f9679bd32d012f3" providerId="LiveId" clId="{67D8D4DF-975F-4F9A-8945-AA981545E933}" dt="2019-02-03T18:45:07.216" v="455" actId="14100"/>
          <ac:picMkLst>
            <pc:docMk/>
            <pc:sldMk cId="4238391142" sldId="368"/>
            <ac:picMk id="4" creationId="{34A3E1CD-0F15-498C-A5C9-12C937EE0424}"/>
          </ac:picMkLst>
        </pc:picChg>
      </pc:sldChg>
      <pc:sldChg chg="delSp del">
        <pc:chgData name="Katalin dr. Szakmár" userId="9f9679bd32d012f3" providerId="LiveId" clId="{67D8D4DF-975F-4F9A-8945-AA981545E933}" dt="2019-02-03T18:45:53.864" v="456" actId="2696"/>
        <pc:sldMkLst>
          <pc:docMk/>
          <pc:sldMk cId="3099204548" sldId="369"/>
        </pc:sldMkLst>
        <pc:picChg chg="del">
          <ac:chgData name="Katalin dr. Szakmár" userId="9f9679bd32d012f3" providerId="LiveId" clId="{67D8D4DF-975F-4F9A-8945-AA981545E933}" dt="2019-02-03T18:44:24.162" v="445"/>
          <ac:picMkLst>
            <pc:docMk/>
            <pc:sldMk cId="3099204548" sldId="369"/>
            <ac:picMk id="2052" creationId="{9FE0D30D-7726-49E3-BA0A-5237A078F2DF}"/>
          </ac:picMkLst>
        </pc:picChg>
      </pc:sldChg>
      <pc:sldChg chg="modSp">
        <pc:chgData name="Katalin dr. Szakmár" userId="9f9679bd32d012f3" providerId="LiveId" clId="{67D8D4DF-975F-4F9A-8945-AA981545E933}" dt="2019-02-03T18:46:49.689" v="459" actId="1076"/>
        <pc:sldMkLst>
          <pc:docMk/>
          <pc:sldMk cId="591484133" sldId="370"/>
        </pc:sldMkLst>
        <pc:spChg chg="mod">
          <ac:chgData name="Katalin dr. Szakmár" userId="9f9679bd32d012f3" providerId="LiveId" clId="{67D8D4DF-975F-4F9A-8945-AA981545E933}" dt="2019-02-03T18:46:27.448" v="457" actId="6549"/>
          <ac:spMkLst>
            <pc:docMk/>
            <pc:sldMk cId="591484133" sldId="370"/>
            <ac:spMk id="2" creationId="{8DAF460E-5697-49B6-A907-69E38631F99D}"/>
          </ac:spMkLst>
        </pc:spChg>
        <pc:spChg chg="mod">
          <ac:chgData name="Katalin dr. Szakmár" userId="9f9679bd32d012f3" providerId="LiveId" clId="{67D8D4DF-975F-4F9A-8945-AA981545E933}" dt="2019-02-03T18:46:44.324" v="458" actId="6549"/>
          <ac:spMkLst>
            <pc:docMk/>
            <pc:sldMk cId="591484133" sldId="370"/>
            <ac:spMk id="3" creationId="{6B4FCBFF-F95A-449C-B4BC-5BED6343E78D}"/>
          </ac:spMkLst>
        </pc:spChg>
        <pc:picChg chg="mod">
          <ac:chgData name="Katalin dr. Szakmár" userId="9f9679bd32d012f3" providerId="LiveId" clId="{67D8D4DF-975F-4F9A-8945-AA981545E933}" dt="2019-02-03T18:46:49.689" v="459" actId="1076"/>
          <ac:picMkLst>
            <pc:docMk/>
            <pc:sldMk cId="591484133" sldId="370"/>
            <ac:picMk id="4" creationId="{D144B6D1-424B-4295-BF90-8CD6D613F43F}"/>
          </ac:picMkLst>
        </pc:picChg>
      </pc:sldChg>
      <pc:sldChg chg="modSp">
        <pc:chgData name="Katalin dr. Szakmár" userId="9f9679bd32d012f3" providerId="LiveId" clId="{67D8D4DF-975F-4F9A-8945-AA981545E933}" dt="2019-02-03T18:48:02.428" v="468" actId="6549"/>
        <pc:sldMkLst>
          <pc:docMk/>
          <pc:sldMk cId="1581960566" sldId="371"/>
        </pc:sldMkLst>
        <pc:spChg chg="mod">
          <ac:chgData name="Katalin dr. Szakmár" userId="9f9679bd32d012f3" providerId="LiveId" clId="{67D8D4DF-975F-4F9A-8945-AA981545E933}" dt="2019-02-03T18:48:02.428" v="468" actId="6549"/>
          <ac:spMkLst>
            <pc:docMk/>
            <pc:sldMk cId="1581960566" sldId="371"/>
            <ac:spMk id="2" creationId="{B6ADB4E5-05BA-49E5-9AED-B48F8E1AB9D9}"/>
          </ac:spMkLst>
        </pc:spChg>
        <pc:spChg chg="mod">
          <ac:chgData name="Katalin dr. Szakmár" userId="9f9679bd32d012f3" providerId="LiveId" clId="{67D8D4DF-975F-4F9A-8945-AA981545E933}" dt="2019-02-03T18:47:41.025" v="466" actId="6549"/>
          <ac:spMkLst>
            <pc:docMk/>
            <pc:sldMk cId="1581960566" sldId="371"/>
            <ac:spMk id="3" creationId="{6643C400-8A32-4D61-B6EB-5909EE2C109A}"/>
          </ac:spMkLst>
        </pc:spChg>
        <pc:picChg chg="mod">
          <ac:chgData name="Katalin dr. Szakmár" userId="9f9679bd32d012f3" providerId="LiveId" clId="{67D8D4DF-975F-4F9A-8945-AA981545E933}" dt="2019-02-03T18:47:43.758" v="467" actId="1076"/>
          <ac:picMkLst>
            <pc:docMk/>
            <pc:sldMk cId="1581960566" sldId="371"/>
            <ac:picMk id="4" creationId="{9BC5CDEE-2087-4B2C-A5BF-A8478DC266EF}"/>
          </ac:picMkLst>
        </pc:picChg>
      </pc:sldChg>
      <pc:sldChg chg="modSp">
        <pc:chgData name="Katalin dr. Szakmár" userId="9f9679bd32d012f3" providerId="LiveId" clId="{67D8D4DF-975F-4F9A-8945-AA981545E933}" dt="2019-02-03T11:24:20.960" v="0" actId="20577"/>
        <pc:sldMkLst>
          <pc:docMk/>
          <pc:sldMk cId="1338225603" sldId="373"/>
        </pc:sldMkLst>
        <pc:graphicFrameChg chg="modGraphic">
          <ac:chgData name="Katalin dr. Szakmár" userId="9f9679bd32d012f3" providerId="LiveId" clId="{67D8D4DF-975F-4F9A-8945-AA981545E933}" dt="2019-02-03T11:24:20.960" v="0" actId="20577"/>
          <ac:graphicFrameMkLst>
            <pc:docMk/>
            <pc:sldMk cId="1338225603" sldId="373"/>
            <ac:graphicFrameMk id="5" creationId="{8EC02745-3193-4498-AC90-B38E7140D033}"/>
          </ac:graphicFrameMkLst>
        </pc:graphicFrameChg>
      </pc:sldChg>
      <pc:sldChg chg="modSp">
        <pc:chgData name="Katalin dr. Szakmár" userId="9f9679bd32d012f3" providerId="LiveId" clId="{67D8D4DF-975F-4F9A-8945-AA981545E933}" dt="2019-02-03T19:56:56.132" v="896" actId="6549"/>
        <pc:sldMkLst>
          <pc:docMk/>
          <pc:sldMk cId="284196780" sldId="375"/>
        </pc:sldMkLst>
        <pc:spChg chg="mod">
          <ac:chgData name="Katalin dr. Szakmár" userId="9f9679bd32d012f3" providerId="LiveId" clId="{67D8D4DF-975F-4F9A-8945-AA981545E933}" dt="2019-02-03T19:56:56.132" v="896" actId="6549"/>
          <ac:spMkLst>
            <pc:docMk/>
            <pc:sldMk cId="284196780" sldId="375"/>
            <ac:spMk id="3" creationId="{06F23575-2865-4819-AB6E-96B08DAFECC2}"/>
          </ac:spMkLst>
        </pc:spChg>
      </pc:sldChg>
      <pc:sldChg chg="modSp">
        <pc:chgData name="Katalin dr. Szakmár" userId="9f9679bd32d012f3" providerId="LiveId" clId="{67D8D4DF-975F-4F9A-8945-AA981545E933}" dt="2019-02-03T19:58:11.366" v="902" actId="14100"/>
        <pc:sldMkLst>
          <pc:docMk/>
          <pc:sldMk cId="1657065558" sldId="376"/>
        </pc:sldMkLst>
        <pc:spChg chg="mod">
          <ac:chgData name="Katalin dr. Szakmár" userId="9f9679bd32d012f3" providerId="LiveId" clId="{67D8D4DF-975F-4F9A-8945-AA981545E933}" dt="2019-02-03T19:58:05.200" v="900" actId="1076"/>
          <ac:spMkLst>
            <pc:docMk/>
            <pc:sldMk cId="1657065558" sldId="376"/>
            <ac:spMk id="5" creationId="{9A6B7C00-C52E-4656-9B63-28BF16A89E64}"/>
          </ac:spMkLst>
        </pc:spChg>
        <pc:picChg chg="mod">
          <ac:chgData name="Katalin dr. Szakmár" userId="9f9679bd32d012f3" providerId="LiveId" clId="{67D8D4DF-975F-4F9A-8945-AA981545E933}" dt="2019-02-03T19:58:11.366" v="902" actId="14100"/>
          <ac:picMkLst>
            <pc:docMk/>
            <pc:sldMk cId="1657065558" sldId="376"/>
            <ac:picMk id="4" creationId="{C821A7D9-F93E-4361-ABE7-4EC875E529CC}"/>
          </ac:picMkLst>
        </pc:picChg>
      </pc:sldChg>
      <pc:sldChg chg="modSp">
        <pc:chgData name="Katalin dr. Szakmár" userId="9f9679bd32d012f3" providerId="LiveId" clId="{67D8D4DF-975F-4F9A-8945-AA981545E933}" dt="2019-02-03T20:05:40.517" v="979" actId="6549"/>
        <pc:sldMkLst>
          <pc:docMk/>
          <pc:sldMk cId="3051736662" sldId="378"/>
        </pc:sldMkLst>
        <pc:spChg chg="mod">
          <ac:chgData name="Katalin dr. Szakmár" userId="9f9679bd32d012f3" providerId="LiveId" clId="{67D8D4DF-975F-4F9A-8945-AA981545E933}" dt="2019-02-03T20:05:40.517" v="979" actId="6549"/>
          <ac:spMkLst>
            <pc:docMk/>
            <pc:sldMk cId="3051736662" sldId="378"/>
            <ac:spMk id="3" creationId="{D8F65D40-2FE7-4A1D-975A-11CD35363432}"/>
          </ac:spMkLst>
        </pc:spChg>
      </pc:sldChg>
      <pc:sldChg chg="modSp">
        <pc:chgData name="Katalin dr. Szakmár" userId="9f9679bd32d012f3" providerId="LiveId" clId="{67D8D4DF-975F-4F9A-8945-AA981545E933}" dt="2019-02-03T20:02:10.842" v="952" actId="20577"/>
        <pc:sldMkLst>
          <pc:docMk/>
          <pc:sldMk cId="3270569486" sldId="383"/>
        </pc:sldMkLst>
        <pc:spChg chg="mod">
          <ac:chgData name="Katalin dr. Szakmár" userId="9f9679bd32d012f3" providerId="LiveId" clId="{67D8D4DF-975F-4F9A-8945-AA981545E933}" dt="2019-02-03T20:02:10.842" v="952" actId="20577"/>
          <ac:spMkLst>
            <pc:docMk/>
            <pc:sldMk cId="3270569486" sldId="383"/>
            <ac:spMk id="3" creationId="{64C96E93-0878-417C-AFFE-4101AF17B9EE}"/>
          </ac:spMkLst>
        </pc:spChg>
      </pc:sldChg>
      <pc:sldChg chg="modSp">
        <pc:chgData name="Katalin dr. Szakmár" userId="9f9679bd32d012f3" providerId="LiveId" clId="{67D8D4DF-975F-4F9A-8945-AA981545E933}" dt="2019-02-03T20:03:46.501" v="978" actId="20577"/>
        <pc:sldMkLst>
          <pc:docMk/>
          <pc:sldMk cId="2587447455" sldId="384"/>
        </pc:sldMkLst>
        <pc:spChg chg="mod">
          <ac:chgData name="Katalin dr. Szakmár" userId="9f9679bd32d012f3" providerId="LiveId" clId="{67D8D4DF-975F-4F9A-8945-AA981545E933}" dt="2019-02-03T20:03:46.501" v="978" actId="20577"/>
          <ac:spMkLst>
            <pc:docMk/>
            <pc:sldMk cId="2587447455" sldId="384"/>
            <ac:spMk id="3" creationId="{AC4EFF0D-3E93-464B-9AE1-4A1336896014}"/>
          </ac:spMkLst>
        </pc:spChg>
      </pc:sldChg>
      <pc:sldChg chg="del">
        <pc:chgData name="Katalin dr. Szakmár" userId="9f9679bd32d012f3" providerId="LiveId" clId="{67D8D4DF-975F-4F9A-8945-AA981545E933}" dt="2019-02-03T20:19:14.066" v="980" actId="2696"/>
        <pc:sldMkLst>
          <pc:docMk/>
          <pc:sldMk cId="3066074609" sldId="391"/>
        </pc:sldMkLst>
      </pc:sldChg>
      <pc:sldChg chg="modSp">
        <pc:chgData name="Katalin dr. Szakmár" userId="9f9679bd32d012f3" providerId="LiveId" clId="{67D8D4DF-975F-4F9A-8945-AA981545E933}" dt="2019-02-03T20:23:01.543" v="1014" actId="20577"/>
        <pc:sldMkLst>
          <pc:docMk/>
          <pc:sldMk cId="2626325719" sldId="393"/>
        </pc:sldMkLst>
        <pc:spChg chg="mod">
          <ac:chgData name="Katalin dr. Szakmár" userId="9f9679bd32d012f3" providerId="LiveId" clId="{67D8D4DF-975F-4F9A-8945-AA981545E933}" dt="2019-02-03T20:23:01.543" v="1014" actId="20577"/>
          <ac:spMkLst>
            <pc:docMk/>
            <pc:sldMk cId="2626325719" sldId="393"/>
            <ac:spMk id="3" creationId="{A1565D9F-E4E6-48EC-8211-0661372C0FD8}"/>
          </ac:spMkLst>
        </pc:spChg>
      </pc:sldChg>
      <pc:sldChg chg="modSp del">
        <pc:chgData name="Katalin dr. Szakmár" userId="9f9679bd32d012f3" providerId="LiveId" clId="{67D8D4DF-975F-4F9A-8945-AA981545E933}" dt="2019-02-03T20:22:30.718" v="991" actId="2696"/>
        <pc:sldMkLst>
          <pc:docMk/>
          <pc:sldMk cId="3217419443" sldId="394"/>
        </pc:sldMkLst>
        <pc:spChg chg="mod">
          <ac:chgData name="Katalin dr. Szakmár" userId="9f9679bd32d012f3" providerId="LiveId" clId="{67D8D4DF-975F-4F9A-8945-AA981545E933}" dt="2019-02-03T20:21:05.171" v="982"/>
          <ac:spMkLst>
            <pc:docMk/>
            <pc:sldMk cId="3217419443" sldId="394"/>
            <ac:spMk id="3" creationId="{E878635A-2EB8-466B-BFCB-3AE587669DD2}"/>
          </ac:spMkLst>
        </pc:spChg>
      </pc:sldChg>
      <pc:sldChg chg="modSp">
        <pc:chgData name="Katalin dr. Szakmár" userId="9f9679bd32d012f3" providerId="LiveId" clId="{67D8D4DF-975F-4F9A-8945-AA981545E933}" dt="2019-02-03T21:06:58.721" v="1095" actId="20577"/>
        <pc:sldMkLst>
          <pc:docMk/>
          <pc:sldMk cId="648763069" sldId="398"/>
        </pc:sldMkLst>
        <pc:spChg chg="mod">
          <ac:chgData name="Katalin dr. Szakmár" userId="9f9679bd32d012f3" providerId="LiveId" clId="{67D8D4DF-975F-4F9A-8945-AA981545E933}" dt="2019-02-03T21:06:58.721" v="1095" actId="20577"/>
          <ac:spMkLst>
            <pc:docMk/>
            <pc:sldMk cId="648763069" sldId="398"/>
            <ac:spMk id="3" creationId="{66BC4EA9-22E6-467B-B605-FBEB01E1EE7E}"/>
          </ac:spMkLst>
        </pc:spChg>
      </pc:sldChg>
      <pc:sldChg chg="modSp">
        <pc:chgData name="Katalin dr. Szakmár" userId="9f9679bd32d012f3" providerId="LiveId" clId="{67D8D4DF-975F-4F9A-8945-AA981545E933}" dt="2019-02-03T21:13:38.743" v="1194" actId="6549"/>
        <pc:sldMkLst>
          <pc:docMk/>
          <pc:sldMk cId="2114976632" sldId="399"/>
        </pc:sldMkLst>
        <pc:spChg chg="mod">
          <ac:chgData name="Katalin dr. Szakmár" userId="9f9679bd32d012f3" providerId="LiveId" clId="{67D8D4DF-975F-4F9A-8945-AA981545E933}" dt="2019-02-03T21:13:38.743" v="1194" actId="6549"/>
          <ac:spMkLst>
            <pc:docMk/>
            <pc:sldMk cId="2114976632" sldId="399"/>
            <ac:spMk id="3" creationId="{931023C5-A4E4-4455-AACA-78B68A7652E4}"/>
          </ac:spMkLst>
        </pc:spChg>
      </pc:sldChg>
      <pc:sldChg chg="modSp">
        <pc:chgData name="Katalin dr. Szakmár" userId="9f9679bd32d012f3" providerId="LiveId" clId="{67D8D4DF-975F-4F9A-8945-AA981545E933}" dt="2019-02-03T21:08:16.489" v="1102" actId="20577"/>
        <pc:sldMkLst>
          <pc:docMk/>
          <pc:sldMk cId="3659883414" sldId="402"/>
        </pc:sldMkLst>
        <pc:spChg chg="mod">
          <ac:chgData name="Katalin dr. Szakmár" userId="9f9679bd32d012f3" providerId="LiveId" clId="{67D8D4DF-975F-4F9A-8945-AA981545E933}" dt="2019-02-03T21:08:16.489" v="1102" actId="20577"/>
          <ac:spMkLst>
            <pc:docMk/>
            <pc:sldMk cId="3659883414" sldId="402"/>
            <ac:spMk id="3" creationId="{F9F86B13-F8D0-4A39-9D46-AA0A8B390F37}"/>
          </ac:spMkLst>
        </pc:spChg>
      </pc:sldChg>
      <pc:sldChg chg="modSp">
        <pc:chgData name="Katalin dr. Szakmár" userId="9f9679bd32d012f3" providerId="LiveId" clId="{67D8D4DF-975F-4F9A-8945-AA981545E933}" dt="2019-02-03T21:09:30.617" v="1109" actId="20577"/>
        <pc:sldMkLst>
          <pc:docMk/>
          <pc:sldMk cId="2457722813" sldId="403"/>
        </pc:sldMkLst>
        <pc:spChg chg="mod">
          <ac:chgData name="Katalin dr. Szakmár" userId="9f9679bd32d012f3" providerId="LiveId" clId="{67D8D4DF-975F-4F9A-8945-AA981545E933}" dt="2019-02-03T21:09:30.617" v="1109" actId="20577"/>
          <ac:spMkLst>
            <pc:docMk/>
            <pc:sldMk cId="2457722813" sldId="403"/>
            <ac:spMk id="3" creationId="{6659BFE2-EAF6-4501-8DA8-16D14FB29004}"/>
          </ac:spMkLst>
        </pc:spChg>
      </pc:sldChg>
      <pc:sldChg chg="modSp">
        <pc:chgData name="Katalin dr. Szakmár" userId="9f9679bd32d012f3" providerId="LiveId" clId="{67D8D4DF-975F-4F9A-8945-AA981545E933}" dt="2019-02-03T21:14:06.208" v="1195" actId="14100"/>
        <pc:sldMkLst>
          <pc:docMk/>
          <pc:sldMk cId="2756420781" sldId="405"/>
        </pc:sldMkLst>
        <pc:picChg chg="mod">
          <ac:chgData name="Katalin dr. Szakmár" userId="9f9679bd32d012f3" providerId="LiveId" clId="{67D8D4DF-975F-4F9A-8945-AA981545E933}" dt="2019-02-03T21:14:06.208" v="1195" actId="14100"/>
          <ac:picMkLst>
            <pc:docMk/>
            <pc:sldMk cId="2756420781" sldId="405"/>
            <ac:picMk id="3078" creationId="{2F1600F7-3D17-4011-A2A0-04CABB7573F1}"/>
          </ac:picMkLst>
        </pc:picChg>
      </pc:sldChg>
      <pc:sldChg chg="modSp">
        <pc:chgData name="Katalin dr. Szakmár" userId="9f9679bd32d012f3" providerId="LiveId" clId="{67D8D4DF-975F-4F9A-8945-AA981545E933}" dt="2019-02-03T21:32:06.557" v="1420" actId="20577"/>
        <pc:sldMkLst>
          <pc:docMk/>
          <pc:sldMk cId="3029816672" sldId="408"/>
        </pc:sldMkLst>
        <pc:spChg chg="mod">
          <ac:chgData name="Katalin dr. Szakmár" userId="9f9679bd32d012f3" providerId="LiveId" clId="{67D8D4DF-975F-4F9A-8945-AA981545E933}" dt="2019-02-03T21:32:06.557" v="1420" actId="20577"/>
          <ac:spMkLst>
            <pc:docMk/>
            <pc:sldMk cId="3029816672" sldId="408"/>
            <ac:spMk id="3" creationId="{813A1F5F-83D9-494F-B73D-7156EC3FBD04}"/>
          </ac:spMkLst>
        </pc:spChg>
      </pc:sldChg>
      <pc:sldChg chg="modSp">
        <pc:chgData name="Katalin dr. Szakmár" userId="9f9679bd32d012f3" providerId="LiveId" clId="{67D8D4DF-975F-4F9A-8945-AA981545E933}" dt="2019-02-03T21:29:47.577" v="1395" actId="6549"/>
        <pc:sldMkLst>
          <pc:docMk/>
          <pc:sldMk cId="2818243818" sldId="410"/>
        </pc:sldMkLst>
        <pc:spChg chg="mod">
          <ac:chgData name="Katalin dr. Szakmár" userId="9f9679bd32d012f3" providerId="LiveId" clId="{67D8D4DF-975F-4F9A-8945-AA981545E933}" dt="2019-02-03T21:29:47.577" v="1395" actId="6549"/>
          <ac:spMkLst>
            <pc:docMk/>
            <pc:sldMk cId="2818243818" sldId="410"/>
            <ac:spMk id="5" creationId="{D53CA233-8C2F-47B4-B992-6115FF453BF9}"/>
          </ac:spMkLst>
        </pc:spChg>
      </pc:sldChg>
      <pc:sldChg chg="modSp">
        <pc:chgData name="Katalin dr. Szakmár" userId="9f9679bd32d012f3" providerId="LiveId" clId="{67D8D4DF-975F-4F9A-8945-AA981545E933}" dt="2019-02-03T21:26:18.552" v="1331" actId="20577"/>
        <pc:sldMkLst>
          <pc:docMk/>
          <pc:sldMk cId="403244548" sldId="411"/>
        </pc:sldMkLst>
        <pc:spChg chg="mod">
          <ac:chgData name="Katalin dr. Szakmár" userId="9f9679bd32d012f3" providerId="LiveId" clId="{67D8D4DF-975F-4F9A-8945-AA981545E933}" dt="2019-02-03T21:26:18.552" v="1331" actId="20577"/>
          <ac:spMkLst>
            <pc:docMk/>
            <pc:sldMk cId="403244548" sldId="411"/>
            <ac:spMk id="3" creationId="{EA957DC7-D7FE-42F2-9449-FC3EC1898383}"/>
          </ac:spMkLst>
        </pc:spChg>
      </pc:sldChg>
      <pc:sldChg chg="modSp">
        <pc:chgData name="Katalin dr. Szakmár" userId="9f9679bd32d012f3" providerId="LiveId" clId="{67D8D4DF-975F-4F9A-8945-AA981545E933}" dt="2019-02-03T21:39:18.025" v="1442" actId="20577"/>
        <pc:sldMkLst>
          <pc:docMk/>
          <pc:sldMk cId="2583106450" sldId="412"/>
        </pc:sldMkLst>
        <pc:spChg chg="mod">
          <ac:chgData name="Katalin dr. Szakmár" userId="9f9679bd32d012f3" providerId="LiveId" clId="{67D8D4DF-975F-4F9A-8945-AA981545E933}" dt="2019-02-03T21:39:18.025" v="1442" actId="20577"/>
          <ac:spMkLst>
            <pc:docMk/>
            <pc:sldMk cId="2583106450" sldId="412"/>
            <ac:spMk id="3" creationId="{3F6A2A0A-F173-43B1-857B-4F97DE990EE3}"/>
          </ac:spMkLst>
        </pc:spChg>
      </pc:sldChg>
      <pc:sldChg chg="modSp">
        <pc:chgData name="Katalin dr. Szakmár" userId="9f9679bd32d012f3" providerId="LiveId" clId="{67D8D4DF-975F-4F9A-8945-AA981545E933}" dt="2019-02-03T21:44:38.996" v="1459" actId="20577"/>
        <pc:sldMkLst>
          <pc:docMk/>
          <pc:sldMk cId="3780676014" sldId="414"/>
        </pc:sldMkLst>
        <pc:spChg chg="mod">
          <ac:chgData name="Katalin dr. Szakmár" userId="9f9679bd32d012f3" providerId="LiveId" clId="{67D8D4DF-975F-4F9A-8945-AA981545E933}" dt="2019-02-03T21:44:38.996" v="1459" actId="20577"/>
          <ac:spMkLst>
            <pc:docMk/>
            <pc:sldMk cId="3780676014" sldId="414"/>
            <ac:spMk id="3" creationId="{688B8784-E640-45C1-B2EB-C436FE604DA3}"/>
          </ac:spMkLst>
        </pc:spChg>
      </pc:sldChg>
      <pc:sldChg chg="modSp">
        <pc:chgData name="Katalin dr. Szakmár" userId="9f9679bd32d012f3" providerId="LiveId" clId="{67D8D4DF-975F-4F9A-8945-AA981545E933}" dt="2019-02-03T21:51:07.819" v="1470" actId="20577"/>
        <pc:sldMkLst>
          <pc:docMk/>
          <pc:sldMk cId="2938727404" sldId="417"/>
        </pc:sldMkLst>
        <pc:spChg chg="mod">
          <ac:chgData name="Katalin dr. Szakmár" userId="9f9679bd32d012f3" providerId="LiveId" clId="{67D8D4DF-975F-4F9A-8945-AA981545E933}" dt="2019-02-03T21:51:07.819" v="1470" actId="20577"/>
          <ac:spMkLst>
            <pc:docMk/>
            <pc:sldMk cId="2938727404" sldId="417"/>
            <ac:spMk id="8" creationId="{2D4EE49B-8B7F-473F-B098-862BF3572332}"/>
          </ac:spMkLst>
        </pc:spChg>
      </pc:sldChg>
      <pc:sldChg chg="delSp modSp">
        <pc:chgData name="Katalin dr. Szakmár" userId="9f9679bd32d012f3" providerId="LiveId" clId="{67D8D4DF-975F-4F9A-8945-AA981545E933}" dt="2019-02-03T21:35:09.567" v="1426"/>
        <pc:sldMkLst>
          <pc:docMk/>
          <pc:sldMk cId="671800177" sldId="418"/>
        </pc:sldMkLst>
        <pc:spChg chg="mod">
          <ac:chgData name="Katalin dr. Szakmár" userId="9f9679bd32d012f3" providerId="LiveId" clId="{67D8D4DF-975F-4F9A-8945-AA981545E933}" dt="2019-02-03T21:34:10.633" v="1422" actId="27636"/>
          <ac:spMkLst>
            <pc:docMk/>
            <pc:sldMk cId="671800177" sldId="418"/>
            <ac:spMk id="3" creationId="{8E9F4930-93DC-4B40-84AD-C2EBF15674AA}"/>
          </ac:spMkLst>
        </pc:spChg>
        <pc:spChg chg="del mod">
          <ac:chgData name="Katalin dr. Szakmár" userId="9f9679bd32d012f3" providerId="LiveId" clId="{67D8D4DF-975F-4F9A-8945-AA981545E933}" dt="2019-02-03T21:35:09.567" v="1426"/>
          <ac:spMkLst>
            <pc:docMk/>
            <pc:sldMk cId="671800177" sldId="418"/>
            <ac:spMk id="11" creationId="{CCA223F3-6C8B-47C7-A2CD-12167E60ADD8}"/>
          </ac:spMkLst>
        </pc:spChg>
        <pc:picChg chg="del">
          <ac:chgData name="Katalin dr. Szakmár" userId="9f9679bd32d012f3" providerId="LiveId" clId="{67D8D4DF-975F-4F9A-8945-AA981545E933}" dt="2019-02-03T21:34:42.846" v="1423" actId="478"/>
          <ac:picMkLst>
            <pc:docMk/>
            <pc:sldMk cId="671800177" sldId="418"/>
            <ac:picMk id="9" creationId="{889850D0-16B5-4DD0-B4E5-B3ECF86A0F07}"/>
          </ac:picMkLst>
        </pc:picChg>
      </pc:sldChg>
      <pc:sldChg chg="modSp">
        <pc:chgData name="Katalin dr. Szakmár" userId="9f9679bd32d012f3" providerId="LiveId" clId="{67D8D4DF-975F-4F9A-8945-AA981545E933}" dt="2019-02-03T21:54:18.133" v="1490" actId="6549"/>
        <pc:sldMkLst>
          <pc:docMk/>
          <pc:sldMk cId="2692140533" sldId="420"/>
        </pc:sldMkLst>
        <pc:spChg chg="mod">
          <ac:chgData name="Katalin dr. Szakmár" userId="9f9679bd32d012f3" providerId="LiveId" clId="{67D8D4DF-975F-4F9A-8945-AA981545E933}" dt="2019-02-03T21:54:18.133" v="1490" actId="6549"/>
          <ac:spMkLst>
            <pc:docMk/>
            <pc:sldMk cId="2692140533" sldId="420"/>
            <ac:spMk id="8" creationId="{CBE8AF42-60D8-48DC-BBE4-29B78FB062F7}"/>
          </ac:spMkLst>
        </pc:spChg>
      </pc:sldChg>
      <pc:sldChg chg="modSp">
        <pc:chgData name="Katalin dr. Szakmár" userId="9f9679bd32d012f3" providerId="LiveId" clId="{67D8D4DF-975F-4F9A-8945-AA981545E933}" dt="2019-02-03T21:56:08.605" v="1493" actId="6549"/>
        <pc:sldMkLst>
          <pc:docMk/>
          <pc:sldMk cId="1764575255" sldId="421"/>
        </pc:sldMkLst>
        <pc:spChg chg="mod">
          <ac:chgData name="Katalin dr. Szakmár" userId="9f9679bd32d012f3" providerId="LiveId" clId="{67D8D4DF-975F-4F9A-8945-AA981545E933}" dt="2019-02-03T21:56:08.605" v="1493" actId="6549"/>
          <ac:spMkLst>
            <pc:docMk/>
            <pc:sldMk cId="1764575255" sldId="421"/>
            <ac:spMk id="3" creationId="{021B5460-FB65-4E6B-BA35-2C4F4AB59C44}"/>
          </ac:spMkLst>
        </pc:spChg>
      </pc:sldChg>
      <pc:sldChg chg="modSp">
        <pc:chgData name="Katalin dr. Szakmár" userId="9f9679bd32d012f3" providerId="LiveId" clId="{67D8D4DF-975F-4F9A-8945-AA981545E933}" dt="2019-02-03T21:57:19.612" v="1507" actId="20577"/>
        <pc:sldMkLst>
          <pc:docMk/>
          <pc:sldMk cId="2190919603" sldId="423"/>
        </pc:sldMkLst>
        <pc:spChg chg="mod">
          <ac:chgData name="Katalin dr. Szakmár" userId="9f9679bd32d012f3" providerId="LiveId" clId="{67D8D4DF-975F-4F9A-8945-AA981545E933}" dt="2019-02-03T21:57:19.612" v="1507" actId="20577"/>
          <ac:spMkLst>
            <pc:docMk/>
            <pc:sldMk cId="2190919603" sldId="423"/>
            <ac:spMk id="6" creationId="{7853F000-D35E-4E59-BAA8-7C4665C9ACBF}"/>
          </ac:spMkLst>
        </pc:spChg>
      </pc:sldChg>
      <pc:sldChg chg="modSp">
        <pc:chgData name="Katalin dr. Szakmár" userId="9f9679bd32d012f3" providerId="LiveId" clId="{67D8D4DF-975F-4F9A-8945-AA981545E933}" dt="2019-02-03T21:59:10.692" v="1510" actId="20577"/>
        <pc:sldMkLst>
          <pc:docMk/>
          <pc:sldMk cId="204679741" sldId="428"/>
        </pc:sldMkLst>
        <pc:spChg chg="mod">
          <ac:chgData name="Katalin dr. Szakmár" userId="9f9679bd32d012f3" providerId="LiveId" clId="{67D8D4DF-975F-4F9A-8945-AA981545E933}" dt="2019-02-03T21:59:10.692" v="1510" actId="20577"/>
          <ac:spMkLst>
            <pc:docMk/>
            <pc:sldMk cId="204679741" sldId="428"/>
            <ac:spMk id="3" creationId="{08CB6C74-6DB6-4DA1-B257-2FCBB3420879}"/>
          </ac:spMkLst>
        </pc:spChg>
      </pc:sldChg>
      <pc:sldChg chg="modSp">
        <pc:chgData name="Katalin dr. Szakmár" userId="9f9679bd32d012f3" providerId="LiveId" clId="{67D8D4DF-975F-4F9A-8945-AA981545E933}" dt="2019-02-03T21:54:51.352" v="1491" actId="6549"/>
        <pc:sldMkLst>
          <pc:docMk/>
          <pc:sldMk cId="50657356" sldId="429"/>
        </pc:sldMkLst>
        <pc:spChg chg="mod">
          <ac:chgData name="Katalin dr. Szakmár" userId="9f9679bd32d012f3" providerId="LiveId" clId="{67D8D4DF-975F-4F9A-8945-AA981545E933}" dt="2019-02-03T21:54:51.352" v="1491" actId="6549"/>
          <ac:spMkLst>
            <pc:docMk/>
            <pc:sldMk cId="50657356" sldId="429"/>
            <ac:spMk id="3" creationId="{FB317384-C306-4316-992C-E806E3B91878}"/>
          </ac:spMkLst>
        </pc:spChg>
      </pc:sldChg>
      <pc:sldChg chg="modSp">
        <pc:chgData name="Katalin dr. Szakmár" userId="9f9679bd32d012f3" providerId="LiveId" clId="{67D8D4DF-975F-4F9A-8945-AA981545E933}" dt="2019-02-03T20:29:11.653" v="1087"/>
        <pc:sldMkLst>
          <pc:docMk/>
          <pc:sldMk cId="4124049284" sldId="430"/>
        </pc:sldMkLst>
        <pc:spChg chg="mod">
          <ac:chgData name="Katalin dr. Szakmár" userId="9f9679bd32d012f3" providerId="LiveId" clId="{67D8D4DF-975F-4F9A-8945-AA981545E933}" dt="2019-02-03T20:24:43.841" v="1016"/>
          <ac:spMkLst>
            <pc:docMk/>
            <pc:sldMk cId="4124049284" sldId="430"/>
            <ac:spMk id="2" creationId="{5AC2A38F-FEB7-4562-A25A-95DAA8CEB692}"/>
          </ac:spMkLst>
        </pc:spChg>
        <pc:spChg chg="mod">
          <ac:chgData name="Katalin dr. Szakmár" userId="9f9679bd32d012f3" providerId="LiveId" clId="{67D8D4DF-975F-4F9A-8945-AA981545E933}" dt="2019-02-03T20:29:11.653" v="1087"/>
          <ac:spMkLst>
            <pc:docMk/>
            <pc:sldMk cId="4124049284" sldId="430"/>
            <ac:spMk id="3" creationId="{6AFD8EF9-5380-4289-B42E-1141D8CC84DE}"/>
          </ac:spMkLst>
        </pc:spChg>
      </pc:sldChg>
      <pc:sldChg chg="modSp">
        <pc:chgData name="Katalin dr. Szakmár" userId="9f9679bd32d012f3" providerId="LiveId" clId="{67D8D4DF-975F-4F9A-8945-AA981545E933}" dt="2019-02-03T21:40:15.343" v="1443" actId="20577"/>
        <pc:sldMkLst>
          <pc:docMk/>
          <pc:sldMk cId="2353282784" sldId="431"/>
        </pc:sldMkLst>
        <pc:spChg chg="mod">
          <ac:chgData name="Katalin dr. Szakmár" userId="9f9679bd32d012f3" providerId="LiveId" clId="{67D8D4DF-975F-4F9A-8945-AA981545E933}" dt="2019-02-03T21:40:15.343" v="1443" actId="20577"/>
          <ac:spMkLst>
            <pc:docMk/>
            <pc:sldMk cId="2353282784" sldId="431"/>
            <ac:spMk id="3" creationId="{2619C316-E0DE-4828-9F56-DE4D3F148653}"/>
          </ac:spMkLst>
        </pc:spChg>
      </pc:sldChg>
      <pc:sldChg chg="modSp">
        <pc:chgData name="Katalin dr. Szakmár" userId="9f9679bd32d012f3" providerId="LiveId" clId="{67D8D4DF-975F-4F9A-8945-AA981545E933}" dt="2019-02-03T21:49:55.005" v="1467" actId="6549"/>
        <pc:sldMkLst>
          <pc:docMk/>
          <pc:sldMk cId="2495838354" sldId="432"/>
        </pc:sldMkLst>
        <pc:spChg chg="mod">
          <ac:chgData name="Katalin dr. Szakmár" userId="9f9679bd32d012f3" providerId="LiveId" clId="{67D8D4DF-975F-4F9A-8945-AA981545E933}" dt="2019-02-03T21:49:55.005" v="1467" actId="6549"/>
          <ac:spMkLst>
            <pc:docMk/>
            <pc:sldMk cId="2495838354" sldId="432"/>
            <ac:spMk id="3" creationId="{051AAD82-0141-44B2-BD51-D1EE0E15DE5C}"/>
          </ac:spMkLst>
        </pc:spChg>
      </pc:sldChg>
    </pc:docChg>
  </pc:docChgLst>
  <pc:docChgLst>
    <pc:chgData name="Katalin dr. Szakmár" userId="9f9679bd32d012f3" providerId="LiveId" clId="{9B448D55-8C7E-4574-A4D8-D50B8EFAA3B0}"/>
  </pc:docChgLst>
  <pc:docChgLst>
    <pc:chgData name="Katalin dr. Szakmár" userId="9f9679bd32d012f3" providerId="LiveId" clId="{CADC0877-699E-4F6A-8FC2-451A4961D355}"/>
  </pc:docChgLst>
  <pc:docChgLst>
    <pc:chgData name="Katalin dr. Szakmár" userId="9f9679bd32d012f3" providerId="LiveId" clId="{D756A109-358F-48D4-9569-C13402E27ACE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C0735-25AA-4B2A-8451-C3ADC6BD049F}" type="datetimeFigureOut">
              <a:rPr lang="hu-HU" smtClean="0"/>
              <a:t>2019. 02. 03.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6B92F-0814-42DD-9AFA-BC2A5C94614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8250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F236-304E-4E32-A886-AD2AEFEF3452}" type="datetimeFigureOut">
              <a:rPr lang="hu-HU" smtClean="0"/>
              <a:t>2019. 02. 03.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D2647CD-5558-4B02-8BE0-01AF4157D6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42495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F236-304E-4E32-A886-AD2AEFEF3452}" type="datetimeFigureOut">
              <a:rPr lang="hu-HU" smtClean="0"/>
              <a:t>2019. 02. 03.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2647CD-5558-4B02-8BE0-01AF4157D6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813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F236-304E-4E32-A886-AD2AEFEF3452}" type="datetimeFigureOut">
              <a:rPr lang="hu-HU" smtClean="0"/>
              <a:t>2019. 02. 03.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2647CD-5558-4B02-8BE0-01AF4157D681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0524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F236-304E-4E32-A886-AD2AEFEF3452}" type="datetimeFigureOut">
              <a:rPr lang="hu-HU" smtClean="0"/>
              <a:t>2019. 02. 03.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2647CD-5558-4B02-8BE0-01AF4157D6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7771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F236-304E-4E32-A886-AD2AEFEF3452}" type="datetimeFigureOut">
              <a:rPr lang="hu-HU" smtClean="0"/>
              <a:t>2019. 02. 03.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2647CD-5558-4B02-8BE0-01AF4157D681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2550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F236-304E-4E32-A886-AD2AEFEF3452}" type="datetimeFigureOut">
              <a:rPr lang="hu-HU" smtClean="0"/>
              <a:t>2019. 02. 03.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2647CD-5558-4B02-8BE0-01AF4157D6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6979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F236-304E-4E32-A886-AD2AEFEF3452}" type="datetimeFigureOut">
              <a:rPr lang="hu-HU" smtClean="0"/>
              <a:t>2019. 02. 03.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47CD-5558-4B02-8BE0-01AF4157D6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7548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F236-304E-4E32-A886-AD2AEFEF3452}" type="datetimeFigureOut">
              <a:rPr lang="hu-HU" smtClean="0"/>
              <a:t>2019. 02. 03.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47CD-5558-4B02-8BE0-01AF4157D6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052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F236-304E-4E32-A886-AD2AEFEF3452}" type="datetimeFigureOut">
              <a:rPr lang="hu-HU" smtClean="0"/>
              <a:t>2019. 02. 03.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47CD-5558-4B02-8BE0-01AF4157D6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082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F236-304E-4E32-A886-AD2AEFEF3452}" type="datetimeFigureOut">
              <a:rPr lang="hu-HU" smtClean="0"/>
              <a:t>2019. 02. 03.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2647CD-5558-4B02-8BE0-01AF4157D6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124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F236-304E-4E32-A886-AD2AEFEF3452}" type="datetimeFigureOut">
              <a:rPr lang="hu-HU" smtClean="0"/>
              <a:t>2019. 02. 03.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D2647CD-5558-4B02-8BE0-01AF4157D6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945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F236-304E-4E32-A886-AD2AEFEF3452}" type="datetimeFigureOut">
              <a:rPr lang="hu-HU" smtClean="0"/>
              <a:t>2019. 02. 03.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D2647CD-5558-4B02-8BE0-01AF4157D6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5639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F236-304E-4E32-A886-AD2AEFEF3452}" type="datetimeFigureOut">
              <a:rPr lang="hu-HU" smtClean="0"/>
              <a:t>2019. 02. 03.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47CD-5558-4B02-8BE0-01AF4157D6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884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F236-304E-4E32-A886-AD2AEFEF3452}" type="datetimeFigureOut">
              <a:rPr lang="hu-HU" smtClean="0"/>
              <a:t>2019. 02. 03.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47CD-5558-4B02-8BE0-01AF4157D6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68826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F236-304E-4E32-A886-AD2AEFEF3452}" type="datetimeFigureOut">
              <a:rPr lang="hu-HU" smtClean="0"/>
              <a:t>2019. 02. 03.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47CD-5558-4B02-8BE0-01AF4157D6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04373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F236-304E-4E32-A886-AD2AEFEF3452}" type="datetimeFigureOut">
              <a:rPr lang="hu-HU" smtClean="0"/>
              <a:t>2019. 02. 03.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2647CD-5558-4B02-8BE0-01AF4157D6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420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6F236-304E-4E32-A886-AD2AEFEF3452}" type="datetimeFigureOut">
              <a:rPr lang="hu-HU" smtClean="0"/>
              <a:t>2019. 02. 03.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D2647CD-5558-4B02-8BE0-01AF4157D6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920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43BE4-9C55-47EA-8B63-95236AF5F2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solidFill>
                  <a:schemeClr val="tx1"/>
                </a:solidFill>
              </a:rPr>
              <a:t>A bioszféra kialakulása. </a:t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96890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A7B69-EF50-495A-829A-E4475FD0F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Lipidmembrán kialakulása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A1FB4-A35D-4F77-A4EF-DD8B3432E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Nagyon fontos lépés a biokémiai folyamatokat térben körülhatároló lipidmembrán létrejötte.</a:t>
            </a:r>
          </a:p>
          <a:p>
            <a:r>
              <a:rPr lang="hu-HU" dirty="0">
                <a:solidFill>
                  <a:schemeClr val="tx1"/>
                </a:solidFill>
              </a:rPr>
              <a:t>Fehérjemolekulák beágyazódásával a membránba ezek az apró vezikulumok féligáteresztővé váltak, lehetővé téve a különböző tápanyagok bejutását és anyagcseretermékek kijutását, továbbá az energiakonzerváló folyamatok (ATP szintézis) kialakulását.</a:t>
            </a:r>
          </a:p>
          <a:p>
            <a:r>
              <a:rPr lang="hu-HU" dirty="0">
                <a:solidFill>
                  <a:schemeClr val="tx1"/>
                </a:solidFill>
              </a:rPr>
              <a:t>A sejt létrejötte</a:t>
            </a:r>
          </a:p>
        </p:txBody>
      </p:sp>
    </p:spTree>
    <p:extLst>
      <p:ext uri="{BB962C8B-B14F-4D97-AF65-F5344CB8AC3E}">
        <p14:creationId xmlns:p14="http://schemas.microsoft.com/office/powerpoint/2010/main" val="3929917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63F0A-5D5A-44F5-BA23-E52F9FFCA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Anyagcsere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BE88A-9303-4BD6-8DF1-298E760E4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5204" y="1540188"/>
            <a:ext cx="8915400" cy="4814891"/>
          </a:xfrm>
        </p:spPr>
        <p:txBody>
          <a:bodyPr>
            <a:normAutofit fontScale="92500" lnSpcReduction="10000"/>
          </a:bodyPr>
          <a:lstStyle/>
          <a:p>
            <a:r>
              <a:rPr lang="hu-HU" dirty="0">
                <a:solidFill>
                  <a:schemeClr val="tx1"/>
                </a:solidFill>
              </a:rPr>
              <a:t>Anaerob (mivel nem állt rendelkezésre oxigén)</a:t>
            </a:r>
          </a:p>
          <a:p>
            <a:r>
              <a:rPr lang="hu-HU" dirty="0">
                <a:solidFill>
                  <a:schemeClr val="tx1"/>
                </a:solidFill>
              </a:rPr>
              <a:t>Szénanyagcsere tekintetében az </a:t>
            </a:r>
            <a:r>
              <a:rPr lang="hu-HU" dirty="0" err="1">
                <a:solidFill>
                  <a:schemeClr val="tx1"/>
                </a:solidFill>
              </a:rPr>
              <a:t>autotrófia</a:t>
            </a:r>
            <a:r>
              <a:rPr lang="hu-HU" dirty="0">
                <a:solidFill>
                  <a:schemeClr val="tx1"/>
                </a:solidFill>
              </a:rPr>
              <a:t> korai megjelenése (az abiotikus úton keletkező szerves vegyületek gyorsan kimerülő forrást jelentettek.)</a:t>
            </a:r>
          </a:p>
          <a:p>
            <a:r>
              <a:rPr lang="hu-HU" dirty="0">
                <a:solidFill>
                  <a:schemeClr val="tx1"/>
                </a:solidFill>
              </a:rPr>
              <a:t>Mindezt és a hidrotermális mélytengeri forrásokhoz kötődő élet kialakulásának elméletét alátámasztja, hogy az élővilág leszármazási viszonyait tükröző filogenetikai törzsfa legkorábbi elágazásain </a:t>
            </a:r>
            <a:r>
              <a:rPr lang="hu-HU" dirty="0" err="1">
                <a:solidFill>
                  <a:schemeClr val="tx1"/>
                </a:solidFill>
              </a:rPr>
              <a:t>autotróf</a:t>
            </a:r>
            <a:r>
              <a:rPr lang="hu-HU" dirty="0">
                <a:solidFill>
                  <a:schemeClr val="tx1"/>
                </a:solidFill>
              </a:rPr>
              <a:t> és </a:t>
            </a:r>
            <a:r>
              <a:rPr lang="hu-HU" dirty="0" err="1">
                <a:solidFill>
                  <a:schemeClr val="tx1"/>
                </a:solidFill>
              </a:rPr>
              <a:t>hipertermofil</a:t>
            </a:r>
            <a:r>
              <a:rPr lang="hu-HU" dirty="0">
                <a:solidFill>
                  <a:schemeClr val="tx1"/>
                </a:solidFill>
              </a:rPr>
              <a:t> nemzetségek találhatók. Továbbá, ezeken az ősi leágazásokon megtalálható mikroorganizmusok nagy része képes a molekuláris hidrogént elektrondonorként felhasználni.</a:t>
            </a:r>
          </a:p>
          <a:p>
            <a:r>
              <a:rPr lang="hu-HU" dirty="0">
                <a:solidFill>
                  <a:schemeClr val="tx1"/>
                </a:solidFill>
              </a:rPr>
              <a:t>Az óceánokban a mélyről jövő feláramlások a H</a:t>
            </a:r>
            <a:r>
              <a:rPr lang="hu-HU" baseline="-25000" dirty="0">
                <a:solidFill>
                  <a:schemeClr val="tx1"/>
                </a:solidFill>
              </a:rPr>
              <a:t>2</a:t>
            </a:r>
            <a:r>
              <a:rPr lang="hu-HU" dirty="0">
                <a:solidFill>
                  <a:schemeClr val="tx1"/>
                </a:solidFill>
              </a:rPr>
              <a:t> és H</a:t>
            </a:r>
            <a:r>
              <a:rPr lang="hu-HU" baseline="-25000" dirty="0">
                <a:solidFill>
                  <a:schemeClr val="tx1"/>
                </a:solidFill>
              </a:rPr>
              <a:t>2</a:t>
            </a:r>
            <a:r>
              <a:rPr lang="hu-HU" dirty="0">
                <a:solidFill>
                  <a:schemeClr val="tx1"/>
                </a:solidFill>
              </a:rPr>
              <a:t>S folyamatos és szinte kimeríthetetlen készletét biztosították. A hidrogén viszonylag kevés, membránhoz kapcsolódó enzim segítségével ATP szintézisére fordítható, elemi kén (S</a:t>
            </a:r>
            <a:r>
              <a:rPr lang="hu-HU" baseline="-25000" dirty="0">
                <a:solidFill>
                  <a:schemeClr val="tx1"/>
                </a:solidFill>
              </a:rPr>
              <a:t>0</a:t>
            </a:r>
            <a:r>
              <a:rPr lang="hu-HU" dirty="0">
                <a:solidFill>
                  <a:schemeClr val="tx1"/>
                </a:solidFill>
              </a:rPr>
              <a:t>) redukálása mellett </a:t>
            </a:r>
          </a:p>
          <a:p>
            <a:r>
              <a:rPr lang="hu-HU" dirty="0">
                <a:solidFill>
                  <a:schemeClr val="tx1"/>
                </a:solidFill>
              </a:rPr>
              <a:t>A </a:t>
            </a:r>
            <a:r>
              <a:rPr lang="hu-HU" dirty="0" err="1">
                <a:solidFill>
                  <a:schemeClr val="tx1"/>
                </a:solidFill>
              </a:rPr>
              <a:t>kemolitotróf</a:t>
            </a:r>
            <a:r>
              <a:rPr lang="hu-HU" dirty="0">
                <a:solidFill>
                  <a:schemeClr val="tx1"/>
                </a:solidFill>
              </a:rPr>
              <a:t> anyagcsere megteremtette az energetikai alapját a CO</a:t>
            </a:r>
            <a:r>
              <a:rPr lang="hu-HU" baseline="-25000" dirty="0">
                <a:solidFill>
                  <a:schemeClr val="tx1"/>
                </a:solidFill>
              </a:rPr>
              <a:t>2</a:t>
            </a:r>
            <a:r>
              <a:rPr lang="hu-HU" dirty="0">
                <a:solidFill>
                  <a:schemeClr val="tx1"/>
                </a:solidFill>
              </a:rPr>
              <a:t>-ból történő szerves szén nagy mennyiségű előállításának, az így felhalmozódó szerves anyag pedig a </a:t>
            </a:r>
            <a:r>
              <a:rPr lang="hu-HU" dirty="0" err="1">
                <a:solidFill>
                  <a:schemeClr val="tx1"/>
                </a:solidFill>
              </a:rPr>
              <a:t>kemoorganotróf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prokarióták</a:t>
            </a:r>
            <a:r>
              <a:rPr lang="hu-HU" dirty="0">
                <a:solidFill>
                  <a:schemeClr val="tx1"/>
                </a:solidFill>
              </a:rPr>
              <a:t> és egyéb anyagcsere utak </a:t>
            </a:r>
            <a:r>
              <a:rPr lang="hu-HU" dirty="0" err="1">
                <a:solidFill>
                  <a:schemeClr val="tx1"/>
                </a:solidFill>
              </a:rPr>
              <a:t>diverzifikálódása</a:t>
            </a:r>
            <a:r>
              <a:rPr lang="hu-HU" dirty="0">
                <a:solidFill>
                  <a:schemeClr val="tx1"/>
                </a:solidFill>
              </a:rPr>
              <a:t> felé nyitotta meg az utat</a:t>
            </a:r>
          </a:p>
        </p:txBody>
      </p:sp>
    </p:spTree>
    <p:extLst>
      <p:ext uri="{BB962C8B-B14F-4D97-AF65-F5344CB8AC3E}">
        <p14:creationId xmlns:p14="http://schemas.microsoft.com/office/powerpoint/2010/main" val="2194965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E9F669-D7A7-41AC-9E7E-7F635A705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158" y="1655419"/>
            <a:ext cx="4600607" cy="21967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0A36C9-7164-4E7F-B9F6-4BDBBD878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hu-HU" sz="3200" dirty="0">
                <a:solidFill>
                  <a:schemeClr val="tx1"/>
                </a:solidFill>
              </a:rPr>
              <a:t>Anyagcsere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72B59-A0A9-4509-8B3A-09386C541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669" y="1750741"/>
            <a:ext cx="5597790" cy="470689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hu-HU" sz="1400" dirty="0">
                <a:solidFill>
                  <a:schemeClr val="tx1"/>
                </a:solidFill>
              </a:rPr>
              <a:t>A vas és kén valószínűsíthető meghatározó szerepe az élet kialakulásának helyén felveti az „RNS világ” elmélete </a:t>
            </a:r>
            <a:r>
              <a:rPr lang="hu-HU" sz="1400" dirty="0" err="1">
                <a:solidFill>
                  <a:schemeClr val="tx1"/>
                </a:solidFill>
              </a:rPr>
              <a:t>melett</a:t>
            </a:r>
            <a:r>
              <a:rPr lang="hu-HU" sz="1400" dirty="0">
                <a:solidFill>
                  <a:schemeClr val="tx1"/>
                </a:solidFill>
              </a:rPr>
              <a:t> egy másik hipotézis lehetőségét is, az ún. „</a:t>
            </a:r>
            <a:r>
              <a:rPr lang="hu-HU" sz="1400" dirty="0" err="1">
                <a:solidFill>
                  <a:schemeClr val="tx1"/>
                </a:solidFill>
              </a:rPr>
              <a:t>autokatalitikus</a:t>
            </a:r>
            <a:r>
              <a:rPr lang="hu-HU" sz="1400" dirty="0">
                <a:solidFill>
                  <a:schemeClr val="tx1"/>
                </a:solidFill>
              </a:rPr>
              <a:t> </a:t>
            </a:r>
            <a:r>
              <a:rPr lang="hu-HU" sz="1400" dirty="0" err="1">
                <a:solidFill>
                  <a:schemeClr val="tx1"/>
                </a:solidFill>
              </a:rPr>
              <a:t>anabolista</a:t>
            </a:r>
            <a:r>
              <a:rPr lang="hu-HU" sz="1400" dirty="0">
                <a:solidFill>
                  <a:schemeClr val="tx1"/>
                </a:solidFill>
              </a:rPr>
              <a:t>” vagy más néven „</a:t>
            </a:r>
            <a:r>
              <a:rPr lang="hu-HU" sz="1400" dirty="0" err="1">
                <a:solidFill>
                  <a:schemeClr val="tx1"/>
                </a:solidFill>
              </a:rPr>
              <a:t>FeS</a:t>
            </a:r>
            <a:r>
              <a:rPr lang="hu-HU" sz="1400" dirty="0">
                <a:solidFill>
                  <a:schemeClr val="tx1"/>
                </a:solidFill>
              </a:rPr>
              <a:t> világ” elméletét. E szerint a vulkanikus környezetben található fémek segítségével (főként vas és nikkel) egyszénatomos molekulákból egyszerű szervetlen vegyületek keletkezhettek, majd a fémek szerves vegyületekhez kapcsolódásával a létrejövő molekulák nagyobb katalitikus aktivitással rendelkeztek, illetve egyre újabb reakciók lezajlását segíthették.</a:t>
            </a:r>
          </a:p>
          <a:p>
            <a:pPr>
              <a:lnSpc>
                <a:spcPct val="90000"/>
              </a:lnSpc>
            </a:pPr>
            <a:r>
              <a:rPr lang="hu-HU" sz="1400" dirty="0">
                <a:solidFill>
                  <a:schemeClr val="tx1"/>
                </a:solidFill>
              </a:rPr>
              <a:t> Kialakultak a primitív </a:t>
            </a:r>
            <a:r>
              <a:rPr lang="hu-HU" sz="1400" dirty="0" err="1">
                <a:solidFill>
                  <a:schemeClr val="tx1"/>
                </a:solidFill>
              </a:rPr>
              <a:t>sejtes</a:t>
            </a:r>
            <a:r>
              <a:rPr lang="hu-HU" sz="1400" dirty="0">
                <a:solidFill>
                  <a:schemeClr val="tx1"/>
                </a:solidFill>
              </a:rPr>
              <a:t> formák, amelyek rendelkeztek a földi élet alapvető jellemzőivel: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1400" dirty="0">
                <a:solidFill>
                  <a:schemeClr val="tx1"/>
                </a:solidFill>
              </a:rPr>
              <a:t>	(1) a környezetüktől elhatárolt egységek, amelyek különböző anyagok felvételével, átalakításával és leadásával nyitott rendszerként kapcsolatban állnak a külvilággal (</a:t>
            </a:r>
            <a:r>
              <a:rPr lang="hu-HU" sz="1400" dirty="0" err="1">
                <a:solidFill>
                  <a:schemeClr val="tx1"/>
                </a:solidFill>
              </a:rPr>
              <a:t>kompartmentalizáció</a:t>
            </a:r>
            <a:r>
              <a:rPr lang="hu-HU" sz="1400" dirty="0">
                <a:solidFill>
                  <a:schemeClr val="tx1"/>
                </a:solidFill>
              </a:rPr>
              <a:t> és anyagcsere),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1400" dirty="0">
                <a:solidFill>
                  <a:schemeClr val="tx1"/>
                </a:solidFill>
              </a:rPr>
              <a:t>	(2) ezek az anyagok beépülnek a sejtekbe és új sejtek kialakulását teszik lehetővé (növekedés),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1400" dirty="0">
                <a:solidFill>
                  <a:schemeClr val="tx1"/>
                </a:solidFill>
              </a:rPr>
              <a:t>	(3) az sejtek működését kódoló információ biztosítja a változás lehetőségét és az adott környezeti feltételek mellett a legsikeresebb változatok </a:t>
            </a:r>
            <a:r>
              <a:rPr lang="hu-HU" sz="1400" dirty="0" err="1">
                <a:solidFill>
                  <a:schemeClr val="tx1"/>
                </a:solidFill>
              </a:rPr>
              <a:t>szelektálódását</a:t>
            </a:r>
            <a:r>
              <a:rPr lang="hu-HU" sz="1400" dirty="0">
                <a:solidFill>
                  <a:schemeClr val="tx1"/>
                </a:solidFill>
              </a:rPr>
              <a:t> és elszaporodását (evolúció). </a:t>
            </a:r>
          </a:p>
          <a:p>
            <a:pPr>
              <a:lnSpc>
                <a:spcPct val="90000"/>
              </a:lnSpc>
            </a:pPr>
            <a:endParaRPr lang="hu-HU" sz="1000" dirty="0">
              <a:solidFill>
                <a:srgbClr val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6EC680-E676-4F6B-9EEF-426562B3AE79}"/>
              </a:ext>
            </a:extLst>
          </p:cNvPr>
          <p:cNvSpPr/>
          <p:nvPr/>
        </p:nvSpPr>
        <p:spPr>
          <a:xfrm>
            <a:off x="7564578" y="4104186"/>
            <a:ext cx="48828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/>
              <a:t>A legősibb sejtek energiaszerzésének lehetséges módja</a:t>
            </a:r>
          </a:p>
          <a:p>
            <a:r>
              <a:rPr lang="hu-HU" dirty="0"/>
              <a:t> </a:t>
            </a:r>
            <a:r>
              <a:rPr lang="hu-HU" sz="1400" dirty="0"/>
              <a:t>(CM, citoplazmamembrán; CP, citoplazma) </a:t>
            </a:r>
          </a:p>
        </p:txBody>
      </p:sp>
    </p:spTree>
    <p:extLst>
      <p:ext uri="{BB962C8B-B14F-4D97-AF65-F5344CB8AC3E}">
        <p14:creationId xmlns:p14="http://schemas.microsoft.com/office/powerpoint/2010/main" val="3996682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7446F-2D61-478E-B9CE-92C45BAA4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823" y="610385"/>
            <a:ext cx="8911687" cy="1280890"/>
          </a:xfrm>
        </p:spPr>
        <p:txBody>
          <a:bodyPr/>
          <a:lstStyle/>
          <a:p>
            <a:r>
              <a:rPr lang="hu-HU" dirty="0" err="1">
                <a:solidFill>
                  <a:schemeClr val="tx1"/>
                </a:solidFill>
              </a:rPr>
              <a:t>Fosszíliák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BD6C1-80E3-4436-86FB-F9C1F485E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7734" y="1891275"/>
            <a:ext cx="9530846" cy="377762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dirty="0">
                <a:solidFill>
                  <a:schemeClr val="tx1"/>
                </a:solidFill>
              </a:rPr>
              <a:t>Az első életformák legrégebbi fosszilis maradványainak korát 3,5 milliárd évesnek becsülik. </a:t>
            </a:r>
          </a:p>
          <a:p>
            <a:pPr>
              <a:lnSpc>
                <a:spcPct val="90000"/>
              </a:lnSpc>
            </a:pPr>
            <a:r>
              <a:rPr lang="hu-HU" dirty="0">
                <a:solidFill>
                  <a:schemeClr val="tx1"/>
                </a:solidFill>
              </a:rPr>
              <a:t>A mai prokariótákhoz hasonló, apró pálcika vagy gömb alakú sejtek megkövesedett lenyomatai. </a:t>
            </a:r>
          </a:p>
          <a:p>
            <a:pPr>
              <a:lnSpc>
                <a:spcPct val="90000"/>
              </a:lnSpc>
            </a:pPr>
            <a:r>
              <a:rPr lang="hu-HU" dirty="0">
                <a:solidFill>
                  <a:schemeClr val="tx1"/>
                </a:solidFill>
              </a:rPr>
              <a:t>Az ősi mikroorganizmus maradványok különleges formái a sztromatolitok, amik fonalas fototróf baktériumok és ásványi anyagok különböző </a:t>
            </a:r>
            <a:r>
              <a:rPr lang="hu-HU" dirty="0" err="1">
                <a:solidFill>
                  <a:schemeClr val="tx1"/>
                </a:solidFill>
              </a:rPr>
              <a:t>rétegeinek</a:t>
            </a:r>
            <a:r>
              <a:rPr lang="hu-HU" dirty="0">
                <a:solidFill>
                  <a:schemeClr val="tx1"/>
                </a:solidFill>
              </a:rPr>
              <a:t> fosszilizálódott, lamináris képződményei (folyamatosan növekvő </a:t>
            </a:r>
            <a:r>
              <a:rPr lang="hu-HU" dirty="0" err="1">
                <a:solidFill>
                  <a:schemeClr val="tx1"/>
                </a:solidFill>
              </a:rPr>
              <a:t>sztromatolikkal</a:t>
            </a:r>
            <a:r>
              <a:rPr lang="hu-HU" dirty="0">
                <a:solidFill>
                  <a:schemeClr val="tx1"/>
                </a:solidFill>
              </a:rPr>
              <a:t> napjainkban is találkozhatunk sekély tengerpartokon és termálvizes élőhelyeken). 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319397-5433-4813-9356-5FA0C7DF5085}"/>
              </a:ext>
            </a:extLst>
          </p:cNvPr>
          <p:cNvSpPr/>
          <p:nvPr/>
        </p:nvSpPr>
        <p:spPr>
          <a:xfrm>
            <a:off x="1230351" y="4923484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600" dirty="0" err="1"/>
              <a:t>Sztromatolit</a:t>
            </a:r>
            <a:r>
              <a:rPr lang="hu-HU" sz="1600" dirty="0"/>
              <a:t> telep apálykor (Cápa öböl, Ausztrália)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A804B9-A009-414E-88EA-57ACB5338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943" y="4414766"/>
            <a:ext cx="2767923" cy="231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34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8F847-3F89-4BEB-8449-CF9C63205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A földi élet kialakulása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FC5931-5F2F-4B1A-84FB-0087E9985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1284" y="2871216"/>
            <a:ext cx="9840138" cy="2423160"/>
          </a:xfrm>
          <a:prstGeom prst="rect">
            <a:avLst/>
          </a:prstGeom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AA477C67-E009-4B58-9683-03844CA74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7120" y="6307931"/>
            <a:ext cx="299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dirty="0"/>
              <a:t>Joyce 2</a:t>
            </a:r>
            <a:r>
              <a:rPr lang="en-US" altLang="hu-HU" dirty="0"/>
              <a:t>002 Nature 418:214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2475443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156AE-B173-4F00-935E-FB8FA31F6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A mikroorganizmusok és a bioszféra koevolúciója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2F2A9-E1A6-4C5C-B6B7-20C38B144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 fontScale="92500" lnSpcReduction="10000"/>
          </a:bodyPr>
          <a:lstStyle/>
          <a:p>
            <a:r>
              <a:rPr lang="hu-HU" dirty="0">
                <a:solidFill>
                  <a:schemeClr val="tx1"/>
                </a:solidFill>
              </a:rPr>
              <a:t>LUCA (</a:t>
            </a:r>
            <a:r>
              <a:rPr lang="en-US" dirty="0">
                <a:solidFill>
                  <a:schemeClr val="tx1"/>
                </a:solidFill>
              </a:rPr>
              <a:t>last universal common ancestor</a:t>
            </a:r>
            <a:r>
              <a:rPr lang="hu-HU" dirty="0">
                <a:solidFill>
                  <a:schemeClr val="tx1"/>
                </a:solidFill>
              </a:rPr>
              <a:t>, utolsó univerzális közös ős), tőle származtatható valamennyi élőlény a Földön. </a:t>
            </a:r>
          </a:p>
          <a:p>
            <a:r>
              <a:rPr lang="hu-HU" dirty="0">
                <a:solidFill>
                  <a:schemeClr val="tx1"/>
                </a:solidFill>
              </a:rPr>
              <a:t>a LUCA </a:t>
            </a:r>
            <a:r>
              <a:rPr lang="hu-HU" dirty="0" err="1">
                <a:solidFill>
                  <a:schemeClr val="tx1"/>
                </a:solidFill>
              </a:rPr>
              <a:t>precelluláris</a:t>
            </a:r>
            <a:r>
              <a:rPr lang="hu-HU" dirty="0">
                <a:solidFill>
                  <a:schemeClr val="tx1"/>
                </a:solidFill>
              </a:rPr>
              <a:t> genetikai komplexek keveréke, nem egyetlen sejt. </a:t>
            </a:r>
          </a:p>
          <a:p>
            <a:r>
              <a:rPr lang="hu-HU" dirty="0">
                <a:solidFill>
                  <a:schemeClr val="tx1"/>
                </a:solidFill>
              </a:rPr>
              <a:t>A LUCA-t körülvevő membrán lehetett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zsírsav alapú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Poliprén jellegű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Kombinált </a:t>
            </a:r>
          </a:p>
          <a:p>
            <a:r>
              <a:rPr lang="hu-HU" dirty="0">
                <a:solidFill>
                  <a:schemeClr val="tx1"/>
                </a:solidFill>
              </a:rPr>
              <a:t>két eltérő molekuláris szerkezetű membránnal rendelkező alaptípus, amelyeknek </a:t>
            </a:r>
            <a:r>
              <a:rPr lang="hu-HU" dirty="0" err="1">
                <a:solidFill>
                  <a:schemeClr val="tx1"/>
                </a:solidFill>
              </a:rPr>
              <a:t>leszármazottai</a:t>
            </a:r>
            <a:r>
              <a:rPr lang="hu-HU" dirty="0">
                <a:solidFill>
                  <a:schemeClr val="tx1"/>
                </a:solidFill>
              </a:rPr>
              <a:t> jelenleg a prokarióta élővilág két doménjét (birodalmát) képviselik. </a:t>
            </a:r>
          </a:p>
          <a:p>
            <a:pPr lvl="1"/>
            <a:r>
              <a:rPr lang="hu-HU" dirty="0" err="1">
                <a:solidFill>
                  <a:schemeClr val="tx1"/>
                </a:solidFill>
              </a:rPr>
              <a:t>Bacteria</a:t>
            </a:r>
            <a:r>
              <a:rPr lang="hu-HU" dirty="0">
                <a:solidFill>
                  <a:schemeClr val="tx1"/>
                </a:solidFill>
              </a:rPr>
              <a:t> (Unit membrán, észter kötések)</a:t>
            </a:r>
          </a:p>
          <a:p>
            <a:pPr lvl="1"/>
            <a:r>
              <a:rPr lang="hu-HU" dirty="0" err="1">
                <a:solidFill>
                  <a:schemeClr val="tx1"/>
                </a:solidFill>
              </a:rPr>
              <a:t>Archaea</a:t>
            </a:r>
            <a:r>
              <a:rPr lang="hu-HU" dirty="0">
                <a:solidFill>
                  <a:schemeClr val="tx1"/>
                </a:solidFill>
              </a:rPr>
              <a:t> (</a:t>
            </a:r>
            <a:r>
              <a:rPr lang="hu-HU" dirty="0" err="1">
                <a:solidFill>
                  <a:schemeClr val="tx1"/>
                </a:solidFill>
              </a:rPr>
              <a:t>monolayer</a:t>
            </a:r>
            <a:r>
              <a:rPr lang="hu-HU" dirty="0">
                <a:solidFill>
                  <a:schemeClr val="tx1"/>
                </a:solidFill>
              </a:rPr>
              <a:t> membrán, éter kötések)</a:t>
            </a:r>
          </a:p>
        </p:txBody>
      </p:sp>
      <p:pic>
        <p:nvPicPr>
          <p:cNvPr id="3076" name="Picture 4" descr="https://upload.wikimedia.org/wikipedia/commons/thumb/3/34/Ester-general.svg/625px-Ester-general.svg.png">
            <a:extLst>
              <a:ext uri="{FF2B5EF4-FFF2-40B4-BE49-F238E27FC236}">
                <a16:creationId xmlns:a16="http://schemas.microsoft.com/office/drawing/2014/main" id="{81DE27EE-C138-49D8-9444-A735A230A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726" y="5083038"/>
            <a:ext cx="605069" cy="46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Képtalálat a következőre: „éterkötés”">
            <a:extLst>
              <a:ext uri="{FF2B5EF4-FFF2-40B4-BE49-F238E27FC236}">
                <a16:creationId xmlns:a16="http://schemas.microsoft.com/office/drawing/2014/main" id="{2899E58A-C1C9-4CC5-AC2F-1E2F2C36C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795" y="5617791"/>
            <a:ext cx="583942" cy="29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209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40E529CC-105E-43FF-BD6E-1AE12277B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333" y="1905000"/>
            <a:ext cx="3767667" cy="40832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8C5A60-BDEF-418B-A77C-C6AA7752F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tx1"/>
                </a:solidFill>
              </a:rPr>
              <a:t>A mikroorganizmusok és a bioszféra koevolúciója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087407" y="2069605"/>
            <a:ext cx="6186798" cy="42642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1400" dirty="0">
                <a:solidFill>
                  <a:schemeClr val="tx1"/>
                </a:solidFill>
              </a:rPr>
              <a:t>A LUCA mintegy 4,3 milliárd évvel ezelőtt már létezhetett</a:t>
            </a:r>
          </a:p>
          <a:p>
            <a:pPr>
              <a:lnSpc>
                <a:spcPct val="90000"/>
              </a:lnSpc>
            </a:pPr>
            <a:r>
              <a:rPr lang="hu-HU" sz="1400" dirty="0">
                <a:solidFill>
                  <a:schemeClr val="tx1"/>
                </a:solidFill>
              </a:rPr>
              <a:t>Bacteria és </a:t>
            </a:r>
            <a:r>
              <a:rPr lang="hu-HU" sz="1400" dirty="0" err="1">
                <a:solidFill>
                  <a:schemeClr val="tx1"/>
                </a:solidFill>
              </a:rPr>
              <a:t>Archaea</a:t>
            </a:r>
            <a:r>
              <a:rPr lang="hu-HU" sz="1400" dirty="0">
                <a:solidFill>
                  <a:schemeClr val="tx1"/>
                </a:solidFill>
              </a:rPr>
              <a:t> domének </a:t>
            </a:r>
            <a:r>
              <a:rPr lang="hu-HU" sz="1400" dirty="0" err="1">
                <a:solidFill>
                  <a:schemeClr val="tx1"/>
                </a:solidFill>
              </a:rPr>
              <a:t>elkülönésére</a:t>
            </a:r>
            <a:r>
              <a:rPr lang="hu-HU" sz="1400" dirty="0">
                <a:solidFill>
                  <a:schemeClr val="tx1"/>
                </a:solidFill>
              </a:rPr>
              <a:t> 3,8-3,7 milliárd éve kerülhetett sor, ekkor a H</a:t>
            </a:r>
            <a:r>
              <a:rPr lang="hu-HU" sz="1400" baseline="-25000" dirty="0">
                <a:solidFill>
                  <a:schemeClr val="tx1"/>
                </a:solidFill>
              </a:rPr>
              <a:t>2</a:t>
            </a:r>
            <a:r>
              <a:rPr lang="hu-HU" sz="1400" dirty="0">
                <a:solidFill>
                  <a:schemeClr val="tx1"/>
                </a:solidFill>
              </a:rPr>
              <a:t> és CO</a:t>
            </a:r>
            <a:r>
              <a:rPr lang="hu-HU" sz="1400" baseline="-25000" dirty="0">
                <a:solidFill>
                  <a:schemeClr val="tx1"/>
                </a:solidFill>
              </a:rPr>
              <a:t>2</a:t>
            </a:r>
            <a:r>
              <a:rPr lang="hu-HU" sz="1400" dirty="0">
                <a:solidFill>
                  <a:schemeClr val="tx1"/>
                </a:solidFill>
              </a:rPr>
              <a:t> meghatározó szerepet töltött be az ősi mikrobák anyagcsere folyamataiban. A keletkező szerves anyagokat később más mikroszervezetek hasznosították szénforrásként vagy elektrondonorként, így pl. az acetát az ősi </a:t>
            </a:r>
            <a:r>
              <a:rPr lang="hu-HU" sz="1400" dirty="0" err="1">
                <a:solidFill>
                  <a:schemeClr val="tx1"/>
                </a:solidFill>
              </a:rPr>
              <a:t>metanogének</a:t>
            </a:r>
            <a:r>
              <a:rPr lang="hu-HU" sz="1400" dirty="0">
                <a:solidFill>
                  <a:schemeClr val="tx1"/>
                </a:solidFill>
              </a:rPr>
              <a:t> </a:t>
            </a:r>
            <a:r>
              <a:rPr lang="hu-HU" sz="1400" dirty="0" err="1">
                <a:solidFill>
                  <a:schemeClr val="tx1"/>
                </a:solidFill>
              </a:rPr>
              <a:t>szubsztrátjaként</a:t>
            </a:r>
            <a:r>
              <a:rPr lang="hu-HU" sz="1400" dirty="0">
                <a:solidFill>
                  <a:schemeClr val="tx1"/>
                </a:solidFill>
              </a:rPr>
              <a:t> szolgált. </a:t>
            </a:r>
          </a:p>
          <a:p>
            <a:pPr>
              <a:lnSpc>
                <a:spcPct val="90000"/>
              </a:lnSpc>
            </a:pPr>
            <a:r>
              <a:rPr lang="hu-HU" sz="1400" dirty="0">
                <a:solidFill>
                  <a:schemeClr val="tx1"/>
                </a:solidFill>
              </a:rPr>
              <a:t>A </a:t>
            </a:r>
            <a:r>
              <a:rPr lang="hu-HU" sz="1400" dirty="0" err="1">
                <a:solidFill>
                  <a:schemeClr val="tx1"/>
                </a:solidFill>
              </a:rPr>
              <a:t>fototrófia</a:t>
            </a:r>
            <a:r>
              <a:rPr lang="hu-HU" sz="1400" dirty="0">
                <a:solidFill>
                  <a:schemeClr val="tx1"/>
                </a:solidFill>
              </a:rPr>
              <a:t> vélhetőleg a Bacteria doménen belül 3,3 milliárd évvel ezelőtt jelent meg, ekkor még anaerob </a:t>
            </a:r>
            <a:r>
              <a:rPr lang="hu-HU" sz="1400" dirty="0" err="1">
                <a:solidFill>
                  <a:schemeClr val="tx1"/>
                </a:solidFill>
              </a:rPr>
              <a:t>fototrófiáról</a:t>
            </a:r>
            <a:r>
              <a:rPr lang="hu-HU" sz="1400" dirty="0">
                <a:solidFill>
                  <a:schemeClr val="tx1"/>
                </a:solidFill>
              </a:rPr>
              <a:t> beszélhetünk, ahol a CO</a:t>
            </a:r>
            <a:r>
              <a:rPr lang="hu-HU" sz="1400" baseline="-25000" dirty="0">
                <a:solidFill>
                  <a:schemeClr val="tx1"/>
                </a:solidFill>
              </a:rPr>
              <a:t>2</a:t>
            </a:r>
            <a:r>
              <a:rPr lang="hu-HU" sz="1400" dirty="0">
                <a:solidFill>
                  <a:schemeClr val="tx1"/>
                </a:solidFill>
              </a:rPr>
              <a:t> redukciója H</a:t>
            </a:r>
            <a:r>
              <a:rPr lang="hu-HU" sz="1400" baseline="-25000" dirty="0">
                <a:solidFill>
                  <a:schemeClr val="tx1"/>
                </a:solidFill>
              </a:rPr>
              <a:t>2</a:t>
            </a:r>
            <a:r>
              <a:rPr lang="hu-HU" sz="1400" dirty="0">
                <a:solidFill>
                  <a:schemeClr val="tx1"/>
                </a:solidFill>
              </a:rPr>
              <a:t>S segítségével történt.</a:t>
            </a:r>
          </a:p>
          <a:p>
            <a:pPr>
              <a:lnSpc>
                <a:spcPct val="90000"/>
              </a:lnSpc>
            </a:pPr>
            <a:r>
              <a:rPr lang="hu-HU" sz="1400" dirty="0">
                <a:solidFill>
                  <a:schemeClr val="tx1"/>
                </a:solidFill>
              </a:rPr>
              <a:t>Körülbelül 2,7-3 milliárd éve a H</a:t>
            </a:r>
            <a:r>
              <a:rPr lang="hu-HU" sz="1400" baseline="-25000" dirty="0">
                <a:solidFill>
                  <a:schemeClr val="tx1"/>
                </a:solidFill>
              </a:rPr>
              <a:t>2</a:t>
            </a:r>
            <a:r>
              <a:rPr lang="hu-HU" sz="1400" dirty="0">
                <a:solidFill>
                  <a:schemeClr val="tx1"/>
                </a:solidFill>
              </a:rPr>
              <a:t>S helyett egy újabb, az óceánokban korlátlan mennyiségbe  rendelkezésre álló forrás, a vízmolekulák felhasználásával a </a:t>
            </a:r>
            <a:r>
              <a:rPr lang="hu-HU" sz="1400" dirty="0" err="1">
                <a:solidFill>
                  <a:schemeClr val="tx1"/>
                </a:solidFill>
              </a:rPr>
              <a:t>cianobaktrériumok</a:t>
            </a:r>
            <a:r>
              <a:rPr lang="hu-HU" sz="1400" dirty="0">
                <a:solidFill>
                  <a:schemeClr val="tx1"/>
                </a:solidFill>
              </a:rPr>
              <a:t> az oxigéntermelő fotoszintézis folyamatát valósították meg.</a:t>
            </a:r>
          </a:p>
          <a:p>
            <a:pPr>
              <a:lnSpc>
                <a:spcPct val="90000"/>
              </a:lnSpc>
            </a:pPr>
            <a:r>
              <a:rPr lang="hu-HU" sz="1400" dirty="0">
                <a:solidFill>
                  <a:schemeClr val="tx1"/>
                </a:solidFill>
              </a:rPr>
              <a:t> Az itt keletkező melléktermék, a molekuláris oxigén aztán később egy újabb anyagcseretípus megjelenését tette lehetővé, az aerob légzést. </a:t>
            </a:r>
          </a:p>
        </p:txBody>
      </p:sp>
    </p:spTree>
    <p:extLst>
      <p:ext uri="{BB962C8B-B14F-4D97-AF65-F5344CB8AC3E}">
        <p14:creationId xmlns:p14="http://schemas.microsoft.com/office/powerpoint/2010/main" val="758801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A1952-FE29-4829-BB28-9A6434212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Az oxigén szerepe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33EBD-F230-4418-AEF7-00517E3F9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4620" y="1540188"/>
            <a:ext cx="8915400" cy="417481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dirty="0" err="1">
                <a:solidFill>
                  <a:schemeClr val="tx1"/>
                </a:solidFill>
              </a:rPr>
              <a:t>Cianobacteriumok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hu-HU" dirty="0">
                <a:solidFill>
                  <a:schemeClr val="tx1"/>
                </a:solidFill>
              </a:rPr>
              <a:t>Oxigén → környezetszennyezés</a:t>
            </a:r>
          </a:p>
          <a:p>
            <a:r>
              <a:rPr lang="hu-HU" dirty="0">
                <a:solidFill>
                  <a:schemeClr val="tx1"/>
                </a:solidFill>
              </a:rPr>
              <a:t>Hatásai</a:t>
            </a:r>
          </a:p>
          <a:p>
            <a:pPr marL="800100" lvl="1" indent="-342900">
              <a:buFont typeface="+mj-lt"/>
              <a:buAutoNum type="arabicPeriod"/>
            </a:pPr>
            <a:r>
              <a:rPr lang="hu-HU" dirty="0">
                <a:solidFill>
                  <a:schemeClr val="tx1"/>
                </a:solidFill>
              </a:rPr>
              <a:t>Redukált vegyületek oxidációja</a:t>
            </a:r>
          </a:p>
          <a:p>
            <a:pPr marL="800100" lvl="1" indent="-342900">
              <a:buFont typeface="+mj-lt"/>
              <a:buAutoNum type="arabicPeriod"/>
            </a:pPr>
            <a:r>
              <a:rPr lang="hu-HU" dirty="0">
                <a:solidFill>
                  <a:schemeClr val="tx1"/>
                </a:solidFill>
              </a:rPr>
              <a:t>Felhalmozódás a légkörben</a:t>
            </a:r>
          </a:p>
          <a:p>
            <a:pPr marL="800100" lvl="1" indent="-342900">
              <a:buFont typeface="+mj-lt"/>
              <a:buAutoNum type="arabicPeriod"/>
            </a:pPr>
            <a:r>
              <a:rPr lang="hu-HU" dirty="0">
                <a:solidFill>
                  <a:schemeClr val="tx1"/>
                </a:solidFill>
              </a:rPr>
              <a:t>Az oxidáció miatt elfogytak a legősibb mikroszervezetek életfolyamataihoz szükséges anyagok az óceánok és tengerek jelentős részéből </a:t>
            </a:r>
          </a:p>
          <a:p>
            <a:pPr marL="800100" lvl="1" indent="-342900">
              <a:buFont typeface="+mj-lt"/>
              <a:buAutoNum type="arabicPeriod"/>
            </a:pPr>
            <a:r>
              <a:rPr lang="hu-HU" dirty="0">
                <a:solidFill>
                  <a:schemeClr val="tx1"/>
                </a:solidFill>
              </a:rPr>
              <a:t>Az oxigén toxikus volt (kipusztulás, visszahúzódás az </a:t>
            </a:r>
            <a:r>
              <a:rPr lang="hu-HU" dirty="0" err="1">
                <a:solidFill>
                  <a:schemeClr val="tx1"/>
                </a:solidFill>
              </a:rPr>
              <a:t>anoxikus</a:t>
            </a:r>
            <a:r>
              <a:rPr lang="hu-HU" dirty="0">
                <a:solidFill>
                  <a:schemeClr val="tx1"/>
                </a:solidFill>
              </a:rPr>
              <a:t> élőhelyekre)</a:t>
            </a:r>
          </a:p>
          <a:p>
            <a:pPr marL="800100" lvl="1" indent="-342900">
              <a:buFont typeface="+mj-lt"/>
              <a:buAutoNum type="arabicPeriod"/>
            </a:pPr>
            <a:r>
              <a:rPr lang="hu-HU" dirty="0">
                <a:solidFill>
                  <a:schemeClr val="tx1"/>
                </a:solidFill>
              </a:rPr>
              <a:t>Az anyagok oxidálása révén a </a:t>
            </a:r>
            <a:r>
              <a:rPr lang="hu-HU" dirty="0" err="1">
                <a:solidFill>
                  <a:schemeClr val="tx1"/>
                </a:solidFill>
              </a:rPr>
              <a:t>kemolitotrófia</a:t>
            </a:r>
            <a:r>
              <a:rPr lang="hu-HU" dirty="0">
                <a:solidFill>
                  <a:schemeClr val="tx1"/>
                </a:solidFill>
              </a:rPr>
              <a:t> újabb típusainak kialakulása vált lehetővé, mint például a nitrifikáció</a:t>
            </a:r>
          </a:p>
          <a:p>
            <a:pPr marL="800100" lvl="1" indent="-342900">
              <a:buFont typeface="+mj-lt"/>
              <a:buAutoNum type="arabicPeriod"/>
            </a:pPr>
            <a:r>
              <a:rPr lang="hu-HU" dirty="0">
                <a:solidFill>
                  <a:schemeClr val="tx1"/>
                </a:solidFill>
              </a:rPr>
              <a:t>Az oxigént elektron akceptorként használó légzés energetikai szempontból hatékonyabb anyagcseretípust jelentett a korábbi anaerob energianyerő folyamatokhoz képest. </a:t>
            </a:r>
          </a:p>
          <a:p>
            <a:pPr marL="800100" lvl="1" indent="-342900">
              <a:buFont typeface="+mj-lt"/>
              <a:buAutoNum type="arabicPeriod"/>
            </a:pPr>
            <a:r>
              <a:rPr lang="hu-HU" dirty="0">
                <a:solidFill>
                  <a:schemeClr val="tx1"/>
                </a:solidFill>
              </a:rPr>
              <a:t>Az oxigén a sejten belül toxikus anyagokká, ún. reaktív oxigénformákká (</a:t>
            </a:r>
            <a:r>
              <a:rPr lang="hu-HU" dirty="0" err="1">
                <a:solidFill>
                  <a:schemeClr val="tx1"/>
                </a:solidFill>
              </a:rPr>
              <a:t>szinglet</a:t>
            </a:r>
            <a:r>
              <a:rPr lang="hu-HU" dirty="0">
                <a:solidFill>
                  <a:schemeClr val="tx1"/>
                </a:solidFill>
              </a:rPr>
              <a:t> oxigén, szuperoxid gyökök, hidrogén-peroxid) alakul, aerob sejtek 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hu-HU" dirty="0">
                <a:solidFill>
                  <a:schemeClr val="tx1"/>
                </a:solidFill>
              </a:rPr>
              <a:t> toxikus oxigénformák eltávolításának módszerei (pl. kataláz, </a:t>
            </a:r>
            <a:r>
              <a:rPr lang="hu-HU" dirty="0" err="1">
                <a:solidFill>
                  <a:schemeClr val="tx1"/>
                </a:solidFill>
              </a:rPr>
              <a:t>peroxidáz</a:t>
            </a:r>
            <a:r>
              <a:rPr lang="hu-HU" dirty="0">
                <a:solidFill>
                  <a:schemeClr val="tx1"/>
                </a:solidFill>
              </a:rPr>
              <a:t>, szuperoxid-</a:t>
            </a:r>
            <a:r>
              <a:rPr lang="hu-HU" dirty="0" err="1">
                <a:solidFill>
                  <a:schemeClr val="tx1"/>
                </a:solidFill>
              </a:rPr>
              <a:t>dizmutáz</a:t>
            </a:r>
            <a:r>
              <a:rPr lang="hu-HU" dirty="0">
                <a:solidFill>
                  <a:schemeClr val="tx1"/>
                </a:solidFill>
              </a:rPr>
              <a:t> enzimek)</a:t>
            </a:r>
          </a:p>
          <a:p>
            <a:pPr marL="800100" lvl="1" indent="-342900">
              <a:buFont typeface="+mj-lt"/>
              <a:buAutoNum type="arabicPeriod"/>
            </a:pPr>
            <a:r>
              <a:rPr lang="hu-HU" dirty="0">
                <a:solidFill>
                  <a:schemeClr val="tx1"/>
                </a:solidFill>
              </a:rPr>
              <a:t>Ózonpajzs kialakulása O</a:t>
            </a:r>
            <a:r>
              <a:rPr lang="hu-HU" baseline="-25000" dirty="0">
                <a:solidFill>
                  <a:schemeClr val="tx1"/>
                </a:solidFill>
              </a:rPr>
              <a:t>2</a:t>
            </a:r>
            <a:r>
              <a:rPr lang="hu-HU" dirty="0">
                <a:solidFill>
                  <a:schemeClr val="tx1"/>
                </a:solidFill>
              </a:rPr>
              <a:t>   </a:t>
            </a:r>
            <a:r>
              <a:rPr lang="hu-HU" baseline="30000" dirty="0">
                <a:solidFill>
                  <a:schemeClr val="tx1"/>
                </a:solidFill>
              </a:rPr>
              <a:t>UV</a:t>
            </a:r>
            <a:r>
              <a:rPr lang="hu-HU" sz="1300" dirty="0">
                <a:solidFill>
                  <a:schemeClr val="tx1"/>
                </a:solidFill>
              </a:rPr>
              <a:t>       </a:t>
            </a:r>
            <a:r>
              <a:rPr lang="hu-HU" dirty="0">
                <a:solidFill>
                  <a:schemeClr val="tx1"/>
                </a:solidFill>
              </a:rPr>
              <a:t>O</a:t>
            </a:r>
            <a:r>
              <a:rPr lang="hu-HU" baseline="-25000" dirty="0">
                <a:solidFill>
                  <a:schemeClr val="tx1"/>
                </a:solidFill>
              </a:rPr>
              <a:t>3 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sz="1500" dirty="0">
                <a:solidFill>
                  <a:schemeClr val="tx1"/>
                </a:solidFill>
              </a:rPr>
              <a:t>→  a szárazföldi élet lehetősége</a:t>
            </a:r>
          </a:p>
          <a:p>
            <a:pPr lvl="1"/>
            <a:endParaRPr lang="hu-HU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200F0E-C5B7-4C7E-9C5C-2A1FF01BC481}"/>
              </a:ext>
            </a:extLst>
          </p:cNvPr>
          <p:cNvCxnSpPr/>
          <p:nvPr/>
        </p:nvCxnSpPr>
        <p:spPr>
          <a:xfrm>
            <a:off x="5504688" y="5568696"/>
            <a:ext cx="4297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079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F41EC-1CA1-40DB-9792-A191E7652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Eukarioták kialakulása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6A432-FB63-4802-9282-E554D05F0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1801368"/>
            <a:ext cx="9665208" cy="4617720"/>
          </a:xfrm>
        </p:spPr>
        <p:txBody>
          <a:bodyPr>
            <a:normAutofit fontScale="92500" lnSpcReduction="10000"/>
          </a:bodyPr>
          <a:lstStyle/>
          <a:p>
            <a:r>
              <a:rPr lang="hu-HU" dirty="0">
                <a:solidFill>
                  <a:schemeClr val="tx1"/>
                </a:solidFill>
              </a:rPr>
              <a:t>körülbelül 2 milliárd évvel ezelőtt jelentek meg</a:t>
            </a:r>
          </a:p>
          <a:p>
            <a:r>
              <a:rPr lang="hu-HU" dirty="0">
                <a:solidFill>
                  <a:schemeClr val="tx1"/>
                </a:solidFill>
              </a:rPr>
              <a:t>Jellemzőik: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membránnal körül zárt sejtmag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autonóm sejtszervecskék (</a:t>
            </a:r>
            <a:r>
              <a:rPr lang="hu-HU" dirty="0" err="1">
                <a:solidFill>
                  <a:schemeClr val="tx1"/>
                </a:solidFill>
              </a:rPr>
              <a:t>organellumok</a:t>
            </a:r>
            <a:r>
              <a:rPr lang="hu-HU" dirty="0">
                <a:solidFill>
                  <a:schemeClr val="tx1"/>
                </a:solidFill>
              </a:rPr>
              <a:t>). </a:t>
            </a:r>
          </a:p>
          <a:p>
            <a:r>
              <a:rPr lang="hu-HU" dirty="0" err="1">
                <a:solidFill>
                  <a:schemeClr val="tx1"/>
                </a:solidFill>
              </a:rPr>
              <a:t>Léterjöttük</a:t>
            </a:r>
            <a:r>
              <a:rPr lang="hu-HU" dirty="0">
                <a:solidFill>
                  <a:schemeClr val="tx1"/>
                </a:solidFill>
              </a:rPr>
              <a:t> endoszimbiózisal (Bacteria és </a:t>
            </a:r>
            <a:r>
              <a:rPr lang="hu-HU" dirty="0" err="1">
                <a:solidFill>
                  <a:schemeClr val="tx1"/>
                </a:solidFill>
              </a:rPr>
              <a:t>Archaea</a:t>
            </a:r>
            <a:r>
              <a:rPr lang="hu-HU" dirty="0">
                <a:solidFill>
                  <a:schemeClr val="tx1"/>
                </a:solidFill>
              </a:rPr>
              <a:t>)  magyarázható, hajtóereje az oxigén toxikus hatásának elkerülése mellett a nagyobb mennyiségű energia megtermelése lehetett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1. Kialakul egy anaerob (legújabb elmélet szerint fakultatív aerob), sejtfalát vesztett, </a:t>
            </a:r>
            <a:r>
              <a:rPr lang="hu-HU" dirty="0" err="1">
                <a:solidFill>
                  <a:schemeClr val="tx1"/>
                </a:solidFill>
              </a:rPr>
              <a:t>fagocitálni</a:t>
            </a:r>
            <a:r>
              <a:rPr lang="hu-HU" dirty="0">
                <a:solidFill>
                  <a:schemeClr val="tx1"/>
                </a:solidFill>
              </a:rPr>
              <a:t> képes </a:t>
            </a:r>
            <a:r>
              <a:rPr lang="hu-HU" dirty="0" err="1">
                <a:solidFill>
                  <a:schemeClr val="tx1"/>
                </a:solidFill>
              </a:rPr>
              <a:t>amőboid</a:t>
            </a:r>
            <a:r>
              <a:rPr lang="hu-HU" dirty="0">
                <a:solidFill>
                  <a:schemeClr val="tx1"/>
                </a:solidFill>
              </a:rPr>
              <a:t> elő </a:t>
            </a:r>
            <a:r>
              <a:rPr lang="hu-HU" dirty="0" err="1">
                <a:solidFill>
                  <a:schemeClr val="tx1"/>
                </a:solidFill>
              </a:rPr>
              <a:t>eukarióta</a:t>
            </a:r>
            <a:r>
              <a:rPr lang="hu-HU" dirty="0">
                <a:solidFill>
                  <a:schemeClr val="tx1"/>
                </a:solidFill>
              </a:rPr>
              <a:t>;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2. Bekebelez egy aerob anyagcserére képes </a:t>
            </a:r>
            <a:r>
              <a:rPr lang="hu-HU" dirty="0" err="1">
                <a:solidFill>
                  <a:schemeClr val="tx1"/>
                </a:solidFill>
              </a:rPr>
              <a:t>prokariótát</a:t>
            </a:r>
            <a:r>
              <a:rPr lang="hu-HU" dirty="0">
                <a:solidFill>
                  <a:schemeClr val="tx1"/>
                </a:solidFill>
              </a:rPr>
              <a:t>, amit nem emészt meg, hanem mitokondriummá válva a sejt energiatermelő </a:t>
            </a:r>
            <a:r>
              <a:rPr lang="hu-HU" dirty="0" err="1">
                <a:solidFill>
                  <a:schemeClr val="tx1"/>
                </a:solidFill>
              </a:rPr>
              <a:t>organelluma</a:t>
            </a:r>
            <a:r>
              <a:rPr lang="hu-HU" dirty="0">
                <a:solidFill>
                  <a:schemeClr val="tx1"/>
                </a:solidFill>
              </a:rPr>
              <a:t> lesz (kb. 2 </a:t>
            </a:r>
            <a:r>
              <a:rPr lang="hu-HU" dirty="0" err="1">
                <a:solidFill>
                  <a:schemeClr val="tx1"/>
                </a:solidFill>
              </a:rPr>
              <a:t>millárd</a:t>
            </a:r>
            <a:r>
              <a:rPr lang="hu-HU" dirty="0">
                <a:solidFill>
                  <a:schemeClr val="tx1"/>
                </a:solidFill>
              </a:rPr>
              <a:t> éve).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3. Az ostor kialakulása: spirochéta szerű prokarióta endoszimbiózisával (kb. 1.5 milliárd éve).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4. Az immár két </a:t>
            </a:r>
            <a:r>
              <a:rPr lang="hu-HU" dirty="0" err="1">
                <a:solidFill>
                  <a:schemeClr val="tx1"/>
                </a:solidFill>
              </a:rPr>
              <a:t>ostros</a:t>
            </a:r>
            <a:r>
              <a:rPr lang="hu-HU" dirty="0">
                <a:solidFill>
                  <a:schemeClr val="tx1"/>
                </a:solidFill>
              </a:rPr>
              <a:t> protozoa bekebelez egy fotoszintetizáló kékbaktériumot 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hu-HU" dirty="0">
                <a:solidFill>
                  <a:schemeClr val="tx1"/>
                </a:solidFill>
              </a:rPr>
              <a:t>kloroplasztisz. Ez a lépés csak egyszer az evolúció során, a sokféle kloroplasztisz további másodlagos szimbiogenezis eredménye. (kb. 1 milliárd éve).</a:t>
            </a:r>
          </a:p>
        </p:txBody>
      </p:sp>
    </p:spTree>
    <p:extLst>
      <p:ext uri="{BB962C8B-B14F-4D97-AF65-F5344CB8AC3E}">
        <p14:creationId xmlns:p14="http://schemas.microsoft.com/office/powerpoint/2010/main" val="671664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10733-7573-4E77-9EDD-F3F3DEEDF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470" y="502925"/>
            <a:ext cx="8911687" cy="1280890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Eukarioták kialakulása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FC0A9-6635-4F5A-BA63-AB2333777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Az </a:t>
            </a:r>
            <a:r>
              <a:rPr lang="hu-HU" dirty="0" err="1">
                <a:solidFill>
                  <a:schemeClr val="tx1"/>
                </a:solidFill>
              </a:rPr>
              <a:t>organellumok</a:t>
            </a:r>
            <a:r>
              <a:rPr lang="hu-HU" dirty="0">
                <a:solidFill>
                  <a:schemeClr val="tx1"/>
                </a:solidFill>
              </a:rPr>
              <a:t> prokarióta jellegének bizonyítékai:  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baktériumokra ható antibiotikumokkal gátolhatók, 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Cirkuláris DNS-t tartalmaznak, </a:t>
            </a:r>
          </a:p>
          <a:p>
            <a:pPr lvl="1"/>
            <a:r>
              <a:rPr lang="hu-HU" dirty="0" err="1">
                <a:solidFill>
                  <a:schemeClr val="tx1"/>
                </a:solidFill>
              </a:rPr>
              <a:t>Prokariótákra</a:t>
            </a:r>
            <a:r>
              <a:rPr lang="hu-HU" dirty="0">
                <a:solidFill>
                  <a:schemeClr val="tx1"/>
                </a:solidFill>
              </a:rPr>
              <a:t> jellemző méretű (70S) riboszómákkal rendelkeznek, 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16S </a:t>
            </a:r>
            <a:r>
              <a:rPr lang="hu-HU" dirty="0" err="1">
                <a:solidFill>
                  <a:schemeClr val="tx1"/>
                </a:solidFill>
              </a:rPr>
              <a:t>rRNS</a:t>
            </a:r>
            <a:r>
              <a:rPr lang="hu-HU" dirty="0">
                <a:solidFill>
                  <a:schemeClr val="tx1"/>
                </a:solidFill>
              </a:rPr>
              <a:t> génjeik baktériumokkal rokoníthatók</a:t>
            </a:r>
            <a:r>
              <a:rPr lang="hu-HU" dirty="0"/>
              <a:t>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05108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122EA4-69DC-46A8-8576-642310BB2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u-HU" dirty="0">
                <a:solidFill>
                  <a:schemeClr val="tx1"/>
                </a:solidFill>
              </a:rPr>
              <a:t>A földtörténeti ősidő (</a:t>
            </a:r>
            <a:r>
              <a:rPr lang="hu-HU" dirty="0" err="1">
                <a:solidFill>
                  <a:schemeClr val="tx1"/>
                </a:solidFill>
              </a:rPr>
              <a:t>Prekambrium</a:t>
            </a:r>
            <a:r>
              <a:rPr lang="hu-HU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744A71A-0181-4A5F-99E1-0ECA0514B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1092" y="2114892"/>
            <a:ext cx="9300908" cy="411899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hu-HU" dirty="0">
                <a:solidFill>
                  <a:schemeClr val="tx1"/>
                </a:solidFill>
              </a:rPr>
              <a:t>A Világegyetem születése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hu-HU" dirty="0">
                <a:solidFill>
                  <a:schemeClr val="tx1"/>
                </a:solidFill>
              </a:rPr>
              <a:t>15 milliárd éve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hu-HU" dirty="0">
                <a:solidFill>
                  <a:schemeClr val="tx1"/>
                </a:solidFill>
              </a:rPr>
              <a:t>ősrobbanás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hu-HU" dirty="0">
                <a:solidFill>
                  <a:schemeClr val="tx1"/>
                </a:solidFill>
              </a:rPr>
              <a:t>A Föld kora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hu-HU" dirty="0">
                <a:solidFill>
                  <a:schemeClr val="tx1"/>
                </a:solidFill>
              </a:rPr>
              <a:t>legrégebbi földi kőzetek 4,6milliárd évesek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hu-HU" dirty="0">
                <a:solidFill>
                  <a:schemeClr val="tx1"/>
                </a:solidFill>
              </a:rPr>
              <a:t>ekkor szilárdult meg a Föld kőzetburka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hu-HU" dirty="0">
                <a:solidFill>
                  <a:schemeClr val="tx1"/>
                </a:solidFill>
              </a:rPr>
              <a:t>merev kőzetlemezek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hu-HU" dirty="0">
                <a:solidFill>
                  <a:schemeClr val="tx1"/>
                </a:solidFill>
              </a:rPr>
              <a:t>vándorolnak</a:t>
            </a:r>
          </a:p>
          <a:p>
            <a:pPr lvl="1">
              <a:buFont typeface="Wingdings 2"/>
              <a:buChar char=""/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68664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43BE4-9C55-47EA-8B63-95236AF5F2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tx1"/>
                </a:solidFill>
              </a:rPr>
              <a:t>Mikroorganizmusok főbb csoportjai</a:t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31981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217C0-1737-4D33-B38F-F4ACEE49B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élőlények csoportosítása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AAB082-B474-4D3A-8B3B-CDDD94B11F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8064" y="1439540"/>
            <a:ext cx="6546658" cy="52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58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D3240-DD09-409D-A0AC-8C7210812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élőlények csoportosítása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26CD05-6D16-4847-B83C-20985D0BA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0836" y="1325625"/>
            <a:ext cx="5384292" cy="5148328"/>
          </a:xfrm>
          <a:prstGeom prst="rect">
            <a:avLst/>
          </a:prstGeom>
        </p:spPr>
      </p:pic>
      <p:sp>
        <p:nvSpPr>
          <p:cNvPr id="5" name="AutoShape 2" descr="Képtalálat a következőre: „Baktérium sejtmembrán”">
            <a:extLst>
              <a:ext uri="{FF2B5EF4-FFF2-40B4-BE49-F238E27FC236}">
                <a16:creationId xmlns:a16="http://schemas.microsoft.com/office/drawing/2014/main" id="{1A0CC97D-C29E-4BA3-B7CE-4331ABD47B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6776" y="3276600"/>
            <a:ext cx="4611624" cy="461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1175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9EB87-3C05-4722-B2D0-81D7D861A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mikroorganizmusok főbb csoportjai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A83C1-FE45-4E64-A1DC-AAC215E16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Baktériumok</a:t>
            </a:r>
          </a:p>
          <a:p>
            <a:r>
              <a:rPr lang="hu-HU" dirty="0" err="1"/>
              <a:t>Archeák</a:t>
            </a:r>
            <a:endParaRPr lang="hu-HU" dirty="0"/>
          </a:p>
          <a:p>
            <a:r>
              <a:rPr lang="hu-HU" dirty="0"/>
              <a:t>Gombák</a:t>
            </a:r>
          </a:p>
          <a:p>
            <a:r>
              <a:rPr lang="hu-HU" dirty="0"/>
              <a:t>Protozoák</a:t>
            </a:r>
          </a:p>
          <a:p>
            <a:r>
              <a:rPr lang="hu-HU" dirty="0"/>
              <a:t>Algák</a:t>
            </a:r>
          </a:p>
          <a:p>
            <a:r>
              <a:rPr lang="hu-HU" dirty="0"/>
              <a:t>Vírusok</a:t>
            </a:r>
          </a:p>
          <a:p>
            <a:r>
              <a:rPr lang="hu-HU" dirty="0"/>
              <a:t>Egyéb</a:t>
            </a:r>
          </a:p>
          <a:p>
            <a:pPr lvl="1"/>
            <a:r>
              <a:rPr lang="hu-HU" dirty="0" err="1"/>
              <a:t>Viroidok</a:t>
            </a:r>
            <a:endParaRPr lang="hu-HU" dirty="0"/>
          </a:p>
          <a:p>
            <a:pPr lvl="1"/>
            <a:r>
              <a:rPr lang="hu-HU" dirty="0"/>
              <a:t>Prionok</a:t>
            </a:r>
          </a:p>
        </p:txBody>
      </p:sp>
    </p:spTree>
    <p:extLst>
      <p:ext uri="{BB962C8B-B14F-4D97-AF65-F5344CB8AC3E}">
        <p14:creationId xmlns:p14="http://schemas.microsoft.com/office/powerpoint/2010/main" val="647630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E49D3-A552-4A0A-A36E-7842177FD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877" y="404654"/>
            <a:ext cx="8911687" cy="1280890"/>
          </a:xfrm>
        </p:spPr>
        <p:txBody>
          <a:bodyPr/>
          <a:lstStyle/>
          <a:p>
            <a:r>
              <a:rPr lang="hu-HU" dirty="0" err="1"/>
              <a:t>Bacteria</a:t>
            </a:r>
            <a:endParaRPr lang="hu-HU" dirty="0"/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1DADCB58-16EB-42E9-A429-3ACD2C1BC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180" y="1758696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Baktériumsejt felépítése</a:t>
            </a:r>
            <a:endParaRPr lang="en-US" dirty="0"/>
          </a:p>
        </p:txBody>
      </p:sp>
      <p:pic>
        <p:nvPicPr>
          <p:cNvPr id="5" name="Picture 2" descr="https://upload.wikimedia.org/wikipedia/commons/thumb/7/70/Prokaryote_cell_diagram_hu.svg/320px-Prokaryote_cell_diagram_hu.svg.png">
            <a:extLst>
              <a:ext uri="{FF2B5EF4-FFF2-40B4-BE49-F238E27FC236}">
                <a16:creationId xmlns:a16="http://schemas.microsoft.com/office/drawing/2014/main" id="{E04E1588-0CD9-467E-8C0B-0BB1FCE6F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311" y="1463684"/>
            <a:ext cx="6464951" cy="525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596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09F63-08BC-4763-89CA-1F63B8CE4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Gram</a:t>
            </a:r>
            <a:r>
              <a:rPr lang="hu-HU" dirty="0"/>
              <a:t> pozitív és </a:t>
            </a:r>
            <a:r>
              <a:rPr lang="hu-HU" dirty="0" err="1"/>
              <a:t>Gram</a:t>
            </a:r>
            <a:r>
              <a:rPr lang="hu-HU" dirty="0"/>
              <a:t> negatív sejtfal </a:t>
            </a:r>
          </a:p>
        </p:txBody>
      </p:sp>
      <p:pic>
        <p:nvPicPr>
          <p:cNvPr id="4" name="Picture 4" descr="Képtalálat a következőre: „Gram pozitív baktérium sejtfal felépítése”">
            <a:extLst>
              <a:ext uri="{FF2B5EF4-FFF2-40B4-BE49-F238E27FC236}">
                <a16:creationId xmlns:a16="http://schemas.microsoft.com/office/drawing/2014/main" id="{A5AA6F51-7A55-46DF-B11A-125C7AB1D4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331" y="2330530"/>
            <a:ext cx="5037666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Képtalálat a következőre: „Gram negatív baktérium sejtfal felépítése”">
            <a:extLst>
              <a:ext uri="{FF2B5EF4-FFF2-40B4-BE49-F238E27FC236}">
                <a16:creationId xmlns:a16="http://schemas.microsoft.com/office/drawing/2014/main" id="{C6170916-7471-45C2-A2FD-E518820B2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439" y="2330530"/>
            <a:ext cx="5474052" cy="410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44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D4712-A246-4253-BF06-101823769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sejtmembrán felépítése</a:t>
            </a:r>
          </a:p>
        </p:txBody>
      </p:sp>
      <p:pic>
        <p:nvPicPr>
          <p:cNvPr id="6146" name="Picture 2" descr="Képtalálat a következőre: „Baktérium sejtmembrán”">
            <a:extLst>
              <a:ext uri="{FF2B5EF4-FFF2-40B4-BE49-F238E27FC236}">
                <a16:creationId xmlns:a16="http://schemas.microsoft.com/office/drawing/2014/main" id="{780F53DA-0B9A-44AD-8AC8-651DDB08DA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39" y="1765065"/>
            <a:ext cx="5834524" cy="415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7A17AB-A10D-4770-B6D1-F27500A54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020" y="3501566"/>
            <a:ext cx="3453861" cy="11123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B5C1B6-8E78-436B-B54F-D693E3BDAADA}"/>
              </a:ext>
            </a:extLst>
          </p:cNvPr>
          <p:cNvSpPr txBox="1"/>
          <p:nvPr/>
        </p:nvSpPr>
        <p:spPr>
          <a:xfrm>
            <a:off x="7874402" y="2056951"/>
            <a:ext cx="3877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Foszfolipid</a:t>
            </a:r>
            <a:r>
              <a:rPr lang="hu-HU" dirty="0"/>
              <a:t> kettős membrán (unit membrán)</a:t>
            </a:r>
          </a:p>
        </p:txBody>
      </p:sp>
    </p:spTree>
    <p:extLst>
      <p:ext uri="{BB962C8B-B14F-4D97-AF65-F5344CB8AC3E}">
        <p14:creationId xmlns:p14="http://schemas.microsoft.com/office/powerpoint/2010/main" val="3724762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44082-1911-4C50-90FC-39429E872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sejtmembrán felépítése</a:t>
            </a:r>
          </a:p>
        </p:txBody>
      </p:sp>
      <p:pic>
        <p:nvPicPr>
          <p:cNvPr id="1026" name="Picture 2" descr="http://elte.prompt.hu/sites/default/files/tananyagok/BevProkariotakVilagaba/images/5286222f.png">
            <a:extLst>
              <a:ext uri="{FF2B5EF4-FFF2-40B4-BE49-F238E27FC236}">
                <a16:creationId xmlns:a16="http://schemas.microsoft.com/office/drawing/2014/main" id="{72B3CD74-0437-43F5-B458-70E4381D50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91" y="2366832"/>
            <a:ext cx="5132014" cy="267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7A04A2-9DEC-4225-B430-E722E2F931AF}"/>
              </a:ext>
            </a:extLst>
          </p:cNvPr>
          <p:cNvSpPr txBox="1"/>
          <p:nvPr/>
        </p:nvSpPr>
        <p:spPr>
          <a:xfrm>
            <a:off x="6935389" y="2496070"/>
            <a:ext cx="47049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Glicerofoszfolipidek</a:t>
            </a:r>
            <a:r>
              <a:rPr lang="hu-HU" dirty="0"/>
              <a:t>: a glicerin 1. és 2. szénatomját zsírsavak </a:t>
            </a:r>
            <a:r>
              <a:rPr lang="hu-HU" dirty="0" err="1"/>
              <a:t>észteresítik</a:t>
            </a:r>
            <a:r>
              <a:rPr lang="hu-HU" dirty="0"/>
              <a:t>, a 3. szénatomhoz poláris funkciós csoport kötődik </a:t>
            </a:r>
            <a:r>
              <a:rPr lang="hu-HU" dirty="0" err="1"/>
              <a:t>foszfodiészter</a:t>
            </a:r>
            <a:r>
              <a:rPr lang="hu-HU" dirty="0"/>
              <a:t> kötéssel. </a:t>
            </a:r>
          </a:p>
          <a:p>
            <a:r>
              <a:rPr lang="hu-HU" dirty="0"/>
              <a:t>A funkciós csoport lehet aminosav (pl. szerin), </a:t>
            </a:r>
            <a:r>
              <a:rPr lang="hu-HU" dirty="0" err="1"/>
              <a:t>poliol</a:t>
            </a:r>
            <a:r>
              <a:rPr lang="hu-HU" dirty="0"/>
              <a:t> (pl. glicerin), </a:t>
            </a:r>
            <a:r>
              <a:rPr lang="hu-HU" dirty="0" err="1"/>
              <a:t>poliol</a:t>
            </a:r>
            <a:r>
              <a:rPr lang="hu-HU" dirty="0"/>
              <a:t> származék (pl. </a:t>
            </a:r>
            <a:r>
              <a:rPr lang="hu-HU" dirty="0" err="1"/>
              <a:t>foszfatidil</a:t>
            </a:r>
            <a:r>
              <a:rPr lang="hu-HU" dirty="0"/>
              <a:t>-O-</a:t>
            </a:r>
            <a:r>
              <a:rPr lang="hu-HU" dirty="0" err="1"/>
              <a:t>aminoacil</a:t>
            </a:r>
            <a:r>
              <a:rPr lang="hu-HU" dirty="0"/>
              <a:t> glicerin), vagy </a:t>
            </a:r>
            <a:r>
              <a:rPr lang="hu-HU" dirty="0" err="1"/>
              <a:t>inozitol</a:t>
            </a:r>
            <a:r>
              <a:rPr lang="hu-HU" dirty="0"/>
              <a:t> származék.</a:t>
            </a:r>
          </a:p>
        </p:txBody>
      </p:sp>
    </p:spTree>
    <p:extLst>
      <p:ext uri="{BB962C8B-B14F-4D97-AF65-F5344CB8AC3E}">
        <p14:creationId xmlns:p14="http://schemas.microsoft.com/office/powerpoint/2010/main" val="1798193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3022A-7DDC-411E-B9CA-7FD00B499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sejtmembrán működése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BF11B-128A-4618-AAA1-EBB8AE353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Passzív transzport</a:t>
            </a:r>
          </a:p>
          <a:p>
            <a:r>
              <a:rPr lang="hu-HU" dirty="0"/>
              <a:t>	Nincs energia befektetés, hajtóerő a koncentráció gradiens</a:t>
            </a:r>
          </a:p>
          <a:p>
            <a:r>
              <a:rPr lang="hu-HU" dirty="0" err="1"/>
              <a:t>Facilitált</a:t>
            </a:r>
            <a:r>
              <a:rPr lang="hu-HU" dirty="0"/>
              <a:t> diffúzió: hajtóerő a koncentráció gradiens, de az átjutást fehérjék(</a:t>
            </a:r>
            <a:r>
              <a:rPr lang="hu-HU" dirty="0" err="1"/>
              <a:t>permeázok</a:t>
            </a:r>
            <a:r>
              <a:rPr lang="hu-HU" dirty="0"/>
              <a:t>) segítik. Az adott molekulára, vagy molekula családra specifikusak.</a:t>
            </a:r>
          </a:p>
          <a:p>
            <a:pPr marL="0" indent="0">
              <a:buNone/>
            </a:pPr>
            <a:r>
              <a:rPr lang="hu-H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96554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2C14F-17C8-476C-ABD6-A790DAAE8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sejtmembrán működése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5DEB4-80AA-4589-9502-30EF9FE96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7480" y="1659673"/>
            <a:ext cx="8807132" cy="4328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Aktív transzport</a:t>
            </a:r>
          </a:p>
          <a:p>
            <a:r>
              <a:rPr lang="hu-HU" dirty="0"/>
              <a:t>Koncentráció gradiens ellenében is. Energia befektetéssel. Membránfehérjékkel</a:t>
            </a:r>
          </a:p>
          <a:p>
            <a:r>
              <a:rPr lang="hu-HU" dirty="0"/>
              <a:t>Felépítésük minden baktérium sejtben hasonló: 12 alfa </a:t>
            </a:r>
            <a:r>
              <a:rPr lang="hu-HU" dirty="0" err="1"/>
              <a:t>hélix</a:t>
            </a:r>
            <a:r>
              <a:rPr lang="hu-HU" dirty="0"/>
              <a:t>, képez csatornát a membránban. Általában molekula-specifikusak</a:t>
            </a:r>
          </a:p>
          <a:p>
            <a:r>
              <a:rPr lang="hu-HU" dirty="0"/>
              <a:t>Három átviteli mód: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A3E1CD-0F15-498C-A5C9-12C937EE0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353" y="3824118"/>
            <a:ext cx="6183167" cy="299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91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21AB8F-AF94-4900-B60E-9EC1B8CD6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>
                <a:solidFill>
                  <a:schemeClr val="tx1"/>
                </a:solidFill>
              </a:rPr>
              <a:t>A földtörténeti ősidő (</a:t>
            </a:r>
            <a:r>
              <a:rPr lang="hu-HU" dirty="0" err="1">
                <a:solidFill>
                  <a:schemeClr val="tx1"/>
                </a:solidFill>
              </a:rPr>
              <a:t>Prekambrium</a:t>
            </a:r>
            <a:r>
              <a:rPr lang="hu-HU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46C500-4AE0-4161-B1D7-03FC9A006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3976" y="2133600"/>
            <a:ext cx="9410636" cy="410029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altLang="hu-HU" dirty="0">
                <a:solidFill>
                  <a:schemeClr val="tx1"/>
                </a:solidFill>
              </a:rPr>
              <a:t>Az őslégkör összetétele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hu-HU" altLang="hu-HU" dirty="0">
                <a:solidFill>
                  <a:schemeClr val="tx1"/>
                </a:solidFill>
              </a:rPr>
              <a:t>a Föld mélyéből szabadult gázokból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hu-HU" altLang="hu-HU" dirty="0">
                <a:solidFill>
                  <a:schemeClr val="tx1"/>
                </a:solidFill>
              </a:rPr>
              <a:t>redukáló gázelegy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hu-HU" altLang="hu-HU" dirty="0">
                <a:solidFill>
                  <a:schemeClr val="tx1"/>
                </a:solidFill>
              </a:rPr>
              <a:t>vízgőz, metán, nitrogén, szén-dioxid, hidrogén, kén-hidrogén, ammónia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hu-HU" altLang="hu-HU" dirty="0">
                <a:solidFill>
                  <a:schemeClr val="tx1"/>
                </a:solidFill>
              </a:rPr>
              <a:t>a szén-dioxid konc. a mai ezerszerese    üvegházhatás (egyébként -55 °C fok lett volna)</a:t>
            </a:r>
          </a:p>
          <a:p>
            <a:pPr marL="0" indent="0">
              <a:buNone/>
            </a:pPr>
            <a:r>
              <a:rPr lang="hu-HU" altLang="hu-HU" dirty="0">
                <a:solidFill>
                  <a:schemeClr val="tx1"/>
                </a:solidFill>
              </a:rPr>
              <a:t>Ősóceán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altLang="hu-HU" dirty="0">
                <a:solidFill>
                  <a:schemeClr val="tx1"/>
                </a:solidFill>
              </a:rPr>
              <a:t>a légkörből kicsapódó és a becsapódó meteoritokból származó vízből keletkezett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altLang="hu-HU" dirty="0">
                <a:solidFill>
                  <a:schemeClr val="tx1"/>
                </a:solidFill>
              </a:rPr>
              <a:t>a légkör anyagait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altLang="hu-HU" dirty="0">
                <a:solidFill>
                  <a:schemeClr val="tx1"/>
                </a:solidFill>
              </a:rPr>
              <a:t>és a kőzetekből kioldott ásványi sókat tartalmazta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altLang="hu-HU" dirty="0">
                <a:solidFill>
                  <a:schemeClr val="tx1"/>
                </a:solidFill>
              </a:rPr>
              <a:t>„ősleves”</a:t>
            </a:r>
          </a:p>
          <a:p>
            <a:pPr lvl="1" eaLnBrk="1" hangingPunct="1"/>
            <a:endParaRPr lang="hu-HU" altLang="hu-HU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AD8400E-C3D6-4ACF-A04E-760B8D4610FD}"/>
              </a:ext>
            </a:extLst>
          </p:cNvPr>
          <p:cNvCxnSpPr/>
          <p:nvPr/>
        </p:nvCxnSpPr>
        <p:spPr>
          <a:xfrm>
            <a:off x="6638544" y="3822192"/>
            <a:ext cx="1280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821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F460E-5697-49B6-A907-69E38631F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Aktív transzport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FCBFF-F95A-449C-B4BC-5BED6343E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0612" y="1543682"/>
            <a:ext cx="8915400" cy="3777622"/>
          </a:xfrm>
        </p:spPr>
        <p:txBody>
          <a:bodyPr/>
          <a:lstStyle/>
          <a:p>
            <a:r>
              <a:rPr lang="hu-HU" dirty="0"/>
              <a:t>Csoport transzlokáció. A szubsztrát kémiailag módosult formában jut át a membránon. 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sz="1600" dirty="0" err="1">
                <a:solidFill>
                  <a:srgbClr val="002060"/>
                </a:solidFill>
              </a:rPr>
              <a:t>Foszfotranszferáz</a:t>
            </a:r>
            <a:r>
              <a:rPr lang="hu-HU" sz="1600" dirty="0">
                <a:solidFill>
                  <a:srgbClr val="002060"/>
                </a:solidFill>
              </a:rPr>
              <a:t> rendszer</a:t>
            </a:r>
            <a:r>
              <a:rPr lang="hu-HU" sz="1600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44B6D1-424B-4295-BF90-8CD6D613F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5" y="2615541"/>
            <a:ext cx="7081025" cy="342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841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DB4E5-05BA-49E5-9AED-B48F8E1AB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Aktív transzport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3C400-8A32-4D61-B6EB-5909EE2C1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802" y="1264555"/>
            <a:ext cx="8915400" cy="3777622"/>
          </a:xfrm>
        </p:spPr>
        <p:txBody>
          <a:bodyPr/>
          <a:lstStyle/>
          <a:p>
            <a:r>
              <a:rPr lang="hu-HU" dirty="0"/>
              <a:t>ABC rendszer (</a:t>
            </a:r>
            <a:r>
              <a:rPr lang="hu-HU" dirty="0">
                <a:solidFill>
                  <a:srgbClr val="C00000"/>
                </a:solidFill>
              </a:rPr>
              <a:t>A</a:t>
            </a:r>
            <a:r>
              <a:rPr lang="hu-HU" dirty="0"/>
              <a:t>TP-</a:t>
            </a:r>
            <a:r>
              <a:rPr lang="hu-HU" dirty="0" err="1">
                <a:solidFill>
                  <a:srgbClr val="C00000"/>
                </a:solidFill>
              </a:rPr>
              <a:t>b</a:t>
            </a:r>
            <a:r>
              <a:rPr lang="hu-HU" dirty="0" err="1"/>
              <a:t>inding</a:t>
            </a:r>
            <a:r>
              <a:rPr lang="hu-HU" dirty="0"/>
              <a:t> </a:t>
            </a:r>
            <a:r>
              <a:rPr lang="hu-HU" dirty="0" err="1">
                <a:solidFill>
                  <a:srgbClr val="C00000"/>
                </a:solidFill>
              </a:rPr>
              <a:t>c</a:t>
            </a:r>
            <a:r>
              <a:rPr lang="hu-HU" dirty="0" err="1"/>
              <a:t>assette</a:t>
            </a:r>
            <a:r>
              <a:rPr lang="hu-HU" dirty="0"/>
              <a:t>)</a:t>
            </a:r>
          </a:p>
          <a:p>
            <a:pPr marL="0" indent="0">
              <a:buNone/>
            </a:pPr>
            <a:r>
              <a:rPr lang="hu-HU" dirty="0"/>
              <a:t>	</a:t>
            </a:r>
            <a:endParaRPr lang="hu-HU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C5CDEE-2087-4B2C-A5BF-A8478DC26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390" y="2013671"/>
            <a:ext cx="4081753" cy="357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60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6D67E-DB83-4965-AE1D-23D3D6432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Citoplazma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4D3AD-36C5-4861-A36C-C141DFB81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Komplex gél-szerű mátrix, amely vizet, enzimeket, tápanyagokat és gázokat tartalmaz, valamint a riboszómát a cirkuláris kromoszómát, és a </a:t>
            </a:r>
            <a:r>
              <a:rPr lang="hu-HU" dirty="0" err="1"/>
              <a:t>plazmidokat</a:t>
            </a:r>
            <a:endParaRPr lang="hu-HU" dirty="0"/>
          </a:p>
          <a:p>
            <a:r>
              <a:rPr lang="hu-HU" dirty="0" err="1"/>
              <a:t>Nucleoid</a:t>
            </a:r>
            <a:r>
              <a:rPr lang="hu-HU" dirty="0"/>
              <a:t>: a </a:t>
            </a:r>
            <a:r>
              <a:rPr lang="hu-HU" dirty="0" err="1"/>
              <a:t>citoplasma</a:t>
            </a:r>
            <a:r>
              <a:rPr lang="hu-HU" dirty="0"/>
              <a:t> ahol a kromoszóma van (egy db., cirkuláris DNS)</a:t>
            </a:r>
          </a:p>
          <a:p>
            <a:r>
              <a:rPr lang="hu-HU" dirty="0" err="1"/>
              <a:t>Plazmid</a:t>
            </a:r>
            <a:r>
              <a:rPr lang="hu-HU" dirty="0"/>
              <a:t>: a kromoszómától elkülönült cirkuláris DNS</a:t>
            </a:r>
          </a:p>
          <a:p>
            <a:pPr lvl="1"/>
            <a:r>
              <a:rPr lang="hu-HU" dirty="0"/>
              <a:t>Rezisztencia </a:t>
            </a:r>
            <a:r>
              <a:rPr lang="hu-HU" dirty="0" err="1"/>
              <a:t>plazmid</a:t>
            </a:r>
            <a:r>
              <a:rPr lang="hu-HU" dirty="0"/>
              <a:t>: antibiotikum és higany rezisztencia</a:t>
            </a:r>
          </a:p>
          <a:p>
            <a:pPr lvl="1"/>
            <a:r>
              <a:rPr lang="hu-HU" dirty="0" err="1"/>
              <a:t>Degradatív</a:t>
            </a:r>
            <a:r>
              <a:rPr lang="hu-HU" dirty="0"/>
              <a:t> </a:t>
            </a:r>
            <a:r>
              <a:rPr lang="hu-HU" dirty="0" err="1"/>
              <a:t>plazmid</a:t>
            </a:r>
            <a:r>
              <a:rPr lang="hu-HU" dirty="0"/>
              <a:t>: 2,4 D lebontás (2,4-Dichlorophenoxyacetil sav)</a:t>
            </a:r>
          </a:p>
          <a:p>
            <a:pPr lvl="1"/>
            <a:r>
              <a:rPr lang="hu-HU" dirty="0"/>
              <a:t>Növény interaktív </a:t>
            </a:r>
            <a:r>
              <a:rPr lang="hu-HU" dirty="0" err="1"/>
              <a:t>plazmid</a:t>
            </a:r>
            <a:r>
              <a:rPr lang="hu-HU" dirty="0"/>
              <a:t>: </a:t>
            </a:r>
            <a:r>
              <a:rPr lang="hu-HU" dirty="0" err="1"/>
              <a:t>rhizobium</a:t>
            </a:r>
            <a:r>
              <a:rPr lang="hu-HU" dirty="0"/>
              <a:t> nitrogén kötés</a:t>
            </a:r>
          </a:p>
          <a:p>
            <a:pPr lvl="1"/>
            <a:r>
              <a:rPr lang="hu-HU" dirty="0"/>
              <a:t>Termékenység (</a:t>
            </a:r>
            <a:r>
              <a:rPr lang="hu-HU" dirty="0" err="1"/>
              <a:t>fertiliti</a:t>
            </a:r>
            <a:r>
              <a:rPr lang="hu-HU" dirty="0"/>
              <a:t>) </a:t>
            </a:r>
            <a:r>
              <a:rPr lang="hu-HU" dirty="0" err="1"/>
              <a:t>plazmid</a:t>
            </a:r>
            <a:r>
              <a:rPr lang="hu-HU" dirty="0"/>
              <a:t>: </a:t>
            </a:r>
            <a:r>
              <a:rPr lang="hu-HU" dirty="0" err="1"/>
              <a:t>konjugatív</a:t>
            </a:r>
            <a:r>
              <a:rPr lang="hu-HU" dirty="0"/>
              <a:t> </a:t>
            </a:r>
            <a:r>
              <a:rPr lang="hu-HU" dirty="0" err="1"/>
              <a:t>plazmid</a:t>
            </a:r>
            <a:r>
              <a:rPr lang="hu-HU" dirty="0"/>
              <a:t>, géncsere </a:t>
            </a:r>
          </a:p>
          <a:p>
            <a:pPr lvl="1"/>
            <a:r>
              <a:rPr lang="hu-HU" dirty="0"/>
              <a:t>Col </a:t>
            </a:r>
            <a:r>
              <a:rPr lang="hu-HU" dirty="0" err="1"/>
              <a:t>plazmid</a:t>
            </a:r>
            <a:r>
              <a:rPr lang="hu-HU" dirty="0"/>
              <a:t>: </a:t>
            </a:r>
            <a:r>
              <a:rPr lang="hu-HU" dirty="0" err="1"/>
              <a:t>Kolicint</a:t>
            </a:r>
            <a:r>
              <a:rPr lang="hu-HU" dirty="0"/>
              <a:t>, vagy más, egyéb baktériumok számára gyilkos anyagok kódolása</a:t>
            </a:r>
          </a:p>
          <a:p>
            <a:pPr lvl="1"/>
            <a:r>
              <a:rPr lang="hu-HU" dirty="0"/>
              <a:t>Virulencia </a:t>
            </a:r>
            <a:r>
              <a:rPr lang="hu-HU" dirty="0" err="1"/>
              <a:t>plazmid</a:t>
            </a:r>
            <a:r>
              <a:rPr lang="hu-HU" dirty="0"/>
              <a:t>: Patogén baktériumok toxinjait kódolja</a:t>
            </a:r>
          </a:p>
          <a:p>
            <a:pPr lvl="1"/>
            <a:r>
              <a:rPr lang="hu-HU" dirty="0"/>
              <a:t>„titkos” (</a:t>
            </a:r>
            <a:r>
              <a:rPr lang="hu-HU" dirty="0" err="1"/>
              <a:t>cryptic</a:t>
            </a:r>
            <a:r>
              <a:rPr lang="hu-HU" dirty="0"/>
              <a:t>) </a:t>
            </a:r>
            <a:r>
              <a:rPr lang="hu-HU" dirty="0" err="1"/>
              <a:t>plazmid</a:t>
            </a:r>
            <a:r>
              <a:rPr lang="hu-HU" dirty="0"/>
              <a:t>: funkciója nem ismert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75930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42A76-5184-437D-B702-85C4E569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Glikokalix</a:t>
            </a:r>
            <a:r>
              <a:rPr lang="hu-HU" dirty="0"/>
              <a:t> (tok, kapszula, nyálka)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121E1-9B81-4FFD-8364-5B372D68B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2324" y="1453896"/>
            <a:ext cx="8915400" cy="4654296"/>
          </a:xfrm>
        </p:spPr>
        <p:txBody>
          <a:bodyPr>
            <a:normAutofit fontScale="55000" lnSpcReduction="20000"/>
          </a:bodyPr>
          <a:lstStyle/>
          <a:p>
            <a:r>
              <a:rPr lang="hu-HU" sz="2500" dirty="0"/>
              <a:t>A sejtfalon kívüli nyálkás vagy ragadós, esetenként eltérő konzisztenciájú, főként </a:t>
            </a:r>
            <a:r>
              <a:rPr lang="hu-HU" sz="2500" dirty="0" err="1"/>
              <a:t>poliszaharidokból</a:t>
            </a:r>
            <a:r>
              <a:rPr lang="hu-HU" sz="2500" dirty="0"/>
              <a:t>, ritkábban fehérjékből (pl. a </a:t>
            </a:r>
            <a:r>
              <a:rPr lang="hu-HU" sz="2500" i="1" dirty="0"/>
              <a:t>Bacillus </a:t>
            </a:r>
            <a:r>
              <a:rPr lang="hu-HU" sz="2500" i="1" dirty="0" err="1"/>
              <a:t>anthracis</a:t>
            </a:r>
            <a:r>
              <a:rPr lang="hu-HU" sz="2500" dirty="0"/>
              <a:t> esetében </a:t>
            </a:r>
            <a:r>
              <a:rPr lang="hu-HU" sz="2500" dirty="0" err="1"/>
              <a:t>poli</a:t>
            </a:r>
            <a:r>
              <a:rPr lang="hu-HU" sz="2500" dirty="0"/>
              <a:t>-D-glutaminsavból) álló </a:t>
            </a:r>
            <a:r>
              <a:rPr lang="hu-HU" sz="2500" dirty="0" err="1"/>
              <a:t>morfológiailag</a:t>
            </a:r>
            <a:r>
              <a:rPr lang="hu-HU" sz="2500" dirty="0"/>
              <a:t> vagy funkcionálisan elkülönülő réteg. Elnevezését tekintve hívhatják toknak, nyáknak, vagy </a:t>
            </a:r>
            <a:r>
              <a:rPr lang="hu-HU" sz="2500" dirty="0" err="1"/>
              <a:t>mikrokapszulának</a:t>
            </a:r>
            <a:r>
              <a:rPr lang="hu-HU" sz="2500" dirty="0"/>
              <a:t> is. Tok és </a:t>
            </a:r>
            <a:r>
              <a:rPr lang="hu-HU" sz="2500" dirty="0" err="1"/>
              <a:t>mikrokapszula</a:t>
            </a:r>
            <a:r>
              <a:rPr lang="hu-HU" sz="2500" dirty="0"/>
              <a:t> abban az esetben, ha kompaktabb, a sejtfalhoz is szorosabban (akár kovalens kötésekkel) kapcsolódó képződményről van szó; nyáknak nevezik, ha lazább szerkezetű, könnyen deformálódó réteget képez</a:t>
            </a:r>
          </a:p>
          <a:p>
            <a:r>
              <a:rPr lang="hu-HU" sz="2500" dirty="0"/>
              <a:t>Funkció:</a:t>
            </a:r>
          </a:p>
          <a:p>
            <a:pPr lvl="1"/>
            <a:r>
              <a:rPr lang="hu-HU" sz="2200" dirty="0"/>
              <a:t>Segíthetik a </a:t>
            </a:r>
            <a:r>
              <a:rPr lang="hu-HU" sz="2200" dirty="0" err="1"/>
              <a:t>mikroorganizusok</a:t>
            </a:r>
            <a:r>
              <a:rPr lang="hu-HU" sz="2200" dirty="0"/>
              <a:t> különböző felszínekhez kötődését, pl.  patogén baktériumoknak a gazdaszervezet </a:t>
            </a:r>
            <a:r>
              <a:rPr lang="hu-HU" sz="2200" dirty="0" err="1"/>
              <a:t>szöveteihez</a:t>
            </a:r>
            <a:r>
              <a:rPr lang="hu-HU" sz="2200" dirty="0"/>
              <a:t> történő kapcsolódása, vagy nem patogén baktériumok esetében a sejtek szilárd felületekhez kötődése során a biofilm kialakulásában játszhatnak szerepet. Ez a kapcsolódás valamennyire felület-specifikus. Kivételes esetekben a felület lehet víz-levegő határfelület is, példa erre az aerob </a:t>
            </a:r>
            <a:r>
              <a:rPr lang="hu-HU" sz="2200" i="1" dirty="0" err="1"/>
              <a:t>Acetobacter</a:t>
            </a:r>
            <a:r>
              <a:rPr lang="hu-HU" sz="2200" dirty="0"/>
              <a:t> által termelt cellulóz alapú rostok, amik segítségével sejtjei az oxigéndús felszínen maradhatnak.</a:t>
            </a:r>
          </a:p>
          <a:p>
            <a:pPr lvl="1"/>
            <a:r>
              <a:rPr lang="hu-HU" sz="2200" dirty="0"/>
              <a:t>Véd a gazdaszervezetek fagocitái ellen. </a:t>
            </a:r>
          </a:p>
          <a:p>
            <a:pPr lvl="1"/>
            <a:r>
              <a:rPr lang="hu-HU" sz="2200" dirty="0"/>
              <a:t>Fizikailag véd a bakteriofágok támadásától.</a:t>
            </a:r>
          </a:p>
          <a:p>
            <a:pPr lvl="1"/>
            <a:r>
              <a:rPr lang="hu-HU" sz="2200" dirty="0"/>
              <a:t>Megakadályozza sok toxikus anyag (pl. </a:t>
            </a:r>
            <a:r>
              <a:rPr lang="hu-HU" sz="2200" dirty="0" err="1"/>
              <a:t>detergensek</a:t>
            </a:r>
            <a:r>
              <a:rPr lang="hu-HU" sz="2200" dirty="0"/>
              <a:t>) károsító hatását.</a:t>
            </a:r>
          </a:p>
          <a:p>
            <a:pPr lvl="1"/>
            <a:r>
              <a:rPr lang="hu-HU" sz="2200" dirty="0"/>
              <a:t>Mivel ezek a külső rétegek jelentős mennyiségű vizet tartalmaznak, fontos szerepük lehet a sejtek kiszáradás elleni védelmében. </a:t>
            </a:r>
          </a:p>
          <a:p>
            <a:pPr lvl="1"/>
            <a:r>
              <a:rPr lang="hu-HU" sz="2200" dirty="0"/>
              <a:t>A sejtfelszíni nyálkaréteg segítheti a csúszó mozgást.</a:t>
            </a:r>
          </a:p>
          <a:p>
            <a:r>
              <a:rPr lang="hu-HU" sz="2500" dirty="0"/>
              <a:t>A </a:t>
            </a:r>
            <a:r>
              <a:rPr lang="hu-HU" sz="2500" dirty="0" err="1"/>
              <a:t>glikokalix</a:t>
            </a:r>
            <a:r>
              <a:rPr lang="hu-HU" sz="2500" dirty="0"/>
              <a:t> megléte kimutatható ruténium-vörössel vagy tusfestéssel. Utóbbi esetben negatív festésről van szó, a tokba a nagyméretű festékszemcsék nem képesek behatolni , így a sejteket körülvevő háttér </a:t>
            </a:r>
            <a:r>
              <a:rPr lang="hu-HU" sz="2500" dirty="0" err="1"/>
              <a:t>festődik</a:t>
            </a:r>
            <a:r>
              <a:rPr lang="hu-HU" sz="2500" dirty="0"/>
              <a:t> sötétre.</a:t>
            </a:r>
          </a:p>
        </p:txBody>
      </p:sp>
    </p:spTree>
    <p:extLst>
      <p:ext uri="{BB962C8B-B14F-4D97-AF65-F5344CB8AC3E}">
        <p14:creationId xmlns:p14="http://schemas.microsoft.com/office/powerpoint/2010/main" val="9589298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CC857-47E3-4CB1-B0F1-EF423DA3F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489" y="558702"/>
            <a:ext cx="8911687" cy="1280890"/>
          </a:xfrm>
        </p:spPr>
        <p:txBody>
          <a:bodyPr>
            <a:normAutofit/>
          </a:bodyPr>
          <a:lstStyle/>
          <a:p>
            <a:r>
              <a:rPr lang="hu-HU" dirty="0"/>
              <a:t>Függelékek 1. </a:t>
            </a:r>
            <a:br>
              <a:rPr lang="hu-HU" dirty="0"/>
            </a:br>
            <a:r>
              <a:rPr lang="hu-HU" dirty="0"/>
              <a:t>Flagellum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67F58-CAD6-4738-AB64-3D16AC3B2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424" y="1806498"/>
            <a:ext cx="10367188" cy="32119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1600" dirty="0"/>
              <a:t>Flagellum (ostor, csilló):mozgásszervecskék. Szerkezetük hasonló, a különbség számukban, hosszukban, a mozgás módjában és szabályozásában van. A csillók száma több száz is lehet egy sejtben, míg ostorból általában egy van. A csillók jóval rövidebbek (5–10 µm), mint az ostorok (150–200 µm), csapásuk gyorsabb és összehangolt. </a:t>
            </a:r>
          </a:p>
          <a:p>
            <a:pPr>
              <a:lnSpc>
                <a:spcPct val="90000"/>
              </a:lnSpc>
            </a:pPr>
            <a:endParaRPr lang="hu-HU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CE0782-4AAB-4736-A2A5-CFF380400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325" y="3171845"/>
            <a:ext cx="4442948" cy="333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51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4A795-E739-46DA-AC07-3B7EA1089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Függelékek 2. </a:t>
            </a:r>
            <a:br>
              <a:rPr lang="hu-HU" dirty="0"/>
            </a:br>
            <a:r>
              <a:rPr lang="hu-HU" dirty="0"/>
              <a:t>Fimbriák, pilusok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6385B-28D4-484A-A7B8-2F7F1DDCE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Sok Gram-negatív baktériumnak van Fehérjékből állnak, a csillóknál vékonyabbak, (általában 3-10 µm átmérő), a mozgásban nincs szerepük</a:t>
            </a:r>
          </a:p>
          <a:p>
            <a:r>
              <a:rPr lang="hu-HU" dirty="0"/>
              <a:t>A fimbriák a </a:t>
            </a:r>
            <a:r>
              <a:rPr lang="hu-HU" dirty="0" err="1"/>
              <a:t>pilusoknál</a:t>
            </a:r>
            <a:r>
              <a:rPr lang="hu-HU" dirty="0"/>
              <a:t> vékonyabbak, rövidebbek számuk </a:t>
            </a:r>
            <a:r>
              <a:rPr lang="hu-HU" dirty="0" err="1"/>
              <a:t>sejtenként</a:t>
            </a:r>
            <a:r>
              <a:rPr lang="hu-HU" dirty="0"/>
              <a:t> elérheti az ezret. A különböző felületekhez történő kapcsolódásban van szerepük. (Humán patogén baktériumok, pl.  </a:t>
            </a:r>
            <a:r>
              <a:rPr lang="hu-HU" i="1" dirty="0"/>
              <a:t>Salmonella</a:t>
            </a:r>
            <a:r>
              <a:rPr lang="hu-HU" dirty="0"/>
              <a:t> fajok,  </a:t>
            </a:r>
            <a:r>
              <a:rPr lang="hu-HU" i="1" dirty="0" err="1"/>
              <a:t>Bordetella</a:t>
            </a:r>
            <a:r>
              <a:rPr lang="hu-HU" i="1" dirty="0"/>
              <a:t> </a:t>
            </a:r>
            <a:r>
              <a:rPr lang="hu-HU" i="1" dirty="0" err="1"/>
              <a:t>pertussis</a:t>
            </a:r>
            <a:r>
              <a:rPr lang="hu-HU" i="1" dirty="0"/>
              <a:t>  </a:t>
            </a:r>
            <a:r>
              <a:rPr lang="hu-HU" dirty="0"/>
              <a:t>(szamárköhögés</a:t>
            </a:r>
            <a:r>
              <a:rPr lang="hu-HU" i="1" dirty="0"/>
              <a:t>)</a:t>
            </a:r>
            <a:r>
              <a:rPr lang="hu-HU" dirty="0"/>
              <a:t>  </a:t>
            </a:r>
            <a:r>
              <a:rPr lang="hu-HU" i="1" dirty="0" err="1"/>
              <a:t>Neisseria</a:t>
            </a:r>
            <a:r>
              <a:rPr lang="hu-HU" i="1" dirty="0"/>
              <a:t> </a:t>
            </a:r>
            <a:r>
              <a:rPr lang="hu-HU" i="1" dirty="0" err="1"/>
              <a:t>gonorrhoeae</a:t>
            </a:r>
            <a:r>
              <a:rPr lang="hu-HU" i="1" dirty="0"/>
              <a:t> </a:t>
            </a:r>
            <a:r>
              <a:rPr lang="hu-HU" dirty="0"/>
              <a:t>(kankó).</a:t>
            </a:r>
          </a:p>
          <a:p>
            <a:r>
              <a:rPr lang="hu-HU" dirty="0"/>
              <a:t>A </a:t>
            </a:r>
            <a:r>
              <a:rPr lang="hu-HU" dirty="0" err="1"/>
              <a:t>pilusokból</a:t>
            </a:r>
            <a:r>
              <a:rPr lang="hu-HU" dirty="0"/>
              <a:t> csak néhány található egy-egy sejt felszínén, a </a:t>
            </a:r>
            <a:r>
              <a:rPr lang="hu-HU" dirty="0" err="1"/>
              <a:t>fimbriáknál</a:t>
            </a:r>
            <a:r>
              <a:rPr lang="hu-HU" dirty="0"/>
              <a:t> hosszabb képződmények. Szerepük lehet a gazdaszervezethez való kötődés, sejtek közötti génátadás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hu-HU" dirty="0"/>
              <a:t> </a:t>
            </a:r>
            <a:r>
              <a:rPr lang="hu-HU" dirty="0" err="1"/>
              <a:t>Konjugatív</a:t>
            </a:r>
            <a:r>
              <a:rPr lang="hu-HU" dirty="0"/>
              <a:t> </a:t>
            </a:r>
            <a:r>
              <a:rPr lang="hu-HU" dirty="0" err="1"/>
              <a:t>pilus</a:t>
            </a:r>
            <a:r>
              <a:rPr lang="hu-HU" dirty="0"/>
              <a:t> (szex </a:t>
            </a:r>
            <a:r>
              <a:rPr lang="hu-HU" dirty="0" err="1"/>
              <a:t>pilus</a:t>
            </a:r>
            <a:r>
              <a:rPr lang="hu-HU" dirty="0"/>
              <a:t>). Az a sejt növeszti, amelyik a fertilitási (F) faktort tartalmazó </a:t>
            </a:r>
            <a:r>
              <a:rPr lang="hu-HU" dirty="0" err="1"/>
              <a:t>plazmidot</a:t>
            </a:r>
            <a:r>
              <a:rPr lang="hu-HU" dirty="0"/>
              <a:t> adja át a másik sejtnek. Baktériumok „ivaros szaporodása” is. Bukfencező mozgás ún. IV. típusú pilusok.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272001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91F2F-8059-428B-82B1-33B7B6404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Endospóra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C4513-DC54-446C-8E27-2B5C7FD2C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722" y="1905000"/>
            <a:ext cx="9200853" cy="4659232"/>
          </a:xfrm>
        </p:spPr>
        <p:txBody>
          <a:bodyPr>
            <a:noAutofit/>
          </a:bodyPr>
          <a:lstStyle/>
          <a:p>
            <a:r>
              <a:rPr lang="hu-HU" sz="1200" dirty="0"/>
              <a:t>Hőnek, sugárzásnak és a roncsoló hatású kémiai anyagoknak ellenálló kitartó képlet</a:t>
            </a:r>
          </a:p>
          <a:p>
            <a:r>
              <a:rPr lang="hu-HU" sz="1200" dirty="0" err="1"/>
              <a:t>Rétegei</a:t>
            </a:r>
            <a:r>
              <a:rPr lang="hu-HU" sz="1200" dirty="0"/>
              <a:t>:</a:t>
            </a:r>
          </a:p>
          <a:p>
            <a:pPr lvl="1"/>
            <a:r>
              <a:rPr lang="hu-HU" sz="1200" dirty="0" err="1"/>
              <a:t>Exospórium</a:t>
            </a:r>
            <a:r>
              <a:rPr lang="hu-HU" sz="1200" dirty="0"/>
              <a:t>: vékony fehérjeréteg. </a:t>
            </a:r>
          </a:p>
          <a:p>
            <a:pPr lvl="1"/>
            <a:r>
              <a:rPr lang="hu-HU" sz="1200" dirty="0"/>
              <a:t>Spóraburok: többrétegű, spóra-specifikus fehérjékből áll. Sok toxikus anyag számára átjárhatatlan és a spóra enzimekkel és kémiai anyagokkal (pl. hidrogén-peroxiddal) szembeni rezisztenciájáért felelős, valamint a benne található enzimek a spóra kicsírázásában szerepelnek. </a:t>
            </a:r>
          </a:p>
          <a:p>
            <a:pPr lvl="1"/>
            <a:r>
              <a:rPr lang="hu-HU" sz="1200" dirty="0"/>
              <a:t>Külső elsőspóramembrán: a spóraburkot választja el a </a:t>
            </a:r>
            <a:r>
              <a:rPr lang="hu-HU" sz="1200" dirty="0" err="1"/>
              <a:t>kortextől</a:t>
            </a:r>
            <a:r>
              <a:rPr lang="hu-HU" sz="1200" dirty="0"/>
              <a:t>. </a:t>
            </a:r>
          </a:p>
          <a:p>
            <a:pPr lvl="1"/>
            <a:r>
              <a:rPr lang="hu-HU" sz="1200" dirty="0" err="1"/>
              <a:t>Kortex</a:t>
            </a:r>
            <a:r>
              <a:rPr lang="hu-HU" sz="1200" dirty="0"/>
              <a:t>: laza keresztkötéseket tartalmazó </a:t>
            </a:r>
            <a:r>
              <a:rPr lang="hu-HU" sz="1200" dirty="0" err="1"/>
              <a:t>peptidoglikánból</a:t>
            </a:r>
            <a:r>
              <a:rPr lang="hu-HU" sz="1200" dirty="0"/>
              <a:t> épül fel. Akár a spóra térfogatának a felét is kiteheti, és vélhetőleg abban van szerepe, hogy vizet von el a spóra </a:t>
            </a:r>
            <a:r>
              <a:rPr lang="hu-HU" sz="1200" dirty="0" err="1"/>
              <a:t>belsejéből</a:t>
            </a:r>
            <a:r>
              <a:rPr lang="hu-HU" sz="1200" dirty="0"/>
              <a:t>. </a:t>
            </a:r>
          </a:p>
          <a:p>
            <a:pPr lvl="1"/>
            <a:r>
              <a:rPr lang="hu-HU" sz="1200" dirty="0"/>
              <a:t>Spórafal</a:t>
            </a:r>
          </a:p>
          <a:p>
            <a:pPr lvl="1"/>
            <a:r>
              <a:rPr lang="hu-HU" sz="1200" dirty="0"/>
              <a:t>Belső </a:t>
            </a:r>
            <a:r>
              <a:rPr lang="hu-HU" sz="1200" dirty="0" err="1"/>
              <a:t>előspóramembrán</a:t>
            </a:r>
            <a:endParaRPr lang="hu-HU" sz="1200" dirty="0"/>
          </a:p>
          <a:p>
            <a:pPr lvl="1"/>
            <a:r>
              <a:rPr lang="hu-HU" sz="1200" dirty="0"/>
              <a:t>Spóraprotoplazma (</a:t>
            </a:r>
            <a:r>
              <a:rPr lang="hu-HU" sz="1200" dirty="0" err="1"/>
              <a:t>spóraprotoplaszt</a:t>
            </a:r>
            <a:r>
              <a:rPr lang="hu-HU" sz="1200" dirty="0"/>
              <a:t>) a citoplazmára jellemző sejtalkotókkal (</a:t>
            </a:r>
            <a:r>
              <a:rPr lang="hu-HU" sz="1200" dirty="0" err="1"/>
              <a:t>nukleoid</a:t>
            </a:r>
            <a:r>
              <a:rPr lang="hu-HU" sz="1200" dirty="0"/>
              <a:t>, riboszómák stb.), de metabolikus szempontból inaktív. </a:t>
            </a:r>
          </a:p>
          <a:p>
            <a:pPr marL="457200" lvl="1" indent="0">
              <a:buNone/>
            </a:pPr>
            <a:r>
              <a:rPr lang="hu-HU" sz="1200" dirty="0"/>
              <a:t>Két,  vegetatív sejtekre nem jellemző anyag: dipikolinsav és a DNS-hez kötő, kis méterű, savas közegben oldódó fehérjék (’</a:t>
            </a:r>
            <a:r>
              <a:rPr lang="hu-HU" sz="1200" dirty="0" err="1"/>
              <a:t>small</a:t>
            </a:r>
            <a:r>
              <a:rPr lang="hu-HU" sz="1200" dirty="0"/>
              <a:t> </a:t>
            </a:r>
            <a:r>
              <a:rPr lang="hu-HU" sz="1200" dirty="0" err="1"/>
              <a:t>acid</a:t>
            </a:r>
            <a:r>
              <a:rPr lang="hu-HU" sz="1200" dirty="0"/>
              <a:t> </a:t>
            </a:r>
            <a:r>
              <a:rPr lang="hu-HU" sz="1200" dirty="0" err="1"/>
              <a:t>soluble</a:t>
            </a:r>
            <a:r>
              <a:rPr lang="hu-HU" sz="1200" dirty="0"/>
              <a:t> protein’, SASP). Szerepük: a protoplazma DNS-ének hővel és kémiai anyagokkal szembeni védelme. A SASP molekulák az UV sugárzással szemben is védenek, valamint szén- és energiaforrásként szolgálnak a </a:t>
            </a:r>
            <a:r>
              <a:rPr lang="hu-HU" sz="1200" dirty="0" err="1"/>
              <a:t>germináció</a:t>
            </a:r>
            <a:r>
              <a:rPr lang="hu-HU" sz="1200" dirty="0"/>
              <a:t> során. A spóra csupán 10-25%-ban tartalmaz vizet, </a:t>
            </a:r>
            <a:r>
              <a:rPr lang="hu-HU" sz="1200" dirty="0" err="1"/>
              <a:t>belsejére</a:t>
            </a:r>
            <a:r>
              <a:rPr lang="hu-HU" sz="1200" dirty="0"/>
              <a:t> gélszerű, pH enyhén savas.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5EB21E-7364-4838-BC13-B2221C49A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5920" y="293768"/>
            <a:ext cx="3287564" cy="234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375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2FAF4-D204-4FD6-8B79-D255CBD4D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Információ átvitel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7C74A-FD7C-4C58-8F18-FEDF9726A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Konjugáció</a:t>
            </a:r>
          </a:p>
          <a:p>
            <a:pPr lvl="1"/>
            <a:r>
              <a:rPr lang="hu-HU" dirty="0"/>
              <a:t>Sejt-sejt közötti direkt DNS átvitel </a:t>
            </a:r>
            <a:r>
              <a:rPr lang="hu-HU" dirty="0" err="1"/>
              <a:t>konjugatív</a:t>
            </a:r>
            <a:r>
              <a:rPr lang="hu-HU" dirty="0"/>
              <a:t> </a:t>
            </a:r>
            <a:r>
              <a:rPr lang="hu-HU" dirty="0" err="1"/>
              <a:t>plazmid</a:t>
            </a:r>
            <a:r>
              <a:rPr lang="hu-HU" dirty="0"/>
              <a:t> segítségével </a:t>
            </a:r>
          </a:p>
          <a:p>
            <a:r>
              <a:rPr lang="hu-HU" dirty="0" err="1"/>
              <a:t>Transzdukció</a:t>
            </a:r>
            <a:endParaRPr lang="hu-HU" dirty="0"/>
          </a:p>
          <a:p>
            <a:pPr lvl="1"/>
            <a:r>
              <a:rPr lang="hu-HU" dirty="0"/>
              <a:t>Génátvitel bakteriofág segítségével</a:t>
            </a:r>
          </a:p>
          <a:p>
            <a:r>
              <a:rPr lang="hu-HU" dirty="0"/>
              <a:t>Transzformáció</a:t>
            </a:r>
          </a:p>
          <a:p>
            <a:pPr lvl="1"/>
            <a:r>
              <a:rPr lang="hu-HU" dirty="0"/>
              <a:t>Elpusztult, </a:t>
            </a:r>
            <a:r>
              <a:rPr lang="hu-HU" dirty="0" err="1"/>
              <a:t>lizált</a:t>
            </a:r>
            <a:r>
              <a:rPr lang="hu-HU" dirty="0"/>
              <a:t> sejtekből származó DNS felvétele</a:t>
            </a:r>
          </a:p>
        </p:txBody>
      </p:sp>
    </p:spTree>
    <p:extLst>
      <p:ext uri="{BB962C8B-B14F-4D97-AF65-F5344CB8AC3E}">
        <p14:creationId xmlns:p14="http://schemas.microsoft.com/office/powerpoint/2010/main" val="10833179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5E6B7-2FAC-4BFC-9891-BAD4DD213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Metabolizmus 1.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EC02745-3193-4498-AC90-B38E7140D0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8875432"/>
              </p:ext>
            </p:extLst>
          </p:nvPr>
        </p:nvGraphicFramePr>
        <p:xfrm>
          <a:off x="1289304" y="2133600"/>
          <a:ext cx="10332722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9915">
                  <a:extLst>
                    <a:ext uri="{9D8B030D-6E8A-4147-A177-3AD203B41FA5}">
                      <a16:colId xmlns:a16="http://schemas.microsoft.com/office/drawing/2014/main" val="835620616"/>
                    </a:ext>
                  </a:extLst>
                </a:gridCol>
                <a:gridCol w="2065973">
                  <a:extLst>
                    <a:ext uri="{9D8B030D-6E8A-4147-A177-3AD203B41FA5}">
                      <a16:colId xmlns:a16="http://schemas.microsoft.com/office/drawing/2014/main" val="615670302"/>
                    </a:ext>
                  </a:extLst>
                </a:gridCol>
                <a:gridCol w="1810512">
                  <a:extLst>
                    <a:ext uri="{9D8B030D-6E8A-4147-A177-3AD203B41FA5}">
                      <a16:colId xmlns:a16="http://schemas.microsoft.com/office/drawing/2014/main" val="878686648"/>
                    </a:ext>
                  </a:extLst>
                </a:gridCol>
                <a:gridCol w="2436329">
                  <a:extLst>
                    <a:ext uri="{9D8B030D-6E8A-4147-A177-3AD203B41FA5}">
                      <a16:colId xmlns:a16="http://schemas.microsoft.com/office/drawing/2014/main" val="2016025668"/>
                    </a:ext>
                  </a:extLst>
                </a:gridCol>
                <a:gridCol w="2409993">
                  <a:extLst>
                    <a:ext uri="{9D8B030D-6E8A-4147-A177-3AD203B41FA5}">
                      <a16:colId xmlns:a16="http://schemas.microsoft.com/office/drawing/2014/main" val="3329203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1600" dirty="0"/>
                        <a:t>Metabolizmus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Elektron donor (terminális elektron akceptor)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Szénforrás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Típus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Termékek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634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 sz="1400" dirty="0"/>
                    </a:p>
                    <a:p>
                      <a:r>
                        <a:rPr lang="hu-HU" sz="1400" dirty="0"/>
                        <a:t>Légzés</a:t>
                      </a:r>
                    </a:p>
                    <a:p>
                      <a:r>
                        <a:rPr lang="hu-HU" sz="1400" dirty="0"/>
                        <a:t>(aerob)</a:t>
                      </a:r>
                    </a:p>
                    <a:p>
                      <a:r>
                        <a:rPr lang="hu-HU" sz="1400" dirty="0"/>
                        <a:t>(anaerob)</a:t>
                      </a:r>
                    </a:p>
                    <a:p>
                      <a:endParaRPr lang="hu-HU" sz="1400" dirty="0"/>
                    </a:p>
                    <a:p>
                      <a:r>
                        <a:rPr lang="hu-HU" sz="1400" dirty="0"/>
                        <a:t>Fermentáció</a:t>
                      </a:r>
                    </a:p>
                    <a:p>
                      <a:r>
                        <a:rPr lang="hu-HU" sz="1400" dirty="0"/>
                        <a:t>(anaerob)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400" dirty="0"/>
                    </a:p>
                    <a:p>
                      <a:r>
                        <a:rPr lang="hu-HU" sz="1400" dirty="0"/>
                        <a:t>Szerves vegyületek</a:t>
                      </a:r>
                    </a:p>
                    <a:p>
                      <a:r>
                        <a:rPr lang="hu-HU" sz="1400" dirty="0"/>
                        <a:t>(O</a:t>
                      </a:r>
                      <a:r>
                        <a:rPr lang="hu-HU" sz="1400" baseline="-25000" dirty="0"/>
                        <a:t>2</a:t>
                      </a:r>
                      <a:r>
                        <a:rPr lang="hu-HU" sz="1400" baseline="0" dirty="0"/>
                        <a:t>)</a:t>
                      </a:r>
                    </a:p>
                    <a:p>
                      <a:r>
                        <a:rPr lang="hu-HU" sz="1400" baseline="0" dirty="0"/>
                        <a:t>(pl. NO</a:t>
                      </a:r>
                      <a:r>
                        <a:rPr lang="hu-HU" sz="1400" baseline="-25000" dirty="0"/>
                        <a:t>3</a:t>
                      </a:r>
                      <a:r>
                        <a:rPr lang="hu-HU" sz="1400" baseline="0" dirty="0"/>
                        <a:t>, Fe</a:t>
                      </a:r>
                      <a:r>
                        <a:rPr lang="hu-HU" sz="1400" baseline="30000" dirty="0"/>
                        <a:t>3+</a:t>
                      </a:r>
                      <a:r>
                        <a:rPr lang="hu-HU" sz="1400" baseline="0" dirty="0"/>
                        <a:t>, SO</a:t>
                      </a:r>
                      <a:r>
                        <a:rPr lang="hu-HU" sz="1400" baseline="-25000" dirty="0"/>
                        <a:t>4</a:t>
                      </a:r>
                      <a:r>
                        <a:rPr lang="hu-HU" sz="1400" baseline="30000" dirty="0"/>
                        <a:t>2-</a:t>
                      </a:r>
                      <a:r>
                        <a:rPr lang="hu-HU" sz="1400" baseline="0" dirty="0"/>
                        <a:t>)</a:t>
                      </a:r>
                    </a:p>
                    <a:p>
                      <a:endParaRPr lang="hu-HU" sz="1400" baseline="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/>
                        <a:t>Szerves vegyületek</a:t>
                      </a:r>
                    </a:p>
                    <a:p>
                      <a:r>
                        <a:rPr lang="hu-HU" sz="1400" baseline="0" dirty="0"/>
                        <a:t>(szerves savak)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400" dirty="0"/>
                    </a:p>
                    <a:p>
                      <a:r>
                        <a:rPr lang="hu-HU" sz="1400" dirty="0"/>
                        <a:t>Szerves vegyületek</a:t>
                      </a:r>
                    </a:p>
                    <a:p>
                      <a:endParaRPr lang="hu-HU" sz="1400" dirty="0"/>
                    </a:p>
                    <a:p>
                      <a:endParaRPr lang="hu-HU" sz="14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/>
                        <a:t>Szerves vegyületek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b="0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Kemoheterotróf</a:t>
                      </a:r>
                      <a:endParaRPr lang="hu-HU" sz="1400" b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hu-HU" sz="1400" i="1" dirty="0"/>
                        <a:t>Pseudomonas, Bacillus</a:t>
                      </a:r>
                    </a:p>
                    <a:p>
                      <a:r>
                        <a:rPr lang="hu-HU" sz="1400" i="1" dirty="0" err="1"/>
                        <a:t>Geobacter</a:t>
                      </a:r>
                      <a:r>
                        <a:rPr lang="hu-HU" sz="1400" i="1" dirty="0"/>
                        <a:t>, </a:t>
                      </a:r>
                      <a:r>
                        <a:rPr lang="hu-HU" sz="1400" i="1" dirty="0" err="1"/>
                        <a:t>Desulfovibrio</a:t>
                      </a:r>
                      <a:endParaRPr lang="hu-HU" sz="1400" i="1" dirty="0"/>
                    </a:p>
                    <a:p>
                      <a:endParaRPr lang="hu-HU" sz="1400" i="1" dirty="0"/>
                    </a:p>
                    <a:p>
                      <a:endParaRPr lang="hu-HU" sz="1400" i="1" dirty="0"/>
                    </a:p>
                    <a:p>
                      <a:r>
                        <a:rPr lang="hu-HU" sz="1400" i="1" dirty="0"/>
                        <a:t>Escherichia, Clostridium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400" dirty="0"/>
                    </a:p>
                    <a:p>
                      <a:r>
                        <a:rPr lang="hu-HU" sz="1400" dirty="0"/>
                        <a:t>CO</a:t>
                      </a:r>
                      <a:r>
                        <a:rPr lang="hu-HU" sz="1400" baseline="-25000" dirty="0"/>
                        <a:t>2</a:t>
                      </a:r>
                      <a:r>
                        <a:rPr lang="hu-HU" sz="1400" baseline="0" dirty="0"/>
                        <a:t>, H</a:t>
                      </a:r>
                      <a:r>
                        <a:rPr lang="hu-HU" sz="1400" baseline="-25000" dirty="0"/>
                        <a:t>2</a:t>
                      </a:r>
                      <a:r>
                        <a:rPr lang="hu-HU" sz="1400" baseline="0" dirty="0"/>
                        <a:t>O</a:t>
                      </a:r>
                    </a:p>
                    <a:p>
                      <a:r>
                        <a:rPr lang="hu-HU" sz="1400" dirty="0"/>
                        <a:t>CO</a:t>
                      </a:r>
                      <a:r>
                        <a:rPr lang="hu-HU" sz="1400" baseline="-25000" dirty="0"/>
                        <a:t>2</a:t>
                      </a:r>
                      <a:r>
                        <a:rPr lang="hu-HU" sz="1400" baseline="0" dirty="0"/>
                        <a:t>,</a:t>
                      </a:r>
                      <a:r>
                        <a:rPr lang="hu-HU" sz="1400" baseline="-25000" dirty="0"/>
                        <a:t> </a:t>
                      </a:r>
                      <a:r>
                        <a:rPr lang="hu-HU" sz="1400" baseline="0" dirty="0"/>
                        <a:t>NO</a:t>
                      </a:r>
                      <a:r>
                        <a:rPr lang="hu-HU" sz="1400" baseline="-25000" dirty="0"/>
                        <a:t>2</a:t>
                      </a:r>
                      <a:r>
                        <a:rPr lang="hu-HU" sz="1400" baseline="30000" dirty="0"/>
                        <a:t>-</a:t>
                      </a:r>
                      <a:r>
                        <a:rPr lang="hu-HU" sz="1400" baseline="0" dirty="0"/>
                        <a:t>, N</a:t>
                      </a:r>
                      <a:r>
                        <a:rPr lang="hu-HU" sz="1400" baseline="-25000" dirty="0"/>
                        <a:t>2</a:t>
                      </a:r>
                      <a:r>
                        <a:rPr lang="hu-HU" sz="1400" baseline="0" dirty="0"/>
                        <a:t>O, N</a:t>
                      </a:r>
                      <a:r>
                        <a:rPr lang="hu-HU" sz="1400" baseline="-25000" dirty="0"/>
                        <a:t>2</a:t>
                      </a:r>
                    </a:p>
                    <a:p>
                      <a:endParaRPr lang="hu-HU" sz="1400" baseline="-25000" dirty="0"/>
                    </a:p>
                    <a:p>
                      <a:endParaRPr lang="hu-HU" sz="1400" baseline="-25000" dirty="0"/>
                    </a:p>
                    <a:p>
                      <a:r>
                        <a:rPr lang="hu-HU" sz="1400" dirty="0"/>
                        <a:t>CO</a:t>
                      </a:r>
                      <a:r>
                        <a:rPr lang="hu-HU" sz="1400" baseline="-25000" dirty="0"/>
                        <a:t>2</a:t>
                      </a:r>
                      <a:r>
                        <a:rPr lang="hu-HU" sz="1400" baseline="0" dirty="0"/>
                        <a:t>, szerves savak, alkoholok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041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 sz="1400" dirty="0"/>
                    </a:p>
                    <a:p>
                      <a:endParaRPr lang="hu-HU" sz="1400" dirty="0"/>
                    </a:p>
                    <a:p>
                      <a:r>
                        <a:rPr lang="hu-HU" sz="1400" dirty="0" err="1"/>
                        <a:t>Kemolitotróf</a:t>
                      </a:r>
                      <a:endParaRPr lang="hu-HU" sz="1400" dirty="0"/>
                    </a:p>
                    <a:p>
                      <a:r>
                        <a:rPr lang="hu-HU" sz="1400" dirty="0"/>
                        <a:t>(aerob)</a:t>
                      </a:r>
                    </a:p>
                    <a:p>
                      <a:r>
                        <a:rPr lang="hu-HU" sz="1400" dirty="0"/>
                        <a:t>(anaerob)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400" dirty="0"/>
                    </a:p>
                    <a:p>
                      <a:endParaRPr lang="hu-HU" sz="1400" dirty="0"/>
                    </a:p>
                    <a:p>
                      <a:r>
                        <a:rPr lang="hu-HU" sz="1400" baseline="0" dirty="0"/>
                        <a:t>H</a:t>
                      </a:r>
                      <a:r>
                        <a:rPr lang="hu-HU" sz="1400" baseline="-25000" dirty="0"/>
                        <a:t>2</a:t>
                      </a:r>
                      <a:r>
                        <a:rPr lang="hu-HU" sz="1400" baseline="0" dirty="0"/>
                        <a:t>, S</a:t>
                      </a:r>
                      <a:r>
                        <a:rPr lang="hu-HU" sz="1400" baseline="30000" dirty="0"/>
                        <a:t>2-</a:t>
                      </a:r>
                      <a:r>
                        <a:rPr lang="hu-HU" sz="1400" baseline="0" dirty="0"/>
                        <a:t>, NH</a:t>
                      </a:r>
                      <a:r>
                        <a:rPr lang="hu-HU" sz="1400" baseline="-25000" dirty="0"/>
                        <a:t>4</a:t>
                      </a:r>
                      <a:r>
                        <a:rPr lang="hu-HU" sz="1400" baseline="30000" dirty="0"/>
                        <a:t>+</a:t>
                      </a:r>
                      <a:r>
                        <a:rPr lang="hu-HU" sz="1400" baseline="0" dirty="0"/>
                        <a:t>, </a:t>
                      </a:r>
                      <a:r>
                        <a:rPr lang="hu-HU" sz="1400" baseline="30000" dirty="0"/>
                        <a:t> </a:t>
                      </a:r>
                      <a:r>
                        <a:rPr lang="hu-HU" sz="1400" baseline="0" dirty="0"/>
                        <a:t>Fe</a:t>
                      </a:r>
                      <a:r>
                        <a:rPr lang="hu-HU" sz="1400" baseline="30000" dirty="0"/>
                        <a:t>2+</a:t>
                      </a:r>
                      <a:r>
                        <a:rPr lang="hu-HU" sz="1400" baseline="0" dirty="0"/>
                        <a:t>,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/>
                        <a:t>(O</a:t>
                      </a:r>
                      <a:r>
                        <a:rPr lang="hu-HU" sz="1400" baseline="-25000" dirty="0"/>
                        <a:t>2</a:t>
                      </a:r>
                      <a:r>
                        <a:rPr lang="hu-HU" sz="1400" baseline="0" dirty="0"/>
                        <a:t>)</a:t>
                      </a:r>
                    </a:p>
                    <a:p>
                      <a:r>
                        <a:rPr lang="hu-HU" sz="1400" dirty="0"/>
                        <a:t>(</a:t>
                      </a:r>
                      <a:r>
                        <a:rPr lang="hu-HU" sz="1400" baseline="0" dirty="0"/>
                        <a:t>NO</a:t>
                      </a:r>
                      <a:r>
                        <a:rPr lang="hu-HU" sz="1400" baseline="-25000" dirty="0"/>
                        <a:t>3</a:t>
                      </a:r>
                      <a:r>
                        <a:rPr lang="hu-HU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400" dirty="0"/>
                    </a:p>
                    <a:p>
                      <a:endParaRPr lang="hu-HU" sz="1400" dirty="0"/>
                    </a:p>
                    <a:p>
                      <a:r>
                        <a:rPr lang="hu-HU" sz="1400" dirty="0"/>
                        <a:t>CO</a:t>
                      </a:r>
                      <a:r>
                        <a:rPr lang="hu-HU" sz="1400" baseline="-25000" dirty="0"/>
                        <a:t>2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Kemoautotróf</a:t>
                      </a:r>
                      <a:r>
                        <a:rPr lang="hu-HU" sz="14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vagy </a:t>
                      </a:r>
                      <a:r>
                        <a:rPr lang="hu-HU" sz="1400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Kemolitotróf</a:t>
                      </a:r>
                      <a:endParaRPr lang="hu-HU" sz="1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hu-HU" sz="1400" i="1" dirty="0" err="1">
                          <a:solidFill>
                            <a:schemeClr val="tx1"/>
                          </a:solidFill>
                          <a:effectLst/>
                        </a:rPr>
                        <a:t>Hydrogen</a:t>
                      </a:r>
                      <a:r>
                        <a:rPr lang="hu-HU" sz="14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u-HU" sz="1400" i="1" dirty="0" err="1">
                          <a:solidFill>
                            <a:schemeClr val="tx1"/>
                          </a:solidFill>
                          <a:effectLst/>
                        </a:rPr>
                        <a:t>bacteria</a:t>
                      </a:r>
                      <a:endParaRPr lang="hu-HU" sz="140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hu-HU" sz="1400" i="1" dirty="0" err="1">
                          <a:solidFill>
                            <a:schemeClr val="tx1"/>
                          </a:solidFill>
                          <a:effectLst/>
                        </a:rPr>
                        <a:t>Beggiatoa</a:t>
                      </a:r>
                      <a:endParaRPr lang="hu-HU" sz="140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hu-HU" sz="1400" i="1" dirty="0" err="1">
                          <a:solidFill>
                            <a:schemeClr val="tx1"/>
                          </a:solidFill>
                          <a:effectLst/>
                        </a:rPr>
                        <a:t>Plantomycetes</a:t>
                      </a:r>
                      <a:endParaRPr lang="hu-HU" sz="1400" i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400" dirty="0"/>
                    </a:p>
                    <a:p>
                      <a:endParaRPr lang="hu-HU" sz="1400" dirty="0"/>
                    </a:p>
                    <a:p>
                      <a:r>
                        <a:rPr lang="hu-HU" sz="1400" baseline="0" dirty="0"/>
                        <a:t>H</a:t>
                      </a:r>
                      <a:r>
                        <a:rPr lang="hu-HU" sz="1400" baseline="-25000" dirty="0"/>
                        <a:t>2</a:t>
                      </a:r>
                      <a:r>
                        <a:rPr lang="hu-HU" sz="1400" baseline="0" dirty="0"/>
                        <a:t>O, SO</a:t>
                      </a:r>
                      <a:r>
                        <a:rPr lang="hu-HU" sz="1400" baseline="-25000" dirty="0"/>
                        <a:t>4</a:t>
                      </a:r>
                      <a:r>
                        <a:rPr lang="hu-HU" sz="1400" baseline="30000" dirty="0"/>
                        <a:t>2-</a:t>
                      </a:r>
                      <a:r>
                        <a:rPr lang="hu-HU" sz="1400" baseline="0" dirty="0"/>
                        <a:t>, NO</a:t>
                      </a:r>
                      <a:r>
                        <a:rPr lang="hu-HU" sz="1400" baseline="-25000" dirty="0"/>
                        <a:t>2</a:t>
                      </a:r>
                      <a:r>
                        <a:rPr lang="hu-HU" sz="1400" baseline="30000" dirty="0"/>
                        <a:t>-</a:t>
                      </a:r>
                      <a:r>
                        <a:rPr lang="hu-HU" sz="1400" baseline="0" dirty="0"/>
                        <a:t>, Fe</a:t>
                      </a:r>
                      <a:r>
                        <a:rPr lang="hu-HU" sz="1400" baseline="30000" dirty="0"/>
                        <a:t>3+</a:t>
                      </a:r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499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2256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D0761-A08D-4470-BA19-29AEA5CE8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Metabolizmus 2.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059A56E-105F-43C2-9B29-E609BDC389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91646"/>
              </p:ext>
            </p:extLst>
          </p:nvPr>
        </p:nvGraphicFramePr>
        <p:xfrm>
          <a:off x="1124712" y="2133600"/>
          <a:ext cx="10379903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808">
                  <a:extLst>
                    <a:ext uri="{9D8B030D-6E8A-4147-A177-3AD203B41FA5}">
                      <a16:colId xmlns:a16="http://schemas.microsoft.com/office/drawing/2014/main" val="370251319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667491240"/>
                    </a:ext>
                  </a:extLst>
                </a:gridCol>
                <a:gridCol w="1856232">
                  <a:extLst>
                    <a:ext uri="{9D8B030D-6E8A-4147-A177-3AD203B41FA5}">
                      <a16:colId xmlns:a16="http://schemas.microsoft.com/office/drawing/2014/main" val="3403735990"/>
                    </a:ext>
                  </a:extLst>
                </a:gridCol>
                <a:gridCol w="2478024">
                  <a:extLst>
                    <a:ext uri="{9D8B030D-6E8A-4147-A177-3AD203B41FA5}">
                      <a16:colId xmlns:a16="http://schemas.microsoft.com/office/drawing/2014/main" val="2846107197"/>
                    </a:ext>
                  </a:extLst>
                </a:gridCol>
                <a:gridCol w="2049719">
                  <a:extLst>
                    <a:ext uri="{9D8B030D-6E8A-4147-A177-3AD203B41FA5}">
                      <a16:colId xmlns:a16="http://schemas.microsoft.com/office/drawing/2014/main" val="8641223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1600" dirty="0"/>
                        <a:t>Metabolizmus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Elektron donor (terminális elektron akceptor)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Szénforrás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Típus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Termékek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115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 sz="1400" dirty="0"/>
                    </a:p>
                    <a:p>
                      <a:r>
                        <a:rPr lang="hu-HU" sz="1400" dirty="0"/>
                        <a:t>Fotoszintézis</a:t>
                      </a:r>
                    </a:p>
                    <a:p>
                      <a:r>
                        <a:rPr lang="hu-HU" sz="1400" dirty="0"/>
                        <a:t>(Oxigén termelők)</a:t>
                      </a:r>
                    </a:p>
                    <a:p>
                      <a:r>
                        <a:rPr lang="hu-HU" sz="1400" dirty="0"/>
                        <a:t>(Nem Oxigén </a:t>
                      </a:r>
                      <a:r>
                        <a:rPr lang="hu-HU" sz="1400" dirty="0" err="1"/>
                        <a:t>term</a:t>
                      </a:r>
                      <a:r>
                        <a:rPr lang="hu-HU" sz="1400" dirty="0"/>
                        <a:t>.)</a:t>
                      </a:r>
                    </a:p>
                    <a:p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400" dirty="0"/>
                    </a:p>
                    <a:p>
                      <a:endParaRPr lang="hu-HU" sz="1400" dirty="0"/>
                    </a:p>
                    <a:p>
                      <a:r>
                        <a:rPr lang="hu-HU" sz="1400" dirty="0"/>
                        <a:t>Fény + </a:t>
                      </a:r>
                      <a:r>
                        <a:rPr lang="hu-HU" sz="1400" baseline="0" dirty="0"/>
                        <a:t>H</a:t>
                      </a:r>
                      <a:r>
                        <a:rPr lang="hu-HU" sz="1400" baseline="-25000" dirty="0"/>
                        <a:t>2</a:t>
                      </a:r>
                      <a:r>
                        <a:rPr lang="hu-HU" sz="1400" baseline="0" dirty="0"/>
                        <a:t>O (NADP</a:t>
                      </a:r>
                      <a:r>
                        <a:rPr lang="hu-HU" sz="1400" baseline="30000" dirty="0"/>
                        <a:t>+</a:t>
                      </a:r>
                      <a:r>
                        <a:rPr lang="hu-HU" sz="1400" baseline="0" dirty="0"/>
                        <a:t>)</a:t>
                      </a:r>
                      <a:endParaRPr lang="hu-HU" sz="1400" dirty="0"/>
                    </a:p>
                    <a:p>
                      <a:r>
                        <a:rPr lang="hu-HU" sz="1400" dirty="0"/>
                        <a:t>Fény + </a:t>
                      </a:r>
                      <a:r>
                        <a:rPr lang="hu-HU" sz="1400" baseline="0" dirty="0"/>
                        <a:t>H</a:t>
                      </a:r>
                      <a:r>
                        <a:rPr lang="hu-HU" sz="1400" baseline="-25000" dirty="0"/>
                        <a:t>2</a:t>
                      </a:r>
                      <a:r>
                        <a:rPr lang="hu-HU" sz="1400" baseline="0" dirty="0"/>
                        <a:t>S (</a:t>
                      </a:r>
                      <a:r>
                        <a:rPr lang="hu-HU" sz="1400" baseline="0" dirty="0" err="1"/>
                        <a:t>bakterioklorofil</a:t>
                      </a:r>
                      <a:r>
                        <a:rPr lang="hu-HU" sz="1400" baseline="0" dirty="0"/>
                        <a:t>)</a:t>
                      </a:r>
                      <a:endParaRPr lang="hu-HU" sz="1400" dirty="0"/>
                    </a:p>
                    <a:p>
                      <a:endParaRPr lang="hu-HU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400" dirty="0"/>
                    </a:p>
                    <a:p>
                      <a:endParaRPr lang="hu-HU" sz="1400" dirty="0"/>
                    </a:p>
                    <a:p>
                      <a:r>
                        <a:rPr lang="hu-HU" sz="1400" dirty="0"/>
                        <a:t>CO</a:t>
                      </a:r>
                      <a:r>
                        <a:rPr lang="hu-HU" sz="1400" baseline="-25000" dirty="0"/>
                        <a:t>2</a:t>
                      </a:r>
                      <a:endParaRPr lang="hu-HU" sz="1400" dirty="0"/>
                    </a:p>
                    <a:p>
                      <a:r>
                        <a:rPr lang="hu-HU" sz="1400" dirty="0"/>
                        <a:t>CO</a:t>
                      </a:r>
                      <a:r>
                        <a:rPr lang="hu-HU" sz="1400" baseline="-25000" dirty="0"/>
                        <a:t>2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b="0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Fotoautotróf</a:t>
                      </a:r>
                      <a:endParaRPr lang="hu-HU" sz="1400" b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hu-HU" sz="1400" i="1" dirty="0"/>
                    </a:p>
                    <a:p>
                      <a:r>
                        <a:rPr lang="hu-HU" sz="1400" i="1" dirty="0" err="1"/>
                        <a:t>Cyanobacteria</a:t>
                      </a:r>
                      <a:endParaRPr lang="hu-HU" sz="1400" i="1" dirty="0"/>
                    </a:p>
                    <a:p>
                      <a:r>
                        <a:rPr lang="hu-HU" sz="1400" i="0" dirty="0"/>
                        <a:t>Bíbor kén </a:t>
                      </a:r>
                      <a:r>
                        <a:rPr lang="hu-HU" sz="1400" i="0" dirty="0" err="1"/>
                        <a:t>bakt</a:t>
                      </a:r>
                      <a:r>
                        <a:rPr lang="hu-HU" sz="1400" i="1" dirty="0"/>
                        <a:t>. </a:t>
                      </a:r>
                      <a:r>
                        <a:rPr lang="hu-HU" sz="1400" i="0" dirty="0"/>
                        <a:t>pl</a:t>
                      </a:r>
                      <a:r>
                        <a:rPr lang="hu-HU" sz="1400" i="1" dirty="0"/>
                        <a:t>. </a:t>
                      </a:r>
                      <a:r>
                        <a:rPr lang="hu-HU" sz="1400" i="1" dirty="0" err="1"/>
                        <a:t>Chromatium</a:t>
                      </a:r>
                      <a:r>
                        <a:rPr lang="hu-HU" sz="1400" i="1" dirty="0"/>
                        <a:t>; </a:t>
                      </a:r>
                      <a:r>
                        <a:rPr lang="hu-HU" sz="1400" i="0" dirty="0"/>
                        <a:t>bíbor nem kén </a:t>
                      </a:r>
                      <a:r>
                        <a:rPr lang="hu-HU" sz="1400" i="0" dirty="0" err="1"/>
                        <a:t>bakt</a:t>
                      </a:r>
                      <a:r>
                        <a:rPr lang="hu-HU" sz="1400" i="0" dirty="0"/>
                        <a:t>.</a:t>
                      </a:r>
                      <a:r>
                        <a:rPr lang="hu-HU" sz="1400" i="1" dirty="0"/>
                        <a:t> </a:t>
                      </a:r>
                      <a:r>
                        <a:rPr lang="hu-HU" sz="1400" i="0" dirty="0"/>
                        <a:t>pl.</a:t>
                      </a:r>
                      <a:r>
                        <a:rPr lang="hu-HU" sz="1400" i="1" dirty="0"/>
                        <a:t> </a:t>
                      </a:r>
                      <a:r>
                        <a:rPr lang="hu-HU" sz="1400" i="1" dirty="0" err="1"/>
                        <a:t>Rhodosparillium</a:t>
                      </a:r>
                      <a:r>
                        <a:rPr lang="hu-HU" sz="1400" i="1" dirty="0"/>
                        <a:t>, </a:t>
                      </a:r>
                      <a:r>
                        <a:rPr lang="hu-HU" sz="1400" i="0" dirty="0"/>
                        <a:t>zöld nem kén </a:t>
                      </a:r>
                      <a:r>
                        <a:rPr lang="hu-HU" sz="1400" i="0" dirty="0" err="1"/>
                        <a:t>bakt</a:t>
                      </a:r>
                      <a:r>
                        <a:rPr lang="hu-HU" sz="1400" i="0" dirty="0"/>
                        <a:t>. pl. </a:t>
                      </a:r>
                      <a:r>
                        <a:rPr lang="hu-HU" sz="1400" i="1" dirty="0" err="1"/>
                        <a:t>Chlorofelxus</a:t>
                      </a:r>
                      <a:r>
                        <a:rPr lang="hu-HU" sz="1400" i="1" dirty="0"/>
                        <a:t>, </a:t>
                      </a:r>
                      <a:r>
                        <a:rPr lang="hu-HU" sz="1400" i="1" dirty="0" err="1"/>
                        <a:t>Heliobacterium</a:t>
                      </a:r>
                      <a:endParaRPr lang="hu-H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400" dirty="0"/>
                    </a:p>
                    <a:p>
                      <a:endParaRPr lang="hu-HU" sz="1400" dirty="0"/>
                    </a:p>
                    <a:p>
                      <a:r>
                        <a:rPr lang="hu-HU" sz="1400" dirty="0"/>
                        <a:t>O</a:t>
                      </a:r>
                      <a:r>
                        <a:rPr lang="hu-HU" sz="1400" baseline="-25000" dirty="0"/>
                        <a:t>2</a:t>
                      </a:r>
                    </a:p>
                    <a:p>
                      <a:r>
                        <a:rPr lang="hu-HU" sz="1400" baseline="0" dirty="0"/>
                        <a:t>S</a:t>
                      </a:r>
                      <a:r>
                        <a:rPr lang="hu-HU" sz="1400" baseline="30000" dirty="0"/>
                        <a:t>0</a:t>
                      </a:r>
                    </a:p>
                    <a:p>
                      <a:endParaRPr lang="hu-HU" sz="14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464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 sz="1400" dirty="0"/>
                    </a:p>
                    <a:p>
                      <a:endParaRPr lang="hu-HU" sz="1400" dirty="0"/>
                    </a:p>
                    <a:p>
                      <a:r>
                        <a:rPr lang="hu-HU" sz="1400" dirty="0" err="1"/>
                        <a:t>Fotoheterotróf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400" dirty="0"/>
                    </a:p>
                    <a:p>
                      <a:endParaRPr lang="hu-HU" sz="1400" dirty="0"/>
                    </a:p>
                    <a:p>
                      <a:r>
                        <a:rPr lang="hu-HU" sz="1400" dirty="0"/>
                        <a:t>Fény + </a:t>
                      </a:r>
                      <a:r>
                        <a:rPr lang="hu-HU" sz="1400" baseline="0" dirty="0"/>
                        <a:t>H</a:t>
                      </a:r>
                      <a:r>
                        <a:rPr lang="hu-HU" sz="1400" baseline="-25000" dirty="0"/>
                        <a:t>2</a:t>
                      </a:r>
                      <a:r>
                        <a:rPr lang="hu-HU" sz="1400" baseline="0" dirty="0"/>
                        <a:t>S (</a:t>
                      </a:r>
                      <a:r>
                        <a:rPr lang="hu-HU" sz="1400" baseline="0" dirty="0" err="1"/>
                        <a:t>bakterioklorofil</a:t>
                      </a:r>
                      <a:r>
                        <a:rPr lang="hu-HU" sz="1400" baseline="0" dirty="0"/>
                        <a:t>)</a:t>
                      </a:r>
                      <a:endParaRPr lang="hu-HU" sz="1400" dirty="0"/>
                    </a:p>
                    <a:p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400" dirty="0"/>
                    </a:p>
                    <a:p>
                      <a:endParaRPr lang="hu-HU" sz="1400" dirty="0"/>
                    </a:p>
                    <a:p>
                      <a:r>
                        <a:rPr lang="hu-HU" sz="1400" dirty="0"/>
                        <a:t>Szerves vegyületek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Fotoheterotróf</a:t>
                      </a:r>
                      <a:endParaRPr lang="hu-HU" sz="1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hu-HU" sz="140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hu-HU" sz="1400" i="1" dirty="0">
                          <a:solidFill>
                            <a:schemeClr val="tx1"/>
                          </a:solidFill>
                          <a:effectLst/>
                        </a:rPr>
                        <a:t>Sok bíbor nem kén baktérium, néhány bíbor kénbaktériumok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400" dirty="0"/>
                    </a:p>
                    <a:p>
                      <a:endParaRPr lang="hu-HU" sz="1400" dirty="0"/>
                    </a:p>
                    <a:p>
                      <a:r>
                        <a:rPr lang="hu-HU" sz="1400" baseline="0" dirty="0"/>
                        <a:t>S</a:t>
                      </a:r>
                      <a:r>
                        <a:rPr lang="hu-HU" sz="1400" baseline="30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886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351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B5AD9F-A413-47B4-987D-20A1453A0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>
                <a:solidFill>
                  <a:schemeClr val="tx1"/>
                </a:solidFill>
              </a:rPr>
              <a:t>A kémiai evolúció elmélete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42A46AF-47B8-4837-8904-2E530F45D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hu-HU" dirty="0">
                <a:solidFill>
                  <a:schemeClr val="tx1"/>
                </a:solidFill>
              </a:rPr>
              <a:t>a biológiai evolúció előtt (</a:t>
            </a:r>
            <a:r>
              <a:rPr lang="hu-HU" altLang="hu-HU" dirty="0" err="1">
                <a:solidFill>
                  <a:schemeClr val="tx1"/>
                </a:solidFill>
              </a:rPr>
              <a:t>prebiotikus</a:t>
            </a:r>
            <a:r>
              <a:rPr lang="hu-HU" altLang="hu-HU" dirty="0">
                <a:solidFill>
                  <a:schemeClr val="tx1"/>
                </a:solidFill>
              </a:rPr>
              <a:t> evolúció)</a:t>
            </a:r>
          </a:p>
          <a:p>
            <a:pPr eaLnBrk="1" hangingPunct="1"/>
            <a:r>
              <a:rPr lang="hu-HU" altLang="hu-HU" dirty="0">
                <a:solidFill>
                  <a:schemeClr val="tx1"/>
                </a:solidFill>
              </a:rPr>
              <a:t>az élet szempontjából nélkülözhetetlen szerves molekulák kialakulása</a:t>
            </a:r>
          </a:p>
          <a:p>
            <a:pPr eaLnBrk="1" hangingPunct="1"/>
            <a:r>
              <a:rPr lang="hu-HU" altLang="hu-HU" dirty="0">
                <a:solidFill>
                  <a:schemeClr val="tx1"/>
                </a:solidFill>
              </a:rPr>
              <a:t>UV sugárzás, villámlás és a vulkáni tevékenységből származó hőenergia segítségével</a:t>
            </a:r>
          </a:p>
          <a:p>
            <a:pPr eaLnBrk="1" hangingPunct="1"/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7559907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7051F-BB51-4968-8087-8E7483B5A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Archeák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23575-2865-4819-AB6E-96B08DAFE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r>
              <a:rPr lang="hu-HU" dirty="0"/>
              <a:t>Méretük és mikroszkópos képük a baktériumokhoz hasonló, de genetikájuk és biokémiájuk némileg különböző.</a:t>
            </a:r>
          </a:p>
          <a:p>
            <a:r>
              <a:rPr lang="hu-HU" dirty="0"/>
              <a:t>A legidősebb élőlények a földön</a:t>
            </a:r>
          </a:p>
          <a:p>
            <a:r>
              <a:rPr lang="hu-HU" dirty="0"/>
              <a:t>Legtöbbjük </a:t>
            </a:r>
            <a:r>
              <a:rPr lang="hu-HU" dirty="0" err="1"/>
              <a:t>extremofil</a:t>
            </a:r>
            <a:r>
              <a:rPr lang="hu-HU" dirty="0"/>
              <a:t>, de előfordulnak nem extrém környezetben is.</a:t>
            </a:r>
          </a:p>
          <a:p>
            <a:r>
              <a:rPr lang="hu-HU" dirty="0"/>
              <a:t>Nagy számban vannak jelen (a mikrobiális biomassza 40 %-át is </a:t>
            </a:r>
            <a:r>
              <a:rPr lang="hu-HU" dirty="0" err="1"/>
              <a:t>kitehetik</a:t>
            </a:r>
            <a:r>
              <a:rPr lang="hu-HU" dirty="0"/>
              <a:t>)</a:t>
            </a:r>
          </a:p>
          <a:p>
            <a:r>
              <a:rPr lang="hu-HU" dirty="0"/>
              <a:t>Csoportjaik (az élőhely alapján) :</a:t>
            </a:r>
          </a:p>
          <a:p>
            <a:pPr lvl="1"/>
            <a:r>
              <a:rPr lang="hu-H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halofil</a:t>
            </a:r>
            <a:r>
              <a:rPr lang="hu-HU" dirty="0"/>
              <a:t>, extrém sós környezetben élnek</a:t>
            </a:r>
          </a:p>
          <a:p>
            <a:pPr lvl="1"/>
            <a:r>
              <a:rPr lang="hu-H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metanogén</a:t>
            </a:r>
            <a:r>
              <a:rPr lang="hu-HU" dirty="0"/>
              <a:t>,  anaerob környezetben fejlődnek és metánt termelnek</a:t>
            </a:r>
          </a:p>
          <a:p>
            <a:pPr lvl="1"/>
            <a:r>
              <a:rPr lang="hu-H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Termofil</a:t>
            </a:r>
            <a:r>
              <a:rPr lang="hu-HU" dirty="0"/>
              <a:t>, meleg élőhelyeken, például hőforrásokban élnek</a:t>
            </a:r>
          </a:p>
          <a:p>
            <a:pPr marL="0" indent="0">
              <a:buNone/>
            </a:pPr>
            <a:r>
              <a:rPr lang="hu-HU" dirty="0"/>
              <a:t> 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41967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ED831-890E-4D4B-A427-6C34FA341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Sejtfal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65D40-2FE7-4A1D-975A-11CD35363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legtöbb </a:t>
            </a:r>
            <a:r>
              <a:rPr lang="hu-HU" dirty="0" err="1"/>
              <a:t>archaea</a:t>
            </a:r>
            <a:r>
              <a:rPr lang="hu-HU" dirty="0"/>
              <a:t> rendelkezik sejtfallal. Eltérően a baktériumoktól a sejtfalukból hiányzik a </a:t>
            </a:r>
            <a:r>
              <a:rPr lang="hu-HU" dirty="0" err="1"/>
              <a:t>peptidoglikán</a:t>
            </a:r>
            <a:r>
              <a:rPr lang="hu-HU" dirty="0"/>
              <a:t> A </a:t>
            </a:r>
            <a:r>
              <a:rPr lang="hu-H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Methanobacteriales</a:t>
            </a:r>
            <a:r>
              <a:rPr lang="hu-HU" dirty="0"/>
              <a:t> sejtfala tartalmaz </a:t>
            </a:r>
            <a:r>
              <a:rPr lang="hu-HU" dirty="0" err="1"/>
              <a:t>pszeudo-peptidoglikánt</a:t>
            </a:r>
            <a:r>
              <a:rPr lang="hu-HU" dirty="0"/>
              <a:t>, ami morfológiában, funkcióban és fizikai szerkezetben hasonlít a baktérium </a:t>
            </a:r>
            <a:r>
              <a:rPr lang="hu-HU" dirty="0" err="1"/>
              <a:t>peptidoglikánra</a:t>
            </a:r>
            <a:r>
              <a:rPr lang="hu-HU" dirty="0"/>
              <a:t>, de eltérő a kémiai szerkezete, hiányoznak belőle a D-aminosavak és a N-</a:t>
            </a:r>
            <a:r>
              <a:rPr lang="hu-HU" dirty="0" err="1"/>
              <a:t>acetilmuraminsav</a:t>
            </a:r>
            <a:r>
              <a:rPr lang="hu-HU" dirty="0"/>
              <a:t>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517366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9DAE5-C22B-47B7-B098-9FF7AAFB6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sejtmembrán felépítése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21A7D9-F93E-4361-ABE7-4EC875E529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6635" y="2576447"/>
            <a:ext cx="5404738" cy="24545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6B7C00-C52E-4656-9B63-28BF16A89E64}"/>
              </a:ext>
            </a:extLst>
          </p:cNvPr>
          <p:cNvSpPr txBox="1"/>
          <p:nvPr/>
        </p:nvSpPr>
        <p:spPr>
          <a:xfrm>
            <a:off x="6870936" y="2218968"/>
            <a:ext cx="50998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Sejtmembrán felépítése: </a:t>
            </a:r>
            <a:r>
              <a:rPr lang="hu-HU" dirty="0" err="1"/>
              <a:t>monolayer</a:t>
            </a:r>
            <a:r>
              <a:rPr lang="hu-HU" dirty="0"/>
              <a:t> (egyrétegű) membrán. </a:t>
            </a:r>
          </a:p>
          <a:p>
            <a:r>
              <a:rPr lang="hu-HU" dirty="0"/>
              <a:t>A glicerinhez 20 szénatomszámú </a:t>
            </a:r>
            <a:r>
              <a:rPr lang="hu-HU" dirty="0" err="1"/>
              <a:t>fitanil</a:t>
            </a:r>
            <a:r>
              <a:rPr lang="hu-HU" dirty="0"/>
              <a:t> láncok (</a:t>
            </a:r>
            <a:r>
              <a:rPr lang="hu-HU" dirty="0" err="1"/>
              <a:t>izoprenoidok</a:t>
            </a:r>
            <a:r>
              <a:rPr lang="hu-HU" dirty="0"/>
              <a:t>) kapcsolódnak éterkötéssel. </a:t>
            </a:r>
          </a:p>
          <a:p>
            <a:r>
              <a:rPr lang="hu-HU" dirty="0"/>
              <a:t>A </a:t>
            </a:r>
            <a:r>
              <a:rPr lang="hu-HU" dirty="0" err="1"/>
              <a:t>fitanil</a:t>
            </a:r>
            <a:r>
              <a:rPr lang="hu-HU" dirty="0"/>
              <a:t> láncok egymással kovalens kötést létesíthetnek (</a:t>
            </a:r>
            <a:r>
              <a:rPr lang="hu-HU" dirty="0" err="1"/>
              <a:t>bifitanil-diglicerin-tertaéderek</a:t>
            </a:r>
            <a:r>
              <a:rPr lang="hu-HU" dirty="0"/>
              <a:t> képződnek), így a membrán egyetlen réteget képez.</a:t>
            </a:r>
          </a:p>
          <a:p>
            <a:r>
              <a:rPr lang="hu-H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570655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175B6-E716-46CA-849E-2F2F7D61F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sejtmembrán felépítése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96E93-0878-417C-AFFE-4101AF17B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376" y="1766455"/>
            <a:ext cx="9639236" cy="4467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Eltér a többi élőlényétől:</a:t>
            </a:r>
          </a:p>
          <a:p>
            <a:r>
              <a:rPr lang="hu-HU" dirty="0"/>
              <a:t>Glicerin-éter lipidek (Az éterkötések kémiailag ellenállóbbak mint az észterkötések.) </a:t>
            </a:r>
          </a:p>
          <a:p>
            <a:r>
              <a:rPr lang="hu-HU" dirty="0"/>
              <a:t>A glicerin sztereokémiai elhelyezkedése fordítottja mint más organizmusokban.</a:t>
            </a:r>
          </a:p>
          <a:p>
            <a:r>
              <a:rPr lang="hu-HU" dirty="0"/>
              <a:t> Az </a:t>
            </a:r>
            <a:r>
              <a:rPr lang="hu-HU" dirty="0" err="1"/>
              <a:t>archeális</a:t>
            </a:r>
            <a:r>
              <a:rPr lang="hu-HU" dirty="0"/>
              <a:t> </a:t>
            </a:r>
            <a:r>
              <a:rPr lang="hu-HU" dirty="0" err="1"/>
              <a:t>lipidláncok</a:t>
            </a:r>
            <a:r>
              <a:rPr lang="hu-HU" dirty="0"/>
              <a:t> kémiailag különböznek más organizmusokétól. Az </a:t>
            </a:r>
            <a:r>
              <a:rPr lang="hu-HU" dirty="0" err="1"/>
              <a:t>izoprénalapú</a:t>
            </a:r>
            <a:r>
              <a:rPr lang="hu-HU" dirty="0"/>
              <a:t> oldalláncok többször elágazhatnak, </a:t>
            </a:r>
            <a:r>
              <a:rPr lang="hu-HU" dirty="0" err="1"/>
              <a:t>ciklopropán</a:t>
            </a:r>
            <a:r>
              <a:rPr lang="hu-HU" dirty="0"/>
              <a:t> vagy </a:t>
            </a:r>
            <a:r>
              <a:rPr lang="hu-HU" dirty="0" err="1"/>
              <a:t>ciklohexán</a:t>
            </a:r>
            <a:r>
              <a:rPr lang="hu-HU" dirty="0"/>
              <a:t> gyűrűket is tartalmazhatnak. Az </a:t>
            </a:r>
            <a:r>
              <a:rPr lang="hu-HU" dirty="0" err="1"/>
              <a:t>izoprenoidokat</a:t>
            </a:r>
            <a:r>
              <a:rPr lang="hu-HU" dirty="0"/>
              <a:t> csak az </a:t>
            </a:r>
            <a:r>
              <a:rPr lang="hu-HU" dirty="0" err="1"/>
              <a:t>archaea</a:t>
            </a:r>
            <a:r>
              <a:rPr lang="hu-HU" dirty="0"/>
              <a:t> használja </a:t>
            </a:r>
            <a:r>
              <a:rPr lang="hu-HU" dirty="0" err="1"/>
              <a:t>foszfolipidek</a:t>
            </a:r>
            <a:r>
              <a:rPr lang="hu-HU" dirty="0"/>
              <a:t> készítéséhez. Az elágazó láncok segíthetnek megakadályozni az </a:t>
            </a:r>
            <a:r>
              <a:rPr lang="hu-HU" dirty="0" err="1"/>
              <a:t>archeális</a:t>
            </a:r>
            <a:r>
              <a:rPr lang="hu-HU" dirty="0"/>
              <a:t> membránokból a szivárgást magas hőmérsékletnél.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705694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F8ABE-BD77-4CE0-B230-7C14CFD5D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Ostor (archaellum)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EFF0D-3E93-464B-9AE1-4A1336896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archaellum 6 egységből álló gyűrűket képez, melyeken az N-terminális domének kifelé mutatnak. Ez a fehérjékből álló, koronára emlékeztető struktúra jelenti az archaellum alapját és egyben mozgatóját is. </a:t>
            </a:r>
          </a:p>
          <a:p>
            <a:r>
              <a:rPr lang="hu-HU" dirty="0"/>
              <a:t>A 6 darab fehérje szomszédjaihoz akkor kapcsolódik, mikor ATP-t köt, majd az ATP hidrolízisekor a kapcsolat rövid időre megszűnik, így a "korona" alakja kicsit megváltozik - ez végső soron az archaellum ostorszerű, sejtből kinyúló testének forgását eredményezi, meghajtva a sejtet. </a:t>
            </a:r>
          </a:p>
          <a:p>
            <a:r>
              <a:rPr lang="hu-HU" dirty="0"/>
              <a:t>Egy újabb ciklusban, ATP kötése után minden kezdődik elölről. </a:t>
            </a:r>
          </a:p>
        </p:txBody>
      </p:sp>
    </p:spTree>
    <p:extLst>
      <p:ext uri="{BB962C8B-B14F-4D97-AF65-F5344CB8AC3E}">
        <p14:creationId xmlns:p14="http://schemas.microsoft.com/office/powerpoint/2010/main" val="25874474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59965-79E6-43E1-B0D6-1BDF31B81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Metabolizmus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A8676A0-830B-4D4C-AB16-85A4D4B69C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956756"/>
              </p:ext>
            </p:extLst>
          </p:nvPr>
        </p:nvGraphicFramePr>
        <p:xfrm>
          <a:off x="1638300" y="2235200"/>
          <a:ext cx="8915400" cy="238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850">
                  <a:extLst>
                    <a:ext uri="{9D8B030D-6E8A-4147-A177-3AD203B41FA5}">
                      <a16:colId xmlns:a16="http://schemas.microsoft.com/office/drawing/2014/main" val="4275698180"/>
                    </a:ext>
                  </a:extLst>
                </a:gridCol>
                <a:gridCol w="2058225">
                  <a:extLst>
                    <a:ext uri="{9D8B030D-6E8A-4147-A177-3AD203B41FA5}">
                      <a16:colId xmlns:a16="http://schemas.microsoft.com/office/drawing/2014/main" val="3240884531"/>
                    </a:ext>
                  </a:extLst>
                </a:gridCol>
                <a:gridCol w="2399475">
                  <a:extLst>
                    <a:ext uri="{9D8B030D-6E8A-4147-A177-3AD203B41FA5}">
                      <a16:colId xmlns:a16="http://schemas.microsoft.com/office/drawing/2014/main" val="3578566170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3372805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Táplálkozási típus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Energia forrás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Szénforrás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Példák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89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dirty="0"/>
                        <a:t>Fototróf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Napfény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Szerves vegyületek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i="1" dirty="0" err="1"/>
                        <a:t>Halobacterium</a:t>
                      </a:r>
                      <a:endParaRPr lang="hu-HU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401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dirty="0" err="1"/>
                        <a:t>Litotróf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Szervetlen vegyületek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Szerves vegyületek, vagy szén megkötés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i="1" dirty="0"/>
                        <a:t>Ferroglobus, </a:t>
                      </a:r>
                      <a:r>
                        <a:rPr lang="hu-HU" sz="1600" i="1" dirty="0" err="1"/>
                        <a:t>Methanobacteria</a:t>
                      </a:r>
                      <a:r>
                        <a:rPr lang="hu-HU" sz="1600" i="1" dirty="0"/>
                        <a:t>, </a:t>
                      </a:r>
                      <a:r>
                        <a:rPr lang="hu-HU" sz="1600" i="1" dirty="0" err="1"/>
                        <a:t>Pyrolobus</a:t>
                      </a:r>
                      <a:r>
                        <a:rPr lang="hu-HU" sz="1600" i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044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dirty="0" err="1"/>
                        <a:t>Organotróf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Szerves vegyületek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/>
                        <a:t>Szerves vegyületek, vagy szén megkötés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i="1" dirty="0" err="1"/>
                        <a:t>Pyrococcus</a:t>
                      </a:r>
                      <a:r>
                        <a:rPr lang="hu-HU" sz="1600" i="1" dirty="0"/>
                        <a:t>, </a:t>
                      </a:r>
                      <a:r>
                        <a:rPr lang="hu-HU" sz="1600" i="1" dirty="0" err="1"/>
                        <a:t>Sulfolobus</a:t>
                      </a:r>
                      <a:r>
                        <a:rPr lang="hu-HU" sz="1600" i="1" dirty="0"/>
                        <a:t>, </a:t>
                      </a:r>
                      <a:r>
                        <a:rPr lang="hu-HU" sz="1600" i="1" dirty="0" err="1"/>
                        <a:t>Methanosarcinales</a:t>
                      </a:r>
                      <a:endParaRPr lang="hu-HU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575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0305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26A9F-9D29-4CBB-A771-EF02710D3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Gombák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73653-260A-4162-A5CF-34EBEE2CB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Eukariot</a:t>
            </a:r>
            <a:r>
              <a:rPr lang="hu-HU" dirty="0" err="1"/>
              <a:t>ák</a:t>
            </a:r>
            <a:endParaRPr lang="hu-HU" dirty="0"/>
          </a:p>
          <a:p>
            <a:r>
              <a:rPr lang="hu-HU" dirty="0"/>
              <a:t>3 csoport:</a:t>
            </a:r>
          </a:p>
          <a:p>
            <a:pPr lvl="1"/>
            <a:r>
              <a:rPr lang="hu-HU" dirty="0"/>
              <a:t>Penész gombák</a:t>
            </a:r>
          </a:p>
          <a:p>
            <a:pPr lvl="1"/>
            <a:r>
              <a:rPr lang="hu-HU" dirty="0"/>
              <a:t>Kalapos gombák</a:t>
            </a:r>
          </a:p>
          <a:p>
            <a:pPr lvl="1"/>
            <a:r>
              <a:rPr lang="hu-HU" dirty="0"/>
              <a:t>Élesztő gombák</a:t>
            </a:r>
          </a:p>
        </p:txBody>
      </p:sp>
    </p:spTree>
    <p:extLst>
      <p:ext uri="{BB962C8B-B14F-4D97-AF65-F5344CB8AC3E}">
        <p14:creationId xmlns:p14="http://schemas.microsoft.com/office/powerpoint/2010/main" val="22320001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7FA56-B0B4-4E79-A36C-2830D1EC6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Gombák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27EC4-F9C3-46F9-9A36-983364A49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Eukariota sejtek jellemzői</a:t>
            </a:r>
          </a:p>
          <a:p>
            <a:pPr lvl="1"/>
            <a:r>
              <a:rPr lang="hu-HU" dirty="0"/>
              <a:t>membránnal határolt sejtmag</a:t>
            </a:r>
          </a:p>
          <a:p>
            <a:pPr lvl="1"/>
            <a:r>
              <a:rPr lang="hu-HU" dirty="0"/>
              <a:t>osztódáskor a magállomány kromoszómákba rendeződik</a:t>
            </a:r>
          </a:p>
          <a:p>
            <a:pPr lvl="1"/>
            <a:r>
              <a:rPr lang="hu-HU" dirty="0" err="1"/>
              <a:t>eukaryotákra</a:t>
            </a:r>
            <a:r>
              <a:rPr lang="hu-HU" dirty="0"/>
              <a:t> jellemző </a:t>
            </a:r>
            <a:r>
              <a:rPr lang="hu-HU" dirty="0" err="1"/>
              <a:t>sejtorganellumokkal</a:t>
            </a:r>
            <a:r>
              <a:rPr lang="hu-HU" dirty="0"/>
              <a:t> rendelkezik (mitokondriumok, </a:t>
            </a:r>
            <a:r>
              <a:rPr lang="hu-HU" dirty="0" err="1"/>
              <a:t>endoplazmatiku</a:t>
            </a:r>
            <a:r>
              <a:rPr lang="hu-HU" dirty="0"/>
              <a:t> </a:t>
            </a:r>
            <a:r>
              <a:rPr lang="hu-HU" dirty="0" err="1"/>
              <a:t>retikulum</a:t>
            </a:r>
            <a:r>
              <a:rPr lang="hu-HU" dirty="0"/>
              <a:t>, Golgi készülék).</a:t>
            </a:r>
          </a:p>
          <a:p>
            <a:pPr lvl="1"/>
            <a:r>
              <a:rPr lang="hu-HU" dirty="0"/>
              <a:t>a sejtfal kitint, ritkábban cellulózt tartalmaz</a:t>
            </a:r>
          </a:p>
        </p:txBody>
      </p:sp>
    </p:spTree>
    <p:extLst>
      <p:ext uri="{BB962C8B-B14F-4D97-AF65-F5344CB8AC3E}">
        <p14:creationId xmlns:p14="http://schemas.microsoft.com/office/powerpoint/2010/main" val="23165160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E49D3-A552-4A0A-A36E-7842177FD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Eukariota sejt felépítése</a:t>
            </a:r>
          </a:p>
        </p:txBody>
      </p:sp>
      <p:pic>
        <p:nvPicPr>
          <p:cNvPr id="1032" name="Picture 8" descr="Képtalálat a következőre: „gombasejt felépítése”">
            <a:extLst>
              <a:ext uri="{FF2B5EF4-FFF2-40B4-BE49-F238E27FC236}">
                <a16:creationId xmlns:a16="http://schemas.microsoft.com/office/drawing/2014/main" id="{EE749610-4338-450A-A2F3-05C179683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287" y="1376042"/>
            <a:ext cx="5374889" cy="548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6458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1888C-E99F-4801-988B-7CB62306E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Gombák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1C12D-4F1A-42A0-856D-E96F3AF22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1355587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Sejtfal szerkezete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6AC766-58D9-40B1-9D2D-70701803CD1B}"/>
              </a:ext>
            </a:extLst>
          </p:cNvPr>
          <p:cNvSpPr/>
          <p:nvPr/>
        </p:nvSpPr>
        <p:spPr>
          <a:xfrm>
            <a:off x="2023872" y="5768787"/>
            <a:ext cx="8638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1: sejt membrán; 2: </a:t>
            </a:r>
            <a:r>
              <a:rPr lang="hu-HU" dirty="0" err="1"/>
              <a:t>ergoszterol</a:t>
            </a:r>
            <a:r>
              <a:rPr lang="hu-HU" dirty="0"/>
              <a:t>; 3: kitin; 4: horgony-fehérjék; 5: </a:t>
            </a:r>
            <a:r>
              <a:rPr lang="el-GR" dirty="0"/>
              <a:t>β(1,3) </a:t>
            </a:r>
            <a:r>
              <a:rPr lang="hu-HU" dirty="0"/>
              <a:t>glükán; 6: </a:t>
            </a:r>
            <a:r>
              <a:rPr lang="el-GR" dirty="0"/>
              <a:t>β(1,6) </a:t>
            </a:r>
            <a:r>
              <a:rPr lang="hu-HU" dirty="0"/>
              <a:t>glükán; 7: </a:t>
            </a:r>
            <a:r>
              <a:rPr lang="hu-HU" dirty="0" err="1"/>
              <a:t>mannoproteinek</a:t>
            </a:r>
            <a:r>
              <a:rPr lang="hu-HU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007AA6-A69A-45DD-A386-9CAD745BD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133" y="1993806"/>
            <a:ext cx="650557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75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6EE8B-ED71-414D-ABFF-3FA46192E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Elméletek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6F9047-47F7-4792-A144-F955C9565AD6}"/>
              </a:ext>
            </a:extLst>
          </p:cNvPr>
          <p:cNvSpPr/>
          <p:nvPr/>
        </p:nvSpPr>
        <p:spPr>
          <a:xfrm>
            <a:off x="1263333" y="1643896"/>
            <a:ext cx="394874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2000" dirty="0"/>
              <a:t>Stanley Miller 1953. </a:t>
            </a:r>
          </a:p>
          <a:p>
            <a:endParaRPr lang="hu-HU" altLang="hu-HU" dirty="0"/>
          </a:p>
          <a:p>
            <a:r>
              <a:rPr lang="hu-HU" altLang="hu-HU" dirty="0"/>
              <a:t>Abiogén úton szerves molekulákat állított elő:</a:t>
            </a:r>
          </a:p>
          <a:p>
            <a:r>
              <a:rPr lang="hu-HU" altLang="hu-HU" dirty="0"/>
              <a:t>egyszerű aminosavakat</a:t>
            </a:r>
          </a:p>
          <a:p>
            <a:r>
              <a:rPr lang="hu-HU" altLang="hu-HU" dirty="0"/>
              <a:t>formaldehidet stb.</a:t>
            </a:r>
            <a:endParaRPr lang="hu-HU" dirty="0"/>
          </a:p>
        </p:txBody>
      </p:sp>
      <p:pic>
        <p:nvPicPr>
          <p:cNvPr id="5" name="Tartalom helye 4" descr="miller_urey.jpg">
            <a:extLst>
              <a:ext uri="{FF2B5EF4-FFF2-40B4-BE49-F238E27FC236}">
                <a16:creationId xmlns:a16="http://schemas.microsoft.com/office/drawing/2014/main" id="{9FA23CC2-7AEC-49D4-A726-5BA3906B5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4689" y="1111076"/>
            <a:ext cx="4498848" cy="44988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2E7EC7-71D6-4A7C-893E-AD438F09654A}"/>
              </a:ext>
            </a:extLst>
          </p:cNvPr>
          <p:cNvSpPr/>
          <p:nvPr/>
        </p:nvSpPr>
        <p:spPr>
          <a:xfrm>
            <a:off x="1263333" y="5744766"/>
            <a:ext cx="102412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/>
              <a:t>A meteor becsapódások fizikai hatásai, az intenzív hőmérséklet-változások, az erős ultraibolya sugárzás és a viharok</a:t>
            </a:r>
          </a:p>
          <a:p>
            <a:r>
              <a:rPr lang="hu-HU" sz="1400" dirty="0"/>
              <a:t>által okozott erősen fluktuáló környezeti feltételek lehetetlenné tették az élet kialakulását a Föld felszínén lévő</a:t>
            </a:r>
          </a:p>
          <a:p>
            <a:r>
              <a:rPr lang="hu-HU" sz="1400" dirty="0"/>
              <a:t>melegvizes tavacskákban és az óceánok felső rétegeiben.</a:t>
            </a:r>
          </a:p>
        </p:txBody>
      </p:sp>
    </p:spTree>
    <p:extLst>
      <p:ext uri="{BB962C8B-B14F-4D97-AF65-F5344CB8AC3E}">
        <p14:creationId xmlns:p14="http://schemas.microsoft.com/office/powerpoint/2010/main" val="11096275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FF409-3757-47A6-B183-FD3605541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Metabolizmus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D6099-58D1-4076-B084-AA035616B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9874" y="1410789"/>
            <a:ext cx="9244738" cy="51728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Szén- és nitrogénforrás</a:t>
            </a:r>
            <a:r>
              <a:rPr lang="hu-HU" dirty="0"/>
              <a:t>.</a:t>
            </a:r>
          </a:p>
          <a:p>
            <a:pPr marL="0" indent="0">
              <a:buNone/>
            </a:pPr>
            <a:r>
              <a:rPr lang="hu-HU" dirty="0"/>
              <a:t>	– valamennyien </a:t>
            </a:r>
            <a:r>
              <a:rPr lang="hu-HU" dirty="0" err="1"/>
              <a:t>heterotrófok</a:t>
            </a:r>
            <a:r>
              <a:rPr lang="hu-HU" dirty="0"/>
              <a:t> – egyszerű cukrokat igényelnek szén és energia forrásként</a:t>
            </a:r>
          </a:p>
          <a:p>
            <a:pPr marL="0" indent="0">
              <a:buNone/>
            </a:pPr>
            <a:r>
              <a:rPr lang="hu-HU" dirty="0"/>
              <a:t>	– exoenzimek termelése – komplex polimerek lebontása</a:t>
            </a:r>
          </a:p>
          <a:p>
            <a:pPr marL="0" indent="0">
              <a:buNone/>
            </a:pP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Oxigéntenzió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u-HU" dirty="0"/>
              <a:t>	- obligát aerobok - fonalas gombák</a:t>
            </a:r>
          </a:p>
          <a:p>
            <a:pPr marL="0" indent="0">
              <a:buNone/>
            </a:pPr>
            <a:r>
              <a:rPr lang="hu-HU" dirty="0"/>
              <a:t>	- fakultatív anaerobok – néhány sarjadzógomba</a:t>
            </a:r>
          </a:p>
          <a:p>
            <a:pPr marL="0" indent="0">
              <a:buNone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</a:t>
            </a:r>
          </a:p>
          <a:p>
            <a:pPr marL="0" indent="0">
              <a:buNone/>
            </a:pPr>
            <a:r>
              <a:rPr lang="hu-HU" dirty="0"/>
              <a:t>	- enyhén savas közeg (pH 5.5 – 7.2)</a:t>
            </a:r>
          </a:p>
          <a:p>
            <a:pPr marL="0" indent="0">
              <a:buNone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Víz</a:t>
            </a:r>
          </a:p>
          <a:p>
            <a:pPr marL="0" indent="0">
              <a:buNone/>
            </a:pPr>
            <a:r>
              <a:rPr lang="hu-HU" dirty="0"/>
              <a:t>	- a spórák szárazságtűrők, a micéliumok érzékenyek a kiszáradásra</a:t>
            </a:r>
          </a:p>
          <a:p>
            <a:pPr marL="0" indent="0">
              <a:buNone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Hőmérséklet</a:t>
            </a:r>
          </a:p>
          <a:p>
            <a:pPr marL="0" indent="0">
              <a:buNone/>
            </a:pPr>
            <a:r>
              <a:rPr lang="hu-HU" dirty="0"/>
              <a:t>	- Psycrophilek, thermophilek, mesophilek, az optimális tenyésztési hőmérséklet 20-	30°C</a:t>
            </a:r>
          </a:p>
        </p:txBody>
      </p:sp>
    </p:spTree>
    <p:extLst>
      <p:ext uri="{BB962C8B-B14F-4D97-AF65-F5344CB8AC3E}">
        <p14:creationId xmlns:p14="http://schemas.microsoft.com/office/powerpoint/2010/main" val="41296311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93B07-D9B7-4CD1-AA9B-6315AC1AD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Gombacsoportok jellemzői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56F34-9D4C-466B-888E-75A6A7E3B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Penészgombák (pl. Aspergillus, Penicillium, </a:t>
            </a:r>
            <a:r>
              <a:rPr lang="hu-HU" dirty="0" err="1"/>
              <a:t>Rhizopus</a:t>
            </a:r>
            <a:r>
              <a:rPr lang="hu-HU" dirty="0"/>
              <a:t>): fonalas gombák, spórát képeznek</a:t>
            </a:r>
          </a:p>
          <a:p>
            <a:r>
              <a:rPr lang="hu-HU" dirty="0"/>
              <a:t>Kalapos gombák (</a:t>
            </a:r>
            <a:r>
              <a:rPr lang="hu-HU" dirty="0" err="1"/>
              <a:t>Basidiomycota</a:t>
            </a:r>
            <a:r>
              <a:rPr lang="hu-HU" dirty="0"/>
              <a:t>): fonalas gombák, amelyek nagy termőtesteket formálnak, spórát képeznek</a:t>
            </a:r>
          </a:p>
          <a:p>
            <a:r>
              <a:rPr lang="hu-HU" dirty="0"/>
              <a:t>Élesztő gombák (pl. </a:t>
            </a:r>
            <a:r>
              <a:rPr lang="hu-HU" i="1" dirty="0"/>
              <a:t>Saccharomyces, Candida</a:t>
            </a:r>
            <a:r>
              <a:rPr lang="hu-HU" dirty="0"/>
              <a:t>): egysejtű gombák, anaerob körülmények között fermentálnak, az </a:t>
            </a:r>
            <a:r>
              <a:rPr lang="hu-HU" dirty="0" err="1"/>
              <a:t>Ascomycoták</a:t>
            </a:r>
            <a:r>
              <a:rPr lang="hu-HU" dirty="0"/>
              <a:t> közé tartoznak, spórát nem képeznek</a:t>
            </a:r>
          </a:p>
          <a:p>
            <a:pPr lvl="1"/>
            <a:r>
              <a:rPr lang="hu-HU" dirty="0"/>
              <a:t>Néhány </a:t>
            </a:r>
            <a:r>
              <a:rPr lang="hu-HU" dirty="0" err="1"/>
              <a:t>Ascomycota</a:t>
            </a:r>
            <a:r>
              <a:rPr lang="hu-HU" dirty="0"/>
              <a:t> szimbiózisban él algákkal, ezek a zuzmók</a:t>
            </a:r>
          </a:p>
        </p:txBody>
      </p:sp>
    </p:spTree>
    <p:extLst>
      <p:ext uri="{BB962C8B-B14F-4D97-AF65-F5344CB8AC3E}">
        <p14:creationId xmlns:p14="http://schemas.microsoft.com/office/powerpoint/2010/main" val="20758758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90D8E-E60F-43FB-AC53-DC22DAAB6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Szaporodás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65D9F-E4E6-48EC-8211-0661372C0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63486"/>
            <a:ext cx="8915400" cy="4470404"/>
          </a:xfrm>
        </p:spPr>
        <p:txBody>
          <a:bodyPr>
            <a:normAutofit/>
          </a:bodyPr>
          <a:lstStyle/>
          <a:p>
            <a:r>
              <a:rPr lang="hu-HU" dirty="0"/>
              <a:t>Ivartalan szaporodás (anamorph gombák)</a:t>
            </a:r>
          </a:p>
          <a:p>
            <a:r>
              <a:rPr lang="hu-HU" dirty="0"/>
              <a:t> Ivaros szaporodás (</a:t>
            </a:r>
            <a:r>
              <a:rPr lang="hu-HU" dirty="0" err="1"/>
              <a:t>teleomorph</a:t>
            </a:r>
            <a:r>
              <a:rPr lang="hu-HU" dirty="0"/>
              <a:t> gombák) </a:t>
            </a:r>
          </a:p>
          <a:p>
            <a:pPr lvl="1"/>
            <a:r>
              <a:rPr lang="hu-HU" dirty="0"/>
              <a:t>haploid állapot a jellemző - életciklusuk túlnyomó részét az ivartalan fázis jellemzi</a:t>
            </a:r>
          </a:p>
          <a:p>
            <a:pPr lvl="1"/>
            <a:r>
              <a:rPr lang="hu-HU" dirty="0"/>
              <a:t> ivaros szaporodáskor </a:t>
            </a:r>
            <a:r>
              <a:rPr lang="hu-HU" dirty="0" err="1"/>
              <a:t>diploid</a:t>
            </a:r>
            <a:r>
              <a:rPr lang="hu-HU" dirty="0"/>
              <a:t> állapot jön létre </a:t>
            </a:r>
          </a:p>
          <a:p>
            <a:pPr lvl="1"/>
            <a:r>
              <a:rPr lang="hu-HU" dirty="0"/>
              <a:t>a donorsejt (hím) haploid magja bejut a recipiens (nő) sejtbe, majd bekövetkezik a magfúzió, </a:t>
            </a:r>
            <a:r>
              <a:rPr lang="hu-HU" dirty="0" err="1"/>
              <a:t>diploid</a:t>
            </a:r>
            <a:r>
              <a:rPr lang="hu-HU" dirty="0"/>
              <a:t>, zigóta jellegű sejtet eredményezve </a:t>
            </a:r>
          </a:p>
          <a:p>
            <a:pPr lvl="1"/>
            <a:r>
              <a:rPr lang="hu-HU" dirty="0"/>
              <a:t>ezután </a:t>
            </a:r>
            <a:r>
              <a:rPr lang="hu-HU" dirty="0" err="1"/>
              <a:t>meiózis</a:t>
            </a:r>
            <a:r>
              <a:rPr lang="hu-HU" dirty="0"/>
              <a:t>: a </a:t>
            </a:r>
            <a:r>
              <a:rPr lang="hu-HU" dirty="0" err="1"/>
              <a:t>diploid</a:t>
            </a:r>
            <a:r>
              <a:rPr lang="hu-HU" dirty="0"/>
              <a:t> zigótából négy haploid sejtmag lesz - kialakul a szexuális spóra – melyeknek három típusa van:</a:t>
            </a:r>
          </a:p>
          <a:p>
            <a:pPr lvl="1"/>
            <a:r>
              <a:rPr lang="hu-HU" dirty="0" err="1"/>
              <a:t>Zigospóra</a:t>
            </a:r>
            <a:r>
              <a:rPr lang="hu-HU" dirty="0"/>
              <a:t>, </a:t>
            </a:r>
            <a:r>
              <a:rPr lang="hu-HU" dirty="0" err="1"/>
              <a:t>ascospóra</a:t>
            </a:r>
            <a:r>
              <a:rPr lang="hu-HU" dirty="0"/>
              <a:t>, </a:t>
            </a:r>
            <a:r>
              <a:rPr lang="hu-HU" dirty="0" err="1"/>
              <a:t>basidiospóra</a:t>
            </a:r>
            <a:endParaRPr lang="hu-HU" dirty="0"/>
          </a:p>
          <a:p>
            <a:pPr marL="457200" lvl="1" indent="0">
              <a:buNone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263257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2A38F-FEB7-4562-A25A-95DAA8CEB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Ökológiai szerepük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D8EF9-5380-4289-B42E-1141D8CC8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4288" y="1416880"/>
            <a:ext cx="9200324" cy="51663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Exoenzimek</a:t>
            </a:r>
            <a:r>
              <a:rPr lang="hu-H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hu-H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polimerek lebontása</a:t>
            </a:r>
          </a:p>
          <a:p>
            <a:r>
              <a:rPr lang="hu-HU" dirty="0"/>
              <a:t>Elpusztult növények, rovarok, állatok lebontása</a:t>
            </a:r>
          </a:p>
          <a:p>
            <a:pPr lvl="1"/>
            <a:r>
              <a:rPr lang="hu-HU" dirty="0"/>
              <a:t>Cellulóz</a:t>
            </a:r>
          </a:p>
          <a:p>
            <a:pPr lvl="1"/>
            <a:r>
              <a:rPr lang="hu-HU" dirty="0"/>
              <a:t>Kitin</a:t>
            </a:r>
          </a:p>
          <a:p>
            <a:pPr lvl="1"/>
            <a:r>
              <a:rPr lang="hu-HU" dirty="0"/>
              <a:t>Lignin (Fehér-rothasztó gombák: </a:t>
            </a:r>
            <a:r>
              <a:rPr lang="hu-HU" i="1" dirty="0" err="1"/>
              <a:t>Phanerochaete</a:t>
            </a:r>
            <a:r>
              <a:rPr lang="hu-HU" i="1" dirty="0"/>
              <a:t> </a:t>
            </a:r>
            <a:r>
              <a:rPr lang="hu-HU" i="1" dirty="0" err="1"/>
              <a:t>chrysosporium</a:t>
            </a:r>
            <a:r>
              <a:rPr lang="hu-HU" i="1" dirty="0"/>
              <a:t>, </a:t>
            </a:r>
            <a:r>
              <a:rPr lang="hu-HU" i="1" dirty="0" err="1"/>
              <a:t>Trametes</a:t>
            </a:r>
            <a:r>
              <a:rPr lang="hu-HU" i="1" dirty="0"/>
              <a:t> </a:t>
            </a:r>
            <a:r>
              <a:rPr lang="hu-HU" i="1" dirty="0" err="1"/>
              <a:t>versicolor</a:t>
            </a:r>
            <a:r>
              <a:rPr lang="hu-HU" dirty="0"/>
              <a:t>)</a:t>
            </a:r>
          </a:p>
          <a:p>
            <a:r>
              <a:rPr lang="hu-HU" dirty="0"/>
              <a:t>Műanyagok és egyéb, nehezen bontható szervesanyagok lebontása</a:t>
            </a:r>
          </a:p>
          <a:p>
            <a:pPr lvl="1"/>
            <a:r>
              <a:rPr lang="hu-HU" dirty="0"/>
              <a:t>PVC (</a:t>
            </a:r>
            <a:r>
              <a:rPr lang="hu-HU" i="1" dirty="0" err="1"/>
              <a:t>Aureobasidium</a:t>
            </a:r>
            <a:r>
              <a:rPr lang="hu-HU" i="1" dirty="0"/>
              <a:t> </a:t>
            </a:r>
            <a:r>
              <a:rPr lang="hu-HU" i="1" dirty="0" err="1"/>
              <a:t>pullulans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Aromás szénhidrogének, kőolaj-származékok, </a:t>
            </a:r>
            <a:r>
              <a:rPr lang="hu-HU" dirty="0" err="1"/>
              <a:t>peszticidek</a:t>
            </a:r>
            <a:r>
              <a:rPr lang="hu-HU" dirty="0"/>
              <a:t> (</a:t>
            </a:r>
            <a:r>
              <a:rPr lang="hu-HU" i="1" dirty="0"/>
              <a:t>Penicillium, </a:t>
            </a:r>
            <a:r>
              <a:rPr lang="hu-HU" i="1" dirty="0" err="1"/>
              <a:t>Stachybotrys</a:t>
            </a:r>
            <a:r>
              <a:rPr lang="hu-HU" i="1" dirty="0"/>
              <a:t>, </a:t>
            </a:r>
            <a:r>
              <a:rPr lang="hu-HU" i="1" dirty="0" err="1"/>
              <a:t>Phlebia</a:t>
            </a:r>
            <a:r>
              <a:rPr lang="hu-HU" dirty="0"/>
              <a:t>)</a:t>
            </a:r>
          </a:p>
          <a:p>
            <a:pPr marL="0" indent="0">
              <a:buNone/>
            </a:pPr>
            <a:r>
              <a:rPr lang="hu-H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Mikorrhiza</a:t>
            </a:r>
            <a:r>
              <a:rPr lang="hu-HU" dirty="0"/>
              <a:t> (növény és gomba szimbiotikus kapcsolata)</a:t>
            </a:r>
          </a:p>
          <a:p>
            <a:pPr lvl="1"/>
            <a:r>
              <a:rPr lang="hu-HU" dirty="0"/>
              <a:t>a növény általa </a:t>
            </a:r>
            <a:r>
              <a:rPr lang="hu-HU" dirty="0" err="1"/>
              <a:t>fotoszintetizált</a:t>
            </a:r>
            <a:r>
              <a:rPr lang="hu-HU" dirty="0"/>
              <a:t> cukrokkal és egyéb szerves anyagokkal látja el a gombát. </a:t>
            </a:r>
          </a:p>
          <a:p>
            <a:pPr lvl="1"/>
            <a:r>
              <a:rPr lang="hu-HU" dirty="0"/>
              <a:t>Cserébe a micélium hatalmas felszínével és a növény gyökereinél jobb felvevőképességével több vízhez és ásványi anyaghoz juttatja a növényt. </a:t>
            </a:r>
          </a:p>
          <a:p>
            <a:pPr lvl="1"/>
            <a:r>
              <a:rPr lang="hu-HU" dirty="0"/>
              <a:t>A gombafonalak szerves vegyületeket is le tudnak bontani. </a:t>
            </a:r>
          </a:p>
          <a:p>
            <a:pPr lvl="1"/>
            <a:r>
              <a:rPr lang="hu-HU" dirty="0"/>
              <a:t>Betegség-ellenállóság (talajlakó baktériumokkal szemben)</a:t>
            </a:r>
          </a:p>
        </p:txBody>
      </p:sp>
    </p:spTree>
    <p:extLst>
      <p:ext uri="{BB962C8B-B14F-4D97-AF65-F5344CB8AC3E}">
        <p14:creationId xmlns:p14="http://schemas.microsoft.com/office/powerpoint/2010/main" val="41240492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A220F-974B-408C-893D-72644A4D1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Nyálkagombák (</a:t>
            </a:r>
            <a:r>
              <a:rPr lang="hu-HU" i="1" dirty="0" err="1"/>
              <a:t>Gymnomycota</a:t>
            </a:r>
            <a:r>
              <a:rPr lang="hu-HU" i="1" dirty="0"/>
              <a:t>)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130B8-8257-4FD2-9C5D-D75656F4A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Gombaszerű élőlények.</a:t>
            </a:r>
          </a:p>
          <a:p>
            <a:r>
              <a:rPr lang="hu-HU" dirty="0"/>
              <a:t> A nyálkagombák a gombavilág többi tagjától és valamennyi ismert élőlénytől jelentős mértékben különböznek. </a:t>
            </a:r>
          </a:p>
          <a:p>
            <a:r>
              <a:rPr lang="hu-HU" dirty="0"/>
              <a:t>Testük egysejtű, </a:t>
            </a:r>
            <a:r>
              <a:rPr lang="hu-HU" dirty="0" err="1"/>
              <a:t>amőboid</a:t>
            </a:r>
            <a:r>
              <a:rPr lang="hu-HU" dirty="0"/>
              <a:t> mozgású, sejtfal nélküli protoplazma (mixamőba).</a:t>
            </a:r>
          </a:p>
          <a:p>
            <a:r>
              <a:rPr lang="hu-HU" dirty="0"/>
              <a:t> Életük egy bizonyos szakaszában az önálló életet élő mixamőbák fúziós </a:t>
            </a:r>
            <a:r>
              <a:rPr lang="hu-HU" dirty="0" err="1"/>
              <a:t>plazmódiummá</a:t>
            </a:r>
            <a:r>
              <a:rPr lang="hu-HU" dirty="0"/>
              <a:t> egyesülnek (egyes csoportoknál </a:t>
            </a:r>
            <a:r>
              <a:rPr lang="hu-HU" dirty="0" err="1"/>
              <a:t>aggregációs</a:t>
            </a:r>
            <a:r>
              <a:rPr lang="hu-HU" dirty="0"/>
              <a:t>, másoknál fúziós egyesülés). </a:t>
            </a:r>
          </a:p>
          <a:p>
            <a:r>
              <a:rPr lang="hu-HU" dirty="0"/>
              <a:t>Ez a (sokszor színes) képződmény sejtfallal rendelkező spórákat hoz létre. </a:t>
            </a:r>
          </a:p>
          <a:p>
            <a:r>
              <a:rPr lang="hu-HU" dirty="0"/>
              <a:t>A sejtfal általában </a:t>
            </a:r>
            <a:r>
              <a:rPr lang="hu-HU" dirty="0" err="1"/>
              <a:t>cellulóztartalmú</a:t>
            </a:r>
            <a:r>
              <a:rPr lang="hu-HU" dirty="0"/>
              <a:t> (bár nem minden csoportban), többek között ebben különböznek a valódi gombáktól. </a:t>
            </a:r>
          </a:p>
          <a:p>
            <a:r>
              <a:rPr lang="hu-HU" dirty="0"/>
              <a:t>A spórák változatos alakú spóratartókban </a:t>
            </a:r>
            <a:r>
              <a:rPr lang="hu-HU" i="1" dirty="0"/>
              <a:t>(</a:t>
            </a:r>
            <a:r>
              <a:rPr lang="hu-HU" i="1" dirty="0" err="1"/>
              <a:t>sporangium</a:t>
            </a:r>
            <a:r>
              <a:rPr lang="hu-HU" i="1" dirty="0"/>
              <a:t>)</a:t>
            </a:r>
            <a:r>
              <a:rPr lang="hu-HU" dirty="0"/>
              <a:t> jönnek létre.</a:t>
            </a:r>
          </a:p>
        </p:txBody>
      </p:sp>
    </p:spTree>
    <p:extLst>
      <p:ext uri="{BB962C8B-B14F-4D97-AF65-F5344CB8AC3E}">
        <p14:creationId xmlns:p14="http://schemas.microsoft.com/office/powerpoint/2010/main" val="21817598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56DF4-37E4-4F98-AED0-C7837506A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Nyálkagombák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C4EA9-22E6-467B-B605-FBEB01E1E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4 törzs:</a:t>
            </a:r>
          </a:p>
          <a:p>
            <a:r>
              <a:rPr lang="hu-HU" dirty="0" err="1"/>
              <a:t>Sejtes</a:t>
            </a:r>
            <a:r>
              <a:rPr lang="hu-HU" dirty="0"/>
              <a:t> nyálkagombák </a:t>
            </a:r>
            <a:r>
              <a:rPr lang="hu-HU" i="1" dirty="0"/>
              <a:t>(Acrasiomycota)</a:t>
            </a:r>
            <a:endParaRPr lang="hu-HU" dirty="0"/>
          </a:p>
          <a:p>
            <a:r>
              <a:rPr lang="hu-HU" i="1" dirty="0"/>
              <a:t>Dictyosteliomycota</a:t>
            </a:r>
            <a:endParaRPr lang="hu-HU" dirty="0"/>
          </a:p>
          <a:p>
            <a:r>
              <a:rPr lang="hu-HU" dirty="0"/>
              <a:t>Valódi nyálkagombák </a:t>
            </a:r>
            <a:r>
              <a:rPr lang="hu-HU" i="1" dirty="0"/>
              <a:t>(</a:t>
            </a:r>
            <a:r>
              <a:rPr lang="hu-HU" i="1" dirty="0" err="1"/>
              <a:t>Myxomycota</a:t>
            </a:r>
            <a:r>
              <a:rPr lang="hu-HU" i="1" dirty="0"/>
              <a:t>)</a:t>
            </a:r>
            <a:endParaRPr lang="hu-HU" dirty="0"/>
          </a:p>
          <a:p>
            <a:r>
              <a:rPr lang="hu-HU" dirty="0"/>
              <a:t>Parazita nyálkagombák </a:t>
            </a:r>
            <a:r>
              <a:rPr lang="hu-HU" i="1" dirty="0"/>
              <a:t>(</a:t>
            </a:r>
            <a:r>
              <a:rPr lang="hu-HU" i="1" dirty="0" err="1"/>
              <a:t>Plasmodiophoromycota</a:t>
            </a:r>
            <a:r>
              <a:rPr lang="hu-HU" i="1" dirty="0"/>
              <a:t>)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87630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91B9B-4A6E-441E-B4BE-DBE3BD920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584" y="557202"/>
            <a:ext cx="8911687" cy="1280890"/>
          </a:xfrm>
        </p:spPr>
        <p:txBody>
          <a:bodyPr/>
          <a:lstStyle/>
          <a:p>
            <a:r>
              <a:rPr lang="hu-HU" dirty="0" err="1"/>
              <a:t>Sejtes</a:t>
            </a:r>
            <a:r>
              <a:rPr lang="hu-HU" dirty="0"/>
              <a:t> nyálkagombák törzse (Acrasiomycota)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86B13-F8D0-4A39-9D46-AA0A8B390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3303" y="2133600"/>
            <a:ext cx="9571309" cy="4167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Egyetlen rend és 12 faj</a:t>
            </a:r>
          </a:p>
          <a:p>
            <a:pPr lvl="1"/>
            <a:r>
              <a:rPr lang="hu-HU" dirty="0"/>
              <a:t>Vegetatív fázisban önálló mixamőbaként élnek, mint minden nyálkagomba.</a:t>
            </a:r>
          </a:p>
          <a:p>
            <a:pPr lvl="1"/>
            <a:r>
              <a:rPr lang="hu-HU" dirty="0"/>
              <a:t> A mixamőbák egyetlen, központi helyzetű </a:t>
            </a:r>
            <a:r>
              <a:rPr lang="hu-HU" dirty="0" err="1"/>
              <a:t>sejtmagvacskát</a:t>
            </a:r>
            <a:r>
              <a:rPr lang="hu-HU" dirty="0"/>
              <a:t> (</a:t>
            </a:r>
            <a:r>
              <a:rPr lang="hu-HU" dirty="0" err="1"/>
              <a:t>nukleoluszt</a:t>
            </a:r>
            <a:r>
              <a:rPr lang="hu-HU" dirty="0"/>
              <a:t>) tartalmaznak.</a:t>
            </a:r>
          </a:p>
          <a:p>
            <a:pPr lvl="1"/>
            <a:r>
              <a:rPr lang="hu-HU" dirty="0"/>
              <a:t> Tápanyaghiánykor és szaporodáskor egy különleges </a:t>
            </a:r>
            <a:r>
              <a:rPr lang="hu-HU" dirty="0" err="1"/>
              <a:t>plazmódiummá</a:t>
            </a:r>
            <a:r>
              <a:rPr lang="hu-HU" dirty="0"/>
              <a:t>, ún. </a:t>
            </a:r>
            <a:r>
              <a:rPr lang="hu-HU" dirty="0" err="1"/>
              <a:t>aggregációs</a:t>
            </a:r>
            <a:r>
              <a:rPr lang="hu-HU" dirty="0"/>
              <a:t> vagy </a:t>
            </a:r>
            <a:r>
              <a:rPr lang="hu-HU" dirty="0" err="1"/>
              <a:t>pszeudoplazmódiummá</a:t>
            </a:r>
            <a:r>
              <a:rPr lang="hu-HU" dirty="0"/>
              <a:t> húzódnak össze, amelyben az egyes mixamőbák megtartják önállóságukat. Ezért nevezik őket </a:t>
            </a:r>
            <a:r>
              <a:rPr lang="hu-HU" dirty="0" err="1"/>
              <a:t>sejtes</a:t>
            </a:r>
            <a:r>
              <a:rPr lang="hu-HU" dirty="0"/>
              <a:t> nyálkagombáknak. </a:t>
            </a:r>
          </a:p>
          <a:p>
            <a:pPr lvl="1"/>
            <a:r>
              <a:rPr lang="hu-HU" dirty="0"/>
              <a:t>Baktériumokkal és élesztőgombákkal táplálkoznak. Nedves talajokon, trágyában, komposztban, édesvízben, növényi hulladékokon élnek.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F87182-988E-4301-99C1-6FAC59A0D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031" y="200721"/>
            <a:ext cx="3391954" cy="224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834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5278A-6543-439A-91E7-73E4377A9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Dictyosteliomycota</a:t>
            </a:r>
            <a:r>
              <a:rPr lang="hu-HU" dirty="0"/>
              <a:t> törzs</a:t>
            </a:r>
            <a:br>
              <a:rPr lang="hu-HU" dirty="0"/>
            </a:b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9BFE2-EAF6-4501-8DA8-16D14FB29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9210" y="2097024"/>
            <a:ext cx="9179116" cy="3777622"/>
          </a:xfrm>
        </p:spPr>
        <p:txBody>
          <a:bodyPr>
            <a:normAutofit/>
          </a:bodyPr>
          <a:lstStyle/>
          <a:p>
            <a:r>
              <a:rPr lang="hu-HU" dirty="0"/>
              <a:t>46 faj. </a:t>
            </a:r>
          </a:p>
          <a:p>
            <a:r>
              <a:rPr lang="hu-HU" dirty="0"/>
              <a:t>A mixamőbák sejtmagjában két vagy több perifériás helyzetű </a:t>
            </a:r>
            <a:r>
              <a:rPr lang="hu-HU" dirty="0" err="1"/>
              <a:t>sejtmagvacska</a:t>
            </a:r>
            <a:r>
              <a:rPr lang="hu-HU" dirty="0"/>
              <a:t> található.</a:t>
            </a:r>
          </a:p>
          <a:p>
            <a:r>
              <a:rPr lang="hu-HU" dirty="0"/>
              <a:t>Az önálló amőbák éhezéskor egy </a:t>
            </a:r>
            <a:r>
              <a:rPr lang="hu-HU" dirty="0" err="1"/>
              <a:t>acrasin</a:t>
            </a:r>
            <a:r>
              <a:rPr lang="hu-HU" dirty="0"/>
              <a:t> nevű anyagot bocsátanak ki, ennek hatására </a:t>
            </a:r>
            <a:r>
              <a:rPr lang="hu-HU" dirty="0" err="1"/>
              <a:t>aggregációs</a:t>
            </a:r>
            <a:r>
              <a:rPr lang="hu-HU" dirty="0"/>
              <a:t> </a:t>
            </a:r>
            <a:r>
              <a:rPr lang="hu-HU" dirty="0" err="1"/>
              <a:t>plazmódiumot</a:t>
            </a:r>
            <a:r>
              <a:rPr lang="hu-HU" dirty="0"/>
              <a:t> képeznek</a:t>
            </a:r>
            <a:r>
              <a:rPr lang="en-US" dirty="0"/>
              <a:t> </a:t>
            </a:r>
            <a:r>
              <a:rPr lang="hu-HU" dirty="0"/>
              <a:t>(</a:t>
            </a:r>
            <a:r>
              <a:rPr lang="hu-HU" dirty="0" err="1"/>
              <a:t>pszeudoplazmódium</a:t>
            </a:r>
            <a:r>
              <a:rPr lang="hu-HU" dirty="0"/>
              <a:t>). </a:t>
            </a:r>
          </a:p>
          <a:p>
            <a:r>
              <a:rPr lang="hu-HU" dirty="0"/>
              <a:t>Kétféle típusuk van. A nagyobb méretű, gyorsabb anyagcseréjű sejtek a </a:t>
            </a:r>
            <a:r>
              <a:rPr lang="hu-HU" dirty="0" err="1"/>
              <a:t>plazmódium</a:t>
            </a:r>
            <a:r>
              <a:rPr lang="hu-HU" dirty="0"/>
              <a:t> vándorlásakor elöl haladnak, ezek alakítják ki a </a:t>
            </a:r>
            <a:r>
              <a:rPr lang="hu-HU" dirty="0" err="1"/>
              <a:t>sporamgium</a:t>
            </a:r>
            <a:r>
              <a:rPr lang="hu-HU" dirty="0"/>
              <a:t> nyelét, míg a kisebbekből alakulnak ki a spórák. </a:t>
            </a:r>
          </a:p>
        </p:txBody>
      </p:sp>
    </p:spTree>
    <p:extLst>
      <p:ext uri="{BB962C8B-B14F-4D97-AF65-F5344CB8AC3E}">
        <p14:creationId xmlns:p14="http://schemas.microsoft.com/office/powerpoint/2010/main" val="24577228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61637-1DEB-40CC-B44F-88CC3A663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Valódi nyálkagombák törzse </a:t>
            </a:r>
            <a:r>
              <a:rPr lang="hu-HU" i="1" dirty="0"/>
              <a:t>(</a:t>
            </a:r>
            <a:r>
              <a:rPr lang="hu-HU" i="1" dirty="0" err="1"/>
              <a:t>Myxomycota</a:t>
            </a:r>
            <a:r>
              <a:rPr lang="hu-HU" i="1" dirty="0"/>
              <a:t>)</a:t>
            </a:r>
            <a:br>
              <a:rPr lang="hu-HU" dirty="0"/>
            </a:br>
            <a:br>
              <a:rPr lang="hu-HU" dirty="0"/>
            </a:b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023C5-A4E4-4455-AACA-78B68A765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A legismertebb nyálkagombák. </a:t>
            </a:r>
          </a:p>
          <a:p>
            <a:r>
              <a:rPr lang="hu-HU" dirty="0"/>
              <a:t>Két osztályuk van a </a:t>
            </a:r>
            <a:r>
              <a:rPr lang="hu-HU" dirty="0" err="1"/>
              <a:t>Protosteliomycetes</a:t>
            </a:r>
            <a:r>
              <a:rPr lang="hu-HU" dirty="0"/>
              <a:t> és a </a:t>
            </a:r>
            <a:r>
              <a:rPr lang="hu-HU" dirty="0" err="1"/>
              <a:t>Myxomycetes</a:t>
            </a:r>
            <a:r>
              <a:rPr lang="hu-HU" dirty="0"/>
              <a:t>.</a:t>
            </a:r>
          </a:p>
          <a:p>
            <a:r>
              <a:rPr lang="hu-HU" dirty="0"/>
              <a:t>Nedves falombon, korhadó fán vagy más szerves anyagon élnek. A fajok jellemző tulajdonsága, hogy milyen korhadékanyagon jelennek meg. </a:t>
            </a:r>
            <a:r>
              <a:rPr lang="hu-HU" dirty="0" err="1"/>
              <a:t>Plazmódiumuk</a:t>
            </a:r>
            <a:r>
              <a:rPr lang="hu-HU" dirty="0"/>
              <a:t> fehér, sárga, barna, élénkpiros vagy narancsszínű lehet. </a:t>
            </a:r>
          </a:p>
          <a:p>
            <a:r>
              <a:rPr lang="hu-HU" dirty="0"/>
              <a:t> A mixamőbák összeolvadásukkor elvesztik sejtmembránjukat és egy közös membrán borítja be őket.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hu-HU" dirty="0"/>
              <a:t>fúziós típusú </a:t>
            </a:r>
            <a:r>
              <a:rPr lang="hu-HU" dirty="0" err="1"/>
              <a:t>plazmódium</a:t>
            </a:r>
            <a:r>
              <a:rPr lang="hu-HU" dirty="0"/>
              <a:t>. Kedvezőtlen környezeti hatásokra a </a:t>
            </a:r>
            <a:r>
              <a:rPr lang="hu-HU" dirty="0" err="1"/>
              <a:t>plazmódiumok</a:t>
            </a:r>
            <a:r>
              <a:rPr lang="hu-HU" dirty="0"/>
              <a:t> gömbökre vagy más alakú részecskékre esnek szét, (kitartó képletek). </a:t>
            </a:r>
          </a:p>
          <a:p>
            <a:r>
              <a:rPr lang="hu-HU" dirty="0" err="1"/>
              <a:t>Sporangiumaik</a:t>
            </a:r>
            <a:r>
              <a:rPr lang="hu-HU" dirty="0"/>
              <a:t> vagy nyelesek, vagy párnaszerű, több </a:t>
            </a:r>
            <a:r>
              <a:rPr lang="hu-HU" dirty="0" err="1"/>
              <a:t>sporangiumból</a:t>
            </a:r>
            <a:r>
              <a:rPr lang="hu-HU" dirty="0"/>
              <a:t> összeolvadt </a:t>
            </a:r>
            <a:r>
              <a:rPr lang="hu-HU" dirty="0" err="1"/>
              <a:t>etáliumok</a:t>
            </a:r>
            <a:r>
              <a:rPr lang="hu-HU" dirty="0"/>
              <a:t>. Az </a:t>
            </a:r>
            <a:r>
              <a:rPr lang="hu-HU" dirty="0" err="1"/>
              <a:t>etáliumképzés</a:t>
            </a:r>
            <a:r>
              <a:rPr lang="hu-HU" dirty="0"/>
              <a:t> a </a:t>
            </a:r>
            <a:r>
              <a:rPr lang="hu-HU" dirty="0" err="1"/>
              <a:t>szaprotróf</a:t>
            </a:r>
            <a:r>
              <a:rPr lang="hu-HU" dirty="0"/>
              <a:t> fajokra jellemző, az </a:t>
            </a:r>
            <a:r>
              <a:rPr lang="hu-HU" dirty="0" err="1"/>
              <a:t>endoparaziták</a:t>
            </a:r>
            <a:r>
              <a:rPr lang="hu-HU" dirty="0"/>
              <a:t> nem fejlesztenek </a:t>
            </a:r>
            <a:r>
              <a:rPr lang="hu-HU" dirty="0" err="1"/>
              <a:t>etáliumot</a:t>
            </a:r>
            <a:r>
              <a:rPr lang="hu-HU" dirty="0"/>
              <a:t>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149766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emitrichia clavata (Myxomycetes, Trichiaceae) nyálkagomba sporangiumai (Bodonyi Nóra felvétele)">
            <a:extLst>
              <a:ext uri="{FF2B5EF4-FFF2-40B4-BE49-F238E27FC236}">
                <a16:creationId xmlns:a16="http://schemas.microsoft.com/office/drawing/2014/main" id="{317D5A64-0171-4D89-9F80-8C5FC19547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347" y="589868"/>
            <a:ext cx="3437070" cy="23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CEFB580-695C-49B4-A754-C8E5A430D2C7}"/>
              </a:ext>
            </a:extLst>
          </p:cNvPr>
          <p:cNvSpPr/>
          <p:nvPr/>
        </p:nvSpPr>
        <p:spPr>
          <a:xfrm>
            <a:off x="1717288" y="3056136"/>
            <a:ext cx="3947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 err="1">
                <a:solidFill>
                  <a:srgbClr val="222222"/>
                </a:solidFill>
                <a:latin typeface="Verdana" panose="020B0604030504040204" pitchFamily="34" charset="0"/>
              </a:rPr>
              <a:t>Hemitrichia</a:t>
            </a:r>
            <a:r>
              <a:rPr lang="hu-HU" sz="1200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hu-HU" sz="1200" dirty="0" err="1">
                <a:solidFill>
                  <a:srgbClr val="222222"/>
                </a:solidFill>
                <a:latin typeface="Verdana" panose="020B0604030504040204" pitchFamily="34" charset="0"/>
              </a:rPr>
              <a:t>clavata</a:t>
            </a:r>
            <a:r>
              <a:rPr lang="hu-HU" sz="1200" dirty="0">
                <a:solidFill>
                  <a:srgbClr val="222222"/>
                </a:solidFill>
                <a:latin typeface="Verdana" panose="020B0604030504040204" pitchFamily="34" charset="0"/>
              </a:rPr>
              <a:t> (Myxomycetes, </a:t>
            </a:r>
            <a:r>
              <a:rPr lang="hu-HU" sz="1200" dirty="0" err="1">
                <a:solidFill>
                  <a:srgbClr val="222222"/>
                </a:solidFill>
                <a:latin typeface="Verdana" panose="020B0604030504040204" pitchFamily="34" charset="0"/>
              </a:rPr>
              <a:t>Trichiaceae</a:t>
            </a:r>
            <a:r>
              <a:rPr lang="hu-HU" sz="1200" dirty="0">
                <a:solidFill>
                  <a:srgbClr val="222222"/>
                </a:solidFill>
                <a:latin typeface="Verdana" panose="020B0604030504040204" pitchFamily="34" charset="0"/>
              </a:rPr>
              <a:t>) nyálkagomba </a:t>
            </a:r>
            <a:r>
              <a:rPr lang="hu-HU" sz="1200" dirty="0" err="1">
                <a:solidFill>
                  <a:srgbClr val="222222"/>
                </a:solidFill>
                <a:latin typeface="Verdana" panose="020B0604030504040204" pitchFamily="34" charset="0"/>
              </a:rPr>
              <a:t>sporangiumai</a:t>
            </a:r>
            <a:r>
              <a:rPr lang="hu-HU" sz="1200" dirty="0">
                <a:solidFill>
                  <a:srgbClr val="222222"/>
                </a:solidFill>
                <a:latin typeface="Verdana" panose="020B0604030504040204" pitchFamily="34" charset="0"/>
              </a:rPr>
              <a:t> (</a:t>
            </a:r>
            <a:r>
              <a:rPr lang="hu-HU" sz="1200" dirty="0" err="1">
                <a:solidFill>
                  <a:srgbClr val="222222"/>
                </a:solidFill>
                <a:latin typeface="Verdana" panose="020B0604030504040204" pitchFamily="34" charset="0"/>
              </a:rPr>
              <a:t>Bodonyi</a:t>
            </a:r>
            <a:r>
              <a:rPr lang="hu-HU" sz="1200" dirty="0">
                <a:solidFill>
                  <a:srgbClr val="222222"/>
                </a:solidFill>
                <a:latin typeface="Verdana" panose="020B0604030504040204" pitchFamily="34" charset="0"/>
              </a:rPr>
              <a:t> Nóra felvétele)</a:t>
            </a:r>
            <a:endParaRPr lang="hu-HU" sz="1200" dirty="0"/>
          </a:p>
        </p:txBody>
      </p:sp>
      <p:pic>
        <p:nvPicPr>
          <p:cNvPr id="3076" name="Picture 4" descr="A Ceratiomyxa fruticulosa (Myxomycetes, Ceratiomyxales) plazmódiumából kialakuló sporangiumok (Bodonyi Nóra felvétele)">
            <a:extLst>
              <a:ext uri="{FF2B5EF4-FFF2-40B4-BE49-F238E27FC236}">
                <a16:creationId xmlns:a16="http://schemas.microsoft.com/office/drawing/2014/main" id="{819CDCEB-95FF-4921-B27D-F6B98B09E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759" y="589868"/>
            <a:ext cx="3391017" cy="222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7429E5-827B-4979-9C29-7DBE13A72D4A}"/>
              </a:ext>
            </a:extLst>
          </p:cNvPr>
          <p:cNvSpPr/>
          <p:nvPr/>
        </p:nvSpPr>
        <p:spPr>
          <a:xfrm>
            <a:off x="7615759" y="2926264"/>
            <a:ext cx="3590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>
                <a:solidFill>
                  <a:srgbClr val="222222"/>
                </a:solidFill>
                <a:latin typeface="Verdana" panose="020B0604030504040204" pitchFamily="34" charset="0"/>
              </a:rPr>
              <a:t>A </a:t>
            </a:r>
            <a:r>
              <a:rPr lang="hu-HU" sz="1200" dirty="0" err="1">
                <a:solidFill>
                  <a:srgbClr val="222222"/>
                </a:solidFill>
                <a:latin typeface="Verdana" panose="020B0604030504040204" pitchFamily="34" charset="0"/>
              </a:rPr>
              <a:t>Ceratiomyxa</a:t>
            </a:r>
            <a:r>
              <a:rPr lang="hu-HU" sz="1200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hu-HU" sz="1200" dirty="0" err="1">
                <a:solidFill>
                  <a:srgbClr val="222222"/>
                </a:solidFill>
                <a:latin typeface="Verdana" panose="020B0604030504040204" pitchFamily="34" charset="0"/>
              </a:rPr>
              <a:t>fruticulosa</a:t>
            </a:r>
            <a:r>
              <a:rPr lang="hu-HU" sz="1200" dirty="0">
                <a:solidFill>
                  <a:srgbClr val="222222"/>
                </a:solidFill>
                <a:latin typeface="Verdana" panose="020B0604030504040204" pitchFamily="34" charset="0"/>
              </a:rPr>
              <a:t> (Myxomycetes, </a:t>
            </a:r>
            <a:r>
              <a:rPr lang="hu-HU" sz="1200" dirty="0" err="1">
                <a:solidFill>
                  <a:srgbClr val="222222"/>
                </a:solidFill>
                <a:latin typeface="Verdana" panose="020B0604030504040204" pitchFamily="34" charset="0"/>
              </a:rPr>
              <a:t>Ceratiomyxales</a:t>
            </a:r>
            <a:r>
              <a:rPr lang="hu-HU" sz="1200" dirty="0">
                <a:solidFill>
                  <a:srgbClr val="222222"/>
                </a:solidFill>
                <a:latin typeface="Verdana" panose="020B0604030504040204" pitchFamily="34" charset="0"/>
              </a:rPr>
              <a:t>) </a:t>
            </a:r>
            <a:r>
              <a:rPr lang="hu-HU" sz="1200" dirty="0" err="1">
                <a:solidFill>
                  <a:srgbClr val="222222"/>
                </a:solidFill>
                <a:latin typeface="Verdana" panose="020B0604030504040204" pitchFamily="34" charset="0"/>
              </a:rPr>
              <a:t>plazmódiumából</a:t>
            </a:r>
            <a:r>
              <a:rPr lang="hu-HU" sz="1200" dirty="0">
                <a:solidFill>
                  <a:srgbClr val="222222"/>
                </a:solidFill>
                <a:latin typeface="Verdana" panose="020B0604030504040204" pitchFamily="34" charset="0"/>
              </a:rPr>
              <a:t> kialakuló </a:t>
            </a:r>
            <a:r>
              <a:rPr lang="hu-HU" sz="1200" dirty="0" err="1">
                <a:solidFill>
                  <a:srgbClr val="222222"/>
                </a:solidFill>
                <a:latin typeface="Verdana" panose="020B0604030504040204" pitchFamily="34" charset="0"/>
              </a:rPr>
              <a:t>sporangiumok</a:t>
            </a:r>
            <a:r>
              <a:rPr lang="hu-HU" sz="1200" dirty="0">
                <a:solidFill>
                  <a:srgbClr val="222222"/>
                </a:solidFill>
                <a:latin typeface="Verdana" panose="020B0604030504040204" pitchFamily="34" charset="0"/>
              </a:rPr>
              <a:t> (</a:t>
            </a:r>
            <a:r>
              <a:rPr lang="hu-HU" sz="1200" dirty="0" err="1">
                <a:solidFill>
                  <a:srgbClr val="222222"/>
                </a:solidFill>
                <a:latin typeface="Verdana" panose="020B0604030504040204" pitchFamily="34" charset="0"/>
              </a:rPr>
              <a:t>Bodonyi</a:t>
            </a:r>
            <a:r>
              <a:rPr lang="hu-HU" sz="1200" dirty="0">
                <a:solidFill>
                  <a:srgbClr val="222222"/>
                </a:solidFill>
                <a:latin typeface="Verdana" panose="020B0604030504040204" pitchFamily="34" charset="0"/>
              </a:rPr>
              <a:t> Nóra felvétele)</a:t>
            </a:r>
            <a:endParaRPr lang="hu-HU" sz="1200" dirty="0"/>
          </a:p>
        </p:txBody>
      </p:sp>
      <p:pic>
        <p:nvPicPr>
          <p:cNvPr id="3078" name="Picture 6" descr="Húsvörös nyálkagomba (Lycogala epidendrum, Myxomycetes, Liceales) etáliumai korhadó fán (Siller Irén felvétele)">
            <a:extLst>
              <a:ext uri="{FF2B5EF4-FFF2-40B4-BE49-F238E27FC236}">
                <a16:creationId xmlns:a16="http://schemas.microsoft.com/office/drawing/2014/main" id="{2F1600F7-3D17-4011-A2A0-04CABB757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80" y="3702227"/>
            <a:ext cx="3391017" cy="222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AD6767-E1EB-4BD3-8410-FFF07ECC8678}"/>
              </a:ext>
            </a:extLst>
          </p:cNvPr>
          <p:cNvSpPr/>
          <p:nvPr/>
        </p:nvSpPr>
        <p:spPr>
          <a:xfrm>
            <a:off x="4787590" y="5991306"/>
            <a:ext cx="4189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>
                <a:solidFill>
                  <a:srgbClr val="222222"/>
                </a:solidFill>
                <a:latin typeface="Verdana" panose="020B0604030504040204" pitchFamily="34" charset="0"/>
              </a:rPr>
              <a:t>Húsvörös nyálkagomba (</a:t>
            </a:r>
            <a:r>
              <a:rPr lang="hu-HU" sz="1200" dirty="0" err="1">
                <a:solidFill>
                  <a:srgbClr val="222222"/>
                </a:solidFill>
                <a:latin typeface="Verdana" panose="020B0604030504040204" pitchFamily="34" charset="0"/>
              </a:rPr>
              <a:t>Lycogala</a:t>
            </a:r>
            <a:r>
              <a:rPr lang="hu-HU" sz="1200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hu-HU" sz="1200" dirty="0" err="1">
                <a:solidFill>
                  <a:srgbClr val="222222"/>
                </a:solidFill>
                <a:latin typeface="Verdana" panose="020B0604030504040204" pitchFamily="34" charset="0"/>
              </a:rPr>
              <a:t>epidendrum</a:t>
            </a:r>
            <a:r>
              <a:rPr lang="hu-HU" sz="1200" dirty="0">
                <a:solidFill>
                  <a:srgbClr val="222222"/>
                </a:solidFill>
                <a:latin typeface="Verdana" panose="020B0604030504040204" pitchFamily="34" charset="0"/>
              </a:rPr>
              <a:t>, Myxomycetes, </a:t>
            </a:r>
            <a:r>
              <a:rPr lang="hu-HU" sz="1200" dirty="0" err="1">
                <a:solidFill>
                  <a:srgbClr val="222222"/>
                </a:solidFill>
                <a:latin typeface="Verdana" panose="020B0604030504040204" pitchFamily="34" charset="0"/>
              </a:rPr>
              <a:t>Liceales</a:t>
            </a:r>
            <a:r>
              <a:rPr lang="hu-HU" sz="1200" dirty="0">
                <a:solidFill>
                  <a:srgbClr val="222222"/>
                </a:solidFill>
                <a:latin typeface="Verdana" panose="020B0604030504040204" pitchFamily="34" charset="0"/>
              </a:rPr>
              <a:t>) </a:t>
            </a:r>
            <a:r>
              <a:rPr lang="hu-HU" sz="1200" dirty="0" err="1">
                <a:solidFill>
                  <a:srgbClr val="222222"/>
                </a:solidFill>
                <a:latin typeface="Verdana" panose="020B0604030504040204" pitchFamily="34" charset="0"/>
              </a:rPr>
              <a:t>etáliumai</a:t>
            </a:r>
            <a:r>
              <a:rPr lang="hu-HU" sz="1200" dirty="0">
                <a:solidFill>
                  <a:srgbClr val="222222"/>
                </a:solidFill>
                <a:latin typeface="Verdana" panose="020B0604030504040204" pitchFamily="34" charset="0"/>
              </a:rPr>
              <a:t> korhadó fán (Siller Irén felvétele)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2756420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6048B2-8C40-4AF1-9435-91FC3AC8F9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98" r="18149" b="-3"/>
          <a:stretch/>
        </p:blipFill>
        <p:spPr>
          <a:xfrm>
            <a:off x="235467" y="1293541"/>
            <a:ext cx="2315774" cy="30126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E08243-9559-4D41-A0E0-F8078A107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tx1"/>
                </a:solidFill>
              </a:rPr>
              <a:t>Elméletek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2F223-BE15-46BF-8060-8CFA3B669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293" y="1293541"/>
            <a:ext cx="9515707" cy="4782731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u-HU" sz="1600" dirty="0">
                <a:solidFill>
                  <a:schemeClr val="tx1"/>
                </a:solidFill>
              </a:rPr>
              <a:t>A földi élet az óceánok mélyen, hidrotermális források közelében fejlődött ki, lényegesen stabilabb környezeti körülmények mellett. A víz egyébként könnyen </a:t>
            </a:r>
            <a:r>
              <a:rPr lang="hu-HU" sz="1600" dirty="0" err="1">
                <a:solidFill>
                  <a:schemeClr val="tx1"/>
                </a:solidFill>
              </a:rPr>
              <a:t>hidrolizálhatta</a:t>
            </a:r>
            <a:r>
              <a:rPr lang="hu-HU" sz="1600" dirty="0">
                <a:solidFill>
                  <a:schemeClr val="tx1"/>
                </a:solidFill>
              </a:rPr>
              <a:t> a kis koncentrációban jelen lévő, villámlások hatására szintetizálódott szerves anyagokat a felszínen. Az élet kialakulásához szükséges mennyiségű szerves molekulák porózus ásványi struktúrákban koncentrálódva (akár kémiai kötésekkel kapcsolódva) valószínűleg rendelkezésre álltak az óceánok mélyén</a:t>
            </a:r>
          </a:p>
          <a:p>
            <a:pPr marL="0" indent="0">
              <a:lnSpc>
                <a:spcPct val="90000"/>
              </a:lnSpc>
              <a:buNone/>
            </a:pPr>
            <a:endParaRPr lang="hu-HU" sz="16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hu-HU" sz="1600" dirty="0">
                <a:solidFill>
                  <a:schemeClr val="tx1"/>
                </a:solidFill>
              </a:rPr>
              <a:t>A mélytengeri élet keletkezés elmélete: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600" dirty="0">
                <a:solidFill>
                  <a:schemeClr val="tx1"/>
                </a:solidFill>
              </a:rPr>
              <a:t>A feláramló forró 90-100°C-os víz a </a:t>
            </a:r>
            <a:r>
              <a:rPr lang="hu-HU" sz="1600" dirty="0" err="1">
                <a:solidFill>
                  <a:schemeClr val="tx1"/>
                </a:solidFill>
              </a:rPr>
              <a:t>vastartalmú</a:t>
            </a:r>
            <a:r>
              <a:rPr lang="hu-HU" sz="1600" dirty="0">
                <a:solidFill>
                  <a:schemeClr val="tx1"/>
                </a:solidFill>
              </a:rPr>
              <a:t>, </a:t>
            </a:r>
            <a:r>
              <a:rPr lang="hu-HU" sz="1600" dirty="0" err="1">
                <a:solidFill>
                  <a:schemeClr val="tx1"/>
                </a:solidFill>
              </a:rPr>
              <a:t>oxidáltabb</a:t>
            </a:r>
            <a:r>
              <a:rPr lang="hu-HU" sz="1600" dirty="0">
                <a:solidFill>
                  <a:schemeClr val="tx1"/>
                </a:solidFill>
              </a:rPr>
              <a:t>, hideg tengervízzel keveredve különböző ásványi anyagok (</a:t>
            </a:r>
            <a:r>
              <a:rPr lang="hu-HU" sz="1600" dirty="0" err="1">
                <a:solidFill>
                  <a:schemeClr val="tx1"/>
                </a:solidFill>
              </a:rPr>
              <a:t>pirit,szilikátok</a:t>
            </a:r>
            <a:r>
              <a:rPr lang="hu-HU" sz="1600" dirty="0">
                <a:solidFill>
                  <a:schemeClr val="tx1"/>
                </a:solidFill>
              </a:rPr>
              <a:t>, karbonátok, </a:t>
            </a:r>
            <a:r>
              <a:rPr lang="hu-HU" sz="1600" dirty="0" err="1">
                <a:solidFill>
                  <a:schemeClr val="tx1"/>
                </a:solidFill>
              </a:rPr>
              <a:t>montmorillonit</a:t>
            </a:r>
            <a:r>
              <a:rPr lang="hu-HU" sz="1600" dirty="0">
                <a:solidFill>
                  <a:schemeClr val="tx1"/>
                </a:solidFill>
              </a:rPr>
              <a:t> stb.) kiválásához vezetett. 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600" dirty="0">
                <a:solidFill>
                  <a:schemeClr val="tx1"/>
                </a:solidFill>
              </a:rPr>
              <a:t>Az így keletkező halmok féligáteresztő zárványokat, porózus szerkezetű struktúrákat és gélszerű anyagokat tartalmazó képződmények lehettek. 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600" dirty="0">
                <a:solidFill>
                  <a:schemeClr val="tx1"/>
                </a:solidFill>
              </a:rPr>
              <a:t>A vas- és magnézium tartalmú szilikátok reakciója hidrogénnel és egyéb anyagokkal vezetett el az első szerves molekulák abiotikus szintéziséhez. 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600" dirty="0">
                <a:solidFill>
                  <a:schemeClr val="tx1"/>
                </a:solidFill>
              </a:rPr>
              <a:t>Ezeknek az egyszerű szénhidrogén és zsírsav molekuláknak a szulfidos és más ásványokkal történő további kémiai reakciója aminosavak, </a:t>
            </a:r>
            <a:r>
              <a:rPr lang="hu-HU" sz="1600" dirty="0" err="1">
                <a:solidFill>
                  <a:schemeClr val="tx1"/>
                </a:solidFill>
              </a:rPr>
              <a:t>oligopeptidek</a:t>
            </a:r>
            <a:r>
              <a:rPr lang="hu-HU" sz="1600" dirty="0">
                <a:solidFill>
                  <a:schemeClr val="tx1"/>
                </a:solidFill>
              </a:rPr>
              <a:t>, cukrok és nitrogén tartalmú szerves bázisok kialakulását tették lehetővé. 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600" dirty="0">
                <a:solidFill>
                  <a:schemeClr val="tx1"/>
                </a:solidFill>
              </a:rPr>
              <a:t>A </a:t>
            </a:r>
            <a:r>
              <a:rPr lang="hu-HU" sz="1600" dirty="0" err="1">
                <a:solidFill>
                  <a:schemeClr val="tx1"/>
                </a:solidFill>
              </a:rPr>
              <a:t>montmorillonit</a:t>
            </a:r>
            <a:r>
              <a:rPr lang="hu-HU" sz="1600" dirty="0">
                <a:solidFill>
                  <a:schemeClr val="tx1"/>
                </a:solidFill>
              </a:rPr>
              <a:t> a tengervízben található foszfátból képződött </a:t>
            </a:r>
            <a:r>
              <a:rPr lang="hu-HU" sz="1600" dirty="0" err="1">
                <a:solidFill>
                  <a:schemeClr val="tx1"/>
                </a:solidFill>
              </a:rPr>
              <a:t>nukleotidok</a:t>
            </a:r>
            <a:r>
              <a:rPr lang="hu-HU" sz="1600" dirty="0">
                <a:solidFill>
                  <a:schemeClr val="tx1"/>
                </a:solidFill>
              </a:rPr>
              <a:t> polimerizációját katalizálhatta, az RNS molekulák kialakulásának ezen formájára </a:t>
            </a:r>
            <a:r>
              <a:rPr lang="hu-HU" sz="1600" dirty="0" err="1">
                <a:solidFill>
                  <a:schemeClr val="tx1"/>
                </a:solidFill>
              </a:rPr>
              <a:t>kísérletes</a:t>
            </a:r>
            <a:r>
              <a:rPr lang="hu-HU" sz="1600" dirty="0">
                <a:solidFill>
                  <a:schemeClr val="tx1"/>
                </a:solidFill>
              </a:rPr>
              <a:t> bizonyítékok is rendelkezésre állnak.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hu-HU" sz="16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hu-HU" sz="1600" dirty="0">
                <a:solidFill>
                  <a:schemeClr val="tx1"/>
                </a:solidFill>
              </a:rPr>
              <a:t>A ma élő szervezetek </a:t>
            </a:r>
            <a:r>
              <a:rPr lang="hu-HU" sz="1600" dirty="0" err="1">
                <a:solidFill>
                  <a:schemeClr val="tx1"/>
                </a:solidFill>
              </a:rPr>
              <a:t>enzimeinek</a:t>
            </a:r>
            <a:r>
              <a:rPr lang="hu-HU" sz="1600" dirty="0">
                <a:solidFill>
                  <a:schemeClr val="tx1"/>
                </a:solidFill>
              </a:rPr>
              <a:t> aktív részében is a </a:t>
            </a:r>
            <a:r>
              <a:rPr lang="hu-HU" sz="1600" dirty="0" err="1">
                <a:solidFill>
                  <a:schemeClr val="tx1"/>
                </a:solidFill>
              </a:rPr>
              <a:t>FeS</a:t>
            </a:r>
            <a:r>
              <a:rPr lang="hu-HU" sz="1600" dirty="0">
                <a:solidFill>
                  <a:schemeClr val="tx1"/>
                </a:solidFill>
              </a:rPr>
              <a:t> és egyéb fémes anyagok sok esetben nagyon fontos szereppel rendelkeznek.</a:t>
            </a:r>
          </a:p>
        </p:txBody>
      </p:sp>
    </p:spTree>
    <p:extLst>
      <p:ext uri="{BB962C8B-B14F-4D97-AF65-F5344CB8AC3E}">
        <p14:creationId xmlns:p14="http://schemas.microsoft.com/office/powerpoint/2010/main" val="8784577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DD8BF-F2CD-4765-9F26-B03AE63DA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Parazita nyálkagombák törzse </a:t>
            </a:r>
            <a:r>
              <a:rPr lang="hu-HU" i="1" dirty="0"/>
              <a:t>(</a:t>
            </a:r>
            <a:r>
              <a:rPr lang="hu-HU" i="1" dirty="0" err="1"/>
              <a:t>Plasmodiophoromycota</a:t>
            </a:r>
            <a:r>
              <a:rPr lang="hu-HU" i="1" dirty="0"/>
              <a:t>)</a:t>
            </a:r>
            <a:br>
              <a:rPr lang="hu-HU" dirty="0"/>
            </a:b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2254A-2C6C-4756-B2F8-7A37F2695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4114" y="1905000"/>
            <a:ext cx="9610498" cy="4953000"/>
          </a:xfrm>
        </p:spPr>
        <p:txBody>
          <a:bodyPr>
            <a:normAutofit/>
          </a:bodyPr>
          <a:lstStyle/>
          <a:p>
            <a:r>
              <a:rPr lang="hu-HU" dirty="0"/>
              <a:t>Gazdanövényeken élő obligát parazitagombák. </a:t>
            </a:r>
          </a:p>
          <a:p>
            <a:pPr lvl="1"/>
            <a:r>
              <a:rPr lang="hu-HU" dirty="0"/>
              <a:t>Edényes növényeken, </a:t>
            </a:r>
          </a:p>
          <a:p>
            <a:pPr lvl="1"/>
            <a:r>
              <a:rPr lang="hu-HU" dirty="0"/>
              <a:t>moszatokon (édesvízi </a:t>
            </a:r>
            <a:r>
              <a:rPr lang="hu-HU" i="1" dirty="0" err="1"/>
              <a:t>Vaucheria</a:t>
            </a:r>
            <a:r>
              <a:rPr lang="hu-HU" dirty="0"/>
              <a:t> fajokon)</a:t>
            </a:r>
          </a:p>
          <a:p>
            <a:pPr lvl="1"/>
            <a:r>
              <a:rPr lang="hu-HU" dirty="0"/>
              <a:t>gombákon (</a:t>
            </a:r>
            <a:r>
              <a:rPr lang="hu-HU" i="1" dirty="0" err="1"/>
              <a:t>Saprolegnia</a:t>
            </a:r>
            <a:r>
              <a:rPr lang="hu-HU" i="1" dirty="0"/>
              <a:t>, </a:t>
            </a:r>
            <a:r>
              <a:rPr lang="hu-HU" i="1" dirty="0" err="1"/>
              <a:t>Achlya</a:t>
            </a:r>
            <a:r>
              <a:rPr lang="hu-HU" i="1" dirty="0"/>
              <a:t>, </a:t>
            </a:r>
            <a:r>
              <a:rPr lang="hu-HU" i="1" dirty="0" err="1"/>
              <a:t>Pythium</a:t>
            </a:r>
            <a:r>
              <a:rPr lang="hu-HU" dirty="0"/>
              <a:t> fajokon) </a:t>
            </a:r>
          </a:p>
          <a:p>
            <a:pPr lvl="1"/>
            <a:r>
              <a:rPr lang="hu-HU" dirty="0"/>
              <a:t>A növényeken rákos daganatokat hoznak létre. A szárazföldi növényeknek főleg a föld alatti részeit támadják meg. </a:t>
            </a:r>
          </a:p>
          <a:p>
            <a:pPr lvl="1"/>
            <a:r>
              <a:rPr lang="hu-HU" dirty="0"/>
              <a:t>Összesen mintegy 100 fajuk ismert. </a:t>
            </a:r>
          </a:p>
          <a:p>
            <a:pPr lvl="1"/>
            <a:r>
              <a:rPr lang="hu-HU" dirty="0"/>
              <a:t>Származásukat többféleképpen magyarázzák:</a:t>
            </a:r>
          </a:p>
          <a:p>
            <a:pPr lvl="2"/>
            <a:r>
              <a:rPr lang="hu-HU" dirty="0"/>
              <a:t>Allati egysejtűekből (Protozoa) </a:t>
            </a:r>
          </a:p>
          <a:p>
            <a:pPr lvl="2"/>
            <a:r>
              <a:rPr lang="hu-HU" dirty="0"/>
              <a:t>Nyálkagombákból </a:t>
            </a:r>
          </a:p>
          <a:p>
            <a:pPr lvl="2"/>
            <a:r>
              <a:rPr lang="hu-HU" dirty="0"/>
              <a:t>Újabban a nyálkagombáktól eltérő tulajdonságaikból arra következtetnek, hogy azokkal párhuzamosan fejlődtek.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4615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9BEA3-1FC8-4D1C-9509-43AFD6035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Protozoák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00CD2-224F-403D-9071-A9C91D9C9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8628" y="2124456"/>
            <a:ext cx="8915400" cy="3777622"/>
          </a:xfrm>
        </p:spPr>
        <p:txBody>
          <a:bodyPr/>
          <a:lstStyle/>
          <a:p>
            <a:pPr fontAlgn="base"/>
            <a:r>
              <a:rPr lang="hu-HU" dirty="0"/>
              <a:t> Egyféle magvúak törzse </a:t>
            </a:r>
          </a:p>
          <a:p>
            <a:pPr lvl="1" fontAlgn="base"/>
            <a:r>
              <a:rPr lang="hu-HU" dirty="0"/>
              <a:t>ostorosok </a:t>
            </a:r>
          </a:p>
          <a:p>
            <a:pPr lvl="1" fontAlgn="base"/>
            <a:r>
              <a:rPr lang="hu-HU" dirty="0"/>
              <a:t>galléros ostorosok </a:t>
            </a:r>
          </a:p>
          <a:p>
            <a:pPr lvl="1" fontAlgn="base"/>
            <a:r>
              <a:rPr lang="hu-HU" dirty="0"/>
              <a:t>gyökérlábúak </a:t>
            </a:r>
          </a:p>
          <a:p>
            <a:pPr lvl="1" fontAlgn="base"/>
            <a:r>
              <a:rPr lang="hu-HU" dirty="0"/>
              <a:t>spórások </a:t>
            </a:r>
          </a:p>
          <a:p>
            <a:pPr fontAlgn="base"/>
            <a:r>
              <a:rPr lang="hu-HU" dirty="0"/>
              <a:t>Kétféle magvúak törzse </a:t>
            </a:r>
          </a:p>
          <a:p>
            <a:pPr lvl="1" fontAlgn="base"/>
            <a:r>
              <a:rPr lang="hu-HU" dirty="0"/>
              <a:t>csillósok</a:t>
            </a:r>
          </a:p>
          <a:p>
            <a:pPr marL="0" indent="0">
              <a:buNone/>
            </a:pP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671580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1ED61-8CA5-4CFF-8E33-88A653819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Ostorosok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57DC7-D7FE-42F2-9449-FC3EC1898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349" y="1600199"/>
            <a:ext cx="7318111" cy="5022669"/>
          </a:xfrm>
        </p:spPr>
        <p:txBody>
          <a:bodyPr>
            <a:normAutofit/>
          </a:bodyPr>
          <a:lstStyle/>
          <a:p>
            <a:r>
              <a:rPr lang="hu-HU" dirty="0"/>
              <a:t>Növényi és állati jellegű élőlények </a:t>
            </a:r>
          </a:p>
          <a:p>
            <a:r>
              <a:rPr lang="hu-HU" dirty="0"/>
              <a:t>Az </a:t>
            </a:r>
            <a:r>
              <a:rPr lang="hu-HU" i="1" dirty="0"/>
              <a:t>ostorosmoszatok </a:t>
            </a:r>
            <a:r>
              <a:rPr lang="hu-HU" dirty="0"/>
              <a:t>növényi tulajdonságai: színtest, fotoszintézis klorofill segítségével; állati tulajdonságok: sejtszáj, sejtgarat, emésztő űröcske, szemfolt. Táplálko­zásuk </a:t>
            </a:r>
            <a:r>
              <a:rPr lang="hu-HU" dirty="0" err="1"/>
              <a:t>mixotróf</a:t>
            </a:r>
            <a:r>
              <a:rPr lang="hu-HU" dirty="0"/>
              <a:t>, (</a:t>
            </a:r>
            <a:r>
              <a:rPr lang="hu-HU" dirty="0" err="1"/>
              <a:t>heterotróf</a:t>
            </a:r>
            <a:r>
              <a:rPr lang="hu-HU" dirty="0"/>
              <a:t> vagy fotoszintézis). </a:t>
            </a:r>
          </a:p>
          <a:p>
            <a:r>
              <a:rPr lang="hu-HU" dirty="0"/>
              <a:t>Feltételezik, hogy ősi képviselőjük lehetett az </a:t>
            </a:r>
            <a:r>
              <a:rPr lang="hu-HU" dirty="0" err="1"/>
              <a:t>eukarióta</a:t>
            </a:r>
            <a:r>
              <a:rPr lang="hu-HU" dirty="0"/>
              <a:t> növények, gombák és állatok szétválásának kiindulópontja. </a:t>
            </a:r>
          </a:p>
          <a:p>
            <a:pPr lvl="1"/>
            <a:r>
              <a:rPr lang="hu-HU" i="1" dirty="0"/>
              <a:t>Ős-ostorosok</a:t>
            </a:r>
            <a:r>
              <a:rPr lang="hu-HU" dirty="0"/>
              <a:t>: színtesttel nem rendelkeznek. </a:t>
            </a:r>
            <a:r>
              <a:rPr lang="hu-HU" dirty="0" err="1"/>
              <a:t>Praziták</a:t>
            </a:r>
            <a:r>
              <a:rPr lang="hu-HU" dirty="0"/>
              <a:t> is lehetnek. Sejtszáj nélküli egysejtűek a sejtfelületen keresztül veszik fel a gazdaélőlény szerves anyagait. </a:t>
            </a:r>
          </a:p>
          <a:p>
            <a:pPr lvl="2"/>
            <a:r>
              <a:rPr lang="hu-HU" dirty="0"/>
              <a:t>Álomkór ostoros (</a:t>
            </a:r>
            <a:r>
              <a:rPr lang="hu-HU" dirty="0" err="1"/>
              <a:t>Trypanosoma</a:t>
            </a:r>
            <a:r>
              <a:rPr lang="hu-HU" dirty="0"/>
              <a:t>)</a:t>
            </a:r>
          </a:p>
          <a:p>
            <a:pPr lvl="2"/>
            <a:r>
              <a:rPr lang="hu-HU" dirty="0" err="1"/>
              <a:t>Trichomonas</a:t>
            </a:r>
            <a:endParaRPr lang="hu-HU" dirty="0"/>
          </a:p>
          <a:p>
            <a:pPr lvl="2"/>
            <a:r>
              <a:rPr lang="hu-HU" dirty="0" err="1"/>
              <a:t>Szimbionta</a:t>
            </a:r>
            <a:r>
              <a:rPr lang="hu-HU" dirty="0"/>
              <a:t> fajok: A hüvelyostoros közeli rokona a termeszek belében élő cellulózbontó ostoros egysejtű.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6B1A3B-D7DF-4D84-8300-0666AE16F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460" y="161924"/>
            <a:ext cx="3554540" cy="340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45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3566D-FB49-495F-B531-B81DB1A30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Galléros ostorosok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0DBD35-E881-4D50-8DFA-D2274BAEC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3652" y="671512"/>
            <a:ext cx="1428750" cy="24669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53CA233-8C2F-47B4-B992-6115FF453BF9}"/>
              </a:ext>
            </a:extLst>
          </p:cNvPr>
          <p:cNvSpPr/>
          <p:nvPr/>
        </p:nvSpPr>
        <p:spPr>
          <a:xfrm>
            <a:off x="1985553" y="1787411"/>
            <a:ext cx="6165669" cy="3264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Szabadon vagy kolóniában élnek</a:t>
            </a: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Az állatok legközelebbi élő rokonainak tekintik őket</a:t>
            </a: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Jellegzetes sejt morfológiájuk: tojásdad vagy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gömgölyű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sejt, 3–10 µm átmérőjű E</a:t>
            </a: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Egy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apikális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ostor 30–40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mikrobolyholy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aktinnal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megtöltött kiemelkedések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gyűtűje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henger vagy kúp alakú gallér</a:t>
            </a: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Az ostor mozgása keresztülnyomja a galléron a vizet, miközben baktériumokat és törmeléket fog el a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mikrobolyhokkal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és lenyeli őket. Az ostor által generált vízáram előre tolja a szabadon úszó sejteket (mint az állati spermánál). </a:t>
            </a:r>
          </a:p>
        </p:txBody>
      </p:sp>
    </p:spTree>
    <p:extLst>
      <p:ext uri="{BB962C8B-B14F-4D97-AF65-F5344CB8AC3E}">
        <p14:creationId xmlns:p14="http://schemas.microsoft.com/office/powerpoint/2010/main" val="28182438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204DE-5BAF-4559-9099-AE0A1B4E4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Gyökérlábúak </a:t>
            </a:r>
            <a:br>
              <a:rPr lang="hu-HU" dirty="0"/>
            </a:b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A1F5F-83D9-494F-B73D-7156EC3FB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5160" y="1381179"/>
            <a:ext cx="7898956" cy="5163312"/>
          </a:xfrm>
        </p:spPr>
        <p:txBody>
          <a:bodyPr>
            <a:normAutofit fontScale="77500" lnSpcReduction="20000"/>
          </a:bodyPr>
          <a:lstStyle/>
          <a:p>
            <a:r>
              <a:rPr lang="hu-HU" sz="2300" dirty="0"/>
              <a:t>Mozgás elsősorban állábakkal. Az állábak különböző alakúak lehetnek: </a:t>
            </a:r>
            <a:r>
              <a:rPr lang="hu-HU" sz="2300" dirty="0" err="1"/>
              <a:t>lobopodium</a:t>
            </a:r>
            <a:r>
              <a:rPr lang="hu-HU" sz="2300" dirty="0"/>
              <a:t>, </a:t>
            </a:r>
            <a:r>
              <a:rPr lang="hu-HU" sz="2300" dirty="0" err="1"/>
              <a:t>filopodium</a:t>
            </a:r>
            <a:r>
              <a:rPr lang="hu-HU" sz="2300" dirty="0"/>
              <a:t>, </a:t>
            </a:r>
            <a:r>
              <a:rPr lang="hu-HU" sz="2300" dirty="0" err="1"/>
              <a:t>reticulopodium</a:t>
            </a:r>
            <a:r>
              <a:rPr lang="hu-HU" sz="2300" dirty="0"/>
              <a:t> és </a:t>
            </a:r>
            <a:r>
              <a:rPr lang="hu-HU" sz="2300" dirty="0" err="1"/>
              <a:t>axopodium</a:t>
            </a:r>
            <a:r>
              <a:rPr lang="hu-HU" sz="2300" dirty="0"/>
              <a:t> típus. </a:t>
            </a:r>
          </a:p>
          <a:p>
            <a:pPr lvl="1"/>
            <a:r>
              <a:rPr lang="hu-HU" sz="2100" dirty="0"/>
              <a:t>A </a:t>
            </a:r>
            <a:r>
              <a:rPr lang="hu-HU" sz="2100" dirty="0" err="1"/>
              <a:t>lobopodiumok</a:t>
            </a:r>
            <a:r>
              <a:rPr lang="hu-HU" sz="2100" dirty="0"/>
              <a:t> a mozgást és a táplálékrészecskék bekebelezését szolgáló lebenyszerű nyúlványok. Bennük az </a:t>
            </a:r>
            <a:r>
              <a:rPr lang="hu-HU" sz="2100" dirty="0" err="1"/>
              <a:t>ekto</a:t>
            </a:r>
            <a:r>
              <a:rPr lang="hu-HU" sz="2100" dirty="0"/>
              <a:t>- és </a:t>
            </a:r>
            <a:r>
              <a:rPr lang="hu-HU" sz="2100" dirty="0" err="1"/>
              <a:t>endoplazma</a:t>
            </a:r>
            <a:r>
              <a:rPr lang="hu-HU" sz="2100" dirty="0"/>
              <a:t> egyaránt megtalálható. </a:t>
            </a:r>
          </a:p>
          <a:p>
            <a:pPr lvl="1"/>
            <a:r>
              <a:rPr lang="hu-HU" sz="2100" dirty="0"/>
              <a:t>A </a:t>
            </a:r>
            <a:r>
              <a:rPr lang="hu-HU" sz="2100" dirty="0" err="1"/>
              <a:t>filopodiumok</a:t>
            </a:r>
            <a:r>
              <a:rPr lang="hu-HU" sz="2100" dirty="0"/>
              <a:t> csak </a:t>
            </a:r>
            <a:r>
              <a:rPr lang="hu-HU" sz="2100" dirty="0" err="1"/>
              <a:t>ektoplazmát</a:t>
            </a:r>
            <a:r>
              <a:rPr lang="hu-HU" sz="2100" dirty="0"/>
              <a:t> magukba foglaló vékony nyúlványok. </a:t>
            </a:r>
          </a:p>
          <a:p>
            <a:pPr lvl="1"/>
            <a:r>
              <a:rPr lang="hu-HU" sz="2100" dirty="0"/>
              <a:t>A </a:t>
            </a:r>
            <a:r>
              <a:rPr lang="hu-HU" sz="2100" dirty="0" err="1"/>
              <a:t>retikulopodiumok</a:t>
            </a:r>
            <a:r>
              <a:rPr lang="hu-HU" sz="2100" dirty="0"/>
              <a:t> az előző típushoz hasonlóak, de a nyúlványok elágazásai </a:t>
            </a:r>
            <a:r>
              <a:rPr lang="hu-HU" sz="2100" dirty="0" err="1"/>
              <a:t>hálószerűen</a:t>
            </a:r>
            <a:r>
              <a:rPr lang="hu-HU" sz="2100" dirty="0"/>
              <a:t> összekapcsolódnak. </a:t>
            </a:r>
          </a:p>
          <a:p>
            <a:pPr lvl="1"/>
            <a:r>
              <a:rPr lang="hu-HU" sz="2100" dirty="0"/>
              <a:t>Az </a:t>
            </a:r>
            <a:r>
              <a:rPr lang="hu-HU" sz="2100" dirty="0" err="1"/>
              <a:t>axopodiumok</a:t>
            </a:r>
            <a:r>
              <a:rPr lang="hu-HU" sz="2100" dirty="0"/>
              <a:t> igen vékony </a:t>
            </a:r>
            <a:r>
              <a:rPr lang="hu-HU" sz="2100" dirty="0" err="1"/>
              <a:t>filamentumok</a:t>
            </a:r>
            <a:r>
              <a:rPr lang="hu-HU" sz="2100" dirty="0"/>
              <a:t>, amelyeket mikrotubulusokból álló tengely merevít.</a:t>
            </a:r>
          </a:p>
          <a:p>
            <a:pPr fontAlgn="base"/>
            <a:r>
              <a:rPr lang="hu-HU" sz="2300" dirty="0"/>
              <a:t>Testük többnyire csupasz, de külső vázuk is lehet.</a:t>
            </a:r>
          </a:p>
          <a:p>
            <a:pPr fontAlgn="base"/>
            <a:r>
              <a:rPr lang="hu-HU" sz="2300" dirty="0"/>
              <a:t>Sejtszájuk nincs, a táplálékrészecskéket </a:t>
            </a:r>
            <a:r>
              <a:rPr lang="hu-HU" sz="2300" dirty="0" err="1"/>
              <a:t>fagocitózissal</a:t>
            </a:r>
            <a:r>
              <a:rPr lang="hu-HU" sz="2300" dirty="0"/>
              <a:t> veszik fel. </a:t>
            </a:r>
          </a:p>
          <a:p>
            <a:pPr fontAlgn="base"/>
            <a:r>
              <a:rPr lang="hu-HU" sz="2300" dirty="0"/>
              <a:t>Édesvízben élő fajaik az </a:t>
            </a:r>
            <a:r>
              <a:rPr lang="hu-HU" sz="2300" dirty="0" err="1"/>
              <a:t>ozmoregulációt</a:t>
            </a:r>
            <a:r>
              <a:rPr lang="hu-HU" sz="2300" dirty="0"/>
              <a:t> biztosító lüktető </a:t>
            </a:r>
            <a:r>
              <a:rPr lang="hu-HU" sz="2300" dirty="0" err="1"/>
              <a:t>vakuóla</a:t>
            </a:r>
            <a:r>
              <a:rPr lang="hu-HU" sz="2300" dirty="0"/>
              <a:t> (nincs állandó helye a sejtben). A </a:t>
            </a:r>
            <a:r>
              <a:rPr lang="hu-HU" sz="2300" dirty="0" err="1"/>
              <a:t>vakuólák</a:t>
            </a:r>
            <a:r>
              <a:rPr lang="hu-HU" sz="2300" dirty="0"/>
              <a:t> a sejtmembránnal fuzionálva időnként kilökik a bomlástermékeket.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298166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E0F89-2873-4B32-BA63-E6AA735FF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Gyökérlábúak (Rhizopoda)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3C787DF-120F-4CAD-8EA0-A3DE20B85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328" y="1539875"/>
            <a:ext cx="4828705" cy="37782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57370D5-DD3A-4FC9-9F4F-C135E960D767}"/>
              </a:ext>
            </a:extLst>
          </p:cNvPr>
          <p:cNvSpPr/>
          <p:nvPr/>
        </p:nvSpPr>
        <p:spPr>
          <a:xfrm>
            <a:off x="5852160" y="2124456"/>
            <a:ext cx="62392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A: óriás amőba (</a:t>
            </a:r>
            <a:r>
              <a:rPr lang="hu-HU" i="1" dirty="0" err="1"/>
              <a:t>Amoeba</a:t>
            </a:r>
            <a:r>
              <a:rPr lang="hu-HU" i="1" dirty="0"/>
              <a:t> </a:t>
            </a:r>
            <a:r>
              <a:rPr lang="hu-HU" i="1" dirty="0" err="1"/>
              <a:t>proteus</a:t>
            </a:r>
            <a:r>
              <a:rPr lang="hu-HU" dirty="0"/>
              <a:t>), </a:t>
            </a:r>
          </a:p>
          <a:p>
            <a:r>
              <a:rPr lang="hu-HU" dirty="0"/>
              <a:t>B: vérhasamőba (</a:t>
            </a:r>
            <a:r>
              <a:rPr lang="hu-HU" i="1" dirty="0" err="1"/>
              <a:t>Entamoeba</a:t>
            </a:r>
            <a:r>
              <a:rPr lang="hu-HU" i="1" dirty="0"/>
              <a:t> </a:t>
            </a:r>
            <a:r>
              <a:rPr lang="hu-HU" i="1" dirty="0" err="1"/>
              <a:t>hystolitica</a:t>
            </a:r>
            <a:r>
              <a:rPr lang="hu-HU" dirty="0"/>
              <a:t>) mozgásra képes (</a:t>
            </a:r>
            <a:r>
              <a:rPr lang="hu-HU" dirty="0" err="1"/>
              <a:t>trophozoita</a:t>
            </a:r>
            <a:r>
              <a:rPr lang="hu-HU" dirty="0"/>
              <a:t>) és kerekded ciszta- alakja, </a:t>
            </a:r>
          </a:p>
          <a:p>
            <a:r>
              <a:rPr lang="hu-HU" dirty="0"/>
              <a:t>C: bárkaállatka (</a:t>
            </a:r>
            <a:r>
              <a:rPr lang="hu-HU" i="1" dirty="0" err="1"/>
              <a:t>Arcella</a:t>
            </a:r>
            <a:r>
              <a:rPr lang="hu-HU" dirty="0"/>
              <a:t> sp.), </a:t>
            </a:r>
          </a:p>
          <a:p>
            <a:r>
              <a:rPr lang="hu-HU" dirty="0"/>
              <a:t>D: zománcállatka (</a:t>
            </a:r>
            <a:r>
              <a:rPr lang="hu-HU" i="1" dirty="0" err="1"/>
              <a:t>Difflugia</a:t>
            </a:r>
            <a:r>
              <a:rPr lang="hu-HU" dirty="0"/>
              <a:t> sp.), </a:t>
            </a:r>
          </a:p>
          <a:p>
            <a:r>
              <a:rPr lang="hu-HU" dirty="0"/>
              <a:t>E: sugaras napállatocska (</a:t>
            </a:r>
            <a:r>
              <a:rPr lang="hu-HU" i="1" dirty="0" err="1"/>
              <a:t>Actinosphaerium</a:t>
            </a:r>
            <a:r>
              <a:rPr lang="hu-HU" i="1" dirty="0"/>
              <a:t> </a:t>
            </a:r>
            <a:r>
              <a:rPr lang="hu-HU" i="1" dirty="0" err="1"/>
              <a:t>eichhorni</a:t>
            </a:r>
            <a:r>
              <a:rPr lang="hu-H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245254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EF2B9-F4F2-4FC2-95D5-873B58276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Spórások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F4930-93DC-4B40-84AD-C2EBF1567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9180" y="1264555"/>
            <a:ext cx="6934427" cy="5241432"/>
          </a:xfrm>
        </p:spPr>
        <p:txBody>
          <a:bodyPr>
            <a:normAutofit lnSpcReduction="10000"/>
          </a:bodyPr>
          <a:lstStyle/>
          <a:p>
            <a:r>
              <a:rPr lang="hu-HU" sz="1900" dirty="0"/>
              <a:t>Bonyolult, sokszor gazdaváltással is egybekötött nemzedékváltó fejlődésmenettel rendelkező egysejtűek</a:t>
            </a:r>
          </a:p>
          <a:p>
            <a:r>
              <a:rPr lang="hu-HU" sz="1900" dirty="0"/>
              <a:t>Terjedésük történhet a belőlük kialakult ellenálló képletekkel, innen ered az elnevezésük. </a:t>
            </a:r>
          </a:p>
          <a:p>
            <a:r>
              <a:rPr lang="hu-HU" sz="1900" dirty="0"/>
              <a:t>Táplálkozó alakjukat </a:t>
            </a:r>
            <a:r>
              <a:rPr lang="hu-HU" sz="1900" dirty="0" err="1"/>
              <a:t>trofozoitának</a:t>
            </a:r>
            <a:r>
              <a:rPr lang="hu-HU" sz="1900" dirty="0"/>
              <a:t> nevezik.</a:t>
            </a:r>
          </a:p>
          <a:p>
            <a:r>
              <a:rPr lang="hu-HU" sz="1900" dirty="0"/>
              <a:t>Jellemzően </a:t>
            </a:r>
            <a:r>
              <a:rPr lang="hu-HU" sz="1900" dirty="0" err="1"/>
              <a:t>endozoikus</a:t>
            </a:r>
            <a:r>
              <a:rPr lang="hu-HU" sz="1900" dirty="0"/>
              <a:t> élőlények, amelyek között sok súlyos patogén található, (ember, háziállatok). </a:t>
            </a:r>
          </a:p>
          <a:p>
            <a:r>
              <a:rPr lang="hu-HU" sz="1900" dirty="0"/>
              <a:t>Csúcsszerves spórásoknak is nevezik őket a gazdasejtbe való behatolásra, vagy a gerinctelenekben élő ártalmatlan üregi élősködőknél a bélfalhoz való rögzülésre szolgáló komplex alapján, amely a </a:t>
            </a:r>
            <a:r>
              <a:rPr lang="hu-HU" sz="1900" dirty="0" err="1"/>
              <a:t>sporozoiták</a:t>
            </a:r>
            <a:r>
              <a:rPr lang="hu-HU" sz="1900" dirty="0"/>
              <a:t> és </a:t>
            </a:r>
            <a:r>
              <a:rPr lang="hu-HU" sz="1900" dirty="0" err="1"/>
              <a:t>merozoiták</a:t>
            </a:r>
            <a:r>
              <a:rPr lang="hu-HU" sz="1900" dirty="0"/>
              <a:t> csúcsi végén található. </a:t>
            </a:r>
          </a:p>
          <a:p>
            <a:r>
              <a:rPr lang="hu-HU" sz="1900" dirty="0"/>
              <a:t>A táplálékfelvétel </a:t>
            </a:r>
            <a:r>
              <a:rPr lang="hu-HU" sz="1900" dirty="0" err="1"/>
              <a:t>pinocitózissal</a:t>
            </a:r>
            <a:r>
              <a:rPr lang="hu-HU" sz="1900" dirty="0"/>
              <a:t> történik, akár több ezer mikropóruson keresztül.</a:t>
            </a:r>
          </a:p>
          <a:p>
            <a:endParaRPr lang="hu-H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EF1E63-C064-4CCC-9A09-B3C0B517A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608" y="1380691"/>
            <a:ext cx="3804667" cy="16515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5A39E0D-4CA5-465E-8E7E-FAACD8890D80}"/>
              </a:ext>
            </a:extLst>
          </p:cNvPr>
          <p:cNvSpPr/>
          <p:nvPr/>
        </p:nvSpPr>
        <p:spPr>
          <a:xfrm>
            <a:off x="8434423" y="3225228"/>
            <a:ext cx="40387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lphaUcParenR"/>
            </a:pPr>
            <a:r>
              <a:rPr lang="hu-HU" sz="1200" dirty="0"/>
              <a:t>üregi élősködők csótányban, </a:t>
            </a:r>
          </a:p>
          <a:p>
            <a:pPr marL="228600" indent="-228600">
              <a:buAutoNum type="alphaUcParenR"/>
            </a:pPr>
            <a:r>
              <a:rPr lang="hu-HU" sz="1200" dirty="0" err="1"/>
              <a:t>sporozoita</a:t>
            </a:r>
            <a:r>
              <a:rPr lang="hu-HU" sz="1200" dirty="0"/>
              <a:t> felépítése csúcsszervvel, </a:t>
            </a:r>
          </a:p>
          <a:p>
            <a:pPr marL="228600" indent="-228600">
              <a:buAutoNum type="alphaUcParenR"/>
            </a:pPr>
            <a:r>
              <a:rPr lang="hu-HU" sz="1200" dirty="0"/>
              <a:t>lázállatka faj (</a:t>
            </a:r>
            <a:r>
              <a:rPr lang="hu-HU" sz="1200" i="1" dirty="0" err="1"/>
              <a:t>Plasmodium</a:t>
            </a:r>
            <a:r>
              <a:rPr lang="hu-HU" sz="1200" i="1" dirty="0"/>
              <a:t> falciparum</a:t>
            </a:r>
            <a:r>
              <a:rPr lang="hu-HU" sz="1200" dirty="0"/>
              <a:t>) gyűrűalakú </a:t>
            </a:r>
            <a:r>
              <a:rPr lang="hu-HU" sz="1200" dirty="0" err="1"/>
              <a:t>trofozoitái</a:t>
            </a:r>
            <a:r>
              <a:rPr lang="hu-HU" sz="1200" dirty="0"/>
              <a:t> vörösvértestekben,</a:t>
            </a:r>
          </a:p>
        </p:txBody>
      </p:sp>
    </p:spTree>
    <p:extLst>
      <p:ext uri="{BB962C8B-B14F-4D97-AF65-F5344CB8AC3E}">
        <p14:creationId xmlns:p14="http://schemas.microsoft.com/office/powerpoint/2010/main" val="67180017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57BB-7819-4FD1-BDBE-6D56BA05E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Csillósok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A2A0A-F173-43B1-857B-4F97DE990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491" y="1402080"/>
            <a:ext cx="9788236" cy="3777622"/>
          </a:xfrm>
        </p:spPr>
        <p:txBody>
          <a:bodyPr>
            <a:noAutofit/>
          </a:bodyPr>
          <a:lstStyle/>
          <a:p>
            <a:r>
              <a:rPr lang="hu-HU" sz="1300" dirty="0"/>
              <a:t>Életüknek legalább egy szakaszában csillókat viselnek. </a:t>
            </a:r>
          </a:p>
          <a:p>
            <a:r>
              <a:rPr lang="hu-HU" sz="1300" dirty="0"/>
              <a:t>Kétféle magvúak, a sejtmagjaik </a:t>
            </a:r>
            <a:r>
              <a:rPr lang="hu-HU" sz="1300" dirty="0" err="1"/>
              <a:t>alakilag</a:t>
            </a:r>
            <a:r>
              <a:rPr lang="hu-HU" sz="1300" dirty="0"/>
              <a:t> és funkciójukat tekintve is különböznek. Valamennyi fajnak van egy vagy több nagyméretű </a:t>
            </a:r>
            <a:r>
              <a:rPr lang="hu-HU" sz="1300" dirty="0" err="1"/>
              <a:t>poliploid</a:t>
            </a:r>
            <a:r>
              <a:rPr lang="hu-HU" sz="1300" dirty="0"/>
              <a:t> sejtmagja (</a:t>
            </a:r>
            <a:r>
              <a:rPr lang="hu-HU" sz="1300" dirty="0" err="1"/>
              <a:t>macronucleus</a:t>
            </a:r>
            <a:r>
              <a:rPr lang="hu-HU" sz="1300" dirty="0"/>
              <a:t>), amely DNS-t és RNS-t egyaránt tartalmaz. A </a:t>
            </a:r>
            <a:r>
              <a:rPr lang="hu-HU" sz="1300" dirty="0" err="1"/>
              <a:t>makronukleuszok</a:t>
            </a:r>
            <a:r>
              <a:rPr lang="hu-HU" sz="1300" dirty="0"/>
              <a:t> mérete és alakja igen változatos lehet a különböző fajoknál. A </a:t>
            </a:r>
            <a:r>
              <a:rPr lang="hu-HU" sz="1300" dirty="0" err="1"/>
              <a:t>makronukleuszok</a:t>
            </a:r>
            <a:r>
              <a:rPr lang="hu-HU" sz="1300" dirty="0"/>
              <a:t> irányítják a sejt alapvető anyagcsere-folyamatait, a differenciálódást és a regenerációt. </a:t>
            </a:r>
          </a:p>
          <a:p>
            <a:r>
              <a:rPr lang="hu-HU" sz="1300" dirty="0"/>
              <a:t>Egy vagy több kisméretű sejtmagjuk (</a:t>
            </a:r>
            <a:r>
              <a:rPr lang="hu-HU" sz="1300" dirty="0" err="1"/>
              <a:t>micronucleus</a:t>
            </a:r>
            <a:r>
              <a:rPr lang="hu-HU" sz="1300" dirty="0"/>
              <a:t>) is van. Ezek az ivaros szaporodáshoz szükségesek. Egyes fajok a körülmények kedvezőtlenné válásakor cisztát képeznek.</a:t>
            </a:r>
          </a:p>
          <a:p>
            <a:r>
              <a:rPr lang="hu-HU" sz="1300" dirty="0"/>
              <a:t>Jól fejlett sejtszájjal, sejtgarattal rendelkeznek. Táplálékukat a </a:t>
            </a:r>
            <a:r>
              <a:rPr lang="hu-HU" sz="1300" dirty="0" err="1"/>
              <a:t>szabadonélőknél</a:t>
            </a:r>
            <a:r>
              <a:rPr lang="hu-HU" sz="1300" dirty="0"/>
              <a:t> főleg baktériumok, algák és kisebb testű csillósok képezik. Egyes ragadozó fajok speciális, a zsákmány megölésére, elfogyasztására alkalmas </a:t>
            </a:r>
            <a:r>
              <a:rPr lang="hu-HU" sz="1300" dirty="0" err="1"/>
              <a:t>sejtorganellummal</a:t>
            </a:r>
            <a:r>
              <a:rPr lang="hu-HU" sz="1300" dirty="0"/>
              <a:t> rendelkezhetnek. Az emészthetetlen részecskék az alrésen (</a:t>
            </a:r>
            <a:r>
              <a:rPr lang="hu-HU" sz="1300" dirty="0" err="1"/>
              <a:t>cytopyge</a:t>
            </a:r>
            <a:r>
              <a:rPr lang="hu-HU" sz="1300" dirty="0"/>
              <a:t>) keresztül kilökődnek.</a:t>
            </a:r>
          </a:p>
          <a:p>
            <a:r>
              <a:rPr lang="hu-HU" sz="1300" dirty="0"/>
              <a:t>Nincs speciális </a:t>
            </a:r>
            <a:r>
              <a:rPr lang="hu-HU" sz="1300" dirty="0" err="1"/>
              <a:t>sejtorganellumuk</a:t>
            </a:r>
            <a:r>
              <a:rPr lang="hu-HU" sz="1300" dirty="0"/>
              <a:t> a </a:t>
            </a:r>
            <a:r>
              <a:rPr lang="hu-HU" sz="1300" dirty="0" err="1"/>
              <a:t>nitrogéntartalmú</a:t>
            </a:r>
            <a:r>
              <a:rPr lang="hu-HU" sz="1300" dirty="0"/>
              <a:t> bomlástermékek eltávolítására, sem pedig a gázcseréhez. A test víztartalma szabályozásának, az </a:t>
            </a:r>
            <a:r>
              <a:rPr lang="hu-HU" sz="1300" dirty="0" err="1"/>
              <a:t>ozmoregulációnak</a:t>
            </a:r>
            <a:r>
              <a:rPr lang="hu-HU" sz="1300" dirty="0"/>
              <a:t> elkülönült szerve a lüktetőűröcske. Ez a csillósoknál meghatározott alakú és helyzetű. Számos fajnál a központi gyűjtőhólyaghoz sugárirányú csatornák kapcsolódnak, amelyek felveszik, majd a központi hólyagba ürítik a vizet. Innen a </a:t>
            </a:r>
            <a:r>
              <a:rPr lang="hu-HU" sz="1300" dirty="0" err="1"/>
              <a:t>pellikula</a:t>
            </a:r>
            <a:r>
              <a:rPr lang="hu-HU" sz="1300" dirty="0"/>
              <a:t> nyílásán át távozik el az összegyűjtött folyadék.</a:t>
            </a:r>
          </a:p>
        </p:txBody>
      </p:sp>
    </p:spTree>
    <p:extLst>
      <p:ext uri="{BB962C8B-B14F-4D97-AF65-F5344CB8AC3E}">
        <p14:creationId xmlns:p14="http://schemas.microsoft.com/office/powerpoint/2010/main" val="258310645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8728D-B630-491C-8BF6-083D42F21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Csillósok (Papucsállatka)</a:t>
            </a:r>
          </a:p>
        </p:txBody>
      </p:sp>
      <p:pic>
        <p:nvPicPr>
          <p:cNvPr id="6146" name="Picture 2" descr="Képtalálat">
            <a:extLst>
              <a:ext uri="{FF2B5EF4-FFF2-40B4-BE49-F238E27FC236}">
                <a16:creationId xmlns:a16="http://schemas.microsoft.com/office/drawing/2014/main" id="{96B0B061-32A0-4D21-96C9-1DA52A8F97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910" y="2033016"/>
            <a:ext cx="5662950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1566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135DE-0B37-4CCB-BE40-27ED40DCF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Protozoák ökológiai szerepe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9C316-E0DE-4828-9F56-DE4D3F148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élelmezési lánc alapja a vízi rendszerekben</a:t>
            </a:r>
          </a:p>
          <a:p>
            <a:r>
              <a:rPr lang="hu-HU" dirty="0"/>
              <a:t>Populáció kontroll: baktériumok, algák és más protozoák pusztításával</a:t>
            </a:r>
          </a:p>
          <a:p>
            <a:r>
              <a:rPr lang="hu-HU" dirty="0"/>
              <a:t>Emberek és gerincesek parazitái, élelmiszer- és víz eredetű fertőzéseket okoznak</a:t>
            </a:r>
          </a:p>
          <a:p>
            <a:r>
              <a:rPr lang="hu-HU" dirty="0"/>
              <a:t>Komplex szervesanyagok lebontása (pl. cellulóz)</a:t>
            </a:r>
          </a:p>
          <a:p>
            <a:r>
              <a:rPr lang="hu-HU" dirty="0"/>
              <a:t>Szimbiózis néhány állattal (termeszek, kérődzők)</a:t>
            </a:r>
          </a:p>
        </p:txBody>
      </p:sp>
    </p:spTree>
    <p:extLst>
      <p:ext uri="{BB962C8B-B14F-4D97-AF65-F5344CB8AC3E}">
        <p14:creationId xmlns:p14="http://schemas.microsoft.com/office/powerpoint/2010/main" val="2353282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EA638A4C-CD55-4FDA-9C76-6D0C8C618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795" y="645106"/>
            <a:ext cx="4381868" cy="52477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8943DD-EB38-4575-BA01-64E392448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hu-HU" sz="3200" dirty="0">
                <a:solidFill>
                  <a:schemeClr val="tx1"/>
                </a:solidFill>
              </a:rPr>
              <a:t>Elméletek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80600-A2CF-46BB-8143-CB9BFFCFF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78183"/>
            <a:ext cx="5051091" cy="4155708"/>
          </a:xfrm>
        </p:spPr>
        <p:txBody>
          <a:bodyPr>
            <a:normAutofit/>
          </a:bodyPr>
          <a:lstStyle/>
          <a:p>
            <a:r>
              <a:rPr lang="hu-HU" sz="1600" dirty="0">
                <a:solidFill>
                  <a:schemeClr val="tx1"/>
                </a:solidFill>
              </a:rPr>
              <a:t>A kőzetekből feláramló H</a:t>
            </a:r>
            <a:r>
              <a:rPr lang="hu-HU" sz="1600" baseline="-25000" dirty="0">
                <a:solidFill>
                  <a:schemeClr val="tx1"/>
                </a:solidFill>
              </a:rPr>
              <a:t>2</a:t>
            </a:r>
            <a:r>
              <a:rPr lang="hu-HU" sz="1600" dirty="0">
                <a:solidFill>
                  <a:schemeClr val="tx1"/>
                </a:solidFill>
              </a:rPr>
              <a:t> és H</a:t>
            </a:r>
            <a:r>
              <a:rPr lang="hu-HU" sz="1600" baseline="-25000" dirty="0">
                <a:solidFill>
                  <a:schemeClr val="tx1"/>
                </a:solidFill>
              </a:rPr>
              <a:t>2</a:t>
            </a:r>
            <a:r>
              <a:rPr lang="hu-HU" sz="1600" dirty="0">
                <a:solidFill>
                  <a:schemeClr val="tx1"/>
                </a:solidFill>
              </a:rPr>
              <a:t>S folyamatos redukáló erőt, és ezáltal energiát biztosított a </a:t>
            </a:r>
            <a:r>
              <a:rPr lang="hu-HU" sz="1600" dirty="0" err="1">
                <a:solidFill>
                  <a:schemeClr val="tx1"/>
                </a:solidFill>
              </a:rPr>
              <a:t>prebiotikus</a:t>
            </a:r>
            <a:r>
              <a:rPr lang="hu-HU" sz="1600" dirty="0">
                <a:solidFill>
                  <a:schemeClr val="tx1"/>
                </a:solidFill>
              </a:rPr>
              <a:t> kémiai reakciókhoz. </a:t>
            </a:r>
          </a:p>
          <a:p>
            <a:r>
              <a:rPr lang="hu-HU" sz="1600" dirty="0">
                <a:solidFill>
                  <a:schemeClr val="tx1"/>
                </a:solidFill>
              </a:rPr>
              <a:t>Elképzelhető, hogy a vas-kén-alapú féligáteresztő, membrán-szerű képződmények két oldalán létrejövő redox- és pH-gradiens protonmozgató erőt is biztosított. </a:t>
            </a:r>
          </a:p>
          <a:p>
            <a:r>
              <a:rPr lang="hu-HU" sz="1600" dirty="0">
                <a:solidFill>
                  <a:schemeClr val="tx1"/>
                </a:solidFill>
              </a:rPr>
              <a:t>Az élet kialakulásához szükséges szerves </a:t>
            </a:r>
            <a:r>
              <a:rPr lang="hu-HU" sz="1600" dirty="0" err="1">
                <a:solidFill>
                  <a:schemeClr val="tx1"/>
                </a:solidFill>
              </a:rPr>
              <a:t>prekurzor</a:t>
            </a:r>
            <a:r>
              <a:rPr lang="hu-HU" sz="1600" dirty="0">
                <a:solidFill>
                  <a:schemeClr val="tx1"/>
                </a:solidFill>
              </a:rPr>
              <a:t> molekulák az évmilliók során felhalmozódhattak, hiszen azt semmilyen élő szervezet nem használta el, így a sejtek építőkövei rendelkezésre álltak</a:t>
            </a:r>
          </a:p>
          <a:p>
            <a:endParaRPr lang="hu-HU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2942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DDF3B-E0E8-431E-8363-D9D230DBA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Algák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B8784-E640-45C1-B2EB-C436FE604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/>
              <a:t>Lehetnek:</a:t>
            </a:r>
          </a:p>
          <a:p>
            <a:r>
              <a:rPr lang="hu-HU" dirty="0"/>
              <a:t>– Egysejtűek és többsejtűek</a:t>
            </a:r>
          </a:p>
          <a:p>
            <a:r>
              <a:rPr lang="hu-HU" dirty="0"/>
              <a:t>– </a:t>
            </a:r>
            <a:r>
              <a:rPr lang="hu-HU" dirty="0" err="1"/>
              <a:t>Mikroszkópikus</a:t>
            </a:r>
            <a:r>
              <a:rPr lang="hu-HU" dirty="0"/>
              <a:t> méretűek és több száz méteresek</a:t>
            </a:r>
          </a:p>
          <a:p>
            <a:r>
              <a:rPr lang="hu-HU" dirty="0" err="1"/>
              <a:t>Tobbségük</a:t>
            </a:r>
            <a:r>
              <a:rPr lang="hu-HU" dirty="0"/>
              <a:t> </a:t>
            </a:r>
            <a:r>
              <a:rPr lang="hu-HU" dirty="0" err="1"/>
              <a:t>fototrófok</a:t>
            </a:r>
            <a:endParaRPr lang="hu-HU" dirty="0"/>
          </a:p>
          <a:p>
            <a:r>
              <a:rPr lang="hu-HU" dirty="0"/>
              <a:t>Asszimiláló </a:t>
            </a:r>
            <a:r>
              <a:rPr lang="hu-HU" dirty="0" err="1"/>
              <a:t>anyaguk</a:t>
            </a:r>
            <a:r>
              <a:rPr lang="hu-HU" dirty="0"/>
              <a:t> a klorofill + más jellemző festékanyagok </a:t>
            </a:r>
          </a:p>
          <a:p>
            <a:r>
              <a:rPr lang="hu-HU" dirty="0"/>
              <a:t>Főbb csoportjaik:</a:t>
            </a:r>
          </a:p>
          <a:p>
            <a:pPr lvl="1"/>
            <a:r>
              <a:rPr lang="hu-HU" dirty="0"/>
              <a:t>Zöld alga (</a:t>
            </a:r>
            <a:r>
              <a:rPr lang="hu-HU" dirty="0" err="1"/>
              <a:t>Chlorophyta</a:t>
            </a:r>
            <a:r>
              <a:rPr lang="hu-HU" dirty="0"/>
              <a:t>)</a:t>
            </a:r>
          </a:p>
          <a:p>
            <a:pPr lvl="1"/>
            <a:r>
              <a:rPr lang="hu-HU" dirty="0" err="1"/>
              <a:t>Euglena</a:t>
            </a:r>
            <a:r>
              <a:rPr lang="hu-HU" dirty="0"/>
              <a:t> (</a:t>
            </a:r>
            <a:r>
              <a:rPr lang="hu-HU" dirty="0" err="1"/>
              <a:t>Euglenophyta</a:t>
            </a:r>
            <a:r>
              <a:rPr lang="hu-HU" dirty="0"/>
              <a:t>)</a:t>
            </a:r>
          </a:p>
          <a:p>
            <a:pPr lvl="1"/>
            <a:r>
              <a:rPr lang="hu-HU" dirty="0" err="1"/>
              <a:t>Dinoflagellata</a:t>
            </a:r>
            <a:r>
              <a:rPr lang="hu-HU" dirty="0"/>
              <a:t> (</a:t>
            </a:r>
            <a:r>
              <a:rPr lang="hu-HU" dirty="0" err="1"/>
              <a:t>Dynoflagellata</a:t>
            </a:r>
            <a:r>
              <a:rPr lang="hu-HU" dirty="0"/>
              <a:t>)</a:t>
            </a:r>
          </a:p>
          <a:p>
            <a:pPr lvl="1"/>
            <a:r>
              <a:rPr lang="hu-HU" dirty="0" err="1"/>
              <a:t>Diatoma</a:t>
            </a:r>
            <a:r>
              <a:rPr lang="hu-HU" dirty="0"/>
              <a:t> (</a:t>
            </a:r>
            <a:r>
              <a:rPr lang="hu-HU" dirty="0" err="1"/>
              <a:t>Chrysophyta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Barna alga (</a:t>
            </a:r>
            <a:r>
              <a:rPr lang="hu-HU" dirty="0" err="1"/>
              <a:t>Phaeophyta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Vörös alga (</a:t>
            </a:r>
            <a:r>
              <a:rPr lang="hu-HU" dirty="0" err="1"/>
              <a:t>Rhodophyta</a:t>
            </a:r>
            <a:r>
              <a:rPr lang="hu-HU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76300E-D8A1-4CE9-BE4F-FC808DAC1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483" y="250142"/>
            <a:ext cx="47625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7601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8B41D-E6B9-4F1F-AC69-1BF43AB2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Sejt szerkezet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414C2-D1EF-4169-8525-AF31C47E7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Sejtfaluk általában cellulózt és egyéb </a:t>
            </a:r>
            <a:r>
              <a:rPr lang="hu-HU" dirty="0" err="1"/>
              <a:t>poliszaharidokat</a:t>
            </a:r>
            <a:r>
              <a:rPr lang="hu-HU" dirty="0"/>
              <a:t> tartalmaz (pektin, </a:t>
            </a:r>
            <a:r>
              <a:rPr lang="hu-HU" dirty="0" err="1"/>
              <a:t>xilán</a:t>
            </a:r>
            <a:r>
              <a:rPr lang="hu-HU" dirty="0"/>
              <a:t>, </a:t>
            </a:r>
            <a:r>
              <a:rPr lang="hu-HU" dirty="0" err="1"/>
              <a:t>alginil</a:t>
            </a:r>
            <a:r>
              <a:rPr lang="hu-HU" dirty="0"/>
              <a:t> sav)</a:t>
            </a:r>
          </a:p>
          <a:p>
            <a:r>
              <a:rPr lang="hu-HU" dirty="0"/>
              <a:t>Néhányuk sejtfalában kalcium karbonát raktározódik</a:t>
            </a:r>
          </a:p>
          <a:p>
            <a:r>
              <a:rPr lang="hu-HU" dirty="0"/>
              <a:t>A Diatómák sejtfala szilíciumot is tartalmaz</a:t>
            </a:r>
          </a:p>
          <a:p>
            <a:r>
              <a:rPr lang="hu-HU" dirty="0"/>
              <a:t>Valamennyi alga tartalmaz membránhoz kötött </a:t>
            </a:r>
            <a:r>
              <a:rPr lang="hu-HU" dirty="0" err="1"/>
              <a:t>kloroplasztot</a:t>
            </a:r>
            <a:r>
              <a:rPr lang="hu-HU" dirty="0"/>
              <a:t>, amelyben klorofill </a:t>
            </a:r>
            <a:r>
              <a:rPr lang="hu-H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dirty="0"/>
              <a:t> található, valamint egyéb klorofillok (</a:t>
            </a:r>
            <a:r>
              <a:rPr lang="hu-H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hu-HU" dirty="0"/>
              <a:t>, </a:t>
            </a:r>
            <a:r>
              <a:rPr lang="hu-H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hu-HU" dirty="0"/>
              <a:t>, és </a:t>
            </a:r>
            <a:r>
              <a:rPr lang="hu-H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hu-HU" dirty="0"/>
              <a:t>)</a:t>
            </a:r>
          </a:p>
          <a:p>
            <a:r>
              <a:rPr lang="hu-HU" dirty="0"/>
              <a:t>Néhány alga egyéb színanyagot is tartalmaz (</a:t>
            </a:r>
            <a:r>
              <a:rPr lang="hu-HU" dirty="0" err="1"/>
              <a:t>xantofill</a:t>
            </a:r>
            <a:r>
              <a:rPr lang="hu-HU" dirty="0"/>
              <a:t>), amely az algák különböző színét adja</a:t>
            </a:r>
          </a:p>
          <a:p>
            <a:r>
              <a:rPr lang="hu-HU" dirty="0"/>
              <a:t>Sok alga tartalmaz </a:t>
            </a:r>
            <a:r>
              <a:rPr lang="hu-HU" dirty="0" err="1"/>
              <a:t>pyrenoidokat</a:t>
            </a:r>
            <a:r>
              <a:rPr lang="hu-HU" dirty="0"/>
              <a:t> is, amelyek a keményítő tárolására és szintézisére szolgálnak</a:t>
            </a:r>
          </a:p>
          <a:p>
            <a:r>
              <a:rPr lang="hu-HU" dirty="0"/>
              <a:t>Egyéb tárolt molekulák: </a:t>
            </a:r>
            <a:r>
              <a:rPr lang="hu-HU" dirty="0" err="1"/>
              <a:t>paramylon</a:t>
            </a:r>
            <a:r>
              <a:rPr lang="hu-HU" dirty="0"/>
              <a:t> (</a:t>
            </a:r>
            <a:r>
              <a:rPr lang="el-GR" dirty="0"/>
              <a:t>β</a:t>
            </a:r>
            <a:r>
              <a:rPr lang="hu-HU" dirty="0"/>
              <a:t>-1,2 </a:t>
            </a:r>
            <a:r>
              <a:rPr lang="hu-HU" dirty="0" err="1"/>
              <a:t>glukán</a:t>
            </a:r>
            <a:r>
              <a:rPr lang="hu-HU" dirty="0"/>
              <a:t>), lipidek, </a:t>
            </a:r>
            <a:r>
              <a:rPr lang="hu-HU" dirty="0" err="1"/>
              <a:t>lammarin</a:t>
            </a:r>
            <a:r>
              <a:rPr lang="hu-HU" dirty="0"/>
              <a:t> (</a:t>
            </a:r>
            <a:r>
              <a:rPr lang="el-GR" dirty="0"/>
              <a:t>β</a:t>
            </a:r>
            <a:r>
              <a:rPr lang="hu-HU" dirty="0"/>
              <a:t>-1,3 </a:t>
            </a:r>
            <a:r>
              <a:rPr lang="hu-HU" dirty="0" err="1"/>
              <a:t>glukán</a:t>
            </a:r>
            <a:r>
              <a:rPr lang="hu-HU" dirty="0"/>
              <a:t>)</a:t>
            </a:r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256023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A8B0B-31E4-4AB6-83B9-7A5910C51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Szaporodás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535C9-B34F-47C5-B0C9-6ECF076C1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Ivaros</a:t>
            </a:r>
          </a:p>
          <a:p>
            <a:pPr lvl="1"/>
            <a:r>
              <a:rPr lang="hu-HU" dirty="0"/>
              <a:t>Az ivarsejtek </a:t>
            </a:r>
            <a:r>
              <a:rPr lang="hu-HU" dirty="0" err="1"/>
              <a:t>diploid</a:t>
            </a:r>
            <a:r>
              <a:rPr lang="hu-HU" dirty="0"/>
              <a:t> zigótává egysülnek, létrejön a vegetatív alga sejt</a:t>
            </a:r>
          </a:p>
          <a:p>
            <a:r>
              <a:rPr lang="hu-HU" dirty="0"/>
              <a:t>Ivartalan</a:t>
            </a:r>
          </a:p>
          <a:p>
            <a:pPr lvl="1"/>
            <a:r>
              <a:rPr lang="hu-HU" dirty="0"/>
              <a:t>Kettéhasadás (egysejtű algákra jellemző)</a:t>
            </a:r>
          </a:p>
          <a:p>
            <a:pPr lvl="1"/>
            <a:r>
              <a:rPr lang="hu-HU" dirty="0"/>
              <a:t>Fragmentálódás az alga szálak széttöredeznek és a töredékek tovább növekednek</a:t>
            </a:r>
          </a:p>
          <a:p>
            <a:pPr lvl="1"/>
            <a:r>
              <a:rPr lang="hu-HU" dirty="0"/>
              <a:t>Néhány alga spórákat képez, amelyek teljes, működőképes vegetatív sejtté alakulnak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419377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8300A-443C-43F8-9EB7-E4224029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Ökológiai szerepük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AAD82-0141-44B2-BD51-D1EE0E15D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00290"/>
          </a:xfrm>
        </p:spPr>
        <p:txBody>
          <a:bodyPr/>
          <a:lstStyle/>
          <a:p>
            <a:r>
              <a:rPr lang="hu-HU" dirty="0"/>
              <a:t>Oxigén termelő </a:t>
            </a:r>
            <a:r>
              <a:rPr lang="hu-HU" dirty="0" err="1"/>
              <a:t>fotoszintetizálók</a:t>
            </a:r>
            <a:endParaRPr lang="hu-HU" dirty="0"/>
          </a:p>
          <a:p>
            <a:pPr lvl="1"/>
            <a:r>
              <a:rPr lang="hu-HU" dirty="0"/>
              <a:t>Oxigén termelés</a:t>
            </a:r>
          </a:p>
          <a:p>
            <a:pPr lvl="1"/>
            <a:r>
              <a:rPr lang="hu-HU" dirty="0"/>
              <a:t>Elsődleges szervesanyag termelés</a:t>
            </a:r>
          </a:p>
          <a:p>
            <a:pPr lvl="1"/>
            <a:r>
              <a:rPr lang="hu-HU" dirty="0" err="1"/>
              <a:t>Dinoflagelláták</a:t>
            </a:r>
            <a:r>
              <a:rPr lang="hu-HU" dirty="0"/>
              <a:t> másodlagos </a:t>
            </a:r>
            <a:r>
              <a:rPr lang="hu-HU" dirty="0" err="1"/>
              <a:t>metabolitokat</a:t>
            </a:r>
            <a:r>
              <a:rPr lang="hu-HU" dirty="0"/>
              <a:t> termelnek, amelyek </a:t>
            </a:r>
            <a:r>
              <a:rPr lang="hu-HU" dirty="0" err="1"/>
              <a:t>toxikusak</a:t>
            </a:r>
            <a:endParaRPr lang="hu-HU" dirty="0"/>
          </a:p>
          <a:p>
            <a:pPr lvl="2"/>
            <a:r>
              <a:rPr lang="hu-HU" dirty="0"/>
              <a:t>A toxinok </a:t>
            </a:r>
            <a:r>
              <a:rPr lang="hu-HU" dirty="0" err="1"/>
              <a:t>akkumulálódhatnak</a:t>
            </a:r>
            <a:r>
              <a:rPr lang="hu-HU" dirty="0"/>
              <a:t> halakban és kagylókban</a:t>
            </a:r>
          </a:p>
          <a:p>
            <a:pPr lvl="2"/>
            <a:r>
              <a:rPr lang="hu-HU" dirty="0"/>
              <a:t>Főzés hatására nem inaktiválódik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hu-HU" dirty="0"/>
              <a:t>mérgezést okozhat (hasmenés, központi idegrendszeri tünetek)</a:t>
            </a:r>
          </a:p>
        </p:txBody>
      </p:sp>
    </p:spTree>
    <p:extLst>
      <p:ext uri="{BB962C8B-B14F-4D97-AF65-F5344CB8AC3E}">
        <p14:creationId xmlns:p14="http://schemas.microsoft.com/office/powerpoint/2010/main" val="249583835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41FC8-CC0D-43CD-88AC-643E550AF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Vírusok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4EE49B-8B7F-473F-B098-862BF3572332}"/>
              </a:ext>
            </a:extLst>
          </p:cNvPr>
          <p:cNvSpPr/>
          <p:nvPr/>
        </p:nvSpPr>
        <p:spPr>
          <a:xfrm>
            <a:off x="1545336" y="1385383"/>
            <a:ext cx="10555223" cy="4510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hu-HU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Obligát sejtparaziták: élő sejtekbe jutva a fertőzött sejt enzimrendszerét használják saját szaporodásukhoz</a:t>
            </a:r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Általában kisebbek, mint a többi mikroorganizmusok, méretük vírustípustól függően 20–300 nm között van, csak elektronmikroszkóppal láthatók.  </a:t>
            </a:r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vírusok jellemzése a fertőzőképes víruspartikula, a </a:t>
            </a:r>
            <a:r>
              <a:rPr lang="hu-H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virion</a:t>
            </a: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tulajdonságai alapján történik. A vírus (</a:t>
            </a:r>
            <a:r>
              <a:rPr lang="hu-H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virion</a:t>
            </a: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a </a:t>
            </a:r>
            <a:r>
              <a:rPr lang="hu-H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magasabbrendű</a:t>
            </a: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hu-H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sejtes</a:t>
            </a: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élőlényektől a következő tulajdonságokban tér el:</a:t>
            </a:r>
          </a:p>
          <a:p>
            <a:pPr marL="742950" lvl="1" indent="-285750" fontAlgn="base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Csak egyféle nukleinsavat (RNS-t vagy DNS-t) tartalmaz. Ezek víruscsaládtól függően szimpla szálú vagy dupla szálú formában egyaránt előfordulhatnak. </a:t>
            </a:r>
          </a:p>
          <a:p>
            <a:pPr marL="742950" lvl="1" indent="-285750" fontAlgn="base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Nincs saját energiaszolgáltató és fehérjeszintetizáló enzimrendszerük, többnyire a nukleinsav </a:t>
            </a:r>
            <a:r>
              <a:rPr lang="hu-H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replikálódásához</a:t>
            </a: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szükséges enzimkészletük is hiányos. Megsokszorozódással szaporodnak, növekedni és osztódni nem képesek. </a:t>
            </a:r>
          </a:p>
          <a:p>
            <a:pPr marL="742950" lvl="1" indent="-285750" fontAlgn="base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vírusoknak két megjelenési formája van: az egyik, amikor génparazitaként a gazdasejt biokémiai folyamataiba beavatkoznak (ebben az állapotban vegetatív vírusnak nevezzük őket), a másik pedig az e folyamatok révén létrejött, a gazdasejttől független fertőző részecske a </a:t>
            </a:r>
            <a:r>
              <a:rPr lang="hu-H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virion</a:t>
            </a: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Egyetlen </a:t>
            </a:r>
            <a:r>
              <a:rPr lang="hu-H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virion</a:t>
            </a: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</a:t>
            </a:r>
            <a:r>
              <a:rPr lang="hu-HU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–10</a:t>
            </a:r>
            <a:r>
              <a:rPr lang="hu-HU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utódvirion</a:t>
            </a: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előállítását is indukálhatja egy sejten belül, ezt a szaporodási módot ezért megsokszorozódásnak (vírusmultiplikációnak) is nevezzük.</a:t>
            </a:r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hu-HU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72740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54C1A-46FF-4015-B1FC-1C9B94436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Vírusok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02A3BF-0289-4F75-B40E-1C090D37B4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4795" y="441230"/>
            <a:ext cx="4977160" cy="619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755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A0C3F-673E-4F58-9B22-4A6DF5AC8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Vírusok eredete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E09E71-C782-4120-901E-67F3DA389FBB}"/>
              </a:ext>
            </a:extLst>
          </p:cNvPr>
          <p:cNvSpPr/>
          <p:nvPr/>
        </p:nvSpPr>
        <p:spPr>
          <a:xfrm>
            <a:off x="2039112" y="1624807"/>
            <a:ext cx="8284464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000"/>
              </a:spcBef>
              <a:buClr>
                <a:schemeClr val="accent1"/>
              </a:buClr>
            </a:pP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Eredetük még tisztázatlan, de valószínű, hogy a vírusok többféle módon alakultak ki.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bonyolultabb felépítésű vírusok (pl. </a:t>
            </a:r>
            <a:r>
              <a:rPr lang="hu-H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poxvirusok</a:t>
            </a: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a sejt degradációja révén alakulhattak ki: a parazita sejt annyira leegyszerűsödött, hogy elveszítette önállóságát. Élettelen környezetben nem képes szaporodni: információt tárol, de annak átadására csak élő sejtbe jutva képes.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Az egyszerűbb vírusok a sejt valamelyik, genetikai utasítást hordozó részéből alakulhattak ki, így pl. az RNS tartalmú vírusok egy része </a:t>
            </a:r>
            <a:r>
              <a:rPr lang="hu-H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mRNS</a:t>
            </a: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molekulákból, az egyszerűbb DNS-vírusok kromoszómatöredékekből stb. </a:t>
            </a:r>
          </a:p>
          <a:p>
            <a:pPr marL="1200150" lvl="2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Ez az elmélet nem magyarázza a szimpla szálú DNS-t, a dupla szálú RNS-t és a negatív irányítottságú szimpla szálú RNS-t tartalmazó vírusok eredetét, mivel ilyen nukleinsav- formációk a sejtben nem fordulnak elő. Feltételezik, hogy ezek más vírusok nukleinsav-replikációs folyamatának köztes termékei, vagy ma már nem létező élőlények sejtjeiből származnak.</a:t>
            </a:r>
          </a:p>
        </p:txBody>
      </p:sp>
    </p:spTree>
    <p:extLst>
      <p:ext uri="{BB962C8B-B14F-4D97-AF65-F5344CB8AC3E}">
        <p14:creationId xmlns:p14="http://schemas.microsoft.com/office/powerpoint/2010/main" val="131493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D3609-E12C-40CA-A27A-4C9871D3B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781" y="422942"/>
            <a:ext cx="8911687" cy="1280890"/>
          </a:xfrm>
        </p:spPr>
        <p:txBody>
          <a:bodyPr/>
          <a:lstStyle/>
          <a:p>
            <a:r>
              <a:rPr lang="hu-HU" dirty="0"/>
              <a:t>Vírusok szaporodása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E8AF42-60D8-48DC-BBE4-29B78FB06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743" y="1264555"/>
            <a:ext cx="9997005" cy="3549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hu-HU" sz="1600" dirty="0"/>
              <a:t>Kapcsolódás: a </a:t>
            </a:r>
            <a:r>
              <a:rPr lang="hu-HU" sz="1600" dirty="0" err="1"/>
              <a:t>virion</a:t>
            </a:r>
            <a:r>
              <a:rPr lang="hu-HU" sz="1600" dirty="0"/>
              <a:t> külső proteinjei csatlakoznak a gazdasejt felszínén található receptorhoz. Ezek a receptorok határozzák meg, hogy a vírus milyen fajt, azon belül milyen szövetet, sejttípust képes megfertőzni. A kapcsolódás után a felszíni vírusprotein konformációváltozáson megy át, ami a következő fázishoz, a behatoláshoz vezet.</a:t>
            </a:r>
          </a:p>
          <a:p>
            <a:pPr>
              <a:buFont typeface="+mj-lt"/>
              <a:buAutoNum type="arabicPeriod"/>
            </a:pPr>
            <a:r>
              <a:rPr lang="hu-HU" sz="1600" dirty="0"/>
              <a:t>Behatolás : </a:t>
            </a:r>
            <a:r>
              <a:rPr lang="hu-HU" sz="1600" dirty="0" err="1"/>
              <a:t>endocitózis</a:t>
            </a:r>
            <a:r>
              <a:rPr lang="hu-HU" sz="1600" dirty="0"/>
              <a:t>, vagy (ha </a:t>
            </a:r>
            <a:r>
              <a:rPr lang="hu-HU" sz="1600" dirty="0" err="1"/>
              <a:t>lipidburokkal</a:t>
            </a:r>
            <a:r>
              <a:rPr lang="hu-HU" sz="1600" dirty="0"/>
              <a:t> rendelkezik) a </a:t>
            </a:r>
            <a:r>
              <a:rPr lang="hu-HU" sz="1600" dirty="0" err="1"/>
              <a:t>lipidmembránok</a:t>
            </a:r>
            <a:r>
              <a:rPr lang="hu-HU" sz="1600" dirty="0"/>
              <a:t> összeolvadása révén. A növényeket és a gombákat fertőző vírusok a sejtfal miatt csak sérülés esetén képesek az infekcióra. A baktériumoknak is van faluk, ami azonban (legalábbis a Gram-negatív fajok esetében) jóval vékonyabb a növényekénél és a bakteriofágok kifejlesztettek egy módszert, amivel direktben áttörik a falat és beinjekciózzák genetikai </a:t>
            </a:r>
            <a:r>
              <a:rPr lang="hu-HU" sz="1600" dirty="0" err="1"/>
              <a:t>anyagukat</a:t>
            </a:r>
            <a:r>
              <a:rPr lang="hu-HU" sz="1600" dirty="0"/>
              <a:t> a sejt belsejébe, míg a </a:t>
            </a:r>
            <a:r>
              <a:rPr lang="hu-HU" sz="1600" dirty="0" err="1"/>
              <a:t>fehérjekapszid</a:t>
            </a:r>
            <a:r>
              <a:rPr lang="hu-HU" sz="1600" dirty="0"/>
              <a:t> odakint marad.</a:t>
            </a:r>
          </a:p>
          <a:p>
            <a:pPr>
              <a:buFont typeface="+mj-lt"/>
              <a:buAutoNum type="arabicPeriod"/>
            </a:pPr>
            <a:r>
              <a:rPr lang="hu-HU" sz="1600" dirty="0"/>
              <a:t>Kicsomagolás: víruskapszid szétesik. Történhet </a:t>
            </a:r>
            <a:r>
              <a:rPr lang="hu-HU" sz="1600" dirty="0" err="1"/>
              <a:t>virális</a:t>
            </a:r>
            <a:r>
              <a:rPr lang="hu-HU" sz="1600" dirty="0"/>
              <a:t> enzimek hatására vagy egyszerűen alkotóelemei szétválnak - ennek elindítója lehet az alacsony pH is, amikor az </a:t>
            </a:r>
            <a:r>
              <a:rPr lang="hu-HU" sz="1600" dirty="0" err="1"/>
              <a:t>endocitózis</a:t>
            </a:r>
            <a:r>
              <a:rPr lang="hu-HU" sz="1600" dirty="0"/>
              <a:t> után az </a:t>
            </a:r>
            <a:r>
              <a:rPr lang="hu-HU" sz="1600" dirty="0" err="1"/>
              <a:t>endoszóma</a:t>
            </a:r>
            <a:r>
              <a:rPr lang="hu-HU" sz="1600" dirty="0"/>
              <a:t> belső környezete savassá válik. A genom bekerül a sejt citoplazmájába.</a:t>
            </a:r>
          </a:p>
        </p:txBody>
      </p:sp>
    </p:spTree>
    <p:extLst>
      <p:ext uri="{BB962C8B-B14F-4D97-AF65-F5344CB8AC3E}">
        <p14:creationId xmlns:p14="http://schemas.microsoft.com/office/powerpoint/2010/main" val="269214053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C5B85-049C-4514-A6AD-62FDBD8DC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Vírusok szaporodása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17384-C306-4316-992C-E806E3B91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3635" y="1650274"/>
            <a:ext cx="8915400" cy="4280263"/>
          </a:xfrm>
        </p:spPr>
        <p:txBody>
          <a:bodyPr>
            <a:normAutofit fontScale="85000" lnSpcReduction="10000"/>
          </a:bodyPr>
          <a:lstStyle/>
          <a:p>
            <a:pPr>
              <a:buFont typeface="+mj-lt"/>
              <a:buAutoNum type="arabicPeriod" startAt="4"/>
            </a:pPr>
            <a:r>
              <a:rPr lang="hu-HU" sz="1900" dirty="0"/>
              <a:t>Replikáció: a vírus szaporodása ( a (+) RNS-vírusok kivételével) azzal kezdődik, hogy a "korai" génjeiről mRNS-t ír át, ezek termékei segítik a genom lemásolását. A fertőzés későbbi szakaszában a vírusnukleinsav nagy mennyiségben történő másolása és a kapszidot felépítő struktúrproteinek gyártása zajlik.</a:t>
            </a:r>
          </a:p>
          <a:p>
            <a:pPr>
              <a:buFont typeface="+mj-lt"/>
              <a:buAutoNum type="arabicPeriod" startAt="4"/>
            </a:pPr>
            <a:r>
              <a:rPr lang="hu-HU" sz="1900" dirty="0"/>
              <a:t>Összeszerelés – a vírusrészecskék alkotóelemekből való összeállása után sok esetben még utólagos módosításokra, "érésre" van szükség. A HIV esetében ez már csak azután történik, amikor a vírus elhagyta a sejtet.</a:t>
            </a:r>
          </a:p>
          <a:p>
            <a:pPr>
              <a:buFont typeface="+mj-lt"/>
              <a:buAutoNum type="arabicPeriod" startAt="4"/>
            </a:pPr>
            <a:r>
              <a:rPr lang="hu-HU" sz="1900" dirty="0"/>
              <a:t>Kijutás: legtöbb vírus a sejt elpusztulása, lízise után jut ki a külvilágba, miután a sejtmembrán (és esetleg a sejtfal) szétesett. Egyes fajok DNS-e az ún. lizogén stádiumban beilleszkedik a sejt kromoszómájába, és sokáig inaktív maradhat; ilyenkor provírusnak vagy (fág esetében) profágnak hívjuk. Ha sejt osztódik, ugyanúgy lemásolja a vírusgenomot is. Egy idő múlva a provírus aktiválódik, elindítja késői génjeit és befejezi szaporodási ciklusát, amely végén a gazdasejt jellemzően elpusztul. A lipidburokkal rendelkező vírusok (mint pl. a HIV) a sejtmembránon áthaladva "bimbózással" szabadulnak ki, aminek során magukkal viszik a membrán egy darabját. Ez a fajta kiszabadulás nem feltétlenül végzetes a gazdasejtre nézve.</a:t>
            </a:r>
          </a:p>
        </p:txBody>
      </p:sp>
    </p:spTree>
    <p:extLst>
      <p:ext uri="{BB962C8B-B14F-4D97-AF65-F5344CB8AC3E}">
        <p14:creationId xmlns:p14="http://schemas.microsoft.com/office/powerpoint/2010/main" val="5065735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A057A-47AF-4B7B-8033-AD91CDC5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Vírusok szaporodása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B5460-FB65-4E6B-BA35-2C4F4AB59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/>
              <a:t>A genom másolása a különböző fajokban eltérő módon megy végbe.</a:t>
            </a:r>
          </a:p>
          <a:p>
            <a:r>
              <a:rPr lang="hu-HU" dirty="0"/>
              <a:t>DNS-vírusok: a legtöbb DNS-vírus a sejtmagban másolja le genetikai anyagát, itt találhatóak a sejt saját másolóenzimjei és transzkripciós mechanizmusa. Ehhez a genomnak megfelelő szignállal kell rendelkeznie, hogy a magpórusokon keresztül bejuthasson a magba. A baktériumoknak nincs magja, így ott ez a fázis elmarad. A nagyobb, sok gént kódoló vírusok azonban saját DNS-másoló enzimekkel is rendelkezhetnek, ilyenek például a poxvírusok. Ezek a citoplazmában </a:t>
            </a:r>
            <a:r>
              <a:rPr lang="hu-HU" dirty="0" err="1"/>
              <a:t>replikálódnak</a:t>
            </a:r>
            <a:r>
              <a:rPr lang="hu-HU" dirty="0"/>
              <a:t>.</a:t>
            </a:r>
          </a:p>
          <a:p>
            <a:r>
              <a:rPr lang="hu-HU" dirty="0"/>
              <a:t>RNS-vírusok: valamennyi RNS-vírus a saját RNS-</a:t>
            </a:r>
            <a:r>
              <a:rPr lang="hu-HU" dirty="0" err="1"/>
              <a:t>replikázát</a:t>
            </a:r>
            <a:r>
              <a:rPr lang="hu-HU" dirty="0"/>
              <a:t> használja a másoláshoz, a bakteriális és </a:t>
            </a:r>
            <a:r>
              <a:rPr lang="hu-HU" dirty="0" err="1"/>
              <a:t>eukarióta</a:t>
            </a:r>
            <a:r>
              <a:rPr lang="hu-HU" dirty="0"/>
              <a:t> sejteknek nincs hosszabb szakaszokat átírni képes RNS-függő RNS-</a:t>
            </a:r>
            <a:r>
              <a:rPr lang="hu-HU" dirty="0" err="1"/>
              <a:t>polimeráza</a:t>
            </a:r>
            <a:r>
              <a:rPr lang="hu-HU" dirty="0"/>
              <a:t>. A konkrét replikáció a genom típusától függ (egy- vagy kétszálú, (+) vagy (-) polaritású).</a:t>
            </a:r>
          </a:p>
          <a:p>
            <a:r>
              <a:rPr lang="hu-HU" dirty="0" err="1"/>
              <a:t>Reverz</a:t>
            </a:r>
            <a:r>
              <a:rPr lang="hu-HU" dirty="0"/>
              <a:t> transzkripciós vírusok: ezek vagy egyszálú RNS-t (</a:t>
            </a:r>
            <a:r>
              <a:rPr lang="hu-HU" dirty="0" err="1"/>
              <a:t>retrovírusok</a:t>
            </a:r>
            <a:r>
              <a:rPr lang="hu-HU" dirty="0"/>
              <a:t>, </a:t>
            </a:r>
            <a:r>
              <a:rPr lang="hu-HU" dirty="0" err="1"/>
              <a:t>Metaviridae</a:t>
            </a:r>
            <a:r>
              <a:rPr lang="hu-HU" dirty="0"/>
              <a:t>, </a:t>
            </a:r>
            <a:r>
              <a:rPr lang="hu-HU" dirty="0" err="1"/>
              <a:t>Pseudoviridae</a:t>
            </a:r>
            <a:r>
              <a:rPr lang="hu-HU" dirty="0"/>
              <a:t>) vagy kétszálú DNS-t (</a:t>
            </a:r>
            <a:r>
              <a:rPr lang="hu-HU" dirty="0" err="1"/>
              <a:t>Caulimoviridae</a:t>
            </a:r>
            <a:r>
              <a:rPr lang="hu-HU" dirty="0"/>
              <a:t> és </a:t>
            </a:r>
            <a:r>
              <a:rPr lang="hu-HU" dirty="0" err="1"/>
              <a:t>Hepadnaviridae</a:t>
            </a:r>
            <a:r>
              <a:rPr lang="hu-HU" dirty="0"/>
              <a:t>) tartalmaznak. Az első csoport először DNS-</a:t>
            </a:r>
            <a:r>
              <a:rPr lang="hu-HU" dirty="0" err="1"/>
              <a:t>sé</a:t>
            </a:r>
            <a:r>
              <a:rPr lang="hu-HU" dirty="0"/>
              <a:t> írja át a génjeit, amelyről aztán új RNS-kópiák készülnek; a második csoport egy RNS-intermedieren keresztül másolja genomját. Mindkét típus a </a:t>
            </a:r>
            <a:r>
              <a:rPr lang="hu-HU" dirty="0" err="1"/>
              <a:t>reverz</a:t>
            </a:r>
            <a:r>
              <a:rPr lang="hu-HU" dirty="0"/>
              <a:t> </a:t>
            </a:r>
            <a:r>
              <a:rPr lang="hu-HU" dirty="0" err="1"/>
              <a:t>transzkriptáz</a:t>
            </a:r>
            <a:r>
              <a:rPr lang="hu-HU" dirty="0"/>
              <a:t> enzimet használja, amely RNS-</a:t>
            </a:r>
            <a:r>
              <a:rPr lang="hu-HU" dirty="0" err="1"/>
              <a:t>templátról</a:t>
            </a:r>
            <a:r>
              <a:rPr lang="hu-HU" dirty="0"/>
              <a:t> készít DNS-másolatot. Az első csoport ismert képviselője a HIV, míg a második csoporté a hepatitisz B vírusa.</a:t>
            </a:r>
          </a:p>
        </p:txBody>
      </p:sp>
    </p:spTree>
    <p:extLst>
      <p:ext uri="{BB962C8B-B14F-4D97-AF65-F5344CB8AC3E}">
        <p14:creationId xmlns:p14="http://schemas.microsoft.com/office/powerpoint/2010/main" val="1764575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F39D2085-1C17-4848-BCBE-098221A63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570" y="645106"/>
            <a:ext cx="3332319" cy="52477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2D4903-A058-4B82-8796-7F705D493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2700" dirty="0">
                <a:solidFill>
                  <a:schemeClr val="tx1"/>
                </a:solidFill>
              </a:rPr>
              <a:t>Az élet kialakulásának lépései. „RNS világ”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687669" y="1905000"/>
            <a:ext cx="5295021" cy="3987853"/>
          </a:xfrm>
        </p:spPr>
        <p:txBody>
          <a:bodyPr>
            <a:normAutofit/>
          </a:bodyPr>
          <a:lstStyle/>
          <a:p>
            <a:r>
              <a:rPr lang="hu-HU" sz="1600" dirty="0">
                <a:solidFill>
                  <a:schemeClr val="tx1"/>
                </a:solidFill>
              </a:rPr>
              <a:t>DNS és RNS szintézishez enzimre (proteinre) van szükség</a:t>
            </a:r>
          </a:p>
          <a:p>
            <a:pPr marL="0" indent="0">
              <a:buNone/>
            </a:pPr>
            <a:r>
              <a:rPr lang="hu-HU" sz="1600" dirty="0">
                <a:solidFill>
                  <a:schemeClr val="tx1"/>
                </a:solidFill>
              </a:rPr>
              <a:t>					DE</a:t>
            </a:r>
          </a:p>
          <a:p>
            <a:r>
              <a:rPr lang="hu-HU" sz="1600" dirty="0">
                <a:solidFill>
                  <a:schemeClr val="tx1"/>
                </a:solidFill>
              </a:rPr>
              <a:t>Protein nem készülhet DNS/RNS nélkül</a:t>
            </a:r>
          </a:p>
          <a:p>
            <a:r>
              <a:rPr lang="hu-HU" sz="1600" dirty="0">
                <a:solidFill>
                  <a:schemeClr val="tx1"/>
                </a:solidFill>
              </a:rPr>
              <a:t>Megoldás: RIBOZIM RNS</a:t>
            </a:r>
          </a:p>
          <a:p>
            <a:r>
              <a:rPr lang="hu-HU" sz="1600" dirty="0">
                <a:solidFill>
                  <a:schemeClr val="tx1"/>
                </a:solidFill>
              </a:rPr>
              <a:t>RNS Információ hordozó és enzim egyben </a:t>
            </a:r>
          </a:p>
          <a:p>
            <a:r>
              <a:rPr lang="hu-HU" sz="1600" dirty="0">
                <a:solidFill>
                  <a:schemeClr val="tx1"/>
                </a:solidFill>
              </a:rPr>
              <a:t>Az „RNS világ” létét támasztja alá számos </a:t>
            </a:r>
            <a:r>
              <a:rPr lang="hu-HU" sz="1600" dirty="0" err="1">
                <a:solidFill>
                  <a:schemeClr val="tx1"/>
                </a:solidFill>
              </a:rPr>
              <a:t>ribóz</a:t>
            </a:r>
            <a:r>
              <a:rPr lang="hu-HU" sz="1600" dirty="0">
                <a:solidFill>
                  <a:schemeClr val="tx1"/>
                </a:solidFill>
              </a:rPr>
              <a:t> alapú kulcs-molekula léte(ATP, NAD, FAD, </a:t>
            </a:r>
            <a:r>
              <a:rPr lang="hu-HU" sz="1600" dirty="0" err="1">
                <a:solidFill>
                  <a:schemeClr val="tx1"/>
                </a:solidFill>
              </a:rPr>
              <a:t>CoA</a:t>
            </a:r>
            <a:r>
              <a:rPr lang="hu-HU" sz="1600" dirty="0">
                <a:solidFill>
                  <a:schemeClr val="tx1"/>
                </a:solidFill>
              </a:rPr>
              <a:t>, ciklikus AMP, GTP)</a:t>
            </a:r>
          </a:p>
          <a:p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648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6C11C-DD05-48D6-9C71-18475FA2F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Vírusok szerepe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33CC6-EBB9-4390-B5E6-4CA730732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Baktérium populáció kontrollálása</a:t>
            </a:r>
          </a:p>
          <a:p>
            <a:r>
              <a:rPr lang="hu-HU" dirty="0"/>
              <a:t>Patogén baktériumok kontrollálása</a:t>
            </a:r>
          </a:p>
          <a:p>
            <a:r>
              <a:rPr lang="hu-HU" dirty="0"/>
              <a:t>Cianobaktériumok kontrollálása</a:t>
            </a:r>
          </a:p>
          <a:p>
            <a:r>
              <a:rPr lang="hu-HU" dirty="0"/>
              <a:t>Kapcsolat az élelmiszer-termeléssel</a:t>
            </a:r>
          </a:p>
          <a:p>
            <a:r>
              <a:rPr lang="hu-HU" dirty="0"/>
              <a:t>Kapcsolat a biogeokémiai ciklusokkal</a:t>
            </a:r>
          </a:p>
          <a:p>
            <a:r>
              <a:rPr lang="hu-HU" dirty="0"/>
              <a:t>A prokarioták diverzitásának növelése horizontális géntranszferrel</a:t>
            </a:r>
          </a:p>
        </p:txBody>
      </p:sp>
    </p:spTree>
    <p:extLst>
      <p:ext uri="{BB962C8B-B14F-4D97-AF65-F5344CB8AC3E}">
        <p14:creationId xmlns:p14="http://schemas.microsoft.com/office/powerpoint/2010/main" val="82689532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05328-B98D-4572-812E-F303FD6B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Viroidok</a:t>
            </a:r>
            <a:endParaRPr lang="hu-H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53F000-D35E-4E59-BAA8-7C4665C9A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/>
              <a:t>Olyan növényi kórokozók, amelyek nem tartalmaznak fehérjét, csak RNS</a:t>
            </a:r>
            <a:r>
              <a:rPr lang="en-US" dirty="0"/>
              <a:t>-</a:t>
            </a:r>
            <a:r>
              <a:rPr lang="hu-HU" dirty="0"/>
              <a:t>t.</a:t>
            </a:r>
          </a:p>
          <a:p>
            <a:r>
              <a:rPr lang="hu-HU" dirty="0" err="1"/>
              <a:t>Virionfázisuk</a:t>
            </a:r>
            <a:r>
              <a:rPr lang="hu-HU" dirty="0"/>
              <a:t> nincs, kb. 100-150 </a:t>
            </a:r>
            <a:r>
              <a:rPr lang="hu-HU" dirty="0" err="1"/>
              <a:t>nukleotidból</a:t>
            </a:r>
            <a:r>
              <a:rPr lang="hu-HU" dirty="0"/>
              <a:t> állnak, genetikai információjuk jóval kisebb, mint a vírusoké. </a:t>
            </a:r>
          </a:p>
          <a:p>
            <a:r>
              <a:rPr lang="hu-HU" dirty="0"/>
              <a:t>Elektronmikroszkóppal kis pálcikáknak vagy köröknek látszanak, </a:t>
            </a:r>
            <a:r>
              <a:rPr lang="en-US" dirty="0"/>
              <a:t>e</a:t>
            </a:r>
            <a:r>
              <a:rPr lang="hu-HU" dirty="0"/>
              <a:t>z a forma a nukleinsavak szabályos, másodlagos elrendeződésének eredménye (kovalens kötések a láncrészek között). </a:t>
            </a:r>
          </a:p>
          <a:p>
            <a:r>
              <a:rPr lang="hu-HU" dirty="0"/>
              <a:t>A </a:t>
            </a:r>
            <a:r>
              <a:rPr lang="hu-HU" dirty="0" err="1"/>
              <a:t>viroidok</a:t>
            </a:r>
            <a:r>
              <a:rPr lang="hu-HU" dirty="0"/>
              <a:t> információtartalma nem elegendő saját replikációjukhoz sem. Mégis képesek a gazdasejt genetikai állományához kapcsolódva, azzal együtt egy közös replikáz enzim kialakítására. A </a:t>
            </a:r>
            <a:r>
              <a:rPr lang="hu-HU" dirty="0" err="1"/>
              <a:t>viroidok</a:t>
            </a:r>
            <a:r>
              <a:rPr lang="hu-HU" dirty="0"/>
              <a:t> fehérjéket önmagukban nem kódolnak.</a:t>
            </a:r>
          </a:p>
          <a:p>
            <a:r>
              <a:rPr lang="hu-HU" dirty="0"/>
              <a:t>Replikációjukkor valószínűleg egy negatív templát szál képzése az induló lépés, erről keletkezik az új pozitív szál, ennek lefűződése a folyamat utolsó lépése.</a:t>
            </a:r>
          </a:p>
        </p:txBody>
      </p:sp>
    </p:spTree>
    <p:extLst>
      <p:ext uri="{BB962C8B-B14F-4D97-AF65-F5344CB8AC3E}">
        <p14:creationId xmlns:p14="http://schemas.microsoft.com/office/powerpoint/2010/main" val="219091960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113F8-5630-4AA9-AA42-BB0AF0EBB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Prionok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986EE-61F8-402F-9D09-B655BB8A9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7168" y="2133600"/>
            <a:ext cx="9017444" cy="3371088"/>
          </a:xfrm>
        </p:spPr>
        <p:txBody>
          <a:bodyPr>
            <a:normAutofit fontScale="92500"/>
          </a:bodyPr>
          <a:lstStyle/>
          <a:p>
            <a:r>
              <a:rPr lang="hu-HU" dirty="0"/>
              <a:t>A prionok fehérjetermészetű fertőző ágensek. A gazda fehérjéit képesek magukhoz hasonlóan hibás térszerkezetűvé, így újabb </a:t>
            </a:r>
            <a:r>
              <a:rPr lang="hu-HU" dirty="0" err="1"/>
              <a:t>prionná</a:t>
            </a:r>
            <a:r>
              <a:rPr lang="hu-HU" dirty="0"/>
              <a:t> tenni. </a:t>
            </a:r>
          </a:p>
          <a:p>
            <a:r>
              <a:rPr lang="hu-HU" dirty="0"/>
              <a:t>A tudomány jelenlegi állása szerint </a:t>
            </a:r>
            <a:r>
              <a:rPr lang="hu-HU" dirty="0" err="1"/>
              <a:t>prionok</a:t>
            </a:r>
            <a:r>
              <a:rPr lang="hu-HU" dirty="0"/>
              <a:t> okozzák különböző emlősök fertőző szivacsos agyvelő elfajulását (transmissible spongiform encephalopathy, TSE) </a:t>
            </a:r>
          </a:p>
          <a:p>
            <a:pPr lvl="1"/>
            <a:r>
              <a:rPr lang="hu-HU" dirty="0"/>
              <a:t>Szarvasmarhák (</a:t>
            </a:r>
            <a:r>
              <a:rPr lang="hu-HU" dirty="0" err="1"/>
              <a:t>bovive</a:t>
            </a:r>
            <a:r>
              <a:rPr lang="hu-HU" dirty="0"/>
              <a:t> spongiform encephalopathy, BSE), </a:t>
            </a:r>
          </a:p>
          <a:p>
            <a:pPr lvl="1"/>
            <a:r>
              <a:rPr lang="hu-HU" dirty="0"/>
              <a:t>Juhok (</a:t>
            </a:r>
            <a:r>
              <a:rPr lang="hu-HU" dirty="0" err="1"/>
              <a:t>scrapie</a:t>
            </a:r>
            <a:r>
              <a:rPr lang="hu-HU" dirty="0"/>
              <a:t>), </a:t>
            </a:r>
          </a:p>
          <a:p>
            <a:pPr lvl="1"/>
            <a:r>
              <a:rPr lang="hu-HU" dirty="0"/>
              <a:t>Ember (Creutzfeldt–Jakob-szindróma, </a:t>
            </a:r>
            <a:r>
              <a:rPr lang="hu-HU" dirty="0" err="1"/>
              <a:t>kuru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Őz, jávorszarvas (</a:t>
            </a:r>
            <a:r>
              <a:rPr lang="hu-HU" dirty="0" err="1"/>
              <a:t>chronic</a:t>
            </a:r>
            <a:r>
              <a:rPr lang="hu-HU" dirty="0"/>
              <a:t> </a:t>
            </a:r>
            <a:r>
              <a:rPr lang="hu-HU" dirty="0" err="1"/>
              <a:t>wasting</a:t>
            </a:r>
            <a:r>
              <a:rPr lang="hu-HU" dirty="0"/>
              <a:t> </a:t>
            </a:r>
            <a:r>
              <a:rPr lang="hu-HU" dirty="0" err="1"/>
              <a:t>disease</a:t>
            </a:r>
            <a:r>
              <a:rPr lang="hu-HU" dirty="0"/>
              <a:t>, CWD).</a:t>
            </a:r>
          </a:p>
          <a:p>
            <a:r>
              <a:rPr lang="hu-HU" dirty="0"/>
              <a:t>A prionok – a kórokozók egyéb fajtáitól,  eltérően – nem tekinthetők élőlénynek.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8039688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3E074-CE37-44ED-942C-4062D2B1C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Prionok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FC053-D8A6-433C-B9A5-5C4942906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18488"/>
            <a:ext cx="8915400" cy="4773168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A fehérjék vizes </a:t>
            </a:r>
            <a:r>
              <a:rPr lang="hu-HU"/>
              <a:t>oldataikban önmagukba </a:t>
            </a:r>
            <a:r>
              <a:rPr lang="hu-HU" dirty="0"/>
              <a:t>csavarodva kusza „gombolyag” alakját veszik fel. Ezt a gombolyagot a fehérjék harmadlagos szerkezetének nevezzük. A gombolyag kialakulása nem véletlenszerű. 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kialakuló harmadlagos szerkezet mindig a lehető legkedvezőbb energiaviszonyokkal rendelkező fehérjeszerkezetnek felel meg</a:t>
            </a:r>
            <a:r>
              <a:rPr lang="hu-HU" dirty="0"/>
              <a:t>.</a:t>
            </a:r>
          </a:p>
          <a:p>
            <a:r>
              <a:rPr lang="hu-HU" dirty="0"/>
              <a:t>Lehetséges azonban bizonyos esetekben, hogy a fehérje általánosan kialakuló harmadlagos szerkezeténél létezne még kedvezőbb energiaviszonyokkal rendelkező szerkezet, ennek felvételéhez azonban egy olyan kedvezőtlen helyzeten kellene áthaladni „felcsavarodás” közben az adott fehérjének, hogy ez a még kedvezőbb helyzet a gyakorlatban elenyészően kis valószínűséggel valósul meg. A </a:t>
            </a:r>
            <a:r>
              <a:rPr lang="hu-HU" dirty="0" err="1"/>
              <a:t>prionok</a:t>
            </a:r>
            <a:r>
              <a:rPr lang="hu-HU" dirty="0"/>
              <a:t> a szervezetben megtalálható valamely fehérje ilyen módosulatai. </a:t>
            </a:r>
          </a:p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prionok egy adott fehérje olyan, energetikailag kedvezőbb harmadlagos szerkezetű módosulatai, melyek saját, a testben is megtalálható, energetikailag kedvezőtlenebb módosulataikat magukhoz hasonló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prionná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alakító enzimként viselkednek</a:t>
            </a:r>
            <a:r>
              <a:rPr lang="hu-HU" dirty="0"/>
              <a:t>. A prionok kialakulásánál nem elég az, hogy egy fehérje kedvezőbb harmadlagos szerkezetbe „lendüljön” véletlenül: ennek az új szerkezetnek olyannak kell lennie, hogy kölcsönhatásaiban pontosan ezt a nagyon kis valószínűségű „átlendülést” katalizálja az eredeti fehérjéknél. </a:t>
            </a:r>
          </a:p>
        </p:txBody>
      </p:sp>
    </p:spTree>
    <p:extLst>
      <p:ext uri="{BB962C8B-B14F-4D97-AF65-F5344CB8AC3E}">
        <p14:creationId xmlns:p14="http://schemas.microsoft.com/office/powerpoint/2010/main" val="237601206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25456-ACE4-4070-9D27-1701F1315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Prionok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B6C74-6DB6-4DA1-B257-2FCBB3420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 prionok saját, testben is megtalálható fehérjepárjaikat önmagukba alakító enzimek. Az átalakított fehérjék térszerkezete megváltozik, ezután az adott fehérje nem képes ellátni a testben végzett feladatait, ehelyett további fehérjéket alakít </a:t>
            </a:r>
            <a:r>
              <a:rPr lang="hu-HU" dirty="0" err="1"/>
              <a:t>prionná</a:t>
            </a:r>
            <a:r>
              <a:rPr lang="hu-HU" dirty="0"/>
              <a:t>, így a fertőzés </a:t>
            </a:r>
            <a:r>
              <a:rPr lang="hu-HU" dirty="0" err="1"/>
              <a:t>kaszkádszerűen</a:t>
            </a:r>
            <a:r>
              <a:rPr lang="hu-HU" dirty="0"/>
              <a:t> terjed. </a:t>
            </a:r>
          </a:p>
          <a:p>
            <a:r>
              <a:rPr lang="hu-HU" dirty="0"/>
              <a:t>Fertőzés lehetséges fajon belül és különböző fajok között is, mivel a test sok fehérjéje nem fajspecifikus.</a:t>
            </a:r>
          </a:p>
        </p:txBody>
      </p:sp>
    </p:spTree>
    <p:extLst>
      <p:ext uri="{BB962C8B-B14F-4D97-AF65-F5344CB8AC3E}">
        <p14:creationId xmlns:p14="http://schemas.microsoft.com/office/powerpoint/2010/main" val="20467974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DBA6D-6694-4F1D-98F6-D6389DC33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Előfordulása </a:t>
            </a:r>
            <a:r>
              <a:rPr lang="hu-HU"/>
              <a:t>a környezetben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9D0D3-AC49-4CDB-9E4A-B2E2EBCC3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28216"/>
            <a:ext cx="9087676" cy="4590288"/>
          </a:xfrm>
        </p:spPr>
        <p:txBody>
          <a:bodyPr>
            <a:normAutofit/>
          </a:bodyPr>
          <a:lstStyle/>
          <a:p>
            <a:r>
              <a:rPr lang="hu-HU" dirty="0"/>
              <a:t>A prionokat a csillám, a montmorillonit és más természetes talajok adszorbeálják.</a:t>
            </a:r>
          </a:p>
          <a:p>
            <a:r>
              <a:rPr lang="hu-HU" dirty="0"/>
              <a:t>Mind a prionok környezetben </a:t>
            </a:r>
            <a:r>
              <a:rPr lang="hu-HU"/>
              <a:t>való esetleges lebomlására</a:t>
            </a:r>
            <a:r>
              <a:rPr lang="hu-HU" dirty="0"/>
              <a:t>, mind pedig a prionoknak a talaj ásványi anyagokra való szorpciója utáni fertőzőképességre is van bizonyíték, így a prion túlélése továbbra is nyitott kérdés. </a:t>
            </a:r>
          </a:p>
          <a:p>
            <a:r>
              <a:rPr lang="hu-HU" dirty="0"/>
              <a:t>Lehetséges, hogy a prionok megmaradnak a hagyományos szennyvíztisztítás során, különösen akkor, ha mezofil technikát alkalmaznak a </a:t>
            </a:r>
            <a:r>
              <a:rPr lang="hu-HU" dirty="0" err="1"/>
              <a:t>termofil</a:t>
            </a:r>
            <a:r>
              <a:rPr lang="hu-HU" dirty="0"/>
              <a:t> helyett.</a:t>
            </a:r>
          </a:p>
        </p:txBody>
      </p:sp>
    </p:spTree>
    <p:extLst>
      <p:ext uri="{BB962C8B-B14F-4D97-AF65-F5344CB8AC3E}">
        <p14:creationId xmlns:p14="http://schemas.microsoft.com/office/powerpoint/2010/main" val="2966580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BB7A4-DFB2-45B3-9938-D346946B4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„RNS világ”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F618B-4349-4BD9-8C02-5CB58D4AB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Az RNS-ek különböző egyszerű szerves molekulákat (</a:t>
            </a:r>
            <a:r>
              <a:rPr lang="hu-HU" dirty="0" err="1">
                <a:solidFill>
                  <a:schemeClr val="tx1"/>
                </a:solidFill>
              </a:rPr>
              <a:t>nukleotidokat</a:t>
            </a:r>
            <a:r>
              <a:rPr lang="hu-HU" dirty="0">
                <a:solidFill>
                  <a:schemeClr val="tx1"/>
                </a:solidFill>
              </a:rPr>
              <a:t>, aminosavakat, </a:t>
            </a:r>
            <a:r>
              <a:rPr lang="hu-HU" dirty="0" err="1">
                <a:solidFill>
                  <a:schemeClr val="tx1"/>
                </a:solidFill>
              </a:rPr>
              <a:t>stb</a:t>
            </a:r>
            <a:r>
              <a:rPr lang="hu-HU" dirty="0">
                <a:solidFill>
                  <a:schemeClr val="tx1"/>
                </a:solidFill>
              </a:rPr>
              <a:t>) képesek megkötni, ezért saját molekuláik szintézise mellett egyszerű fehérjék felépülését is segíthették, vagyis az enzimekhez hasonló katalitikus aktivitással rendelkezhettek (ribonukleinsav és enzim = </a:t>
            </a:r>
            <a:r>
              <a:rPr lang="hu-HU" dirty="0" err="1">
                <a:solidFill>
                  <a:schemeClr val="tx1"/>
                </a:solidFill>
              </a:rPr>
              <a:t>ribozim</a:t>
            </a:r>
            <a:r>
              <a:rPr lang="hu-HU" dirty="0">
                <a:solidFill>
                  <a:schemeClr val="tx1"/>
                </a:solidFill>
              </a:rPr>
              <a:t>). </a:t>
            </a:r>
          </a:p>
          <a:p>
            <a:r>
              <a:rPr lang="hu-HU" dirty="0">
                <a:solidFill>
                  <a:schemeClr val="tx1"/>
                </a:solidFill>
              </a:rPr>
              <a:t>Az így létrejövő és felhalmozódó különböző típusú fehérjék egy része a halmok felszínéhez kötődött, majd átvette az RNS-ek kémiai reakciókat katalizáló szerepét. Később az RNS-nél sokkal stabilabb DNS molekulák megjelenésével az RNS információt raktározó szerepe is háttérbe szorult, és kialakult a biológiai információ tárolásának és </a:t>
            </a:r>
            <a:r>
              <a:rPr lang="hu-HU" dirty="0" err="1">
                <a:solidFill>
                  <a:schemeClr val="tx1"/>
                </a:solidFill>
              </a:rPr>
              <a:t>kifejeződésének</a:t>
            </a:r>
            <a:r>
              <a:rPr lang="hu-HU" dirty="0">
                <a:solidFill>
                  <a:schemeClr val="tx1"/>
                </a:solidFill>
              </a:rPr>
              <a:t> hármas egysége, a DNS-RNS-fehérje molekuláris rendszer.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7498037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4649</TotalTime>
  <Words>5367</Words>
  <Application>Microsoft Office PowerPoint</Application>
  <PresentationFormat>Widescreen</PresentationFormat>
  <Paragraphs>607</Paragraphs>
  <Slides>85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4" baseType="lpstr">
      <vt:lpstr>Arial</vt:lpstr>
      <vt:lpstr>Calibri</vt:lpstr>
      <vt:lpstr>Century Gothic</vt:lpstr>
      <vt:lpstr>Times New Roman</vt:lpstr>
      <vt:lpstr>Verdana</vt:lpstr>
      <vt:lpstr>Wingdings</vt:lpstr>
      <vt:lpstr>Wingdings 2</vt:lpstr>
      <vt:lpstr>Wingdings 3</vt:lpstr>
      <vt:lpstr>Wisp</vt:lpstr>
      <vt:lpstr>A bioszféra kialakulása.  </vt:lpstr>
      <vt:lpstr>A földtörténeti ősidő (Prekambrium)</vt:lpstr>
      <vt:lpstr>A földtörténeti ősidő (Prekambrium)</vt:lpstr>
      <vt:lpstr>A kémiai evolúció elmélete</vt:lpstr>
      <vt:lpstr>Elméletek</vt:lpstr>
      <vt:lpstr>Elméletek</vt:lpstr>
      <vt:lpstr>Elméletek</vt:lpstr>
      <vt:lpstr>Az élet kialakulásának lépései. „RNS világ”</vt:lpstr>
      <vt:lpstr>„RNS világ”</vt:lpstr>
      <vt:lpstr>Lipidmembrán kialakulása</vt:lpstr>
      <vt:lpstr>Anyagcsere</vt:lpstr>
      <vt:lpstr>Anyagcsere</vt:lpstr>
      <vt:lpstr>Fosszíliák</vt:lpstr>
      <vt:lpstr>A földi élet kialakulása</vt:lpstr>
      <vt:lpstr>A mikroorganizmusok és a bioszféra koevolúciója</vt:lpstr>
      <vt:lpstr>A mikroorganizmusok és a bioszféra koevolúciója</vt:lpstr>
      <vt:lpstr>Az oxigén szerepe</vt:lpstr>
      <vt:lpstr>Eukarioták kialakulása</vt:lpstr>
      <vt:lpstr>Eukarioták kialakulása</vt:lpstr>
      <vt:lpstr>Mikroorganizmusok főbb csoportjai </vt:lpstr>
      <vt:lpstr>Az élőlények csoportosítása</vt:lpstr>
      <vt:lpstr>Az élőlények csoportosítása</vt:lpstr>
      <vt:lpstr>A mikroorganizmusok főbb csoportjai</vt:lpstr>
      <vt:lpstr>Bacteria</vt:lpstr>
      <vt:lpstr>Gram pozitív és Gram negatív sejtfal </vt:lpstr>
      <vt:lpstr>A sejtmembrán felépítése</vt:lpstr>
      <vt:lpstr>A sejtmembrán felépítése</vt:lpstr>
      <vt:lpstr>A sejtmembrán működése</vt:lpstr>
      <vt:lpstr>A sejtmembrán működése</vt:lpstr>
      <vt:lpstr>Aktív transzport</vt:lpstr>
      <vt:lpstr>Aktív transzport</vt:lpstr>
      <vt:lpstr>Citoplazma</vt:lpstr>
      <vt:lpstr>Glikokalix (tok, kapszula, nyálka)</vt:lpstr>
      <vt:lpstr>Függelékek 1.  Flagellum</vt:lpstr>
      <vt:lpstr>Függelékek 2.  Fimbriák, pilusok</vt:lpstr>
      <vt:lpstr>Endospóra</vt:lpstr>
      <vt:lpstr>Információ átvitel</vt:lpstr>
      <vt:lpstr>Metabolizmus 1.</vt:lpstr>
      <vt:lpstr>Metabolizmus 2.</vt:lpstr>
      <vt:lpstr>Archeák</vt:lpstr>
      <vt:lpstr>Sejtfal</vt:lpstr>
      <vt:lpstr>A sejtmembrán felépítése</vt:lpstr>
      <vt:lpstr>A sejtmembrán felépítése</vt:lpstr>
      <vt:lpstr>Ostor (archaellum)</vt:lpstr>
      <vt:lpstr>Metabolizmus</vt:lpstr>
      <vt:lpstr>Gombák</vt:lpstr>
      <vt:lpstr>Gombák</vt:lpstr>
      <vt:lpstr>Eukariota sejt felépítése</vt:lpstr>
      <vt:lpstr>Gombák</vt:lpstr>
      <vt:lpstr>Metabolizmus</vt:lpstr>
      <vt:lpstr>Gombacsoportok jellemzői</vt:lpstr>
      <vt:lpstr>Szaporodás</vt:lpstr>
      <vt:lpstr>Ökológiai szerepük</vt:lpstr>
      <vt:lpstr>Nyálkagombák (Gymnomycota)</vt:lpstr>
      <vt:lpstr>Nyálkagombák</vt:lpstr>
      <vt:lpstr>Sejtes nyálkagombák törzse (Acrasiomycota)</vt:lpstr>
      <vt:lpstr>Dictyosteliomycota törzs </vt:lpstr>
      <vt:lpstr>Valódi nyálkagombák törzse (Myxomycota)  </vt:lpstr>
      <vt:lpstr>PowerPoint Presentation</vt:lpstr>
      <vt:lpstr>Parazita nyálkagombák törzse (Plasmodiophoromycota) </vt:lpstr>
      <vt:lpstr>Protozoák</vt:lpstr>
      <vt:lpstr>Ostorosok</vt:lpstr>
      <vt:lpstr>Galléros ostorosok</vt:lpstr>
      <vt:lpstr>Gyökérlábúak  </vt:lpstr>
      <vt:lpstr>Gyökérlábúak (Rhizopoda)</vt:lpstr>
      <vt:lpstr>Spórások</vt:lpstr>
      <vt:lpstr>Csillósok</vt:lpstr>
      <vt:lpstr>Csillósok (Papucsállatka)</vt:lpstr>
      <vt:lpstr>Protozoák ökológiai szerepe</vt:lpstr>
      <vt:lpstr>Algák</vt:lpstr>
      <vt:lpstr>Sejt szerkezet</vt:lpstr>
      <vt:lpstr>Szaporodás</vt:lpstr>
      <vt:lpstr>Ökológiai szerepük</vt:lpstr>
      <vt:lpstr>Vírusok</vt:lpstr>
      <vt:lpstr>Vírusok</vt:lpstr>
      <vt:lpstr>Vírusok eredete</vt:lpstr>
      <vt:lpstr>Vírusok szaporodása</vt:lpstr>
      <vt:lpstr>Vírusok szaporodása</vt:lpstr>
      <vt:lpstr>Vírusok szaporodása</vt:lpstr>
      <vt:lpstr>Vírusok szerepe</vt:lpstr>
      <vt:lpstr>Viroidok</vt:lpstr>
      <vt:lpstr>Prionok</vt:lpstr>
      <vt:lpstr>Prionok</vt:lpstr>
      <vt:lpstr>Prionok</vt:lpstr>
      <vt:lpstr>Előfordulása a környezetben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prokarioták és a bioszféra koevolúciója. Baktériumok anyagcsere típusai</dc:title>
  <dc:creator>Katalin dr. Szakmár</dc:creator>
  <cp:lastModifiedBy>Katalin dr. Szakmár</cp:lastModifiedBy>
  <cp:revision>154</cp:revision>
  <cp:lastPrinted>2019-02-03T14:05:17Z</cp:lastPrinted>
  <dcterms:created xsi:type="dcterms:W3CDTF">2018-01-12T20:26:05Z</dcterms:created>
  <dcterms:modified xsi:type="dcterms:W3CDTF">2019-02-03T21:59:19Z</dcterms:modified>
</cp:coreProperties>
</file>