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98" r:id="rId5"/>
    <p:sldId id="260" r:id="rId6"/>
    <p:sldId id="261" r:id="rId7"/>
    <p:sldId id="262" r:id="rId8"/>
    <p:sldId id="263" r:id="rId9"/>
    <p:sldId id="264" r:id="rId10"/>
    <p:sldId id="378" r:id="rId11"/>
    <p:sldId id="379" r:id="rId12"/>
    <p:sldId id="266" r:id="rId13"/>
    <p:sldId id="267" r:id="rId14"/>
    <p:sldId id="268" r:id="rId15"/>
    <p:sldId id="372" r:id="rId16"/>
    <p:sldId id="269" r:id="rId17"/>
    <p:sldId id="270" r:id="rId18"/>
    <p:sldId id="271" r:id="rId19"/>
    <p:sldId id="272" r:id="rId20"/>
    <p:sldId id="273" r:id="rId21"/>
    <p:sldId id="368" r:id="rId22"/>
    <p:sldId id="369" r:id="rId23"/>
    <p:sldId id="301" r:id="rId24"/>
    <p:sldId id="302" r:id="rId25"/>
    <p:sldId id="300" r:id="rId26"/>
    <p:sldId id="306" r:id="rId27"/>
    <p:sldId id="274" r:id="rId28"/>
    <p:sldId id="275" r:id="rId29"/>
    <p:sldId id="276" r:id="rId30"/>
    <p:sldId id="277" r:id="rId31"/>
    <p:sldId id="279" r:id="rId32"/>
    <p:sldId id="278" r:id="rId33"/>
    <p:sldId id="280" r:id="rId34"/>
    <p:sldId id="370" r:id="rId35"/>
    <p:sldId id="375" r:id="rId36"/>
    <p:sldId id="371" r:id="rId37"/>
    <p:sldId id="281" r:id="rId38"/>
    <p:sldId id="282" r:id="rId39"/>
    <p:sldId id="380" r:id="rId40"/>
    <p:sldId id="381" r:id="rId41"/>
    <p:sldId id="283" r:id="rId42"/>
    <p:sldId id="284" r:id="rId43"/>
    <p:sldId id="377" r:id="rId44"/>
    <p:sldId id="344" r:id="rId45"/>
    <p:sldId id="349" r:id="rId46"/>
    <p:sldId id="350" r:id="rId47"/>
    <p:sldId id="351" r:id="rId48"/>
    <p:sldId id="352" r:id="rId49"/>
    <p:sldId id="353" r:id="rId50"/>
    <p:sldId id="354" r:id="rId51"/>
    <p:sldId id="355" r:id="rId52"/>
    <p:sldId id="356" r:id="rId53"/>
    <p:sldId id="364" r:id="rId54"/>
    <p:sldId id="365" r:id="rId55"/>
    <p:sldId id="357" r:id="rId56"/>
    <p:sldId id="358" r:id="rId57"/>
    <p:sldId id="359" r:id="rId58"/>
    <p:sldId id="360" r:id="rId59"/>
    <p:sldId id="361" r:id="rId60"/>
    <p:sldId id="362" r:id="rId61"/>
    <p:sldId id="363" r:id="rId62"/>
    <p:sldId id="285" r:id="rId63"/>
    <p:sldId id="286" r:id="rId64"/>
    <p:sldId id="287" r:id="rId65"/>
    <p:sldId id="308" r:id="rId66"/>
    <p:sldId id="309" r:id="rId67"/>
    <p:sldId id="310" r:id="rId68"/>
    <p:sldId id="311" r:id="rId69"/>
    <p:sldId id="327" r:id="rId70"/>
    <p:sldId id="312" r:id="rId71"/>
    <p:sldId id="325" r:id="rId72"/>
    <p:sldId id="313" r:id="rId73"/>
    <p:sldId id="331" r:id="rId74"/>
    <p:sldId id="329" r:id="rId75"/>
    <p:sldId id="330" r:id="rId76"/>
    <p:sldId id="333" r:id="rId77"/>
    <p:sldId id="314" r:id="rId78"/>
    <p:sldId id="315" r:id="rId79"/>
    <p:sldId id="334" r:id="rId80"/>
    <p:sldId id="336" r:id="rId81"/>
    <p:sldId id="316" r:id="rId82"/>
    <p:sldId id="335" r:id="rId83"/>
    <p:sldId id="317" r:id="rId84"/>
    <p:sldId id="318" r:id="rId85"/>
    <p:sldId id="339" r:id="rId86"/>
    <p:sldId id="319" r:id="rId87"/>
    <p:sldId id="337" r:id="rId88"/>
    <p:sldId id="366" r:id="rId89"/>
    <p:sldId id="367" r:id="rId90"/>
    <p:sldId id="338" r:id="rId91"/>
    <p:sldId id="320" r:id="rId92"/>
    <p:sldId id="340" r:id="rId93"/>
    <p:sldId id="341" r:id="rId94"/>
    <p:sldId id="322" r:id="rId95"/>
    <p:sldId id="342" r:id="rId96"/>
    <p:sldId id="343" r:id="rId97"/>
    <p:sldId id="376" r:id="rId98"/>
    <p:sldId id="323" r:id="rId99"/>
    <p:sldId id="324" r:id="rId100"/>
    <p:sldId id="299" r:id="rId10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04F47856-DC90-4E7A-8458-6D650A953100}" type="datetimeFigureOut">
              <a:rPr lang="hu-HU" smtClean="0"/>
              <a:t>2019. 07. 04.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1843705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4F47856-DC90-4E7A-8458-6D650A953100}" type="datetimeFigureOut">
              <a:rPr lang="hu-HU" smtClean="0"/>
              <a:t>2019. 07. 04.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283298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4F47856-DC90-4E7A-8458-6D650A953100}" type="datetimeFigureOut">
              <a:rPr lang="hu-HU" smtClean="0"/>
              <a:t>2019. 07. 04.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3656219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6197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6197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Rectangle 4"/>
          <p:cNvSpPr>
            <a:spLocks noGrp="1" noChangeArrowheads="1"/>
          </p:cNvSpPr>
          <p:nvPr>
            <p:ph type="dt" sz="half" idx="10"/>
          </p:nvPr>
        </p:nvSpPr>
        <p:spPr>
          <a:ln/>
        </p:spPr>
        <p:txBody>
          <a:bodyPr/>
          <a:lstStyle>
            <a:lvl1pPr>
              <a:defRPr/>
            </a:lvl1pPr>
          </a:lstStyle>
          <a:p>
            <a:pPr>
              <a:defRPr/>
            </a:pPr>
            <a:endParaRPr lang="hu-HU"/>
          </a:p>
        </p:txBody>
      </p:sp>
      <p:sp>
        <p:nvSpPr>
          <p:cNvPr id="7" name="Rectangle 5"/>
          <p:cNvSpPr>
            <a:spLocks noGrp="1" noChangeArrowheads="1"/>
          </p:cNvSpPr>
          <p:nvPr>
            <p:ph type="ftr" sz="quarter" idx="11"/>
          </p:nvPr>
        </p:nvSpPr>
        <p:spPr>
          <a:ln/>
        </p:spPr>
        <p:txBody>
          <a:bodyPr/>
          <a:lstStyle>
            <a:lvl1pPr>
              <a:defRPr/>
            </a:lvl1pPr>
          </a:lstStyle>
          <a:p>
            <a:pPr>
              <a:defRPr/>
            </a:pPr>
            <a:endParaRPr lang="hu-HU"/>
          </a:p>
        </p:txBody>
      </p:sp>
      <p:sp>
        <p:nvSpPr>
          <p:cNvPr id="8" name="Rectangle 6"/>
          <p:cNvSpPr>
            <a:spLocks noGrp="1" noChangeArrowheads="1"/>
          </p:cNvSpPr>
          <p:nvPr>
            <p:ph type="sldNum" sz="quarter" idx="12"/>
          </p:nvPr>
        </p:nvSpPr>
        <p:spPr>
          <a:ln/>
        </p:spPr>
        <p:txBody>
          <a:bodyPr/>
          <a:lstStyle>
            <a:lvl1pPr>
              <a:defRPr/>
            </a:lvl1pPr>
          </a:lstStyle>
          <a:p>
            <a:pPr>
              <a:defRPr/>
            </a:pPr>
            <a:fld id="{8ECBD271-DB2D-4F3F-A49D-48247A85BFF0}" type="slidenum">
              <a:rPr lang="hu-HU" altLang="hu-HU"/>
              <a:pPr>
                <a:defRPr/>
              </a:pPr>
              <a:t>‹#›</a:t>
            </a:fld>
            <a:endParaRPr lang="hu-HU" altLang="hu-HU"/>
          </a:p>
        </p:txBody>
      </p:sp>
    </p:spTree>
    <p:extLst>
      <p:ext uri="{BB962C8B-B14F-4D97-AF65-F5344CB8AC3E}">
        <p14:creationId xmlns:p14="http://schemas.microsoft.com/office/powerpoint/2010/main" val="264683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97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CA42AF4E-0C9A-45B2-AFC0-9D809DDDDCAE}" type="slidenum">
              <a:rPr lang="hu-HU" altLang="hu-HU"/>
              <a:pPr>
                <a:defRPr/>
              </a:pPr>
              <a:t>‹#›</a:t>
            </a:fld>
            <a:endParaRPr lang="hu-HU" altLang="hu-HU"/>
          </a:p>
        </p:txBody>
      </p:sp>
    </p:spTree>
    <p:extLst>
      <p:ext uri="{BB962C8B-B14F-4D97-AF65-F5344CB8AC3E}">
        <p14:creationId xmlns:p14="http://schemas.microsoft.com/office/powerpoint/2010/main" val="364085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4F47856-DC90-4E7A-8458-6D650A953100}" type="datetimeFigureOut">
              <a:rPr lang="hu-HU" smtClean="0"/>
              <a:t>2019. 07. 04.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1500312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04F47856-DC90-4E7A-8458-6D650A953100}" type="datetimeFigureOut">
              <a:rPr lang="hu-HU" smtClean="0"/>
              <a:t>2019. 07. 04.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381407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04F47856-DC90-4E7A-8458-6D650A953100}" type="datetimeFigureOut">
              <a:rPr lang="hu-HU" smtClean="0"/>
              <a:t>2019. 07. 04.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278697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04F47856-DC90-4E7A-8458-6D650A953100}" type="datetimeFigureOut">
              <a:rPr lang="hu-HU" smtClean="0"/>
              <a:t>2019. 07. 04.</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2232793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04F47856-DC90-4E7A-8458-6D650A953100}" type="datetimeFigureOut">
              <a:rPr lang="hu-HU" smtClean="0"/>
              <a:t>2019. 07. 04.</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2653376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04F47856-DC90-4E7A-8458-6D650A953100}" type="datetimeFigureOut">
              <a:rPr lang="hu-HU" smtClean="0"/>
              <a:t>2019. 07. 04.</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239884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04F47856-DC90-4E7A-8458-6D650A953100}" type="datetimeFigureOut">
              <a:rPr lang="hu-HU" smtClean="0"/>
              <a:t>2019. 07. 04.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4021879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04F47856-DC90-4E7A-8458-6D650A953100}" type="datetimeFigureOut">
              <a:rPr lang="hu-HU" smtClean="0"/>
              <a:t>2019. 07. 04.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FBCC156F-C0CC-452C-9D8E-C8D9487A8496}" type="slidenum">
              <a:rPr lang="hu-HU" smtClean="0"/>
              <a:t>‹#›</a:t>
            </a:fld>
            <a:endParaRPr lang="hu-HU"/>
          </a:p>
        </p:txBody>
      </p:sp>
    </p:spTree>
    <p:extLst>
      <p:ext uri="{BB962C8B-B14F-4D97-AF65-F5344CB8AC3E}">
        <p14:creationId xmlns:p14="http://schemas.microsoft.com/office/powerpoint/2010/main" val="4117572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47856-DC90-4E7A-8458-6D650A953100}" type="datetimeFigureOut">
              <a:rPr lang="hu-HU" smtClean="0"/>
              <a:t>2019. 07. 04.</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C156F-C0CC-452C-9D8E-C8D9487A8496}" type="slidenum">
              <a:rPr lang="hu-HU" smtClean="0"/>
              <a:t>‹#›</a:t>
            </a:fld>
            <a:endParaRPr lang="hu-HU"/>
          </a:p>
        </p:txBody>
      </p:sp>
    </p:spTree>
    <p:extLst>
      <p:ext uri="{BB962C8B-B14F-4D97-AF65-F5344CB8AC3E}">
        <p14:creationId xmlns:p14="http://schemas.microsoft.com/office/powerpoint/2010/main" val="1411751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00.xml.rels><?xml version="1.0" encoding="UTF-8" standalone="yes"?>
<Relationships xmlns="http://schemas.openxmlformats.org/package/2006/relationships"><Relationship Id="rId8" Type="http://schemas.openxmlformats.org/officeDocument/2006/relationships/hyperlink" Target="http://www.med.umich.edu/" TargetMode="External"/><Relationship Id="rId13" Type="http://schemas.openxmlformats.org/officeDocument/2006/relationships/hyperlink" Target="https://www.slideshare.net/funkyprof/slideshow-foot-bones" TargetMode="External"/><Relationship Id="rId3" Type="http://schemas.openxmlformats.org/officeDocument/2006/relationships/hyperlink" Target="http://www.easynotecards.com/" TargetMode="External"/><Relationship Id="rId7" Type="http://schemas.openxmlformats.org/officeDocument/2006/relationships/hyperlink" Target="https://www.studyblue.com/" TargetMode="External"/><Relationship Id="rId12" Type="http://schemas.openxmlformats.org/officeDocument/2006/relationships/hyperlink" Target="http://s2takai.sakura.ne.jp/" TargetMode="External"/><Relationship Id="rId17" Type="http://schemas.openxmlformats.org/officeDocument/2006/relationships/hyperlink" Target="http://www.exprow.jecool.net/celkovy_popis_kosti_-_ossa_cranii.html" TargetMode="External"/><Relationship Id="rId2" Type="http://schemas.openxmlformats.org/officeDocument/2006/relationships/hyperlink" Target="http://fisiobrasaogouveia.blogspot.hu/" TargetMode="External"/><Relationship Id="rId16" Type="http://schemas.openxmlformats.org/officeDocument/2006/relationships/hyperlink" Target="http://www.unifr.ch/anatomy/elearning/de/stuetzgewebe/knochen/d-knochen.php" TargetMode="External"/><Relationship Id="rId1" Type="http://schemas.openxmlformats.org/officeDocument/2006/relationships/slideLayout" Target="../slideLayouts/slideLayout12.xml"/><Relationship Id="rId6" Type="http://schemas.openxmlformats.org/officeDocument/2006/relationships/hyperlink" Target="https://www.coursehero.com/" TargetMode="External"/><Relationship Id="rId11" Type="http://schemas.openxmlformats.org/officeDocument/2006/relationships/hyperlink" Target="http://www.aspetar.com/journal/viewarticle.aspx?id=13#.WL1QuG81-70" TargetMode="External"/><Relationship Id="rId5" Type="http://schemas.openxmlformats.org/officeDocument/2006/relationships/hyperlink" Target="http://www.gwc.maricopa.edu/" TargetMode="External"/><Relationship Id="rId15" Type="http://schemas.openxmlformats.org/officeDocument/2006/relationships/hyperlink" Target="https://www.slideshare.net/SuhailaNajah/jaringan-tulang-66960080" TargetMode="External"/><Relationship Id="rId10" Type="http://schemas.openxmlformats.org/officeDocument/2006/relationships/hyperlink" Target="https://homes.bio.psu.edu/" TargetMode="External"/><Relationship Id="rId4" Type="http://schemas.openxmlformats.org/officeDocument/2006/relationships/hyperlink" Target="http://www.sportsinjurysurgery.co.uk/" TargetMode="External"/><Relationship Id="rId9" Type="http://schemas.openxmlformats.org/officeDocument/2006/relationships/hyperlink" Target="http://www.kneesource.com/" TargetMode="External"/><Relationship Id="rId14" Type="http://schemas.openxmlformats.org/officeDocument/2006/relationships/hyperlink" Target="http://www.nusim.fraunhofer.d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hyperlink" Target="https://www.researchgate.net/post/" TargetMode="External"/><Relationship Id="rId7" Type="http://schemas.openxmlformats.org/officeDocument/2006/relationships/image" Target="../media/image57.jpe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gif"/></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3.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hyperlink" Target="https://boneclones.com/product"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10.jpeg"/><Relationship Id="rId7" Type="http://schemas.openxmlformats.org/officeDocument/2006/relationships/image" Target="../media/image113.jpeg"/><Relationship Id="rId2" Type="http://schemas.openxmlformats.org/officeDocument/2006/relationships/image" Target="../media/image109.jpeg"/><Relationship Id="rId1" Type="http://schemas.openxmlformats.org/officeDocument/2006/relationships/slideLayout" Target="../slideLayouts/slideLayout13.xml"/><Relationship Id="rId6" Type="http://schemas.openxmlformats.org/officeDocument/2006/relationships/hyperlink" Target="https://learnmuscles.com/books/english-books/kinesiology-the-skeletal-system-and-muscle-function-3rd-edition/" TargetMode="External"/><Relationship Id="rId5" Type="http://schemas.openxmlformats.org/officeDocument/2006/relationships/image" Target="../media/image112.jpeg"/><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hyperlink" Target="http://www.eggblog.net/wp-content/uploads/2016/08" TargetMode="External"/><Relationship Id="rId2" Type="http://schemas.openxmlformats.org/officeDocument/2006/relationships/image" Target="../media/image115.jpeg"/><Relationship Id="rId1" Type="http://schemas.openxmlformats.org/officeDocument/2006/relationships/slideLayout" Target="../slideLayouts/slideLayout13.xm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13.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38.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22.jpeg"/><Relationship Id="rId2" Type="http://schemas.openxmlformats.org/officeDocument/2006/relationships/image" Target="../media/image126.jpeg"/><Relationship Id="rId1" Type="http://schemas.openxmlformats.org/officeDocument/2006/relationships/slideLayout" Target="../slideLayouts/slideLayout13.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7.jpeg"/><Relationship Id="rId1" Type="http://schemas.openxmlformats.org/officeDocument/2006/relationships/slideLayout" Target="../slideLayouts/slideLayout13.xml"/><Relationship Id="rId4" Type="http://schemas.openxmlformats.org/officeDocument/2006/relationships/image" Target="../media/image13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2.xml"/><Relationship Id="rId5" Type="http://schemas.openxmlformats.org/officeDocument/2006/relationships/image" Target="../media/image136.jpeg"/><Relationship Id="rId4" Type="http://schemas.openxmlformats.org/officeDocument/2006/relationships/image" Target="../media/image135.jpeg"/></Relationships>
</file>

<file path=ppt/slides/_rels/slide4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13.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44.jpeg"/></Relationships>
</file>

<file path=ppt/slides/_rels/slide4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3.xml"/><Relationship Id="rId5" Type="http://schemas.openxmlformats.org/officeDocument/2006/relationships/image" Target="../media/image148.jpeg"/><Relationship Id="rId4" Type="http://schemas.openxmlformats.org/officeDocument/2006/relationships/image" Target="../media/image147.png"/></Relationships>
</file>

<file path=ppt/slides/_rels/slide4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2.xml"/><Relationship Id="rId4" Type="http://schemas.openxmlformats.org/officeDocument/2006/relationships/image" Target="../media/image151.jpeg"/></Relationships>
</file>

<file path=ppt/slides/_rels/slide44.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4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4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4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4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jpeg"/></Relationships>
</file>

<file path=ppt/slides/_rels/slide5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5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png"/></Relationships>
</file>

<file path=ppt/slides/_rels/slide53.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187.png"/><Relationship Id="rId2"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5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gif"/><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5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5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9.jpeg"/></Relationships>
</file>

<file path=ppt/slides/_rels/slide5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jpeg"/></Relationships>
</file>

<file path=ppt/slides/_rels/slide5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xml"/><Relationship Id="rId5" Type="http://schemas.openxmlformats.org/officeDocument/2006/relationships/image" Target="../media/image211.jpeg"/><Relationship Id="rId4" Type="http://schemas.openxmlformats.org/officeDocument/2006/relationships/image" Target="../media/image210.jpeg"/></Relationships>
</file>

<file path=ppt/slides/_rels/slide6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13.xml"/><Relationship Id="rId4" Type="http://schemas.openxmlformats.org/officeDocument/2006/relationships/image" Target="../media/image215.jpeg"/></Relationships>
</file>

<file path=ppt/slides/_rels/slide6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image" Target="../media/image217.jpeg"/><Relationship Id="rId1" Type="http://schemas.openxmlformats.org/officeDocument/2006/relationships/slideLayout" Target="../slideLayouts/slideLayout13.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65.xml.rels><?xml version="1.0" encoding="UTF-8" standalone="yes"?>
<Relationships xmlns="http://schemas.openxmlformats.org/package/2006/relationships"><Relationship Id="rId3" Type="http://schemas.openxmlformats.org/officeDocument/2006/relationships/image" Target="../media/image224.jpeg"/><Relationship Id="rId7" Type="http://schemas.openxmlformats.org/officeDocument/2006/relationships/image" Target="../media/image227.jpeg"/><Relationship Id="rId2" Type="http://schemas.openxmlformats.org/officeDocument/2006/relationships/image" Target="../media/image223.jpeg"/><Relationship Id="rId1" Type="http://schemas.openxmlformats.org/officeDocument/2006/relationships/slideLayout" Target="../slideLayouts/slideLayout13.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13.png"/></Relationships>
</file>

<file path=ppt/slides/_rels/slide66.xml.rels><?xml version="1.0" encoding="UTF-8" standalone="yes"?>
<Relationships xmlns="http://schemas.openxmlformats.org/package/2006/relationships"><Relationship Id="rId8" Type="http://schemas.openxmlformats.org/officeDocument/2006/relationships/image" Target="../media/image234.jpeg"/><Relationship Id="rId3" Type="http://schemas.openxmlformats.org/officeDocument/2006/relationships/image" Target="../media/image229.jpeg"/><Relationship Id="rId7" Type="http://schemas.openxmlformats.org/officeDocument/2006/relationships/image" Target="../media/image233.jpeg"/><Relationship Id="rId2" Type="http://schemas.openxmlformats.org/officeDocument/2006/relationships/image" Target="../media/image228.jpeg"/><Relationship Id="rId1" Type="http://schemas.openxmlformats.org/officeDocument/2006/relationships/slideLayout" Target="../slideLayouts/slideLayout13.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67.xml.rels><?xml version="1.0" encoding="UTF-8" standalone="yes"?>
<Relationships xmlns="http://schemas.openxmlformats.org/package/2006/relationships"><Relationship Id="rId3" Type="http://schemas.openxmlformats.org/officeDocument/2006/relationships/image" Target="../media/image236.jpeg"/><Relationship Id="rId7" Type="http://schemas.openxmlformats.org/officeDocument/2006/relationships/image" Target="../media/image240.png"/><Relationship Id="rId2" Type="http://schemas.openxmlformats.org/officeDocument/2006/relationships/image" Target="../media/image235.png"/><Relationship Id="rId1" Type="http://schemas.openxmlformats.org/officeDocument/2006/relationships/slideLayout" Target="../slideLayouts/slideLayout13.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s>
</file>

<file path=ppt/slides/_rels/slide68.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42.png"/><Relationship Id="rId7" Type="http://schemas.openxmlformats.org/officeDocument/2006/relationships/image" Target="../media/image246.jpeg"/><Relationship Id="rId2" Type="http://schemas.openxmlformats.org/officeDocument/2006/relationships/image" Target="../media/image241.jpeg"/><Relationship Id="rId1" Type="http://schemas.openxmlformats.org/officeDocument/2006/relationships/slideLayout" Target="../slideLayouts/slideLayout13.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6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13.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png"/><Relationship Id="rId1" Type="http://schemas.openxmlformats.org/officeDocument/2006/relationships/slideLayout" Target="../slideLayouts/slideLayout13.xml"/><Relationship Id="rId5" Type="http://schemas.openxmlformats.org/officeDocument/2006/relationships/image" Target="../media/image256.jpeg"/><Relationship Id="rId4" Type="http://schemas.openxmlformats.org/officeDocument/2006/relationships/image" Target="../media/image255.jpeg"/></Relationships>
</file>

<file path=ppt/slides/_rels/slide7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13.xml"/><Relationship Id="rId4" Type="http://schemas.openxmlformats.org/officeDocument/2006/relationships/image" Target="../media/image260.jpeg"/></Relationships>
</file>

<file path=ppt/slides/_rels/slide7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png"/><Relationship Id="rId1" Type="http://schemas.openxmlformats.org/officeDocument/2006/relationships/slideLayout" Target="../slideLayouts/slideLayout13.xml"/><Relationship Id="rId6" Type="http://schemas.openxmlformats.org/officeDocument/2006/relationships/image" Target="../media/image267.jpeg"/><Relationship Id="rId5" Type="http://schemas.openxmlformats.org/officeDocument/2006/relationships/image" Target="../media/image266.png"/><Relationship Id="rId4" Type="http://schemas.openxmlformats.org/officeDocument/2006/relationships/image" Target="../media/image265.png"/></Relationships>
</file>

<file path=ppt/slides/_rels/slide7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68.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jpeg"/><Relationship Id="rId1" Type="http://schemas.openxmlformats.org/officeDocument/2006/relationships/slideLayout" Target="../slideLayouts/slideLayout13.xml"/><Relationship Id="rId4" Type="http://schemas.openxmlformats.org/officeDocument/2006/relationships/image" Target="../media/image271.jpeg"/></Relationships>
</file>

<file path=ppt/slides/_rels/slide77.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13.xml"/><Relationship Id="rId4" Type="http://schemas.openxmlformats.org/officeDocument/2006/relationships/image" Target="../media/image274.jpeg"/></Relationships>
</file>

<file path=ppt/slides/_rels/slide7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3.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png"/></Relationships>
</file>

<file path=ppt/slides/_rels/slide79.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1.png"/><Relationship Id="rId7" Type="http://schemas.openxmlformats.org/officeDocument/2006/relationships/image" Target="../media/image285.jpeg"/><Relationship Id="rId2" Type="http://schemas.openxmlformats.org/officeDocument/2006/relationships/image" Target="../media/image280.jpeg"/><Relationship Id="rId1" Type="http://schemas.openxmlformats.org/officeDocument/2006/relationships/slideLayout" Target="../slideLayouts/slideLayout13.xml"/><Relationship Id="rId6" Type="http://schemas.openxmlformats.org/officeDocument/2006/relationships/image" Target="../media/image284.png"/><Relationship Id="rId11" Type="http://schemas.openxmlformats.org/officeDocument/2006/relationships/image" Target="../media/image288.jpeg"/><Relationship Id="rId5" Type="http://schemas.openxmlformats.org/officeDocument/2006/relationships/image" Target="../media/image283.png"/><Relationship Id="rId10" Type="http://schemas.openxmlformats.org/officeDocument/2006/relationships/image" Target="../media/image287.jpeg"/><Relationship Id="rId4" Type="http://schemas.openxmlformats.org/officeDocument/2006/relationships/image" Target="../media/image282.png"/><Relationship Id="rId9" Type="http://schemas.openxmlformats.org/officeDocument/2006/relationships/image" Target="../media/image151.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290.jpeg"/><Relationship Id="rId2" Type="http://schemas.openxmlformats.org/officeDocument/2006/relationships/image" Target="../media/image275.png"/><Relationship Id="rId1" Type="http://schemas.openxmlformats.org/officeDocument/2006/relationships/slideLayout" Target="../slideLayouts/slideLayout13.xml"/><Relationship Id="rId6" Type="http://schemas.openxmlformats.org/officeDocument/2006/relationships/image" Target="../media/image289.jpeg"/><Relationship Id="rId5" Type="http://schemas.openxmlformats.org/officeDocument/2006/relationships/image" Target="../media/image279.jpeg"/><Relationship Id="rId4" Type="http://schemas.openxmlformats.org/officeDocument/2006/relationships/image" Target="../media/image278.jpeg"/></Relationships>
</file>

<file path=ppt/slides/_rels/slide81.xml.rels><?xml version="1.0" encoding="UTF-8" standalone="yes"?>
<Relationships xmlns="http://schemas.openxmlformats.org/package/2006/relationships"><Relationship Id="rId8" Type="http://schemas.openxmlformats.org/officeDocument/2006/relationships/image" Target="../media/image297.jpeg"/><Relationship Id="rId3" Type="http://schemas.openxmlformats.org/officeDocument/2006/relationships/image" Target="../media/image292.png"/><Relationship Id="rId7" Type="http://schemas.openxmlformats.org/officeDocument/2006/relationships/image" Target="../media/image296.jpeg"/><Relationship Id="rId2" Type="http://schemas.openxmlformats.org/officeDocument/2006/relationships/image" Target="../media/image291.png"/><Relationship Id="rId1" Type="http://schemas.openxmlformats.org/officeDocument/2006/relationships/slideLayout" Target="../slideLayouts/slideLayout13.xml"/><Relationship Id="rId6" Type="http://schemas.openxmlformats.org/officeDocument/2006/relationships/image" Target="../media/image295.jpeg"/><Relationship Id="rId5" Type="http://schemas.openxmlformats.org/officeDocument/2006/relationships/image" Target="../media/image294.jpeg"/><Relationship Id="rId4" Type="http://schemas.openxmlformats.org/officeDocument/2006/relationships/image" Target="../media/image293.jpeg"/></Relationships>
</file>

<file path=ppt/slides/_rels/slide82.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98.png"/><Relationship Id="rId1" Type="http://schemas.openxmlformats.org/officeDocument/2006/relationships/slideLayout" Target="../slideLayouts/slideLayout13.xml"/><Relationship Id="rId5" Type="http://schemas.openxmlformats.org/officeDocument/2006/relationships/image" Target="../media/image301.jpeg"/><Relationship Id="rId4" Type="http://schemas.openxmlformats.org/officeDocument/2006/relationships/image" Target="../media/image300.jpeg"/></Relationships>
</file>

<file path=ppt/slides/_rels/slide83.xml.rels><?xml version="1.0" encoding="UTF-8" standalone="yes"?>
<Relationships xmlns="http://schemas.openxmlformats.org/package/2006/relationships"><Relationship Id="rId3" Type="http://schemas.openxmlformats.org/officeDocument/2006/relationships/image" Target="../media/image303.jpeg"/><Relationship Id="rId7" Type="http://schemas.openxmlformats.org/officeDocument/2006/relationships/image" Target="../media/image307.jpeg"/><Relationship Id="rId2" Type="http://schemas.openxmlformats.org/officeDocument/2006/relationships/image" Target="../media/image302.jpeg"/><Relationship Id="rId1" Type="http://schemas.openxmlformats.org/officeDocument/2006/relationships/slideLayout" Target="../slideLayouts/slideLayout13.xml"/><Relationship Id="rId6" Type="http://schemas.openxmlformats.org/officeDocument/2006/relationships/image" Target="../media/image306.jpeg"/><Relationship Id="rId5" Type="http://schemas.openxmlformats.org/officeDocument/2006/relationships/image" Target="../media/image305.jpeg"/><Relationship Id="rId4" Type="http://schemas.openxmlformats.org/officeDocument/2006/relationships/image" Target="../media/image304.png"/></Relationships>
</file>

<file path=ppt/slides/_rels/slide84.xml.rels><?xml version="1.0" encoding="UTF-8" standalone="yes"?>
<Relationships xmlns="http://schemas.openxmlformats.org/package/2006/relationships"><Relationship Id="rId8" Type="http://schemas.openxmlformats.org/officeDocument/2006/relationships/image" Target="../media/image314.jpeg"/><Relationship Id="rId3" Type="http://schemas.openxmlformats.org/officeDocument/2006/relationships/image" Target="../media/image309.jpeg"/><Relationship Id="rId7" Type="http://schemas.openxmlformats.org/officeDocument/2006/relationships/image" Target="../media/image313.jpeg"/><Relationship Id="rId2" Type="http://schemas.openxmlformats.org/officeDocument/2006/relationships/image" Target="../media/image308.png"/><Relationship Id="rId1" Type="http://schemas.openxmlformats.org/officeDocument/2006/relationships/slideLayout" Target="../slideLayouts/slideLayout13.xml"/><Relationship Id="rId6" Type="http://schemas.openxmlformats.org/officeDocument/2006/relationships/image" Target="../media/image312.gif"/><Relationship Id="rId5" Type="http://schemas.openxmlformats.org/officeDocument/2006/relationships/image" Target="../media/image311.jpeg"/><Relationship Id="rId4" Type="http://schemas.openxmlformats.org/officeDocument/2006/relationships/image" Target="../media/image310.jpeg"/></Relationships>
</file>

<file path=ppt/slides/_rels/slide85.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13.xml"/><Relationship Id="rId5" Type="http://schemas.openxmlformats.org/officeDocument/2006/relationships/image" Target="../media/image318.jpeg"/><Relationship Id="rId4" Type="http://schemas.openxmlformats.org/officeDocument/2006/relationships/image" Target="../media/image317.jpeg"/></Relationships>
</file>

<file path=ppt/slides/_rels/slide86.xml.rels><?xml version="1.0" encoding="UTF-8" standalone="yes"?>
<Relationships xmlns="http://schemas.openxmlformats.org/package/2006/relationships"><Relationship Id="rId8" Type="http://schemas.openxmlformats.org/officeDocument/2006/relationships/image" Target="../media/image325.jpeg"/><Relationship Id="rId3" Type="http://schemas.openxmlformats.org/officeDocument/2006/relationships/image" Target="../media/image320.png"/><Relationship Id="rId7" Type="http://schemas.openxmlformats.org/officeDocument/2006/relationships/image" Target="../media/image324.jpeg"/><Relationship Id="rId2" Type="http://schemas.openxmlformats.org/officeDocument/2006/relationships/image" Target="../media/image319.jpeg"/><Relationship Id="rId1" Type="http://schemas.openxmlformats.org/officeDocument/2006/relationships/slideLayout" Target="../slideLayouts/slideLayout13.xml"/><Relationship Id="rId6" Type="http://schemas.openxmlformats.org/officeDocument/2006/relationships/image" Target="../media/image323.jpeg"/><Relationship Id="rId5" Type="http://schemas.openxmlformats.org/officeDocument/2006/relationships/image" Target="../media/image322.jpeg"/><Relationship Id="rId10" Type="http://schemas.openxmlformats.org/officeDocument/2006/relationships/image" Target="../media/image327.jpeg"/><Relationship Id="rId4" Type="http://schemas.openxmlformats.org/officeDocument/2006/relationships/image" Target="../media/image321.jpeg"/><Relationship Id="rId9" Type="http://schemas.openxmlformats.org/officeDocument/2006/relationships/image" Target="../media/image326.jpeg"/></Relationships>
</file>

<file path=ppt/slides/_rels/slide87.xml.rels><?xml version="1.0" encoding="UTF-8" standalone="yes"?>
<Relationships xmlns="http://schemas.openxmlformats.org/package/2006/relationships"><Relationship Id="rId3" Type="http://schemas.openxmlformats.org/officeDocument/2006/relationships/image" Target="../media/image329.gif"/><Relationship Id="rId2" Type="http://schemas.openxmlformats.org/officeDocument/2006/relationships/image" Target="../media/image328.png"/><Relationship Id="rId1" Type="http://schemas.openxmlformats.org/officeDocument/2006/relationships/slideLayout" Target="../slideLayouts/slideLayout13.xml"/><Relationship Id="rId5" Type="http://schemas.openxmlformats.org/officeDocument/2006/relationships/image" Target="../media/image331.jpeg"/><Relationship Id="rId4" Type="http://schemas.openxmlformats.org/officeDocument/2006/relationships/image" Target="../media/image330.png"/></Relationships>
</file>

<file path=ppt/slides/_rels/slide88.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jpeg"/><Relationship Id="rId1" Type="http://schemas.openxmlformats.org/officeDocument/2006/relationships/slideLayout" Target="../slideLayouts/slideLayout13.xml"/><Relationship Id="rId4" Type="http://schemas.openxmlformats.org/officeDocument/2006/relationships/image" Target="../media/image334.png"/></Relationships>
</file>

<file path=ppt/slides/_rels/slide89.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gif"/><Relationship Id="rId9" Type="http://schemas.openxmlformats.org/officeDocument/2006/relationships/image" Target="../media/image35.jpeg"/></Relationships>
</file>

<file path=ppt/slides/_rels/slide90.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13.xml"/><Relationship Id="rId6" Type="http://schemas.openxmlformats.org/officeDocument/2006/relationships/image" Target="../media/image343.jpeg"/><Relationship Id="rId5" Type="http://schemas.openxmlformats.org/officeDocument/2006/relationships/image" Target="../media/image342.jpeg"/><Relationship Id="rId4" Type="http://schemas.openxmlformats.org/officeDocument/2006/relationships/image" Target="../media/image341.png"/></Relationships>
</file>

<file path=ppt/slides/_rels/slide92.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slideLayout" Target="../slideLayouts/slideLayout13.xml"/><Relationship Id="rId6" Type="http://schemas.openxmlformats.org/officeDocument/2006/relationships/image" Target="../media/image348.jpeg"/><Relationship Id="rId5" Type="http://schemas.openxmlformats.org/officeDocument/2006/relationships/image" Target="../media/image347.jpeg"/><Relationship Id="rId4" Type="http://schemas.openxmlformats.org/officeDocument/2006/relationships/image" Target="../media/image346.jpeg"/></Relationships>
</file>

<file path=ppt/slides/_rels/slide93.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8" Type="http://schemas.openxmlformats.org/officeDocument/2006/relationships/image" Target="../media/image356.jpeg"/><Relationship Id="rId3" Type="http://schemas.openxmlformats.org/officeDocument/2006/relationships/image" Target="../media/image351.jpeg"/><Relationship Id="rId7" Type="http://schemas.openxmlformats.org/officeDocument/2006/relationships/image" Target="../media/image355.jpeg"/><Relationship Id="rId2" Type="http://schemas.openxmlformats.org/officeDocument/2006/relationships/image" Target="../media/image350.jpeg"/><Relationship Id="rId1" Type="http://schemas.openxmlformats.org/officeDocument/2006/relationships/slideLayout" Target="../slideLayouts/slideLayout13.xml"/><Relationship Id="rId6" Type="http://schemas.openxmlformats.org/officeDocument/2006/relationships/image" Target="../media/image354.jpeg"/><Relationship Id="rId5" Type="http://schemas.openxmlformats.org/officeDocument/2006/relationships/image" Target="../media/image353.jpeg"/><Relationship Id="rId4" Type="http://schemas.openxmlformats.org/officeDocument/2006/relationships/image" Target="../media/image352.jpeg"/><Relationship Id="rId9" Type="http://schemas.openxmlformats.org/officeDocument/2006/relationships/image" Target="../media/image357.gif"/></Relationships>
</file>

<file path=ppt/slides/_rels/slide95.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png"/><Relationship Id="rId1" Type="http://schemas.openxmlformats.org/officeDocument/2006/relationships/slideLayout" Target="../slideLayouts/slideLayout13.xml"/><Relationship Id="rId4" Type="http://schemas.openxmlformats.org/officeDocument/2006/relationships/image" Target="../media/image360.jpeg"/></Relationships>
</file>

<file path=ppt/slides/_rels/slide96.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60.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36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hyperlink" Target="http://flexikon.doccheck.com/" TargetMode="External"/><Relationship Id="rId3" Type="http://schemas.openxmlformats.org/officeDocument/2006/relationships/hyperlink" Target="http://www.embryology.ch/" TargetMode="External"/><Relationship Id="rId7" Type="http://schemas.openxmlformats.org/officeDocument/2006/relationships/hyperlink" Target="http://e-learning.studmed.unibe.ch/" TargetMode="External"/><Relationship Id="rId2" Type="http://schemas.openxmlformats.org/officeDocument/2006/relationships/hyperlink" Target="http://www.wikipedia.de/" TargetMode="External"/><Relationship Id="rId1" Type="http://schemas.openxmlformats.org/officeDocument/2006/relationships/slideLayout" Target="../slideLayouts/slideLayout2.xml"/><Relationship Id="rId6" Type="http://schemas.openxmlformats.org/officeDocument/2006/relationships/hyperlink" Target="http://www.cram.com/flashcards/" TargetMode="External"/><Relationship Id="rId5" Type="http://schemas.openxmlformats.org/officeDocument/2006/relationships/hyperlink" Target="https://quizlet.com/" TargetMode="External"/><Relationship Id="rId4" Type="http://schemas.openxmlformats.org/officeDocument/2006/relationships/hyperlink" Target="https://academic.amc.edu/" TargetMode="External"/><Relationship Id="rId9" Type="http://schemas.openxmlformats.org/officeDocument/2006/relationships/hyperlink" Target="http://ctrgenpath.net/static/atlas/mousehistolo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8213" y="1557339"/>
            <a:ext cx="7772400" cy="1470025"/>
          </a:xfrm>
        </p:spPr>
        <p:txBody>
          <a:bodyPr>
            <a:noAutofit/>
          </a:bodyPr>
          <a:lstStyle/>
          <a:p>
            <a:pPr eaLnBrk="1" hangingPunct="1">
              <a:lnSpc>
                <a:spcPct val="150000"/>
              </a:lnSpc>
            </a:pPr>
            <a:r>
              <a:rPr lang="hu-HU" altLang="de-DE" sz="3600" b="1" dirty="0" smtClean="0">
                <a:latin typeface="Arial" panose="020B0604020202020204" pitchFamily="34" charset="0"/>
                <a:cs typeface="Arial" panose="020B0604020202020204" pitchFamily="34" charset="0"/>
              </a:rPr>
              <a:t>MOZGÁSRENDSZER I.</a:t>
            </a:r>
            <a:r>
              <a:rPr lang="hu-HU" altLang="de-DE" sz="3600" b="1" dirty="0">
                <a:latin typeface="Arial" panose="020B0604020202020204" pitchFamily="34" charset="0"/>
                <a:cs typeface="Arial" panose="020B0604020202020204" pitchFamily="34" charset="0"/>
              </a:rPr>
              <a:t/>
            </a:r>
            <a:br>
              <a:rPr lang="hu-HU" altLang="de-DE" sz="3600" b="1" dirty="0">
                <a:latin typeface="Arial" panose="020B0604020202020204" pitchFamily="34" charset="0"/>
                <a:cs typeface="Arial" panose="020B0604020202020204" pitchFamily="34" charset="0"/>
              </a:rPr>
            </a:br>
            <a:r>
              <a:rPr lang="hu-HU" altLang="de-DE" sz="3600" b="1" dirty="0" smtClean="0">
                <a:latin typeface="Arial" panose="020B0604020202020204" pitchFamily="34" charset="0"/>
                <a:cs typeface="Arial" panose="020B0604020202020204" pitchFamily="34" charset="0"/>
              </a:rPr>
              <a:t>CSONT – ÉS IZÜLETTAN</a:t>
            </a:r>
            <a:endParaRPr lang="hu-HU" altLang="de-DE" sz="3600" b="1" dirty="0">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2544361" y="3812080"/>
            <a:ext cx="6584950" cy="863600"/>
          </a:xfrm>
        </p:spPr>
        <p:txBody>
          <a:bodyPr>
            <a:noAutofit/>
          </a:bodyPr>
          <a:lstStyle/>
          <a:p>
            <a:pPr>
              <a:lnSpc>
                <a:spcPct val="150000"/>
              </a:lnSpc>
            </a:pPr>
            <a:r>
              <a:rPr lang="hu-HU" altLang="hu-HU" sz="1200" b="1" dirty="0" err="1" smtClean="0">
                <a:latin typeface="Arial" panose="020B0604020202020204" pitchFamily="34" charset="0"/>
                <a:cs typeface="Arial" panose="020B0604020202020204" pitchFamily="34" charset="0"/>
              </a:rPr>
              <a:t>Heinzlmann</a:t>
            </a:r>
            <a:r>
              <a:rPr lang="hu-HU" altLang="hu-HU" sz="1200" b="1" dirty="0" smtClean="0">
                <a:latin typeface="Arial" panose="020B0604020202020204" pitchFamily="34" charset="0"/>
                <a:cs typeface="Arial" panose="020B0604020202020204" pitchFamily="34" charset="0"/>
              </a:rPr>
              <a:t> Andrea</a:t>
            </a:r>
          </a:p>
          <a:p>
            <a:pPr>
              <a:lnSpc>
                <a:spcPct val="150000"/>
              </a:lnSpc>
            </a:pPr>
            <a:r>
              <a:rPr lang="hu-HU" altLang="hu-HU" sz="1200" b="1" dirty="0" err="1" smtClean="0">
                <a:latin typeface="Arial" panose="020B0604020202020204" pitchFamily="34" charset="0"/>
                <a:cs typeface="Arial" panose="020B0604020202020204" pitchFamily="34" charset="0"/>
              </a:rPr>
              <a:t>Állatorvostudományi</a:t>
            </a:r>
            <a:r>
              <a:rPr lang="hu-HU" altLang="hu-HU" sz="1200" b="1" dirty="0" smtClean="0">
                <a:latin typeface="Arial" panose="020B0604020202020204" pitchFamily="34" charset="0"/>
                <a:cs typeface="Arial" panose="020B0604020202020204" pitchFamily="34" charset="0"/>
              </a:rPr>
              <a:t> Egyetem, Anatómia és Szövettani Tanszék</a:t>
            </a:r>
          </a:p>
          <a:p>
            <a:pPr>
              <a:lnSpc>
                <a:spcPct val="150000"/>
              </a:lnSpc>
            </a:pPr>
            <a:r>
              <a:rPr lang="hu-HU" altLang="hu-HU" sz="1200" b="1" dirty="0" smtClean="0">
                <a:latin typeface="Arial" panose="020B0604020202020204" pitchFamily="34" charset="0"/>
                <a:cs typeface="Arial" panose="020B0604020202020204" pitchFamily="34" charset="0"/>
              </a:rPr>
              <a:t>Humán Anatómia Kurzus</a:t>
            </a:r>
          </a:p>
          <a:p>
            <a:pPr>
              <a:lnSpc>
                <a:spcPct val="150000"/>
              </a:lnSpc>
            </a:pPr>
            <a:r>
              <a:rPr lang="hu-HU" altLang="hu-HU" sz="1200" b="1" dirty="0" smtClean="0">
                <a:latin typeface="Arial" panose="020B0604020202020204" pitchFamily="34" charset="0"/>
                <a:cs typeface="Arial" panose="020B0604020202020204" pitchFamily="34" charset="0"/>
              </a:rPr>
              <a:t>2018</a:t>
            </a:r>
          </a:p>
          <a:p>
            <a:pPr eaLnBrk="1" hangingPunct="1">
              <a:lnSpc>
                <a:spcPct val="120000"/>
              </a:lnSpc>
            </a:pPr>
            <a:endParaRPr lang="hu-HU" alt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1492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54495" y="130974"/>
            <a:ext cx="10515600" cy="633495"/>
          </a:xfrm>
        </p:spPr>
        <p:txBody>
          <a:bodyPr>
            <a:normAutofit/>
          </a:bodyPr>
          <a:lstStyle/>
          <a:p>
            <a:pPr algn="ctr" eaLnBrk="1" hangingPunct="1"/>
            <a:r>
              <a:rPr lang="hu-HU" altLang="hu-HU" sz="2000" b="1" dirty="0" smtClean="0">
                <a:latin typeface="Arial" panose="020B0604020202020204" pitchFamily="34" charset="0"/>
                <a:cs typeface="Arial" panose="020B0604020202020204" pitchFamily="34" charset="0"/>
              </a:rPr>
              <a:t>PNEUMATIKUS CSONTOK</a:t>
            </a:r>
          </a:p>
        </p:txBody>
      </p:sp>
      <p:sp>
        <p:nvSpPr>
          <p:cNvPr id="38915" name="Rectangle 3"/>
          <p:cNvSpPr>
            <a:spLocks noGrp="1" noChangeArrowheads="1"/>
          </p:cNvSpPr>
          <p:nvPr>
            <p:ph type="body" idx="1"/>
          </p:nvPr>
        </p:nvSpPr>
        <p:spPr>
          <a:xfrm>
            <a:off x="237732" y="1444948"/>
            <a:ext cx="10515600" cy="4351338"/>
          </a:xfrm>
        </p:spPr>
        <p:txBody>
          <a:bodyPr>
            <a:normAutofit/>
          </a:bodyPr>
          <a:lstStyle/>
          <a:p>
            <a:pPr>
              <a:lnSpc>
                <a:spcPct val="120000"/>
              </a:lnSpc>
            </a:pPr>
            <a:r>
              <a:rPr lang="hu-HU" altLang="hu-HU" sz="1200" b="1" dirty="0">
                <a:latin typeface="Arial" panose="020B0604020202020204" pitchFamily="34" charset="0"/>
                <a:cs typeface="Arial" panose="020B0604020202020204" pitchFamily="34" charset="0"/>
              </a:rPr>
              <a:t>o</a:t>
            </a:r>
            <a:r>
              <a:rPr lang="hu-HU" altLang="hu-HU" sz="1200" b="1" dirty="0" smtClean="0">
                <a:latin typeface="Arial" panose="020B0604020202020204" pitchFamily="34" charset="0"/>
                <a:cs typeface="Arial" panose="020B0604020202020204" pitchFamily="34" charset="0"/>
              </a:rPr>
              <a:t>rrmelléküregek (sinus </a:t>
            </a:r>
            <a:r>
              <a:rPr lang="hu-HU" altLang="hu-HU" sz="1200" b="1" dirty="0" err="1" smtClean="0">
                <a:latin typeface="Arial" panose="020B0604020202020204" pitchFamily="34" charset="0"/>
                <a:cs typeface="Arial" panose="020B0604020202020204" pitchFamily="34" charset="0"/>
              </a:rPr>
              <a:t>paranasales</a:t>
            </a:r>
            <a:r>
              <a:rPr lang="hu-HU" altLang="hu-HU" sz="1200" b="1" dirty="0" smtClean="0">
                <a:latin typeface="Arial" panose="020B0604020202020204" pitchFamily="34" charset="0"/>
                <a:cs typeface="Arial" panose="020B0604020202020204" pitchFamily="34" charset="0"/>
              </a:rPr>
              <a:t>)</a:t>
            </a:r>
          </a:p>
          <a:p>
            <a:pPr>
              <a:lnSpc>
                <a:spcPct val="120000"/>
              </a:lnSpc>
            </a:pPr>
            <a:r>
              <a:rPr lang="hu-HU" altLang="hu-HU" sz="1200" b="1" dirty="0" smtClean="0">
                <a:latin typeface="Arial" panose="020B0604020202020204" pitchFamily="34" charset="0"/>
                <a:cs typeface="Arial" panose="020B0604020202020204" pitchFamily="34" charset="0"/>
              </a:rPr>
              <a:t>levegővel telt, nyálkahártyával bélelt csontok</a:t>
            </a:r>
          </a:p>
          <a:p>
            <a:pPr>
              <a:lnSpc>
                <a:spcPct val="120000"/>
              </a:lnSpc>
            </a:pPr>
            <a:r>
              <a:rPr lang="hu-HU" altLang="hu-HU" sz="1200" b="1" dirty="0">
                <a:latin typeface="Arial" panose="020B0604020202020204" pitchFamily="34" charset="0"/>
                <a:cs typeface="Arial" panose="020B0604020202020204" pitchFamily="34" charset="0"/>
              </a:rPr>
              <a:t>k</a:t>
            </a:r>
            <a:r>
              <a:rPr lang="hu-HU" altLang="hu-HU" sz="1200" b="1" dirty="0" smtClean="0">
                <a:latin typeface="Arial" panose="020B0604020202020204" pitchFamily="34" charset="0"/>
                <a:cs typeface="Arial" panose="020B0604020202020204" pitchFamily="34" charset="0"/>
              </a:rPr>
              <a:t>apcsolat az orrüreggel</a:t>
            </a:r>
          </a:p>
          <a:p>
            <a:pPr>
              <a:lnSpc>
                <a:spcPct val="120000"/>
              </a:lnSpc>
            </a:pPr>
            <a:r>
              <a:rPr lang="hu-HU" altLang="hu-HU" sz="1200" b="1" dirty="0">
                <a:latin typeface="Arial" panose="020B0604020202020204" pitchFamily="34" charset="0"/>
                <a:cs typeface="Arial" panose="020B0604020202020204" pitchFamily="34" charset="0"/>
              </a:rPr>
              <a:t>h</a:t>
            </a:r>
            <a:r>
              <a:rPr lang="hu-HU" altLang="hu-HU" sz="1200" b="1" dirty="0" smtClean="0">
                <a:latin typeface="Arial" panose="020B0604020202020204" pitchFamily="34" charset="0"/>
                <a:cs typeface="Arial" panose="020B0604020202020204" pitchFamily="34" charset="0"/>
              </a:rPr>
              <a:t>angadásban rezonátor</a:t>
            </a:r>
          </a:p>
          <a:p>
            <a:pPr>
              <a:lnSpc>
                <a:spcPct val="120000"/>
              </a:lnSpc>
            </a:pPr>
            <a:r>
              <a:rPr lang="hu-HU" altLang="hu-HU" sz="1200" b="1" dirty="0" err="1">
                <a:latin typeface="Arial" panose="020B0604020202020204" pitchFamily="34" charset="0"/>
                <a:cs typeface="Arial" panose="020B0604020202020204" pitchFamily="34" charset="0"/>
              </a:rPr>
              <a:t>b</a:t>
            </a:r>
            <a:r>
              <a:rPr lang="hu-HU" altLang="hu-HU" sz="1200" b="1" dirty="0" err="1" smtClean="0">
                <a:latin typeface="Arial" panose="020B0604020202020204" pitchFamily="34" charset="0"/>
                <a:cs typeface="Arial" panose="020B0604020202020204" pitchFamily="34" charset="0"/>
              </a:rPr>
              <a:t>elégzett</a:t>
            </a:r>
            <a:r>
              <a:rPr lang="hu-HU" altLang="hu-HU" sz="1200" b="1" dirty="0" smtClean="0">
                <a:latin typeface="Arial" panose="020B0604020202020204" pitchFamily="34" charset="0"/>
                <a:cs typeface="Arial" panose="020B0604020202020204" pitchFamily="34" charset="0"/>
              </a:rPr>
              <a:t> levegő felmelegítése, párásítása</a:t>
            </a:r>
            <a:endParaRPr lang="en-US" altLang="hu-HU" sz="1200" b="1" dirty="0">
              <a:latin typeface="Arial" panose="020B0604020202020204" pitchFamily="34" charset="0"/>
              <a:cs typeface="Arial" panose="020B0604020202020204" pitchFamily="34" charset="0"/>
            </a:endParaRPr>
          </a:p>
          <a:p>
            <a:pPr eaLnBrk="1" hangingPunct="1">
              <a:lnSpc>
                <a:spcPct val="120000"/>
              </a:lnSpc>
              <a:buFontTx/>
              <a:buNone/>
            </a:pPr>
            <a:endParaRPr lang="en-US" altLang="hu-HU" sz="1600" b="1" dirty="0"/>
          </a:p>
          <a:p>
            <a:pPr eaLnBrk="1" hangingPunct="1">
              <a:buFontTx/>
              <a:buNone/>
            </a:pPr>
            <a:endParaRPr lang="hu-HU" altLang="hu-HU" sz="1600" b="1" dirty="0"/>
          </a:p>
        </p:txBody>
      </p:sp>
      <p:pic>
        <p:nvPicPr>
          <p:cNvPr id="38916" name="Picture 7" descr="sinu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26770" y="411055"/>
            <a:ext cx="2653125" cy="26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maxillary sinus」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7151" y="690593"/>
            <a:ext cx="3111858" cy="234945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Csoportba foglalás 8"/>
          <p:cNvGrpSpPr/>
          <p:nvPr/>
        </p:nvGrpSpPr>
        <p:grpSpPr>
          <a:xfrm>
            <a:off x="1028926" y="3496575"/>
            <a:ext cx="10596981" cy="3229183"/>
            <a:chOff x="1060312" y="3470817"/>
            <a:chExt cx="10596981" cy="3229183"/>
          </a:xfrm>
        </p:grpSpPr>
        <p:grpSp>
          <p:nvGrpSpPr>
            <p:cNvPr id="3" name="Csoportba foglalás 2"/>
            <p:cNvGrpSpPr/>
            <p:nvPr/>
          </p:nvGrpSpPr>
          <p:grpSpPr>
            <a:xfrm>
              <a:off x="1060312" y="3500032"/>
              <a:ext cx="2297622" cy="3199968"/>
              <a:chOff x="2489917" y="3136540"/>
              <a:chExt cx="2297622" cy="3199968"/>
            </a:xfrm>
          </p:grpSpPr>
          <p:pic>
            <p:nvPicPr>
              <p:cNvPr id="27652" name="Picture 4" descr="関連画像"/>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9917" y="3136540"/>
                <a:ext cx="2297622" cy="2922969"/>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920130" y="6059509"/>
                <a:ext cx="1093569" cy="276999"/>
              </a:xfrm>
              <a:prstGeom prst="rect">
                <a:avLst/>
              </a:prstGeom>
            </p:spPr>
            <p:txBody>
              <a:bodyPr wrap="none">
                <a:spAutoFit/>
              </a:bodyPr>
              <a:lstStyle/>
              <a:p>
                <a:pPr>
                  <a:lnSpc>
                    <a:spcPct val="120000"/>
                  </a:lnSpc>
                </a:pPr>
                <a:r>
                  <a:rPr lang="en-US" altLang="hu-HU" sz="1000" b="1" dirty="0" smtClean="0">
                    <a:latin typeface="Arial" panose="020B0604020202020204" pitchFamily="34" charset="0"/>
                    <a:cs typeface="Arial" panose="020B0604020202020204" pitchFamily="34" charset="0"/>
                  </a:rPr>
                  <a:t> sinus</a:t>
                </a:r>
                <a:r>
                  <a:rPr lang="hu-HU" altLang="hu-HU" sz="1000" b="1" dirty="0" smtClean="0">
                    <a:latin typeface="Arial" panose="020B0604020202020204" pitchFamily="34" charset="0"/>
                    <a:cs typeface="Arial" panose="020B0604020202020204" pitchFamily="34" charset="0"/>
                  </a:rPr>
                  <a:t> </a:t>
                </a:r>
                <a:r>
                  <a:rPr lang="hu-HU" altLang="hu-HU" sz="1000" b="1" dirty="0" err="1" smtClean="0">
                    <a:latin typeface="Arial" panose="020B0604020202020204" pitchFamily="34" charset="0"/>
                    <a:cs typeface="Arial" panose="020B0604020202020204" pitchFamily="34" charset="0"/>
                  </a:rPr>
                  <a:t>frontalis</a:t>
                </a:r>
                <a:endParaRPr lang="en-US" altLang="hu-HU" sz="1000" b="1" dirty="0">
                  <a:latin typeface="Arial" panose="020B0604020202020204" pitchFamily="34" charset="0"/>
                  <a:cs typeface="Arial" panose="020B0604020202020204" pitchFamily="34" charset="0"/>
                </a:endParaRPr>
              </a:p>
            </p:txBody>
          </p:sp>
        </p:grpSp>
        <p:grpSp>
          <p:nvGrpSpPr>
            <p:cNvPr id="5" name="Csoportba foglalás 4"/>
            <p:cNvGrpSpPr/>
            <p:nvPr/>
          </p:nvGrpSpPr>
          <p:grpSpPr>
            <a:xfrm>
              <a:off x="9139521" y="3470817"/>
              <a:ext cx="2517772" cy="3179864"/>
              <a:chOff x="4601024" y="3170478"/>
              <a:chExt cx="2517772" cy="3179864"/>
            </a:xfrm>
          </p:grpSpPr>
          <p:pic>
            <p:nvPicPr>
              <p:cNvPr id="27654" name="Picture 6" descr="「maxillary sinus cadaver」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01024" y="3170478"/>
                <a:ext cx="2517772" cy="2889031"/>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5256085" y="6073343"/>
                <a:ext cx="1431802" cy="276999"/>
              </a:xfrm>
              <a:prstGeom prst="rect">
                <a:avLst/>
              </a:prstGeom>
            </p:spPr>
            <p:txBody>
              <a:bodyPr wrap="none">
                <a:spAutoFit/>
              </a:bodyPr>
              <a:lstStyle/>
              <a:p>
                <a:pPr>
                  <a:lnSpc>
                    <a:spcPct val="120000"/>
                  </a:lnSpc>
                </a:pPr>
                <a:r>
                  <a:rPr lang="hu-HU" altLang="hu-HU" sz="1000" b="1" dirty="0" err="1">
                    <a:latin typeface="Arial" panose="020B0604020202020204" pitchFamily="34" charset="0"/>
                    <a:cs typeface="Arial" panose="020B0604020202020204" pitchFamily="34" charset="0"/>
                  </a:rPr>
                  <a:t>c</a:t>
                </a:r>
                <a:r>
                  <a:rPr lang="hu-HU" altLang="hu-HU" sz="1000" b="1" dirty="0" err="1" smtClean="0">
                    <a:latin typeface="Arial" panose="020B0604020202020204" pitchFamily="34" charset="0"/>
                    <a:cs typeface="Arial" panose="020B0604020202020204" pitchFamily="34" charset="0"/>
                  </a:rPr>
                  <a:t>ellulae</a:t>
                </a:r>
                <a:r>
                  <a:rPr lang="hu-HU" altLang="hu-HU" sz="1000" b="1" dirty="0" smtClean="0">
                    <a:latin typeface="Arial" panose="020B0604020202020204" pitchFamily="34" charset="0"/>
                    <a:cs typeface="Arial" panose="020B0604020202020204" pitchFamily="34" charset="0"/>
                  </a:rPr>
                  <a:t> </a:t>
                </a:r>
                <a:r>
                  <a:rPr lang="hu-HU" altLang="hu-HU" sz="1000" b="1" dirty="0">
                    <a:latin typeface="Arial" panose="020B0604020202020204" pitchFamily="34" charset="0"/>
                    <a:cs typeface="Arial" panose="020B0604020202020204" pitchFamily="34" charset="0"/>
                  </a:rPr>
                  <a:t>e</a:t>
                </a:r>
                <a:r>
                  <a:rPr lang="en-US" altLang="hu-HU" sz="1000" b="1" dirty="0" err="1" smtClean="0">
                    <a:latin typeface="Arial" panose="020B0604020202020204" pitchFamily="34" charset="0"/>
                    <a:cs typeface="Arial" panose="020B0604020202020204" pitchFamily="34" charset="0"/>
                  </a:rPr>
                  <a:t>thmoida</a:t>
                </a:r>
                <a:r>
                  <a:rPr lang="hu-HU" altLang="hu-HU" sz="1000" b="1" dirty="0" smtClean="0">
                    <a:latin typeface="Arial" panose="020B0604020202020204" pitchFamily="34" charset="0"/>
                    <a:cs typeface="Arial" panose="020B0604020202020204" pitchFamily="34" charset="0"/>
                  </a:rPr>
                  <a:t>les</a:t>
                </a:r>
                <a:endParaRPr lang="en-US" altLang="hu-HU" sz="1000" b="1" dirty="0">
                  <a:latin typeface="Arial" panose="020B0604020202020204" pitchFamily="34" charset="0"/>
                  <a:cs typeface="Arial" panose="020B0604020202020204" pitchFamily="34" charset="0"/>
                </a:endParaRPr>
              </a:p>
            </p:txBody>
          </p:sp>
        </p:grpSp>
        <p:grpSp>
          <p:nvGrpSpPr>
            <p:cNvPr id="7" name="Csoportba foglalás 6"/>
            <p:cNvGrpSpPr/>
            <p:nvPr/>
          </p:nvGrpSpPr>
          <p:grpSpPr>
            <a:xfrm>
              <a:off x="6411188" y="3500033"/>
              <a:ext cx="2505682" cy="3150648"/>
              <a:chOff x="773765" y="3486718"/>
              <a:chExt cx="2505682" cy="3150648"/>
            </a:xfrm>
          </p:grpSpPr>
          <p:pic>
            <p:nvPicPr>
              <p:cNvPr id="27656" name="Picture 8" descr="https://o.quizlet.com/i/v4nGgfHIGgH3h9MBrwKZeQ_m.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73765" y="3486718"/>
                <a:ext cx="2505682" cy="2873650"/>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1225912" y="6360367"/>
                <a:ext cx="1334020" cy="276999"/>
              </a:xfrm>
              <a:prstGeom prst="rect">
                <a:avLst/>
              </a:prstGeom>
            </p:spPr>
            <p:txBody>
              <a:bodyPr wrap="none">
                <a:spAutoFit/>
              </a:bodyPr>
              <a:lstStyle/>
              <a:p>
                <a:pPr>
                  <a:lnSpc>
                    <a:spcPct val="120000"/>
                  </a:lnSpc>
                  <a:buNone/>
                </a:pPr>
                <a:r>
                  <a:rPr lang="hu-HU" altLang="hu-HU" sz="1000" b="1" dirty="0">
                    <a:latin typeface="Arial" panose="020B0604020202020204" pitchFamily="34" charset="0"/>
                    <a:cs typeface="Arial" panose="020B0604020202020204" pitchFamily="34" charset="0"/>
                  </a:rPr>
                  <a:t>s</a:t>
                </a:r>
                <a:r>
                  <a:rPr lang="en-US" altLang="hu-HU" sz="1000" b="1" dirty="0" err="1" smtClean="0">
                    <a:latin typeface="Arial" panose="020B0604020202020204" pitchFamily="34" charset="0"/>
                    <a:cs typeface="Arial" panose="020B0604020202020204" pitchFamily="34" charset="0"/>
                  </a:rPr>
                  <a:t>inus</a:t>
                </a:r>
                <a:r>
                  <a:rPr lang="hu-HU" altLang="hu-HU" sz="1000" b="1" dirty="0" smtClean="0">
                    <a:latin typeface="Arial" panose="020B0604020202020204" pitchFamily="34" charset="0"/>
                    <a:cs typeface="Arial" panose="020B0604020202020204" pitchFamily="34" charset="0"/>
                  </a:rPr>
                  <a:t> </a:t>
                </a:r>
                <a:r>
                  <a:rPr lang="hu-HU" altLang="hu-HU" sz="1000" b="1" dirty="0">
                    <a:latin typeface="Arial" panose="020B0604020202020204" pitchFamily="34" charset="0"/>
                    <a:cs typeface="Arial" panose="020B0604020202020204" pitchFamily="34" charset="0"/>
                  </a:rPr>
                  <a:t>s</a:t>
                </a:r>
                <a:r>
                  <a:rPr lang="en-US" altLang="hu-HU" sz="1000" b="1" dirty="0" err="1" smtClean="0">
                    <a:latin typeface="Arial" panose="020B0604020202020204" pitchFamily="34" charset="0"/>
                    <a:cs typeface="Arial" panose="020B0604020202020204" pitchFamily="34" charset="0"/>
                  </a:rPr>
                  <a:t>phenoidal</a:t>
                </a:r>
                <a:r>
                  <a:rPr lang="hu-HU" altLang="hu-HU" sz="1000" b="1" dirty="0" smtClean="0">
                    <a:latin typeface="Arial" panose="020B0604020202020204" pitchFamily="34" charset="0"/>
                    <a:cs typeface="Arial" panose="020B0604020202020204" pitchFamily="34" charset="0"/>
                  </a:rPr>
                  <a:t>is</a:t>
                </a:r>
                <a:endParaRPr lang="en-US" altLang="hu-HU" sz="1000" b="1" dirty="0">
                  <a:latin typeface="Arial" panose="020B0604020202020204" pitchFamily="34" charset="0"/>
                  <a:cs typeface="Arial" panose="020B0604020202020204" pitchFamily="34" charset="0"/>
                </a:endParaRPr>
              </a:p>
            </p:txBody>
          </p:sp>
        </p:grpSp>
        <p:pic>
          <p:nvPicPr>
            <p:cNvPr id="27658" name="Picture 10" descr="「maxillary sinus cadaver」の画像検索結果"/>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738340" y="3500032"/>
              <a:ext cx="2450197" cy="2911436"/>
            </a:xfrm>
            <a:prstGeom prst="rect">
              <a:avLst/>
            </a:prstGeom>
            <a:noFill/>
            <a:extLst>
              <a:ext uri="{909E8E84-426E-40DD-AFC4-6F175D3DCCD1}">
                <a14:hiddenFill xmlns:a14="http://schemas.microsoft.com/office/drawing/2010/main">
                  <a:solidFill>
                    <a:srgbClr val="FFFFFF"/>
                  </a:solidFill>
                </a14:hiddenFill>
              </a:ext>
            </a:extLst>
          </p:spPr>
        </p:pic>
        <p:sp>
          <p:nvSpPr>
            <p:cNvPr id="8" name="Téglalap 7"/>
            <p:cNvSpPr/>
            <p:nvPr/>
          </p:nvSpPr>
          <p:spPr>
            <a:xfrm>
              <a:off x="4224247" y="6423001"/>
              <a:ext cx="1140056" cy="276999"/>
            </a:xfrm>
            <a:prstGeom prst="rect">
              <a:avLst/>
            </a:prstGeom>
          </p:spPr>
          <p:txBody>
            <a:bodyPr wrap="none">
              <a:spAutoFit/>
            </a:bodyPr>
            <a:lstStyle/>
            <a:p>
              <a:pPr>
                <a:lnSpc>
                  <a:spcPct val="120000"/>
                </a:lnSpc>
              </a:pPr>
              <a:r>
                <a:rPr lang="hu-HU" altLang="hu-HU" sz="1000" b="1" dirty="0">
                  <a:latin typeface="Arial" panose="020B0604020202020204" pitchFamily="34" charset="0"/>
                  <a:cs typeface="Arial" panose="020B0604020202020204" pitchFamily="34" charset="0"/>
                </a:rPr>
                <a:t>s</a:t>
              </a:r>
              <a:r>
                <a:rPr lang="en-US" altLang="hu-HU" sz="1000" b="1" dirty="0" err="1" smtClean="0">
                  <a:latin typeface="Arial" panose="020B0604020202020204" pitchFamily="34" charset="0"/>
                  <a:cs typeface="Arial" panose="020B0604020202020204" pitchFamily="34" charset="0"/>
                </a:rPr>
                <a:t>inus</a:t>
              </a:r>
              <a:r>
                <a:rPr lang="hu-HU" altLang="hu-HU" sz="1000" b="1" dirty="0" smtClean="0">
                  <a:latin typeface="Arial" panose="020B0604020202020204" pitchFamily="34" charset="0"/>
                  <a:cs typeface="Arial" panose="020B0604020202020204" pitchFamily="34" charset="0"/>
                </a:rPr>
                <a:t> </a:t>
              </a:r>
              <a:r>
                <a:rPr lang="hu-HU" altLang="hu-HU" sz="1000" b="1" dirty="0">
                  <a:latin typeface="Arial" panose="020B0604020202020204" pitchFamily="34" charset="0"/>
                  <a:cs typeface="Arial" panose="020B0604020202020204" pitchFamily="34" charset="0"/>
                </a:rPr>
                <a:t>m</a:t>
              </a:r>
              <a:r>
                <a:rPr lang="en-US" altLang="hu-HU" sz="1000" b="1" dirty="0" smtClean="0">
                  <a:latin typeface="Arial" panose="020B0604020202020204" pitchFamily="34" charset="0"/>
                  <a:cs typeface="Arial" panose="020B0604020202020204" pitchFamily="34" charset="0"/>
                </a:rPr>
                <a:t>axillar</a:t>
              </a:r>
              <a:r>
                <a:rPr lang="hu-HU" altLang="hu-HU" sz="1000" b="1" dirty="0" smtClean="0">
                  <a:latin typeface="Arial" panose="020B0604020202020204" pitchFamily="34" charset="0"/>
                  <a:cs typeface="Arial" panose="020B0604020202020204" pitchFamily="34" charset="0"/>
                </a:rPr>
                <a:t>is</a:t>
              </a:r>
              <a:endParaRPr lang="en-US" altLang="hu-HU" sz="1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62512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12631" y="339032"/>
            <a:ext cx="10972800" cy="639762"/>
          </a:xfrm>
        </p:spPr>
        <p:txBody>
          <a:bodyPr>
            <a:normAutofit/>
          </a:bodyPr>
          <a:lstStyle/>
          <a:p>
            <a:pPr algn="ctr"/>
            <a:r>
              <a:rPr lang="hu-HU" sz="2000" b="1" dirty="0" smtClean="0">
                <a:latin typeface="Arial" panose="020B0604020202020204" pitchFamily="34" charset="0"/>
                <a:cs typeface="Arial" panose="020B0604020202020204" pitchFamily="34" charset="0"/>
              </a:rPr>
              <a:t>BIBLIOGRÁFIA</a:t>
            </a:r>
            <a:endParaRPr lang="hu-HU" sz="2000" b="1" dirty="0">
              <a:latin typeface="Arial" panose="020B0604020202020204" pitchFamily="34" charset="0"/>
              <a:cs typeface="Arial" panose="020B0604020202020204" pitchFamily="34" charset="0"/>
            </a:endParaRPr>
          </a:p>
        </p:txBody>
      </p:sp>
      <p:sp>
        <p:nvSpPr>
          <p:cNvPr id="3" name="Szöveg helye 2"/>
          <p:cNvSpPr>
            <a:spLocks noGrp="1"/>
          </p:cNvSpPr>
          <p:nvPr>
            <p:ph type="body" sz="half" idx="1"/>
          </p:nvPr>
        </p:nvSpPr>
        <p:spPr>
          <a:xfrm>
            <a:off x="399246" y="1265351"/>
            <a:ext cx="9375820" cy="5096812"/>
          </a:xfrm>
        </p:spPr>
        <p:txBody>
          <a:bodyPr>
            <a:normAutofit/>
          </a:bodyPr>
          <a:lstStyle/>
          <a:p>
            <a:pPr marL="0" indent="0">
              <a:buNone/>
            </a:pPr>
            <a:r>
              <a:rPr lang="hu-HU" sz="1200" b="1" dirty="0" smtClean="0">
                <a:latin typeface="Arial" panose="020B0604020202020204" pitchFamily="34" charset="0"/>
                <a:cs typeface="Arial" panose="020B0604020202020204" pitchFamily="34" charset="0"/>
                <a:hlinkClick r:id="rId2"/>
              </a:rPr>
              <a:t>http://fisiobrasaogouveia.blogspot.hu</a:t>
            </a:r>
            <a:endParaRPr lang="hu-HU" sz="1200" b="1" dirty="0" smtClean="0">
              <a:latin typeface="Arial" panose="020B0604020202020204" pitchFamily="34" charset="0"/>
              <a:cs typeface="Arial" panose="020B0604020202020204" pitchFamily="34" charset="0"/>
            </a:endParaRPr>
          </a:p>
          <a:p>
            <a:pPr marL="0" indent="0">
              <a:buNone/>
            </a:pPr>
            <a:r>
              <a:rPr lang="hu-HU" sz="1200" b="1" dirty="0" smtClean="0">
                <a:latin typeface="Arial" panose="020B0604020202020204" pitchFamily="34" charset="0"/>
                <a:cs typeface="Arial" panose="020B0604020202020204" pitchFamily="34" charset="0"/>
                <a:hlinkClick r:id="rId3"/>
              </a:rPr>
              <a:t>http://www.easynotecards.com</a:t>
            </a:r>
            <a:endParaRPr lang="hu-HU" sz="1200" b="1" dirty="0" smtClean="0">
              <a:latin typeface="Arial" panose="020B0604020202020204" pitchFamily="34" charset="0"/>
              <a:cs typeface="Arial" panose="020B0604020202020204" pitchFamily="34" charset="0"/>
            </a:endParaRPr>
          </a:p>
          <a:p>
            <a:pPr marL="0" indent="0">
              <a:buNone/>
            </a:pPr>
            <a:r>
              <a:rPr lang="hu-HU" sz="1200" b="1" dirty="0" smtClean="0">
                <a:latin typeface="Arial" panose="020B0604020202020204" pitchFamily="34" charset="0"/>
                <a:cs typeface="Arial" panose="020B0604020202020204" pitchFamily="34" charset="0"/>
                <a:hlinkClick r:id="rId4"/>
              </a:rPr>
              <a:t>http://www.sportsinjurysurgery.co.uk</a:t>
            </a:r>
            <a:endParaRPr lang="hu-HU" sz="1200" b="1" dirty="0" smtClean="0">
              <a:latin typeface="Arial" panose="020B0604020202020204" pitchFamily="34" charset="0"/>
              <a:cs typeface="Arial" panose="020B0604020202020204" pitchFamily="34" charset="0"/>
            </a:endParaRPr>
          </a:p>
          <a:p>
            <a:pPr marL="0" indent="0">
              <a:buNone/>
            </a:pPr>
            <a:r>
              <a:rPr lang="hu-HU" sz="1200" b="1" dirty="0" smtClean="0">
                <a:latin typeface="Arial" panose="020B0604020202020204" pitchFamily="34" charset="0"/>
                <a:cs typeface="Arial" panose="020B0604020202020204" pitchFamily="34" charset="0"/>
                <a:hlinkClick r:id="rId5"/>
              </a:rPr>
              <a:t>http://www.gwc.maricopa.edu</a:t>
            </a:r>
            <a:endParaRPr lang="hu-HU" sz="1200" b="1" dirty="0" smtClean="0">
              <a:latin typeface="Arial" panose="020B0604020202020204" pitchFamily="34" charset="0"/>
              <a:cs typeface="Arial" panose="020B0604020202020204" pitchFamily="34" charset="0"/>
            </a:endParaRPr>
          </a:p>
          <a:p>
            <a:pPr marL="0" indent="0">
              <a:buNone/>
            </a:pPr>
            <a:r>
              <a:rPr lang="hu-HU" sz="1200" b="1" dirty="0" smtClean="0">
                <a:latin typeface="Arial" panose="020B0604020202020204" pitchFamily="34" charset="0"/>
                <a:cs typeface="Arial" panose="020B0604020202020204" pitchFamily="34" charset="0"/>
                <a:hlinkClick r:id="rId6"/>
              </a:rPr>
              <a:t>https://www.coursehero.com</a:t>
            </a:r>
            <a:endParaRPr lang="hu-HU" sz="1200" b="1" dirty="0" smtClean="0">
              <a:latin typeface="Arial" panose="020B0604020202020204" pitchFamily="34" charset="0"/>
              <a:cs typeface="Arial" panose="020B0604020202020204" pitchFamily="34" charset="0"/>
            </a:endParaRPr>
          </a:p>
          <a:p>
            <a:pPr marL="0" indent="0">
              <a:buNone/>
            </a:pPr>
            <a:r>
              <a:rPr lang="hu-HU" sz="1200" b="1" dirty="0" smtClean="0">
                <a:latin typeface="Arial" panose="020B0604020202020204" pitchFamily="34" charset="0"/>
                <a:cs typeface="Arial" panose="020B0604020202020204" pitchFamily="34" charset="0"/>
                <a:hlinkClick r:id="rId7"/>
              </a:rPr>
              <a:t>https://www.studyblue.com</a:t>
            </a:r>
            <a:endParaRPr lang="hu-HU" sz="1200" b="1" dirty="0" smtClean="0">
              <a:latin typeface="Arial" panose="020B0604020202020204" pitchFamily="34" charset="0"/>
              <a:cs typeface="Arial" panose="020B0604020202020204" pitchFamily="34" charset="0"/>
            </a:endParaRPr>
          </a:p>
          <a:p>
            <a:pPr marL="0" indent="0">
              <a:buNone/>
            </a:pPr>
            <a:r>
              <a:rPr lang="hu-HU" sz="1200" b="1" dirty="0" smtClean="0">
                <a:latin typeface="Arial" panose="020B0604020202020204" pitchFamily="34" charset="0"/>
                <a:cs typeface="Arial" panose="020B0604020202020204" pitchFamily="34" charset="0"/>
                <a:hlinkClick r:id="rId8"/>
              </a:rPr>
              <a:t>http://www.med.umich.edu</a:t>
            </a:r>
            <a:endParaRPr lang="hu-HU" sz="1200" b="1" dirty="0" smtClean="0">
              <a:latin typeface="Arial" panose="020B0604020202020204" pitchFamily="34" charset="0"/>
              <a:cs typeface="Arial" panose="020B0604020202020204" pitchFamily="34" charset="0"/>
            </a:endParaRPr>
          </a:p>
          <a:p>
            <a:pPr marL="0" indent="0">
              <a:buNone/>
            </a:pPr>
            <a:r>
              <a:rPr lang="hu-HU" sz="1200" b="1" dirty="0" smtClean="0">
                <a:latin typeface="Arial" panose="020B0604020202020204" pitchFamily="34" charset="0"/>
                <a:cs typeface="Arial" panose="020B0604020202020204" pitchFamily="34" charset="0"/>
                <a:hlinkClick r:id="rId9"/>
              </a:rPr>
              <a:t>http://www.kneesource.com</a:t>
            </a:r>
            <a:endParaRPr lang="hu-HU" sz="1200" b="1" dirty="0" smtClean="0">
              <a:latin typeface="Arial" panose="020B0604020202020204" pitchFamily="34" charset="0"/>
              <a:cs typeface="Arial" panose="020B0604020202020204" pitchFamily="34" charset="0"/>
            </a:endParaRPr>
          </a:p>
          <a:p>
            <a:pPr marL="0" indent="0">
              <a:buNone/>
            </a:pPr>
            <a:r>
              <a:rPr lang="hu-HU" sz="1200" b="1" dirty="0">
                <a:latin typeface="Arial" panose="020B0604020202020204" pitchFamily="34" charset="0"/>
                <a:cs typeface="Arial" panose="020B0604020202020204" pitchFamily="34" charset="0"/>
                <a:hlinkClick r:id="rId10"/>
              </a:rPr>
              <a:t>https://</a:t>
            </a:r>
            <a:r>
              <a:rPr lang="hu-HU" sz="1200" b="1" dirty="0" smtClean="0">
                <a:latin typeface="Arial" panose="020B0604020202020204" pitchFamily="34" charset="0"/>
                <a:cs typeface="Arial" panose="020B0604020202020204" pitchFamily="34" charset="0"/>
                <a:hlinkClick r:id="rId10"/>
              </a:rPr>
              <a:t>homes.bio.psu.edu</a:t>
            </a:r>
            <a:endParaRPr lang="hu-HU" sz="1200" b="1" dirty="0" smtClean="0">
              <a:latin typeface="Arial" panose="020B0604020202020204" pitchFamily="34" charset="0"/>
              <a:cs typeface="Arial" panose="020B0604020202020204" pitchFamily="34" charset="0"/>
            </a:endParaRPr>
          </a:p>
          <a:p>
            <a:pPr marL="0" indent="0">
              <a:buNone/>
            </a:pPr>
            <a:r>
              <a:rPr lang="hu-HU" sz="1200" b="1" dirty="0">
                <a:latin typeface="Arial" panose="020B0604020202020204" pitchFamily="34" charset="0"/>
                <a:cs typeface="Arial" panose="020B0604020202020204" pitchFamily="34" charset="0"/>
                <a:hlinkClick r:id="rId11"/>
              </a:rPr>
              <a:t>http://www.aspetar.com/journal/viewarticle.aspx?id=13#.</a:t>
            </a:r>
            <a:r>
              <a:rPr lang="hu-HU" sz="1200" b="1" dirty="0" smtClean="0">
                <a:latin typeface="Arial" panose="020B0604020202020204" pitchFamily="34" charset="0"/>
                <a:cs typeface="Arial" panose="020B0604020202020204" pitchFamily="34" charset="0"/>
                <a:hlinkClick r:id="rId11"/>
              </a:rPr>
              <a:t>WL1QuG81-70</a:t>
            </a:r>
            <a:endParaRPr lang="hu-HU" sz="1200" b="1" dirty="0" smtClean="0">
              <a:latin typeface="Arial" panose="020B0604020202020204" pitchFamily="34" charset="0"/>
              <a:cs typeface="Arial" panose="020B0604020202020204" pitchFamily="34" charset="0"/>
            </a:endParaRPr>
          </a:p>
          <a:p>
            <a:pPr marL="0" indent="0">
              <a:buNone/>
            </a:pPr>
            <a:r>
              <a:rPr lang="hu-HU" sz="1200" b="1" dirty="0">
                <a:latin typeface="Arial" panose="020B0604020202020204" pitchFamily="34" charset="0"/>
                <a:cs typeface="Arial" panose="020B0604020202020204" pitchFamily="34" charset="0"/>
                <a:hlinkClick r:id="rId12"/>
              </a:rPr>
              <a:t>http://s2takai.sakura.ne.jp</a:t>
            </a:r>
            <a:r>
              <a:rPr lang="hu-HU" sz="1200" b="1" dirty="0" smtClean="0">
                <a:latin typeface="Arial" panose="020B0604020202020204" pitchFamily="34" charset="0"/>
                <a:cs typeface="Arial" panose="020B0604020202020204" pitchFamily="34" charset="0"/>
                <a:hlinkClick r:id="rId12"/>
              </a:rPr>
              <a:t>/</a:t>
            </a:r>
            <a:endParaRPr lang="hu-HU" sz="1200" b="1" dirty="0" smtClean="0">
              <a:latin typeface="Arial" panose="020B0604020202020204" pitchFamily="34" charset="0"/>
              <a:cs typeface="Arial" panose="020B0604020202020204" pitchFamily="34" charset="0"/>
            </a:endParaRPr>
          </a:p>
          <a:p>
            <a:pPr marL="0" indent="0">
              <a:buNone/>
            </a:pPr>
            <a:r>
              <a:rPr lang="hu-HU" sz="1200" b="1" dirty="0">
                <a:latin typeface="Arial" panose="020B0604020202020204" pitchFamily="34" charset="0"/>
                <a:cs typeface="Arial" panose="020B0604020202020204" pitchFamily="34" charset="0"/>
                <a:hlinkClick r:id="rId13"/>
              </a:rPr>
              <a:t>https://</a:t>
            </a:r>
            <a:r>
              <a:rPr lang="hu-HU" sz="1200" b="1" dirty="0" smtClean="0">
                <a:latin typeface="Arial" panose="020B0604020202020204" pitchFamily="34" charset="0"/>
                <a:cs typeface="Arial" panose="020B0604020202020204" pitchFamily="34" charset="0"/>
                <a:hlinkClick r:id="rId13"/>
              </a:rPr>
              <a:t>www.slideshare.net/funkyprof/slideshow-foot-bones</a:t>
            </a:r>
            <a:endParaRPr lang="hu-HU" sz="1200" b="1" dirty="0" smtClean="0">
              <a:latin typeface="Arial" panose="020B0604020202020204" pitchFamily="34" charset="0"/>
              <a:cs typeface="Arial" panose="020B0604020202020204" pitchFamily="34" charset="0"/>
            </a:endParaRPr>
          </a:p>
          <a:p>
            <a:pPr marL="0" indent="0">
              <a:buNone/>
            </a:pPr>
            <a:r>
              <a:rPr lang="hu-HU" sz="1200" b="1" dirty="0">
                <a:latin typeface="Arial" panose="020B0604020202020204" pitchFamily="34" charset="0"/>
                <a:cs typeface="Arial" panose="020B0604020202020204" pitchFamily="34" charset="0"/>
                <a:hlinkClick r:id="rId14"/>
              </a:rPr>
              <a:t>http://</a:t>
            </a:r>
            <a:r>
              <a:rPr lang="hu-HU" sz="1200" b="1" dirty="0" smtClean="0">
                <a:latin typeface="Arial" panose="020B0604020202020204" pitchFamily="34" charset="0"/>
                <a:cs typeface="Arial" panose="020B0604020202020204" pitchFamily="34" charset="0"/>
                <a:hlinkClick r:id="rId14"/>
              </a:rPr>
              <a:t>www.nusim.fraunhofer.de</a:t>
            </a:r>
            <a:endParaRPr lang="hu-HU" sz="1200" b="1" dirty="0" smtClean="0">
              <a:latin typeface="Arial" panose="020B0604020202020204" pitchFamily="34" charset="0"/>
              <a:cs typeface="Arial" panose="020B0604020202020204" pitchFamily="34" charset="0"/>
            </a:endParaRPr>
          </a:p>
          <a:p>
            <a:pPr marL="0" indent="0">
              <a:buNone/>
            </a:pPr>
            <a:r>
              <a:rPr lang="hu-HU" sz="1200" b="1" dirty="0">
                <a:latin typeface="Arial" panose="020B0604020202020204" pitchFamily="34" charset="0"/>
                <a:cs typeface="Arial" panose="020B0604020202020204" pitchFamily="34" charset="0"/>
                <a:hlinkClick r:id="rId15"/>
              </a:rPr>
              <a:t>https://</a:t>
            </a:r>
            <a:r>
              <a:rPr lang="hu-HU" sz="1200" b="1" dirty="0" smtClean="0">
                <a:latin typeface="Arial" panose="020B0604020202020204" pitchFamily="34" charset="0"/>
                <a:cs typeface="Arial" panose="020B0604020202020204" pitchFamily="34" charset="0"/>
                <a:hlinkClick r:id="rId15"/>
              </a:rPr>
              <a:t>www.slideshare.net/SuhailaNajah/jaringan-tulang-66960080</a:t>
            </a:r>
            <a:endParaRPr lang="hu-HU" sz="1200" b="1" dirty="0" smtClean="0">
              <a:latin typeface="Arial" panose="020B0604020202020204" pitchFamily="34" charset="0"/>
              <a:cs typeface="Arial" panose="020B0604020202020204" pitchFamily="34" charset="0"/>
            </a:endParaRPr>
          </a:p>
          <a:p>
            <a:pPr marL="0" indent="0">
              <a:buNone/>
            </a:pPr>
            <a:r>
              <a:rPr lang="hu-HU" sz="1200" b="1" dirty="0">
                <a:latin typeface="Arial" panose="020B0604020202020204" pitchFamily="34" charset="0"/>
                <a:cs typeface="Arial" panose="020B0604020202020204" pitchFamily="34" charset="0"/>
                <a:hlinkClick r:id="rId16"/>
              </a:rPr>
              <a:t>http://</a:t>
            </a:r>
            <a:r>
              <a:rPr lang="hu-HU" sz="1200" b="1" dirty="0" smtClean="0">
                <a:latin typeface="Arial" panose="020B0604020202020204" pitchFamily="34" charset="0"/>
                <a:cs typeface="Arial" panose="020B0604020202020204" pitchFamily="34" charset="0"/>
                <a:hlinkClick r:id="rId16"/>
              </a:rPr>
              <a:t>www.unifr.ch/anatomy/elearning/de/stuetzgewebe/knochen/d-knochen.php</a:t>
            </a:r>
            <a:endParaRPr lang="hu-HU" sz="1200" b="1" dirty="0" smtClean="0">
              <a:latin typeface="Arial" panose="020B0604020202020204" pitchFamily="34" charset="0"/>
              <a:cs typeface="Arial" panose="020B0604020202020204" pitchFamily="34" charset="0"/>
            </a:endParaRPr>
          </a:p>
          <a:p>
            <a:pPr marL="0" indent="0">
              <a:buNone/>
            </a:pPr>
            <a:r>
              <a:rPr lang="hu-HU" sz="1200" b="1" dirty="0">
                <a:latin typeface="Arial" panose="020B0604020202020204" pitchFamily="34" charset="0"/>
                <a:cs typeface="Arial" panose="020B0604020202020204" pitchFamily="34" charset="0"/>
                <a:hlinkClick r:id="rId17"/>
              </a:rPr>
              <a:t>http://www.exprow.jecool.net/celkovy_popis_kosti_-_</a:t>
            </a:r>
            <a:r>
              <a:rPr lang="hu-HU" sz="1200" b="1" dirty="0" smtClean="0">
                <a:latin typeface="Arial" panose="020B0604020202020204" pitchFamily="34" charset="0"/>
                <a:cs typeface="Arial" panose="020B0604020202020204" pitchFamily="34" charset="0"/>
                <a:hlinkClick r:id="rId17"/>
              </a:rPr>
              <a:t>ossa_cranii.html</a:t>
            </a:r>
            <a:endParaRPr lang="hu-HU" sz="1200" b="1" dirty="0" smtClean="0">
              <a:latin typeface="Arial" panose="020B0604020202020204" pitchFamily="34" charset="0"/>
              <a:cs typeface="Arial" panose="020B0604020202020204" pitchFamily="34" charset="0"/>
            </a:endParaRPr>
          </a:p>
          <a:p>
            <a:pPr marL="0" indent="0">
              <a:buNone/>
            </a:pPr>
            <a:r>
              <a:rPr lang="hu-HU" sz="1200" b="1" dirty="0">
                <a:latin typeface="Arial" panose="020B0604020202020204" pitchFamily="34" charset="0"/>
                <a:cs typeface="Arial" panose="020B0604020202020204" pitchFamily="34" charset="0"/>
              </a:rPr>
              <a:t>http://musculoskeletalkey.com/the-knee/</a:t>
            </a:r>
          </a:p>
        </p:txBody>
      </p:sp>
    </p:spTree>
    <p:extLst>
      <p:ext uri="{BB962C8B-B14F-4D97-AF65-F5344CB8AC3E}">
        <p14:creationId xmlns:p14="http://schemas.microsoft.com/office/powerpoint/2010/main" val="58615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72612" y="255583"/>
            <a:ext cx="10972800" cy="698498"/>
          </a:xfrm>
        </p:spPr>
        <p:txBody>
          <a:bodyPr>
            <a:normAutofit/>
          </a:bodyPr>
          <a:lstStyle/>
          <a:p>
            <a:pPr algn="ctr" eaLnBrk="1" hangingPunct="1"/>
            <a:r>
              <a:rPr lang="hu-HU" altLang="hu-HU" sz="2000" b="1" dirty="0" smtClean="0">
                <a:latin typeface="Arial" panose="020B0604020202020204" pitchFamily="34" charset="0"/>
                <a:cs typeface="Arial" panose="020B0604020202020204" pitchFamily="34" charset="0"/>
              </a:rPr>
              <a:t>SZEZÁM CSONTOK</a:t>
            </a:r>
          </a:p>
        </p:txBody>
      </p:sp>
      <p:pic>
        <p:nvPicPr>
          <p:cNvPr id="39941" name="Picture 12" descr="xrayfootdorsal"/>
          <p:cNvPicPr>
            <a:picLocks noGrp="1" noChangeAspect="1" noChangeArrowheads="1"/>
          </p:cNvPicPr>
          <p:nvPr>
            <p:ph sz="quarter" idx="3"/>
          </p:nvPr>
        </p:nvPicPr>
        <p:blipFill>
          <a:blip r:embed="rId2">
            <a:extLst>
              <a:ext uri="{28A0092B-C50C-407E-A947-70E740481C1C}">
                <a14:useLocalDpi xmlns:a14="http://schemas.microsoft.com/office/drawing/2010/main"/>
              </a:ext>
            </a:extLst>
          </a:blip>
          <a:srcRect/>
          <a:stretch>
            <a:fillRect/>
          </a:stretch>
        </p:blipFill>
        <p:spPr>
          <a:xfrm>
            <a:off x="531704" y="1558094"/>
            <a:ext cx="1997311" cy="386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descr="「sesamoid bone cadaver」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20072" y="1558094"/>
            <a:ext cx="4718924" cy="3772931"/>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関連画像"/>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611236" y="255583"/>
            <a:ext cx="3228218" cy="2605024"/>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image patella for term side of car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63221" y="3330795"/>
            <a:ext cx="3082191" cy="313499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0462054" y="6219568"/>
            <a:ext cx="776175" cy="246221"/>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PATELLA</a:t>
            </a:r>
            <a:endParaRPr lang="hu-HU"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677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ím 1"/>
          <p:cNvSpPr>
            <a:spLocks noGrp="1"/>
          </p:cNvSpPr>
          <p:nvPr>
            <p:ph type="title"/>
          </p:nvPr>
        </p:nvSpPr>
        <p:spPr>
          <a:xfrm>
            <a:off x="2419081" y="493579"/>
            <a:ext cx="8229600" cy="850900"/>
          </a:xfrm>
        </p:spPr>
        <p:txBody>
          <a:bodyPr/>
          <a:lstStyle/>
          <a:p>
            <a:pPr algn="ctr"/>
            <a:r>
              <a:rPr lang="hu-HU" altLang="de-DE" sz="2000" b="1" dirty="0" smtClean="0">
                <a:latin typeface="Arial" panose="020B0604020202020204" pitchFamily="34" charset="0"/>
                <a:cs typeface="Arial" panose="020B0604020202020204" pitchFamily="34" charset="0"/>
              </a:rPr>
              <a:t>CSONTOK KÖZÖTTI ÖSSZEKÖTTETÉSEK</a:t>
            </a:r>
            <a:endParaRPr lang="hu-HU" altLang="de-DE" sz="2000" b="1" dirty="0">
              <a:latin typeface="Arial" panose="020B0604020202020204" pitchFamily="34" charset="0"/>
              <a:cs typeface="Arial" panose="020B0604020202020204" pitchFamily="34" charset="0"/>
            </a:endParaRPr>
          </a:p>
        </p:txBody>
      </p:sp>
      <p:sp>
        <p:nvSpPr>
          <p:cNvPr id="11267" name="Text Box 4"/>
          <p:cNvSpPr txBox="1">
            <a:spLocks noChangeArrowheads="1"/>
          </p:cNvSpPr>
          <p:nvPr/>
        </p:nvSpPr>
        <p:spPr bwMode="auto">
          <a:xfrm>
            <a:off x="109201" y="1528785"/>
            <a:ext cx="849388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defRPr/>
            </a:pPr>
            <a:endParaRPr lang="hu-HU" altLang="de-DE" sz="1200" b="1" dirty="0">
              <a:cs typeface="Arial" panose="020B0604020202020204" pitchFamily="34" charset="0"/>
            </a:endParaRPr>
          </a:p>
          <a:p>
            <a:pPr eaLnBrk="1" hangingPunct="1">
              <a:lnSpc>
                <a:spcPct val="200000"/>
              </a:lnSpc>
              <a:spcBef>
                <a:spcPct val="0"/>
              </a:spcBef>
              <a:buFontTx/>
              <a:buNone/>
              <a:defRPr/>
            </a:pPr>
            <a:r>
              <a:rPr lang="hu-HU" altLang="de-DE" sz="1200" b="1" dirty="0">
                <a:cs typeface="Arial" panose="020B0604020202020204" pitchFamily="34" charset="0"/>
              </a:rPr>
              <a:t>                    I. </a:t>
            </a:r>
            <a:r>
              <a:rPr lang="hu-HU" altLang="de-DE" sz="1200" b="1" dirty="0" smtClean="0">
                <a:cs typeface="Arial" panose="020B0604020202020204" pitchFamily="34" charset="0"/>
              </a:rPr>
              <a:t>FOLYTONOS ÖSSZEKÖTTETÉSEK- (</a:t>
            </a:r>
            <a:r>
              <a:rPr lang="hu-HU" altLang="de-DE" sz="1200" b="1" dirty="0" err="1">
                <a:cs typeface="Arial" panose="020B0604020202020204" pitchFamily="34" charset="0"/>
              </a:rPr>
              <a:t>s</a:t>
            </a:r>
            <a:r>
              <a:rPr lang="hu-HU" altLang="de-DE" sz="1200" b="1" dirty="0" err="1" smtClean="0">
                <a:cs typeface="Arial" panose="020B0604020202020204" pitchFamily="34" charset="0"/>
              </a:rPr>
              <a:t>ynarthrosis</a:t>
            </a:r>
            <a:r>
              <a:rPr lang="hu-HU" altLang="de-DE" sz="1200" b="1" dirty="0">
                <a:cs typeface="Arial" panose="020B0604020202020204" pitchFamily="34" charset="0"/>
              </a:rPr>
              <a:t>)</a:t>
            </a:r>
          </a:p>
          <a:p>
            <a:pPr lvl="2" eaLnBrk="1" hangingPunct="1">
              <a:lnSpc>
                <a:spcPct val="250000"/>
              </a:lnSpc>
              <a:spcBef>
                <a:spcPct val="0"/>
              </a:spcBef>
              <a:buFontTx/>
              <a:buAutoNum type="arabicPeriod"/>
              <a:defRPr/>
            </a:pPr>
            <a:r>
              <a:rPr lang="hu-HU" altLang="de-DE" sz="1200" b="1" dirty="0" err="1">
                <a:cs typeface="Arial" panose="020B0604020202020204" pitchFamily="34" charset="0"/>
              </a:rPr>
              <a:t>s</a:t>
            </a:r>
            <a:r>
              <a:rPr lang="hu-HU" altLang="de-DE" sz="1200" b="1" dirty="0" err="1" smtClean="0">
                <a:cs typeface="Arial" panose="020B0604020202020204" pitchFamily="34" charset="0"/>
              </a:rPr>
              <a:t>yndesmosis</a:t>
            </a:r>
            <a:r>
              <a:rPr lang="hu-HU" altLang="de-DE" sz="1200" b="1" dirty="0" smtClean="0">
                <a:cs typeface="Arial" panose="020B0604020202020204" pitchFamily="34" charset="0"/>
              </a:rPr>
              <a:t> (kötőszövetes)</a:t>
            </a:r>
            <a:endParaRPr lang="hu-HU" altLang="de-DE" sz="1200" b="1" dirty="0">
              <a:cs typeface="Arial" panose="020B0604020202020204" pitchFamily="34" charset="0"/>
            </a:endParaRPr>
          </a:p>
          <a:p>
            <a:pPr lvl="2" eaLnBrk="1" hangingPunct="1">
              <a:lnSpc>
                <a:spcPct val="250000"/>
              </a:lnSpc>
              <a:spcBef>
                <a:spcPct val="0"/>
              </a:spcBef>
              <a:buFontTx/>
              <a:buAutoNum type="arabicPeriod"/>
              <a:defRPr/>
            </a:pPr>
            <a:r>
              <a:rPr lang="hu-HU" altLang="de-DE" sz="1200" b="1" dirty="0" err="1">
                <a:cs typeface="Arial" panose="020B0604020202020204" pitchFamily="34" charset="0"/>
              </a:rPr>
              <a:t>s</a:t>
            </a:r>
            <a:r>
              <a:rPr lang="hu-HU" altLang="de-DE" sz="1200" b="1" dirty="0" err="1" smtClean="0">
                <a:cs typeface="Arial" panose="020B0604020202020204" pitchFamily="34" charset="0"/>
              </a:rPr>
              <a:t>ynchondrosis</a:t>
            </a:r>
            <a:r>
              <a:rPr lang="hu-HU" altLang="de-DE" sz="1200" b="1" dirty="0" smtClean="0">
                <a:cs typeface="Arial" panose="020B0604020202020204" pitchFamily="34" charset="0"/>
              </a:rPr>
              <a:t> (porcos)</a:t>
            </a:r>
            <a:endParaRPr lang="hu-HU" altLang="de-DE" sz="1200" b="1" dirty="0">
              <a:cs typeface="Arial" panose="020B0604020202020204" pitchFamily="34" charset="0"/>
            </a:endParaRPr>
          </a:p>
          <a:p>
            <a:pPr lvl="2" eaLnBrk="1" hangingPunct="1">
              <a:lnSpc>
                <a:spcPct val="250000"/>
              </a:lnSpc>
              <a:spcBef>
                <a:spcPct val="0"/>
              </a:spcBef>
              <a:buFontTx/>
              <a:buAutoNum type="arabicPeriod"/>
              <a:defRPr/>
            </a:pPr>
            <a:r>
              <a:rPr lang="hu-HU" altLang="de-DE" sz="1200" b="1" dirty="0" err="1">
                <a:cs typeface="Arial" panose="020B0604020202020204" pitchFamily="34" charset="0"/>
              </a:rPr>
              <a:t>s</a:t>
            </a:r>
            <a:r>
              <a:rPr lang="hu-HU" altLang="de-DE" sz="1200" b="1" dirty="0" err="1" smtClean="0">
                <a:cs typeface="Arial" panose="020B0604020202020204" pitchFamily="34" charset="0"/>
              </a:rPr>
              <a:t>ynostosis</a:t>
            </a:r>
            <a:r>
              <a:rPr lang="hu-HU" altLang="de-DE" sz="1200" b="1" dirty="0" smtClean="0">
                <a:cs typeface="Arial" panose="020B0604020202020204" pitchFamily="34" charset="0"/>
              </a:rPr>
              <a:t> (csontos)</a:t>
            </a:r>
            <a:endParaRPr lang="hu-HU" altLang="de-DE" sz="1200" b="1" dirty="0">
              <a:cs typeface="Arial" panose="020B0604020202020204" pitchFamily="34" charset="0"/>
            </a:endParaRPr>
          </a:p>
          <a:p>
            <a:pPr marL="914400" lvl="2" indent="0">
              <a:lnSpc>
                <a:spcPct val="200000"/>
              </a:lnSpc>
              <a:spcBef>
                <a:spcPct val="0"/>
              </a:spcBef>
              <a:buNone/>
              <a:defRPr/>
            </a:pPr>
            <a:endParaRPr lang="hu-HU" altLang="de-DE" sz="1200" b="1" dirty="0">
              <a:cs typeface="Arial" panose="020B0604020202020204" pitchFamily="34" charset="0"/>
            </a:endParaRPr>
          </a:p>
          <a:p>
            <a:pPr marL="914400" lvl="2" indent="0">
              <a:lnSpc>
                <a:spcPct val="200000"/>
              </a:lnSpc>
              <a:spcBef>
                <a:spcPct val="0"/>
              </a:spcBef>
              <a:buNone/>
              <a:defRPr/>
            </a:pPr>
            <a:r>
              <a:rPr lang="hu-HU" altLang="de-DE" sz="1200" b="1" dirty="0">
                <a:cs typeface="Arial" panose="020B0604020202020204" pitchFamily="34" charset="0"/>
              </a:rPr>
              <a:t>II. </a:t>
            </a:r>
            <a:r>
              <a:rPr lang="hu-HU" altLang="de-DE" sz="1200" b="1" dirty="0" smtClean="0">
                <a:cs typeface="Arial" panose="020B0604020202020204" pitchFamily="34" charset="0"/>
              </a:rPr>
              <a:t>MEGSZAKITOTT ÖSSZEKÖTTETÉSEK -  (</a:t>
            </a:r>
            <a:r>
              <a:rPr lang="hu-HU" altLang="de-DE" sz="1200" b="1" dirty="0" err="1">
                <a:cs typeface="Arial" panose="020B0604020202020204" pitchFamily="34" charset="0"/>
              </a:rPr>
              <a:t>d</a:t>
            </a:r>
            <a:r>
              <a:rPr lang="hu-HU" altLang="de-DE" sz="1200" b="1" dirty="0" err="1" smtClean="0">
                <a:cs typeface="Arial" panose="020B0604020202020204" pitchFamily="34" charset="0"/>
              </a:rPr>
              <a:t>iarthrosis</a:t>
            </a:r>
            <a:r>
              <a:rPr lang="hu-HU" altLang="de-DE" sz="1200" b="1" dirty="0" smtClean="0">
                <a:cs typeface="Arial" panose="020B0604020202020204" pitchFamily="34" charset="0"/>
              </a:rPr>
              <a:t>, </a:t>
            </a:r>
            <a:r>
              <a:rPr lang="hu-HU" altLang="de-DE" sz="1200" b="1" dirty="0">
                <a:cs typeface="Arial" panose="020B0604020202020204" pitchFamily="34" charset="0"/>
              </a:rPr>
              <a:t>í</a:t>
            </a:r>
            <a:r>
              <a:rPr lang="hu-HU" altLang="de-DE" sz="1200" b="1" dirty="0" smtClean="0">
                <a:cs typeface="Arial" panose="020B0604020202020204" pitchFamily="34" charset="0"/>
              </a:rPr>
              <a:t>zületek, </a:t>
            </a:r>
            <a:r>
              <a:rPr lang="hu-HU" altLang="de-DE" sz="1200" b="1" dirty="0" err="1">
                <a:cs typeface="Arial" panose="020B0604020202020204" pitchFamily="34" charset="0"/>
              </a:rPr>
              <a:t>a</a:t>
            </a:r>
            <a:r>
              <a:rPr lang="hu-HU" altLang="de-DE" sz="1200" b="1" dirty="0" err="1" smtClean="0">
                <a:cs typeface="Arial" panose="020B0604020202020204" pitchFamily="34" charset="0"/>
              </a:rPr>
              <a:t>rticulatio</a:t>
            </a:r>
            <a:r>
              <a:rPr lang="hu-HU" altLang="de-DE" sz="1200" b="1" dirty="0" smtClean="0">
                <a:cs typeface="Arial" panose="020B0604020202020204" pitchFamily="34" charset="0"/>
              </a:rPr>
              <a:t>)</a:t>
            </a:r>
          </a:p>
          <a:p>
            <a:pPr lvl="2">
              <a:lnSpc>
                <a:spcPct val="200000"/>
              </a:lnSpc>
              <a:spcBef>
                <a:spcPct val="0"/>
              </a:spcBef>
              <a:defRPr/>
            </a:pPr>
            <a:r>
              <a:rPr lang="hu-HU" sz="1200" b="1" dirty="0"/>
              <a:t>két vagy több csont összeköttetése, ahol a csontok elmozdulnak</a:t>
            </a:r>
            <a:endParaRPr lang="hu-HU" altLang="de-DE" sz="1200" b="1" dirty="0" smtClean="0">
              <a:cs typeface="Arial" panose="020B0604020202020204" pitchFamily="34" charset="0"/>
            </a:endParaRPr>
          </a:p>
          <a:p>
            <a:pPr lvl="2">
              <a:lnSpc>
                <a:spcPct val="200000"/>
              </a:lnSpc>
              <a:spcBef>
                <a:spcPct val="0"/>
              </a:spcBef>
              <a:defRPr/>
            </a:pPr>
            <a:r>
              <a:rPr lang="hu-HU" sz="1200" b="1" dirty="0">
                <a:cs typeface="Arial" panose="020B0604020202020204" pitchFamily="34" charset="0"/>
              </a:rPr>
              <a:t>í</a:t>
            </a:r>
            <a:r>
              <a:rPr lang="hu-HU" sz="1200" b="1" dirty="0" smtClean="0">
                <a:cs typeface="Arial" panose="020B0604020202020204" pitchFamily="34" charset="0"/>
              </a:rPr>
              <a:t>zületi üreg/rés (</a:t>
            </a:r>
            <a:r>
              <a:rPr lang="hu-HU" sz="1200" b="1" dirty="0" err="1" smtClean="0">
                <a:cs typeface="Arial" panose="020B0604020202020204" pitchFamily="34" charset="0"/>
              </a:rPr>
              <a:t>cavum</a:t>
            </a:r>
            <a:r>
              <a:rPr lang="hu-HU" sz="1200" b="1" dirty="0" smtClean="0">
                <a:cs typeface="Arial" panose="020B0604020202020204" pitchFamily="34" charset="0"/>
              </a:rPr>
              <a:t> </a:t>
            </a:r>
            <a:r>
              <a:rPr lang="hu-HU" sz="1200" b="1" dirty="0" err="1" smtClean="0">
                <a:cs typeface="Arial" panose="020B0604020202020204" pitchFamily="34" charset="0"/>
              </a:rPr>
              <a:t>articulare</a:t>
            </a:r>
            <a:r>
              <a:rPr lang="hu-HU" sz="1200" b="1" dirty="0" smtClean="0">
                <a:cs typeface="Arial" panose="020B0604020202020204" pitchFamily="34" charset="0"/>
              </a:rPr>
              <a:t>)</a:t>
            </a:r>
            <a:endParaRPr lang="hu-HU" sz="1200" b="1" dirty="0">
              <a:cs typeface="Arial" panose="020B0604020202020204" pitchFamily="34" charset="0"/>
            </a:endParaRPr>
          </a:p>
          <a:p>
            <a:pPr lvl="2">
              <a:lnSpc>
                <a:spcPct val="200000"/>
              </a:lnSpc>
              <a:spcBef>
                <a:spcPct val="0"/>
              </a:spcBef>
              <a:defRPr/>
            </a:pPr>
            <a:r>
              <a:rPr lang="de-DE" sz="1200" b="1" dirty="0" smtClean="0">
                <a:cs typeface="Arial" panose="020B0604020202020204" pitchFamily="34" charset="0"/>
              </a:rPr>
              <a:t> </a:t>
            </a:r>
            <a:r>
              <a:rPr lang="hu-HU" sz="1200" b="1" dirty="0">
                <a:cs typeface="Arial" panose="020B0604020202020204" pitchFamily="34" charset="0"/>
              </a:rPr>
              <a:t>í</a:t>
            </a:r>
            <a:r>
              <a:rPr lang="hu-HU" sz="1200" b="1" dirty="0" smtClean="0">
                <a:cs typeface="Arial" panose="020B0604020202020204" pitchFamily="34" charset="0"/>
              </a:rPr>
              <a:t>zületi porc – </a:t>
            </a:r>
            <a:r>
              <a:rPr lang="hu-HU" sz="1200" b="1" dirty="0">
                <a:cs typeface="Arial" panose="020B0604020202020204" pitchFamily="34" charset="0"/>
              </a:rPr>
              <a:t>í</a:t>
            </a:r>
            <a:r>
              <a:rPr lang="hu-HU" sz="1200" b="1" dirty="0" smtClean="0">
                <a:cs typeface="Arial" panose="020B0604020202020204" pitchFamily="34" charset="0"/>
              </a:rPr>
              <a:t>zületi felszíneket borítja</a:t>
            </a:r>
          </a:p>
          <a:p>
            <a:pPr lvl="2">
              <a:lnSpc>
                <a:spcPct val="200000"/>
              </a:lnSpc>
              <a:spcBef>
                <a:spcPct val="0"/>
              </a:spcBef>
              <a:defRPr/>
            </a:pPr>
            <a:r>
              <a:rPr lang="hu-HU" altLang="de-DE" sz="1200" b="1" dirty="0">
                <a:cs typeface="Arial" panose="020B0604020202020204" pitchFamily="34" charset="0"/>
              </a:rPr>
              <a:t>í</a:t>
            </a:r>
            <a:r>
              <a:rPr lang="hu-HU" altLang="de-DE" sz="1200" b="1" dirty="0" smtClean="0">
                <a:cs typeface="Arial" panose="020B0604020202020204" pitchFamily="34" charset="0"/>
              </a:rPr>
              <a:t>zületi tok (</a:t>
            </a:r>
            <a:r>
              <a:rPr lang="hu-HU" altLang="de-DE" sz="1200" b="1" dirty="0" err="1">
                <a:cs typeface="Arial" panose="020B0604020202020204" pitchFamily="34" charset="0"/>
              </a:rPr>
              <a:t>c</a:t>
            </a:r>
            <a:r>
              <a:rPr lang="hu-HU" altLang="de-DE" sz="1200" b="1" dirty="0" err="1" smtClean="0">
                <a:cs typeface="Arial" panose="020B0604020202020204" pitchFamily="34" charset="0"/>
              </a:rPr>
              <a:t>apsula</a:t>
            </a:r>
            <a:r>
              <a:rPr lang="hu-HU" altLang="de-DE" sz="1200" b="1" dirty="0" smtClean="0">
                <a:cs typeface="Arial" panose="020B0604020202020204" pitchFamily="34" charset="0"/>
              </a:rPr>
              <a:t> </a:t>
            </a:r>
            <a:r>
              <a:rPr lang="hu-HU" altLang="de-DE" sz="1200" b="1" dirty="0" err="1" smtClean="0">
                <a:cs typeface="Arial" panose="020B0604020202020204" pitchFamily="34" charset="0"/>
              </a:rPr>
              <a:t>articularis</a:t>
            </a:r>
            <a:r>
              <a:rPr lang="hu-HU" altLang="de-DE" sz="1200" b="1" dirty="0" smtClean="0">
                <a:cs typeface="Arial" panose="020B0604020202020204" pitchFamily="34" charset="0"/>
              </a:rPr>
              <a:t>)</a:t>
            </a:r>
            <a:endParaRPr lang="hu-HU" altLang="de-DE" sz="1200" b="1" dirty="0">
              <a:cs typeface="Arial" panose="020B0604020202020204" pitchFamily="34" charset="0"/>
            </a:endParaRPr>
          </a:p>
          <a:p>
            <a:pPr lvl="2" eaLnBrk="1" hangingPunct="1">
              <a:spcBef>
                <a:spcPct val="0"/>
              </a:spcBef>
              <a:buFontTx/>
              <a:buNone/>
              <a:defRPr/>
            </a:pPr>
            <a:endParaRPr lang="hu-HU" altLang="de-DE" sz="1200" dirty="0"/>
          </a:p>
        </p:txBody>
      </p:sp>
    </p:spTree>
    <p:extLst>
      <p:ext uri="{BB962C8B-B14F-4D97-AF65-F5344CB8AC3E}">
        <p14:creationId xmlns:p14="http://schemas.microsoft.com/office/powerpoint/2010/main" val="2720425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ím 11"/>
          <p:cNvSpPr>
            <a:spLocks noGrp="1"/>
          </p:cNvSpPr>
          <p:nvPr>
            <p:ph type="title"/>
          </p:nvPr>
        </p:nvSpPr>
        <p:spPr>
          <a:xfrm>
            <a:off x="1531148" y="121992"/>
            <a:ext cx="8229600" cy="863600"/>
          </a:xfrm>
        </p:spPr>
        <p:txBody>
          <a:bodyPr/>
          <a:lstStyle/>
          <a:p>
            <a:pPr algn="ctr"/>
            <a:r>
              <a:rPr lang="en-US" altLang="de-DE" sz="2000" b="1" dirty="0">
                <a:latin typeface="Arial" panose="020B0604020202020204" pitchFamily="34" charset="0"/>
                <a:cs typeface="Arial" panose="020B0604020202020204" pitchFamily="34" charset="0"/>
              </a:rPr>
              <a:t>S</a:t>
            </a:r>
            <a:r>
              <a:rPr lang="hu-HU" altLang="de-DE" sz="2000" b="1" dirty="0">
                <a:latin typeface="Arial" panose="020B0604020202020204" pitchFamily="34" charset="0"/>
                <a:cs typeface="Arial" panose="020B0604020202020204" pitchFamily="34" charset="0"/>
              </a:rPr>
              <a:t>YNDESMOSIS</a:t>
            </a:r>
          </a:p>
        </p:txBody>
      </p:sp>
      <p:sp>
        <p:nvSpPr>
          <p:cNvPr id="12291" name="Rectangle 3"/>
          <p:cNvSpPr>
            <a:spLocks noGrp="1" noChangeArrowheads="1"/>
          </p:cNvSpPr>
          <p:nvPr>
            <p:ph type="body" idx="1"/>
          </p:nvPr>
        </p:nvSpPr>
        <p:spPr>
          <a:xfrm>
            <a:off x="327380" y="1153700"/>
            <a:ext cx="8229600" cy="3097212"/>
          </a:xfrm>
        </p:spPr>
        <p:txBody>
          <a:bodyPr>
            <a:normAutofit/>
          </a:bodyPr>
          <a:lstStyle/>
          <a:p>
            <a:pPr>
              <a:lnSpc>
                <a:spcPct val="150000"/>
              </a:lnSpc>
            </a:pPr>
            <a:r>
              <a:rPr lang="hu-HU" altLang="de-DE" sz="1200" b="1" dirty="0">
                <a:latin typeface="Arial" panose="020B0604020202020204" pitchFamily="34" charset="0"/>
                <a:cs typeface="Arial" panose="020B0604020202020204" pitchFamily="34" charset="0"/>
              </a:rPr>
              <a:t>k</a:t>
            </a:r>
            <a:r>
              <a:rPr lang="hu-HU" altLang="de-DE" sz="1200" b="1" dirty="0" smtClean="0">
                <a:latin typeface="Arial" panose="020B0604020202020204" pitchFamily="34" charset="0"/>
                <a:cs typeface="Arial" panose="020B0604020202020204" pitchFamily="34" charset="0"/>
              </a:rPr>
              <a:t>ötőszövetes összeköttetés </a:t>
            </a:r>
            <a:endParaRPr lang="hu-HU" altLang="de-DE" sz="1200" b="1" dirty="0">
              <a:latin typeface="Arial" panose="020B0604020202020204" pitchFamily="34" charset="0"/>
              <a:cs typeface="Arial" panose="020B0604020202020204" pitchFamily="34" charset="0"/>
            </a:endParaRPr>
          </a:p>
          <a:p>
            <a:pPr>
              <a:lnSpc>
                <a:spcPct val="150000"/>
              </a:lnSpc>
            </a:pPr>
            <a:r>
              <a:rPr lang="hu-HU" altLang="de-DE" sz="1200" b="1" dirty="0">
                <a:latin typeface="Arial" panose="020B0604020202020204" pitchFamily="34" charset="0"/>
                <a:cs typeface="Arial" panose="020B0604020202020204" pitchFamily="34" charset="0"/>
              </a:rPr>
              <a:t>k</a:t>
            </a:r>
            <a:r>
              <a:rPr lang="hu-HU" altLang="de-DE" sz="1200" b="1" dirty="0" smtClean="0">
                <a:latin typeface="Arial" panose="020B0604020202020204" pitchFamily="34" charset="0"/>
                <a:cs typeface="Arial" panose="020B0604020202020204" pitchFamily="34" charset="0"/>
              </a:rPr>
              <a:t>isfokú mozgás</a:t>
            </a:r>
            <a:endParaRPr lang="en-US" altLang="de-DE" sz="1200" b="1" dirty="0">
              <a:latin typeface="Arial" panose="020B0604020202020204" pitchFamily="34" charset="0"/>
              <a:cs typeface="Arial" panose="020B0604020202020204" pitchFamily="34" charset="0"/>
            </a:endParaRPr>
          </a:p>
          <a:p>
            <a:pPr>
              <a:lnSpc>
                <a:spcPct val="150000"/>
              </a:lnSpc>
              <a:buFont typeface="+mj-lt"/>
              <a:buAutoNum type="alphaLcParenR"/>
            </a:pPr>
            <a:r>
              <a:rPr lang="hu-HU" altLang="de-DE" sz="1200" b="1" dirty="0" err="1">
                <a:latin typeface="Arial" panose="020B0604020202020204" pitchFamily="34" charset="0"/>
                <a:cs typeface="Arial" panose="020B0604020202020204" pitchFamily="34" charset="0"/>
              </a:rPr>
              <a:t>s</a:t>
            </a:r>
            <a:r>
              <a:rPr lang="hu-HU" altLang="de-DE" sz="1200" b="1" dirty="0" err="1" smtClean="0">
                <a:latin typeface="Arial" panose="020B0604020202020204" pitchFamily="34" charset="0"/>
                <a:cs typeface="Arial" panose="020B0604020202020204" pitchFamily="34" charset="0"/>
              </a:rPr>
              <a:t>yndesmosis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tibiofibularis</a:t>
            </a:r>
            <a:r>
              <a:rPr lang="hu-HU" altLang="de-DE" sz="1200" b="1" dirty="0">
                <a:latin typeface="Arial" panose="020B0604020202020204" pitchFamily="34" charset="0"/>
                <a:cs typeface="Arial" panose="020B0604020202020204" pitchFamily="34" charset="0"/>
              </a:rPr>
              <a:t> </a:t>
            </a:r>
          </a:p>
          <a:p>
            <a:pPr>
              <a:lnSpc>
                <a:spcPct val="150000"/>
              </a:lnSpc>
              <a:buFont typeface="+mj-lt"/>
              <a:buAutoNum type="alphaLcParenR"/>
            </a:pPr>
            <a:r>
              <a:rPr lang="hu-HU" altLang="de-DE" sz="1200" b="1" dirty="0">
                <a:latin typeface="Arial" panose="020B0604020202020204" pitchFamily="34" charset="0"/>
                <a:cs typeface="Arial" panose="020B0604020202020204" pitchFamily="34" charset="0"/>
              </a:rPr>
              <a:t>m</a:t>
            </a:r>
            <a:r>
              <a:rPr lang="en-US" altLang="de-DE" sz="1200" b="1" dirty="0" err="1" smtClean="0">
                <a:latin typeface="Arial" panose="020B0604020202020204" pitchFamily="34" charset="0"/>
                <a:cs typeface="Arial" panose="020B0604020202020204" pitchFamily="34" charset="0"/>
              </a:rPr>
              <a:t>embran</a:t>
            </a:r>
            <a:r>
              <a:rPr lang="hu-HU" altLang="de-DE" sz="1200" b="1" dirty="0">
                <a:latin typeface="Arial" panose="020B0604020202020204" pitchFamily="34" charset="0"/>
                <a:cs typeface="Arial" panose="020B0604020202020204" pitchFamily="34" charset="0"/>
              </a:rPr>
              <a:t>a</a:t>
            </a:r>
            <a:r>
              <a:rPr lang="en-US" altLang="de-DE" sz="1200" b="1" dirty="0">
                <a:latin typeface="Arial" panose="020B0604020202020204" pitchFamily="34" charset="0"/>
                <a:cs typeface="Arial" panose="020B0604020202020204" pitchFamily="34" charset="0"/>
              </a:rPr>
              <a:t> </a:t>
            </a:r>
            <a:r>
              <a:rPr lang="en-US" altLang="de-DE" sz="1200" b="1" dirty="0" err="1">
                <a:latin typeface="Arial" panose="020B0604020202020204" pitchFamily="34" charset="0"/>
                <a:cs typeface="Arial" panose="020B0604020202020204" pitchFamily="34" charset="0"/>
              </a:rPr>
              <a:t>inteross</a:t>
            </a:r>
            <a:r>
              <a:rPr lang="hu-HU" altLang="de-DE" sz="1200" b="1" dirty="0" err="1">
                <a:latin typeface="Arial" panose="020B0604020202020204" pitchFamily="34" charset="0"/>
                <a:cs typeface="Arial" panose="020B0604020202020204" pitchFamily="34" charset="0"/>
              </a:rPr>
              <a:t>ea</a:t>
            </a:r>
            <a:r>
              <a:rPr lang="en-US" altLang="de-DE" sz="1200" b="1" dirty="0">
                <a:latin typeface="Arial" panose="020B0604020202020204" pitchFamily="34" charset="0"/>
                <a:cs typeface="Arial" panose="020B0604020202020204" pitchFamily="34" charset="0"/>
              </a:rPr>
              <a:t> </a:t>
            </a:r>
            <a:endParaRPr lang="hu-HU" altLang="de-DE" sz="1200" b="1" dirty="0">
              <a:latin typeface="Arial" panose="020B0604020202020204" pitchFamily="34" charset="0"/>
              <a:cs typeface="Arial" panose="020B0604020202020204" pitchFamily="34" charset="0"/>
            </a:endParaRPr>
          </a:p>
          <a:p>
            <a:pPr>
              <a:lnSpc>
                <a:spcPct val="150000"/>
              </a:lnSpc>
              <a:buFont typeface="+mj-lt"/>
              <a:buAutoNum type="alphaLcParenR"/>
            </a:pPr>
            <a:r>
              <a:rPr lang="hu-HU" altLang="de-DE" sz="1200" b="1" dirty="0">
                <a:latin typeface="Arial" panose="020B0604020202020204" pitchFamily="34" charset="0"/>
                <a:cs typeface="Arial" panose="020B0604020202020204" pitchFamily="34" charset="0"/>
              </a:rPr>
              <a:t>k</a:t>
            </a:r>
            <a:r>
              <a:rPr lang="hu-HU" altLang="de-DE" sz="1200" b="1" dirty="0" smtClean="0">
                <a:latin typeface="Arial" panose="020B0604020202020204" pitchFamily="34" charset="0"/>
                <a:cs typeface="Arial" panose="020B0604020202020204" pitchFamily="34" charset="0"/>
              </a:rPr>
              <a:t>oponya varratok (</a:t>
            </a:r>
            <a:r>
              <a:rPr lang="hu-HU" altLang="de-DE" sz="1200" b="1" dirty="0" err="1">
                <a:latin typeface="Arial" panose="020B0604020202020204" pitchFamily="34" charset="0"/>
                <a:cs typeface="Arial" panose="020B0604020202020204" pitchFamily="34" charset="0"/>
              </a:rPr>
              <a:t>s</a:t>
            </a:r>
            <a:r>
              <a:rPr lang="hu-HU" altLang="de-DE" sz="1200" b="1" dirty="0" err="1" smtClean="0">
                <a:latin typeface="Arial" panose="020B0604020202020204" pitchFamily="34" charset="0"/>
                <a:cs typeface="Arial" panose="020B0604020202020204" pitchFamily="34" charset="0"/>
              </a:rPr>
              <a:t>uturae</a:t>
            </a:r>
            <a:r>
              <a:rPr lang="hu-HU" altLang="de-DE" sz="1200" b="1" dirty="0" smtClean="0">
                <a:latin typeface="Arial" panose="020B0604020202020204" pitchFamily="34" charset="0"/>
                <a:cs typeface="Arial" panose="020B0604020202020204" pitchFamily="34" charset="0"/>
              </a:rPr>
              <a:t>)</a:t>
            </a:r>
            <a:r>
              <a:rPr lang="hu-HU" altLang="de-DE" sz="2000" dirty="0"/>
              <a:t/>
            </a:r>
            <a:br>
              <a:rPr lang="hu-HU" altLang="de-DE" sz="2000" dirty="0"/>
            </a:br>
            <a:endParaRPr lang="hu-HU" altLang="de-DE" dirty="0" smtClean="0"/>
          </a:p>
        </p:txBody>
      </p:sp>
      <p:pic>
        <p:nvPicPr>
          <p:cNvPr id="12293" name="Picture 10" descr="Képtalálat a következőre: „schädelsutur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81083" y="1493451"/>
            <a:ext cx="4194371" cy="419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4" descr="Kapcsolódó ké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0528" y="463637"/>
            <a:ext cx="2399754" cy="617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membrana interossea cruris」の画像検索結果"/>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45564" y="629851"/>
            <a:ext cx="2059187" cy="584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269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sz="half" idx="1"/>
          </p:nvPr>
        </p:nvSpPr>
        <p:spPr>
          <a:xfrm>
            <a:off x="355490" y="908050"/>
            <a:ext cx="4319587" cy="4597400"/>
          </a:xfrm>
        </p:spPr>
        <p:txBody>
          <a:bodyPr>
            <a:normAutofit/>
          </a:bodyPr>
          <a:lstStyle/>
          <a:p>
            <a:pPr algn="ctr" eaLnBrk="1" hangingPunct="1">
              <a:lnSpc>
                <a:spcPct val="80000"/>
              </a:lnSpc>
              <a:buFontTx/>
              <a:buNone/>
            </a:pPr>
            <a:r>
              <a:rPr lang="hu-HU" altLang="de-DE" sz="1200" dirty="0">
                <a:latin typeface="Arial" panose="020B0604020202020204" pitchFamily="34" charset="0"/>
                <a:cs typeface="Arial" panose="020B0604020202020204" pitchFamily="34" charset="0"/>
              </a:rPr>
              <a:t>          </a:t>
            </a:r>
            <a:r>
              <a:rPr lang="hu-HU" altLang="de-DE" sz="1200" b="1" dirty="0">
                <a:latin typeface="Arial" panose="020B0604020202020204" pitchFamily="34" charset="0"/>
                <a:cs typeface="Arial" panose="020B0604020202020204" pitchFamily="34" charset="0"/>
              </a:rPr>
              <a:t> </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smtClean="0">
                <a:latin typeface="Arial" panose="020B0604020202020204" pitchFamily="34" charset="0"/>
                <a:cs typeface="Arial" panose="020B0604020202020204" pitchFamily="34" charset="0"/>
              </a:rPr>
              <a:t>1. DISCUS INTERVERTEBRALIS</a:t>
            </a:r>
          </a:p>
          <a:p>
            <a:pPr marL="0" indent="0" eaLnBrk="1" hangingPunct="1">
              <a:lnSpc>
                <a:spcPct val="150000"/>
              </a:lnSpc>
              <a:buNone/>
            </a:pP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smtClean="0">
                <a:latin typeface="Arial" panose="020B0604020202020204" pitchFamily="34" charset="0"/>
                <a:cs typeface="Arial" panose="020B0604020202020204" pitchFamily="34" charset="0"/>
              </a:rPr>
              <a:t>2</a:t>
            </a:r>
            <a:r>
              <a:rPr lang="hu-HU" altLang="de-DE" sz="1200" b="1" dirty="0">
                <a:latin typeface="Arial" panose="020B0604020202020204" pitchFamily="34" charset="0"/>
                <a:cs typeface="Arial" panose="020B0604020202020204" pitchFamily="34" charset="0"/>
              </a:rPr>
              <a:t>. SYMPHYSIS </a:t>
            </a:r>
            <a:r>
              <a:rPr lang="hu-HU" altLang="de-DE" sz="1200" b="1" dirty="0" smtClean="0">
                <a:latin typeface="Arial" panose="020B0604020202020204" pitchFamily="34" charset="0"/>
                <a:cs typeface="Arial" panose="020B0604020202020204" pitchFamily="34" charset="0"/>
              </a:rPr>
              <a:t>PUBICA</a:t>
            </a:r>
            <a:endParaRPr lang="hu-HU" altLang="de-DE" sz="1200" b="1" dirty="0">
              <a:latin typeface="Arial" panose="020B0604020202020204" pitchFamily="34" charset="0"/>
              <a:cs typeface="Arial" panose="020B0604020202020204" pitchFamily="34" charset="0"/>
            </a:endParaRPr>
          </a:p>
          <a:p>
            <a:pPr eaLnBrk="1" hangingPunct="1">
              <a:lnSpc>
                <a:spcPct val="120000"/>
              </a:lnSpc>
              <a:buFontTx/>
              <a:buNone/>
            </a:pPr>
            <a:endParaRPr lang="hu-HU" altLang="de-DE" sz="1500" b="1" dirty="0">
              <a:latin typeface="Arial" panose="020B0604020202020204" pitchFamily="34" charset="0"/>
              <a:cs typeface="Arial" panose="020B0604020202020204" pitchFamily="34" charset="0"/>
            </a:endParaRPr>
          </a:p>
          <a:p>
            <a:pPr eaLnBrk="1" hangingPunct="1">
              <a:lnSpc>
                <a:spcPct val="120000"/>
              </a:lnSpc>
              <a:buFontTx/>
              <a:buNone/>
            </a:pPr>
            <a:endParaRPr lang="hu-HU" altLang="de-DE" sz="1400" b="1" dirty="0"/>
          </a:p>
          <a:p>
            <a:pPr eaLnBrk="1" hangingPunct="1">
              <a:lnSpc>
                <a:spcPct val="120000"/>
              </a:lnSpc>
              <a:buFontTx/>
              <a:buNone/>
            </a:pPr>
            <a:endParaRPr lang="hu-HU" altLang="de-DE" sz="1400" b="1" dirty="0"/>
          </a:p>
          <a:p>
            <a:pPr eaLnBrk="1" hangingPunct="1">
              <a:lnSpc>
                <a:spcPct val="120000"/>
              </a:lnSpc>
              <a:buFontTx/>
              <a:buNone/>
            </a:pPr>
            <a:endParaRPr lang="hu-HU" altLang="de-DE" sz="1400" b="1" dirty="0"/>
          </a:p>
          <a:p>
            <a:pPr eaLnBrk="1" hangingPunct="1">
              <a:lnSpc>
                <a:spcPct val="120000"/>
              </a:lnSpc>
              <a:buFontTx/>
              <a:buNone/>
            </a:pPr>
            <a:r>
              <a:rPr lang="hu-HU" altLang="de-DE" sz="1400" b="1" dirty="0"/>
              <a:t/>
            </a:r>
            <a:br>
              <a:rPr lang="hu-HU" altLang="de-DE" sz="1400" b="1" dirty="0"/>
            </a:br>
            <a:r>
              <a:rPr lang="hu-HU" altLang="de-DE" sz="1400" b="1" dirty="0"/>
              <a:t/>
            </a:r>
            <a:br>
              <a:rPr lang="hu-HU" altLang="de-DE" sz="1400" b="1" dirty="0"/>
            </a:br>
            <a:endParaRPr lang="hu-HU" altLang="de-DE" sz="1400" b="1" dirty="0"/>
          </a:p>
        </p:txBody>
      </p:sp>
      <p:sp>
        <p:nvSpPr>
          <p:cNvPr id="13315" name="Rectangle 5"/>
          <p:cNvSpPr>
            <a:spLocks noChangeArrowheads="1"/>
          </p:cNvSpPr>
          <p:nvPr/>
        </p:nvSpPr>
        <p:spPr bwMode="auto">
          <a:xfrm>
            <a:off x="4837270" y="430555"/>
            <a:ext cx="24542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hu-HU" altLang="de-DE" sz="2000" b="1" dirty="0"/>
              <a:t>SYNCHONDROSIS</a:t>
            </a:r>
            <a:endParaRPr lang="en-US" altLang="de-DE" sz="2000" b="1" dirty="0"/>
          </a:p>
        </p:txBody>
      </p:sp>
      <p:pic>
        <p:nvPicPr>
          <p:cNvPr id="13317" name="Picture 11" descr="Kapcsolódó ké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2455" y="908050"/>
            <a:ext cx="3861419" cy="376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Csoportba foglalás 14"/>
          <p:cNvGrpSpPr/>
          <p:nvPr/>
        </p:nvGrpSpPr>
        <p:grpSpPr>
          <a:xfrm>
            <a:off x="257073" y="2865947"/>
            <a:ext cx="4060697" cy="3735069"/>
            <a:chOff x="7760672" y="858042"/>
            <a:chExt cx="3502244" cy="3048001"/>
          </a:xfrm>
        </p:grpSpPr>
        <p:pic>
          <p:nvPicPr>
            <p:cNvPr id="7170" name="Picture 2" descr="http://4.bp.blogspot.com/_FAUVsmqLNU8/TQdYaeuFyxI/AAAAAAAAAhk/U4568QIDKRk/s320/Vista+lateral+lomba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60672" y="858042"/>
              <a:ext cx="2105025" cy="3048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Egyenes összekötő nyíllal 2"/>
            <p:cNvCxnSpPr/>
            <p:nvPr/>
          </p:nvCxnSpPr>
          <p:spPr>
            <a:xfrm flipH="1" flipV="1">
              <a:off x="9504608" y="1107583"/>
              <a:ext cx="716858" cy="2704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nyíllal 4"/>
            <p:cNvCxnSpPr/>
            <p:nvPr/>
          </p:nvCxnSpPr>
          <p:spPr>
            <a:xfrm flipH="1">
              <a:off x="9594761" y="1378039"/>
              <a:ext cx="626705" cy="5537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Szövegdoboz 5"/>
            <p:cNvSpPr txBox="1"/>
            <p:nvPr/>
          </p:nvSpPr>
          <p:spPr>
            <a:xfrm>
              <a:off x="10221466" y="1129470"/>
              <a:ext cx="758541" cy="525465"/>
            </a:xfrm>
            <a:prstGeom prst="rect">
              <a:avLst/>
            </a:prstGeom>
            <a:noFill/>
          </p:spPr>
          <p:txBody>
            <a:bodyPr wrap="none" rtlCol="0">
              <a:spAutoFit/>
            </a:bodyPr>
            <a:lstStyle/>
            <a:p>
              <a:pPr algn="ctr">
                <a:lnSpc>
                  <a:spcPct val="150000"/>
                </a:lnSpc>
              </a:pPr>
              <a:r>
                <a:rPr lang="hu-HU" sz="1000" b="1" dirty="0" smtClean="0">
                  <a:latin typeface="Arial" panose="020B0604020202020204" pitchFamily="34" charset="0"/>
                  <a:cs typeface="Arial" panose="020B0604020202020204" pitchFamily="34" charset="0"/>
                </a:rPr>
                <a:t>Corpus </a:t>
              </a:r>
            </a:p>
            <a:p>
              <a:pPr algn="ctr">
                <a:lnSpc>
                  <a:spcPct val="150000"/>
                </a:lnSpc>
              </a:pPr>
              <a:r>
                <a:rPr lang="hu-HU" sz="1000" b="1" dirty="0" err="1" smtClean="0">
                  <a:latin typeface="Arial" panose="020B0604020202020204" pitchFamily="34" charset="0"/>
                  <a:cs typeface="Arial" panose="020B0604020202020204" pitchFamily="34" charset="0"/>
                </a:rPr>
                <a:t>vertebrae</a:t>
              </a:r>
              <a:endParaRPr lang="hu-HU" sz="1000" b="1" dirty="0">
                <a:latin typeface="Arial" panose="020B0604020202020204" pitchFamily="34" charset="0"/>
                <a:cs typeface="Arial" panose="020B0604020202020204" pitchFamily="34" charset="0"/>
              </a:endParaRPr>
            </a:p>
          </p:txBody>
        </p:sp>
        <p:cxnSp>
          <p:nvCxnSpPr>
            <p:cNvPr id="8" name="Egyenes összekötő nyíllal 7"/>
            <p:cNvCxnSpPr/>
            <p:nvPr/>
          </p:nvCxnSpPr>
          <p:spPr>
            <a:xfrm flipH="1" flipV="1">
              <a:off x="9599021" y="2315778"/>
              <a:ext cx="622445" cy="162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p:nvPr/>
          </p:nvCxnSpPr>
          <p:spPr>
            <a:xfrm flipH="1">
              <a:off x="9375820" y="2332012"/>
              <a:ext cx="845647" cy="8293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Szövegdoboz 13"/>
            <p:cNvSpPr txBox="1"/>
            <p:nvPr/>
          </p:nvSpPr>
          <p:spPr>
            <a:xfrm>
              <a:off x="10156524" y="2208902"/>
              <a:ext cx="1106392" cy="525465"/>
            </a:xfrm>
            <a:prstGeom prst="rect">
              <a:avLst/>
            </a:prstGeom>
            <a:noFill/>
          </p:spPr>
          <p:txBody>
            <a:bodyPr wrap="none" rtlCol="0">
              <a:spAutoFit/>
            </a:bodyPr>
            <a:lstStyle/>
            <a:p>
              <a:pPr algn="ctr">
                <a:lnSpc>
                  <a:spcPct val="150000"/>
                </a:lnSpc>
              </a:pPr>
              <a:r>
                <a:rPr lang="hu-HU" sz="1000" b="1" dirty="0" err="1" smtClean="0">
                  <a:solidFill>
                    <a:srgbClr val="C00000"/>
                  </a:solidFill>
                  <a:latin typeface="Arial" panose="020B0604020202020204" pitchFamily="34" charset="0"/>
                  <a:cs typeface="Arial" panose="020B0604020202020204" pitchFamily="34" charset="0"/>
                </a:rPr>
                <a:t>Discus</a:t>
              </a:r>
              <a:r>
                <a:rPr lang="hu-HU" sz="1000" b="1" dirty="0" smtClean="0">
                  <a:solidFill>
                    <a:srgbClr val="C00000"/>
                  </a:solidFill>
                  <a:latin typeface="Arial" panose="020B0604020202020204" pitchFamily="34" charset="0"/>
                  <a:cs typeface="Arial" panose="020B0604020202020204" pitchFamily="34" charset="0"/>
                </a:rPr>
                <a:t> </a:t>
              </a:r>
            </a:p>
            <a:p>
              <a:pPr algn="ctr">
                <a:lnSpc>
                  <a:spcPct val="150000"/>
                </a:lnSpc>
              </a:pPr>
              <a:r>
                <a:rPr lang="hu-HU" sz="1000" b="1" dirty="0" err="1" smtClean="0">
                  <a:solidFill>
                    <a:srgbClr val="C00000"/>
                  </a:solidFill>
                  <a:latin typeface="Arial" panose="020B0604020202020204" pitchFamily="34" charset="0"/>
                  <a:cs typeface="Arial" panose="020B0604020202020204" pitchFamily="34" charset="0"/>
                </a:rPr>
                <a:t>intervertebralis</a:t>
              </a:r>
              <a:endParaRPr lang="hu-HU" sz="1000" b="1" dirty="0">
                <a:solidFill>
                  <a:srgbClr val="C00000"/>
                </a:solidFill>
                <a:latin typeface="Arial" panose="020B0604020202020204" pitchFamily="34" charset="0"/>
                <a:cs typeface="Arial" panose="020B0604020202020204" pitchFamily="34" charset="0"/>
              </a:endParaRPr>
            </a:p>
          </p:txBody>
        </p:sp>
      </p:grpSp>
      <p:pic>
        <p:nvPicPr>
          <p:cNvPr id="7172" name="Picture 4" descr="https://classconnection.s3.amazonaws.com/78/flashcards/428078/jpg/symphysis_pubis132914868769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18752" y="2998638"/>
            <a:ext cx="3543092" cy="36892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medence  csontok」の画像検索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41181" y="180522"/>
            <a:ext cx="3720663" cy="265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3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390548"/>
            <a:ext cx="10972800" cy="729914"/>
          </a:xfrm>
        </p:spPr>
        <p:txBody>
          <a:bodyPr>
            <a:normAutofit/>
          </a:bodyPr>
          <a:lstStyle/>
          <a:p>
            <a:pPr algn="ctr"/>
            <a:r>
              <a:rPr lang="hu-HU" altLang="de-DE" sz="2000" b="1" dirty="0">
                <a:latin typeface="Arial" panose="020B0604020202020204" pitchFamily="34" charset="0"/>
                <a:cs typeface="Arial" panose="020B0604020202020204" pitchFamily="34" charset="0"/>
              </a:rPr>
              <a:t>SYNCHONDROSIS</a:t>
            </a:r>
            <a:r>
              <a:rPr lang="en-US" altLang="de-DE" sz="2000" b="1" dirty="0">
                <a:latin typeface="Arial" panose="020B0604020202020204" pitchFamily="34" charset="0"/>
                <a:cs typeface="Arial" panose="020B0604020202020204" pitchFamily="34" charset="0"/>
              </a:rPr>
              <a:t/>
            </a:r>
            <a:br>
              <a:rPr lang="en-US" altLang="de-DE" sz="2000" b="1" dirty="0">
                <a:latin typeface="Arial" panose="020B0604020202020204" pitchFamily="34" charset="0"/>
                <a:cs typeface="Arial" panose="020B0604020202020204" pitchFamily="34" charset="0"/>
              </a:rPr>
            </a:br>
            <a:endParaRPr lang="hu-HU" sz="2000" dirty="0">
              <a:latin typeface="Arial" panose="020B0604020202020204" pitchFamily="34" charset="0"/>
              <a:cs typeface="Arial" panose="020B0604020202020204" pitchFamily="34" charset="0"/>
            </a:endParaRPr>
          </a:p>
        </p:txBody>
      </p:sp>
      <p:sp>
        <p:nvSpPr>
          <p:cNvPr id="5" name="Szövegdoboz 4"/>
          <p:cNvSpPr txBox="1"/>
          <p:nvPr/>
        </p:nvSpPr>
        <p:spPr>
          <a:xfrm>
            <a:off x="493690" y="924610"/>
            <a:ext cx="6135013" cy="1061829"/>
          </a:xfrm>
          <a:prstGeom prst="rect">
            <a:avLst/>
          </a:prstGeom>
          <a:noFill/>
        </p:spPr>
        <p:txBody>
          <a:bodyPr wrap="none" rtlCol="0">
            <a:spAutoFit/>
          </a:bodyPr>
          <a:lstStyle/>
          <a:p>
            <a:pPr>
              <a:lnSpc>
                <a:spcPct val="150000"/>
              </a:lnSpc>
            </a:pPr>
            <a:r>
              <a:rPr lang="hu-HU" sz="1400" b="1" dirty="0" err="1" smtClean="0">
                <a:latin typeface="Arial" panose="020B0604020202020204" pitchFamily="34" charset="0"/>
                <a:cs typeface="Arial" panose="020B0604020202020204" pitchFamily="34" charset="0"/>
              </a:rPr>
              <a:t>Discus</a:t>
            </a:r>
            <a:r>
              <a:rPr lang="hu-HU" sz="1400" b="1" dirty="0" smtClean="0">
                <a:latin typeface="Arial" panose="020B0604020202020204" pitchFamily="34" charset="0"/>
                <a:cs typeface="Arial" panose="020B0604020202020204" pitchFamily="34" charset="0"/>
              </a:rPr>
              <a:t> </a:t>
            </a:r>
            <a:r>
              <a:rPr lang="hu-HU" sz="1400" b="1" dirty="0" err="1" smtClean="0">
                <a:latin typeface="Arial" panose="020B0604020202020204" pitchFamily="34" charset="0"/>
                <a:cs typeface="Arial" panose="020B0604020202020204" pitchFamily="34" charset="0"/>
              </a:rPr>
              <a:t>intervertebralis</a:t>
            </a:r>
            <a:r>
              <a:rPr lang="hu-HU" sz="1400" b="1" dirty="0" smtClean="0">
                <a:latin typeface="Arial" panose="020B0604020202020204" pitchFamily="34" charset="0"/>
                <a:cs typeface="Arial" panose="020B0604020202020204" pitchFamily="34" charset="0"/>
              </a:rPr>
              <a:t>:</a:t>
            </a:r>
          </a:p>
          <a:p>
            <a:pPr marL="342900" indent="-342900">
              <a:lnSpc>
                <a:spcPct val="150000"/>
              </a:lnSpc>
              <a:buFont typeface="+mj-lt"/>
              <a:buAutoNum type="arabicPeriod"/>
            </a:pPr>
            <a:r>
              <a:rPr lang="hu-HU" sz="1400" b="1" dirty="0" err="1">
                <a:latin typeface="Arial" panose="020B0604020202020204" pitchFamily="34" charset="0"/>
                <a:cs typeface="Arial" panose="020B0604020202020204" pitchFamily="34" charset="0"/>
              </a:rPr>
              <a:t>a</a:t>
            </a:r>
            <a:r>
              <a:rPr lang="hu-HU" sz="1400" b="1" dirty="0" err="1" smtClean="0">
                <a:latin typeface="Arial" panose="020B0604020202020204" pitchFamily="34" charset="0"/>
                <a:cs typeface="Arial" panose="020B0604020202020204" pitchFamily="34" charset="0"/>
              </a:rPr>
              <a:t>nulus</a:t>
            </a:r>
            <a:r>
              <a:rPr lang="hu-HU" sz="1400" b="1" dirty="0" smtClean="0">
                <a:latin typeface="Arial" panose="020B0604020202020204" pitchFamily="34" charset="0"/>
                <a:cs typeface="Arial" panose="020B0604020202020204" pitchFamily="34" charset="0"/>
              </a:rPr>
              <a:t> </a:t>
            </a:r>
            <a:r>
              <a:rPr lang="hu-HU" sz="1400" b="1" dirty="0" err="1" smtClean="0">
                <a:latin typeface="Arial" panose="020B0604020202020204" pitchFamily="34" charset="0"/>
                <a:cs typeface="Arial" panose="020B0604020202020204" pitchFamily="34" charset="0"/>
              </a:rPr>
              <a:t>fibrosus</a:t>
            </a:r>
            <a:r>
              <a:rPr lang="hu-HU" sz="1400" b="1" dirty="0" smtClean="0">
                <a:latin typeface="Arial" panose="020B0604020202020204" pitchFamily="34" charset="0"/>
                <a:cs typeface="Arial" panose="020B0604020202020204" pitchFamily="34" charset="0"/>
              </a:rPr>
              <a:t> (AF)</a:t>
            </a:r>
          </a:p>
          <a:p>
            <a:pPr marL="342900" indent="-342900">
              <a:lnSpc>
                <a:spcPct val="150000"/>
              </a:lnSpc>
              <a:buFont typeface="+mj-lt"/>
              <a:buAutoNum type="arabicPeriod"/>
            </a:pPr>
            <a:r>
              <a:rPr lang="hu-HU" sz="1400" b="1" dirty="0" err="1">
                <a:latin typeface="Arial" panose="020B0604020202020204" pitchFamily="34" charset="0"/>
                <a:cs typeface="Arial" panose="020B0604020202020204" pitchFamily="34" charset="0"/>
              </a:rPr>
              <a:t>n</a:t>
            </a:r>
            <a:r>
              <a:rPr lang="hu-HU" sz="1400" b="1" dirty="0" err="1" smtClean="0">
                <a:latin typeface="Arial" panose="020B0604020202020204" pitchFamily="34" charset="0"/>
                <a:cs typeface="Arial" panose="020B0604020202020204" pitchFamily="34" charset="0"/>
              </a:rPr>
              <a:t>ucleus</a:t>
            </a:r>
            <a:r>
              <a:rPr lang="hu-HU" sz="1400" b="1" dirty="0" smtClean="0">
                <a:latin typeface="Arial" panose="020B0604020202020204" pitchFamily="34" charset="0"/>
                <a:cs typeface="Arial" panose="020B0604020202020204" pitchFamily="34" charset="0"/>
              </a:rPr>
              <a:t> </a:t>
            </a:r>
            <a:r>
              <a:rPr lang="hu-HU" sz="1400" b="1" dirty="0" err="1" smtClean="0">
                <a:latin typeface="Arial" panose="020B0604020202020204" pitchFamily="34" charset="0"/>
                <a:cs typeface="Arial" panose="020B0604020202020204" pitchFamily="34" charset="0"/>
              </a:rPr>
              <a:t>pulposus</a:t>
            </a:r>
            <a:r>
              <a:rPr lang="hu-HU" sz="1400" b="1" dirty="0" smtClean="0">
                <a:latin typeface="Arial" panose="020B0604020202020204" pitchFamily="34" charset="0"/>
                <a:cs typeface="Arial" panose="020B0604020202020204" pitchFamily="34" charset="0"/>
              </a:rPr>
              <a:t> (NP) – </a:t>
            </a:r>
            <a:r>
              <a:rPr lang="hu-HU" sz="1400" b="1" dirty="0" err="1" smtClean="0">
                <a:latin typeface="Arial" panose="020B0604020202020204" pitchFamily="34" charset="0"/>
                <a:cs typeface="Arial" panose="020B0604020202020204" pitchFamily="34" charset="0"/>
              </a:rPr>
              <a:t>chorda</a:t>
            </a:r>
            <a:r>
              <a:rPr lang="hu-HU" sz="1400" b="1" dirty="0" smtClean="0">
                <a:latin typeface="Arial" panose="020B0604020202020204" pitchFamily="34" charset="0"/>
                <a:cs typeface="Arial" panose="020B0604020202020204" pitchFamily="34" charset="0"/>
              </a:rPr>
              <a:t> </a:t>
            </a:r>
            <a:r>
              <a:rPr lang="hu-HU" sz="1400" b="1" dirty="0" err="1" smtClean="0">
                <a:latin typeface="Arial" panose="020B0604020202020204" pitchFamily="34" charset="0"/>
                <a:cs typeface="Arial" panose="020B0604020202020204" pitchFamily="34" charset="0"/>
              </a:rPr>
              <a:t>dorsalis</a:t>
            </a:r>
            <a:r>
              <a:rPr lang="hu-HU" sz="1400" b="1" dirty="0" smtClean="0">
                <a:latin typeface="Arial" panose="020B0604020202020204" pitchFamily="34" charset="0"/>
                <a:cs typeface="Arial" panose="020B0604020202020204" pitchFamily="34" charset="0"/>
              </a:rPr>
              <a:t> fejlődéstani maradványa</a:t>
            </a:r>
            <a:endParaRPr lang="hu-HU" sz="1400" b="1" dirty="0">
              <a:latin typeface="Arial" panose="020B0604020202020204" pitchFamily="34" charset="0"/>
              <a:cs typeface="Arial" panose="020B0604020202020204" pitchFamily="34" charset="0"/>
            </a:endParaRPr>
          </a:p>
        </p:txBody>
      </p:sp>
      <p:grpSp>
        <p:nvGrpSpPr>
          <p:cNvPr id="14" name="Csoportba foglalás 13"/>
          <p:cNvGrpSpPr/>
          <p:nvPr/>
        </p:nvGrpSpPr>
        <p:grpSpPr>
          <a:xfrm>
            <a:off x="232857" y="2304232"/>
            <a:ext cx="2510343" cy="3676256"/>
            <a:chOff x="1173015" y="2627292"/>
            <a:chExt cx="2305319" cy="3398682"/>
          </a:xfrm>
        </p:grpSpPr>
        <p:pic>
          <p:nvPicPr>
            <p:cNvPr id="1026" name="Picture 2" descr="「healthy intervertebral disc」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932"/>
            <a:stretch/>
          </p:blipFill>
          <p:spPr bwMode="auto">
            <a:xfrm>
              <a:off x="1173015" y="2627292"/>
              <a:ext cx="2305319" cy="33986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Egyenes összekötő nyíllal 6"/>
            <p:cNvCxnSpPr/>
            <p:nvPr/>
          </p:nvCxnSpPr>
          <p:spPr>
            <a:xfrm>
              <a:off x="2221604" y="3251235"/>
              <a:ext cx="328411" cy="19189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gyenes összekötő nyíllal 9"/>
            <p:cNvCxnSpPr/>
            <p:nvPr/>
          </p:nvCxnSpPr>
          <p:spPr>
            <a:xfrm>
              <a:off x="2221605" y="3272517"/>
              <a:ext cx="328411" cy="53962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1173015" y="2917669"/>
              <a:ext cx="1106392" cy="525465"/>
            </a:xfrm>
            <a:prstGeom prst="rect">
              <a:avLst/>
            </a:prstGeom>
            <a:noFill/>
          </p:spPr>
          <p:txBody>
            <a:bodyPr wrap="none" rtlCol="0">
              <a:spAutoFit/>
            </a:bodyPr>
            <a:lstStyle/>
            <a:p>
              <a:pPr algn="ctr">
                <a:lnSpc>
                  <a:spcPct val="150000"/>
                </a:lnSpc>
              </a:pPr>
              <a:r>
                <a:rPr lang="hu-HU" sz="1000" b="1" dirty="0" err="1" smtClean="0">
                  <a:solidFill>
                    <a:schemeClr val="bg1"/>
                  </a:solidFill>
                  <a:latin typeface="Arial" panose="020B0604020202020204" pitchFamily="34" charset="0"/>
                  <a:cs typeface="Arial" panose="020B0604020202020204" pitchFamily="34" charset="0"/>
                </a:rPr>
                <a:t>Discus</a:t>
              </a:r>
              <a:endParaRPr lang="hu-HU" sz="1000" b="1" dirty="0" smtClean="0">
                <a:solidFill>
                  <a:schemeClr val="bg1"/>
                </a:solidFill>
                <a:latin typeface="Arial" panose="020B0604020202020204" pitchFamily="34" charset="0"/>
                <a:cs typeface="Arial" panose="020B0604020202020204" pitchFamily="34" charset="0"/>
              </a:endParaRPr>
            </a:p>
            <a:p>
              <a:pPr algn="ctr">
                <a:lnSpc>
                  <a:spcPct val="150000"/>
                </a:lnSpc>
              </a:pPr>
              <a:r>
                <a:rPr lang="hu-HU" sz="1000" b="1" dirty="0" err="1" smtClean="0">
                  <a:solidFill>
                    <a:schemeClr val="bg1"/>
                  </a:solidFill>
                  <a:latin typeface="Arial" panose="020B0604020202020204" pitchFamily="34" charset="0"/>
                  <a:cs typeface="Arial" panose="020B0604020202020204" pitchFamily="34" charset="0"/>
                </a:rPr>
                <a:t>intervertebralis</a:t>
              </a:r>
              <a:endParaRPr lang="hu-HU" sz="1000" b="1" dirty="0">
                <a:solidFill>
                  <a:schemeClr val="bg1"/>
                </a:solidFill>
                <a:latin typeface="Arial" panose="020B0604020202020204" pitchFamily="34" charset="0"/>
                <a:cs typeface="Arial" panose="020B0604020202020204" pitchFamily="34" charset="0"/>
              </a:endParaRPr>
            </a:p>
          </p:txBody>
        </p:sp>
      </p:grpSp>
      <p:sp>
        <p:nvSpPr>
          <p:cNvPr id="15" name="Téglalap 14"/>
          <p:cNvSpPr/>
          <p:nvPr/>
        </p:nvSpPr>
        <p:spPr>
          <a:xfrm>
            <a:off x="107324" y="6017581"/>
            <a:ext cx="6096000" cy="553998"/>
          </a:xfrm>
          <a:prstGeom prst="rect">
            <a:avLst/>
          </a:prstGeom>
        </p:spPr>
        <p:txBody>
          <a:bodyPr>
            <a:spAutoFit/>
          </a:bodyPr>
          <a:lstStyle/>
          <a:p>
            <a:r>
              <a:rPr lang="hu-HU" sz="1000" b="1" dirty="0">
                <a:latin typeface="Arial" panose="020B0604020202020204" pitchFamily="34" charset="0"/>
                <a:cs typeface="Arial" panose="020B0604020202020204" pitchFamily="34" charset="0"/>
                <a:hlinkClick r:id="rId3"/>
              </a:rPr>
              <a:t>https://www.researchgate.net/post</a:t>
            </a:r>
            <a:r>
              <a:rPr lang="hu-HU" sz="1000" b="1" dirty="0" smtClean="0">
                <a:latin typeface="Arial" panose="020B0604020202020204" pitchFamily="34" charset="0"/>
                <a:cs typeface="Arial" panose="020B0604020202020204" pitchFamily="34" charset="0"/>
                <a:hlinkClick r:id="rId3"/>
              </a:rPr>
              <a:t>/</a:t>
            </a:r>
            <a:endParaRPr lang="hu-HU" sz="1000" b="1" dirty="0" smtClean="0">
              <a:latin typeface="Arial" panose="020B0604020202020204" pitchFamily="34" charset="0"/>
              <a:cs typeface="Arial" panose="020B0604020202020204" pitchFamily="34" charset="0"/>
            </a:endParaRPr>
          </a:p>
          <a:p>
            <a:r>
              <a:rPr lang="hu-HU" sz="1000" b="1" dirty="0" err="1" smtClean="0">
                <a:latin typeface="Arial" panose="020B0604020202020204" pitchFamily="34" charset="0"/>
                <a:cs typeface="Arial" panose="020B0604020202020204" pitchFamily="34" charset="0"/>
              </a:rPr>
              <a:t>which</a:t>
            </a:r>
            <a:r>
              <a:rPr lang="hu-HU" sz="1000" b="1" dirty="0" smtClean="0">
                <a:latin typeface="Arial" panose="020B0604020202020204" pitchFamily="34" charset="0"/>
                <a:cs typeface="Arial" panose="020B0604020202020204" pitchFamily="34" charset="0"/>
              </a:rPr>
              <a:t>_</a:t>
            </a:r>
            <a:r>
              <a:rPr lang="hu-HU" sz="1000" b="1" dirty="0" err="1" smtClean="0">
                <a:latin typeface="Arial" panose="020B0604020202020204" pitchFamily="34" charset="0"/>
                <a:cs typeface="Arial" panose="020B0604020202020204" pitchFamily="34" charset="0"/>
              </a:rPr>
              <a:t>are</a:t>
            </a:r>
            <a:r>
              <a:rPr lang="hu-HU" sz="1000" b="1" dirty="0" smtClean="0">
                <a:latin typeface="Arial" panose="020B0604020202020204" pitchFamily="34" charset="0"/>
                <a:cs typeface="Arial" panose="020B0604020202020204" pitchFamily="34" charset="0"/>
              </a:rPr>
              <a:t>_</a:t>
            </a:r>
            <a:r>
              <a:rPr lang="hu-HU" sz="1000" b="1" dirty="0" err="1" smtClean="0">
                <a:latin typeface="Arial" panose="020B0604020202020204" pitchFamily="34" charset="0"/>
                <a:cs typeface="Arial" panose="020B0604020202020204" pitchFamily="34" charset="0"/>
              </a:rPr>
              <a:t>healthy</a:t>
            </a:r>
            <a:r>
              <a:rPr lang="hu-HU" sz="1000" b="1" dirty="0" smtClean="0">
                <a:latin typeface="Arial" panose="020B0604020202020204" pitchFamily="34" charset="0"/>
                <a:cs typeface="Arial" panose="020B0604020202020204" pitchFamily="34" charset="0"/>
              </a:rPr>
              <a:t>_</a:t>
            </a:r>
            <a:r>
              <a:rPr lang="hu-HU" sz="1000" b="1" dirty="0" err="1" smtClean="0">
                <a:latin typeface="Arial" panose="020B0604020202020204" pitchFamily="34" charset="0"/>
                <a:cs typeface="Arial" panose="020B0604020202020204" pitchFamily="34" charset="0"/>
              </a:rPr>
              <a:t>intervertebral</a:t>
            </a:r>
            <a:r>
              <a:rPr lang="hu-HU" sz="1000" b="1" dirty="0" smtClean="0">
                <a:latin typeface="Arial" panose="020B0604020202020204" pitchFamily="34" charset="0"/>
                <a:cs typeface="Arial" panose="020B0604020202020204" pitchFamily="34" charset="0"/>
              </a:rPr>
              <a:t>_</a:t>
            </a:r>
            <a:r>
              <a:rPr lang="hu-HU" sz="1000" b="1" dirty="0" err="1" smtClean="0">
                <a:latin typeface="Arial" panose="020B0604020202020204" pitchFamily="34" charset="0"/>
                <a:cs typeface="Arial" panose="020B0604020202020204" pitchFamily="34" charset="0"/>
              </a:rPr>
              <a:t>disc</a:t>
            </a:r>
            <a:endParaRPr lang="hu-HU" sz="1000" b="1" dirty="0" smtClean="0">
              <a:latin typeface="Arial" panose="020B0604020202020204" pitchFamily="34" charset="0"/>
              <a:cs typeface="Arial" panose="020B0604020202020204" pitchFamily="34" charset="0"/>
            </a:endParaRPr>
          </a:p>
          <a:p>
            <a:r>
              <a:rPr lang="hu-HU" sz="1000" b="1" dirty="0" smtClean="0">
                <a:latin typeface="Arial" panose="020B0604020202020204" pitchFamily="34" charset="0"/>
                <a:cs typeface="Arial" panose="020B0604020202020204" pitchFamily="34" charset="0"/>
              </a:rPr>
              <a:t>_</a:t>
            </a:r>
            <a:r>
              <a:rPr lang="hu-HU" sz="1000" b="1" dirty="0" err="1" smtClean="0">
                <a:latin typeface="Arial" panose="020B0604020202020204" pitchFamily="34" charset="0"/>
                <a:cs typeface="Arial" panose="020B0604020202020204" pitchFamily="34" charset="0"/>
              </a:rPr>
              <a:t>in</a:t>
            </a:r>
            <a:r>
              <a:rPr lang="hu-HU" sz="1000" b="1" dirty="0" smtClean="0">
                <a:latin typeface="Arial" panose="020B0604020202020204" pitchFamily="34" charset="0"/>
                <a:cs typeface="Arial" panose="020B0604020202020204" pitchFamily="34" charset="0"/>
              </a:rPr>
              <a:t>_</a:t>
            </a:r>
            <a:r>
              <a:rPr lang="hu-HU" sz="1000" b="1" dirty="0" err="1" smtClean="0">
                <a:latin typeface="Arial" panose="020B0604020202020204" pitchFamily="34" charset="0"/>
                <a:cs typeface="Arial" panose="020B0604020202020204" pitchFamily="34" charset="0"/>
              </a:rPr>
              <a:t>these</a:t>
            </a:r>
            <a:r>
              <a:rPr lang="hu-HU" sz="1000" b="1" dirty="0" smtClean="0">
                <a:latin typeface="Arial" panose="020B0604020202020204" pitchFamily="34" charset="0"/>
                <a:cs typeface="Arial" panose="020B0604020202020204" pitchFamily="34" charset="0"/>
              </a:rPr>
              <a:t>_</a:t>
            </a:r>
            <a:r>
              <a:rPr lang="hu-HU" sz="1000" b="1" dirty="0" err="1" smtClean="0">
                <a:latin typeface="Arial" panose="020B0604020202020204" pitchFamily="34" charset="0"/>
                <a:cs typeface="Arial" panose="020B0604020202020204" pitchFamily="34" charset="0"/>
              </a:rPr>
              <a:t>images</a:t>
            </a:r>
            <a:endParaRPr lang="hu-HU" sz="1000" b="1" dirty="0">
              <a:latin typeface="Arial" panose="020B0604020202020204" pitchFamily="34" charset="0"/>
              <a:cs typeface="Arial" panose="020B0604020202020204" pitchFamily="34" charset="0"/>
            </a:endParaRPr>
          </a:p>
        </p:txBody>
      </p:sp>
      <p:pic>
        <p:nvPicPr>
          <p:cNvPr id="1028" name="Picture 4" descr="「healthy intervertebral disc」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04413" y="312486"/>
            <a:ext cx="2906587" cy="25900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transition from a healthy to an early degenerated intervertebral disc. Macroscopic and microscopic images showing a healthy intervertebral disc (IVD) (left), and the transition (middle) into an early degenerated IVD (right). The healthy IVD (upper left) consists of a well-distinguished lamellar annulus fibrosus (AF) and a bean-shaped nucleus pulposus (NP). During disc degeneration, the distinction between AF and NP becomes less clear (upper middle and right). In the healthy NP, notochordal cells (NCs) are the main cell type present (lower left), whereas in the transitional NP, a mixture of cartilage-like cells (CLCs) and NCs is present (lower middle). In early IVD degeneration, CLCs are the main cell type present in the NP (lower righ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78936" y="2939607"/>
            <a:ext cx="5715000" cy="3095625"/>
          </a:xfrm>
          <a:prstGeom prst="rect">
            <a:avLst/>
          </a:prstGeom>
          <a:noFill/>
          <a:extLst>
            <a:ext uri="{909E8E84-426E-40DD-AFC4-6F175D3DCCD1}">
              <a14:hiddenFill xmlns:a14="http://schemas.microsoft.com/office/drawing/2010/main">
                <a:solidFill>
                  <a:srgbClr val="FFFFFF"/>
                </a:solidFill>
              </a14:hiddenFill>
            </a:ext>
          </a:extLst>
        </p:spPr>
      </p:pic>
      <p:sp>
        <p:nvSpPr>
          <p:cNvPr id="16" name="Téglalap 15"/>
          <p:cNvSpPr/>
          <p:nvPr/>
        </p:nvSpPr>
        <p:spPr>
          <a:xfrm>
            <a:off x="5253016" y="6106386"/>
            <a:ext cx="6997522" cy="215444"/>
          </a:xfrm>
          <a:prstGeom prst="rect">
            <a:avLst/>
          </a:prstGeom>
        </p:spPr>
        <p:txBody>
          <a:bodyPr wrap="square">
            <a:spAutoFit/>
          </a:bodyPr>
          <a:lstStyle/>
          <a:p>
            <a:r>
              <a:rPr lang="hu-HU" sz="800" b="1" dirty="0">
                <a:latin typeface="Arial" panose="020B0604020202020204" pitchFamily="34" charset="0"/>
                <a:cs typeface="Arial" panose="020B0604020202020204" pitchFamily="34" charset="0"/>
              </a:rPr>
              <a:t>https://www.researchgate.net/figure/The-transition-from-a-healthy-to-an-early-degenerated-intervertebral-disc-Macroscopic_fig1_259584949</a:t>
            </a:r>
          </a:p>
        </p:txBody>
      </p:sp>
      <p:pic>
        <p:nvPicPr>
          <p:cNvPr id="1034" name="Picture 10" descr="「intervertebral disc hernia」の画像検索結果"/>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926802" y="1975395"/>
            <a:ext cx="2238469" cy="214568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ntervertebral disc hernia」の画像検索結果"/>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743200" y="4142360"/>
            <a:ext cx="2509816" cy="2304932"/>
          </a:xfrm>
          <a:prstGeom prst="rect">
            <a:avLst/>
          </a:prstGeom>
          <a:noFill/>
          <a:extLst>
            <a:ext uri="{909E8E84-426E-40DD-AFC4-6F175D3DCCD1}">
              <a14:hiddenFill xmlns:a14="http://schemas.microsoft.com/office/drawing/2010/main">
                <a:solidFill>
                  <a:srgbClr val="FFFFFF"/>
                </a:solidFill>
              </a14:hiddenFill>
            </a:ext>
          </a:extLst>
        </p:spPr>
      </p:pic>
      <p:sp>
        <p:nvSpPr>
          <p:cNvPr id="17" name="Téglalap 16"/>
          <p:cNvSpPr/>
          <p:nvPr/>
        </p:nvSpPr>
        <p:spPr>
          <a:xfrm>
            <a:off x="2376075" y="6518446"/>
            <a:ext cx="3339921" cy="215444"/>
          </a:xfrm>
          <a:prstGeom prst="rect">
            <a:avLst/>
          </a:prstGeom>
        </p:spPr>
        <p:txBody>
          <a:bodyPr wrap="square">
            <a:spAutoFit/>
          </a:bodyPr>
          <a:lstStyle/>
          <a:p>
            <a:r>
              <a:rPr lang="hu-HU" sz="800" b="1" dirty="0">
                <a:latin typeface="Arial" panose="020B0604020202020204" pitchFamily="34" charset="0"/>
                <a:cs typeface="Arial" panose="020B0604020202020204" pitchFamily="34" charset="0"/>
              </a:rPr>
              <a:t>https://commons.wikimedia.org/wiki/File:728_Herniated_Disk.jpg</a:t>
            </a:r>
          </a:p>
        </p:txBody>
      </p:sp>
    </p:spTree>
    <p:extLst>
      <p:ext uri="{BB962C8B-B14F-4D97-AF65-F5344CB8AC3E}">
        <p14:creationId xmlns:p14="http://schemas.microsoft.com/office/powerpoint/2010/main" val="3487800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618319" y="189523"/>
            <a:ext cx="5329238" cy="908050"/>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IZÜLET (ARTICULATIO)</a:t>
            </a:r>
            <a:endParaRPr lang="hu-HU" altLang="de-DE" sz="2000" b="1" dirty="0">
              <a:latin typeface="Arial" panose="020B0604020202020204" pitchFamily="34" charset="0"/>
              <a:cs typeface="Arial" panose="020B0604020202020204" pitchFamily="34" charset="0"/>
            </a:endParaRPr>
          </a:p>
        </p:txBody>
      </p:sp>
      <p:sp>
        <p:nvSpPr>
          <p:cNvPr id="14339" name="Rectangle 3"/>
          <p:cNvSpPr>
            <a:spLocks noGrp="1" noChangeArrowheads="1"/>
          </p:cNvSpPr>
          <p:nvPr>
            <p:ph type="body" idx="1"/>
          </p:nvPr>
        </p:nvSpPr>
        <p:spPr>
          <a:xfrm>
            <a:off x="358776" y="887772"/>
            <a:ext cx="8229600" cy="2879725"/>
          </a:xfrm>
        </p:spPr>
        <p:txBody>
          <a:bodyPr/>
          <a:lstStyle/>
          <a:p>
            <a:pPr marL="0" indent="0">
              <a:lnSpc>
                <a:spcPct val="200000"/>
              </a:lnSpc>
              <a:buNone/>
            </a:pPr>
            <a:r>
              <a:rPr lang="hu-HU" altLang="de-DE" sz="1200" b="1" dirty="0" smtClean="0">
                <a:latin typeface="Arial" panose="020B0604020202020204" pitchFamily="34" charset="0"/>
                <a:cs typeface="Arial" panose="020B0604020202020204" pitchFamily="34" charset="0"/>
              </a:rPr>
              <a:t>RÉSZEI:</a:t>
            </a:r>
            <a:endParaRPr lang="hu-HU" altLang="de-DE" sz="1200" b="1" dirty="0">
              <a:latin typeface="Arial" panose="020B0604020202020204" pitchFamily="34" charset="0"/>
              <a:cs typeface="Arial" panose="020B0604020202020204" pitchFamily="34" charset="0"/>
            </a:endParaRPr>
          </a:p>
          <a:p>
            <a:pPr>
              <a:lnSpc>
                <a:spcPct val="200000"/>
              </a:lnSpc>
              <a:buFont typeface="+mj-lt"/>
              <a:buAutoNum type="arabicPeriod"/>
            </a:pP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zületi fej (</a:t>
            </a:r>
            <a:r>
              <a:rPr lang="hu-HU" altLang="de-DE" sz="1200" b="1" dirty="0" err="1" smtClean="0">
                <a:latin typeface="Arial" panose="020B0604020202020204" pitchFamily="34" charset="0"/>
                <a:cs typeface="Arial" panose="020B0604020202020204" pitchFamily="34" charset="0"/>
              </a:rPr>
              <a:t>caput</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articulare</a:t>
            </a:r>
            <a:r>
              <a:rPr lang="hu-HU" altLang="de-DE" sz="1200" b="1" dirty="0" smtClean="0">
                <a:latin typeface="Arial" panose="020B0604020202020204" pitchFamily="34" charset="0"/>
                <a:cs typeface="Arial" panose="020B0604020202020204" pitchFamily="34" charset="0"/>
              </a:rPr>
              <a:t>)</a:t>
            </a:r>
          </a:p>
          <a:p>
            <a:pPr>
              <a:lnSpc>
                <a:spcPct val="200000"/>
              </a:lnSpc>
              <a:buFont typeface="+mj-lt"/>
              <a:buAutoNum type="arabicPeriod"/>
            </a:pP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zületi vápa (fossa </a:t>
            </a:r>
            <a:r>
              <a:rPr lang="hu-HU" altLang="de-DE" sz="1200" b="1" dirty="0" err="1" smtClean="0">
                <a:latin typeface="Arial" panose="020B0604020202020204" pitchFamily="34" charset="0"/>
                <a:cs typeface="Arial" panose="020B0604020202020204" pitchFamily="34" charset="0"/>
              </a:rPr>
              <a:t>articularis</a:t>
            </a:r>
            <a:r>
              <a:rPr lang="hu-HU" altLang="de-DE" sz="1200" b="1" dirty="0" smtClean="0">
                <a:latin typeface="Arial" panose="020B0604020202020204" pitchFamily="34" charset="0"/>
                <a:cs typeface="Arial" panose="020B0604020202020204" pitchFamily="34" charset="0"/>
              </a:rPr>
              <a:t>)</a:t>
            </a:r>
          </a:p>
          <a:p>
            <a:pPr>
              <a:lnSpc>
                <a:spcPct val="200000"/>
              </a:lnSpc>
              <a:buFont typeface="+mj-lt"/>
              <a:buAutoNum type="arabicPeriod"/>
            </a:pP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zületi rés (</a:t>
            </a:r>
            <a:r>
              <a:rPr lang="hu-HU" altLang="de-DE" sz="1200" b="1" dirty="0" err="1" smtClean="0">
                <a:latin typeface="Arial" panose="020B0604020202020204" pitchFamily="34" charset="0"/>
                <a:cs typeface="Arial" panose="020B0604020202020204" pitchFamily="34" charset="0"/>
              </a:rPr>
              <a:t>cavum</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articulare</a:t>
            </a:r>
            <a:r>
              <a:rPr lang="hu-HU" altLang="de-DE" sz="1200" b="1" dirty="0" smtClean="0">
                <a:latin typeface="Arial" panose="020B0604020202020204" pitchFamily="34" charset="0"/>
                <a:cs typeface="Arial" panose="020B0604020202020204" pitchFamily="34" charset="0"/>
              </a:rPr>
              <a:t>)</a:t>
            </a:r>
          </a:p>
          <a:p>
            <a:pPr marL="0" indent="0">
              <a:lnSpc>
                <a:spcPct val="200000"/>
              </a:lnSpc>
              <a:buNone/>
            </a:pPr>
            <a:r>
              <a:rPr lang="hu-HU" altLang="de-DE" sz="1200" b="1" dirty="0" smtClean="0">
                <a:latin typeface="Arial" panose="020B0604020202020204" pitchFamily="34" charset="0"/>
                <a:cs typeface="Arial" panose="020B0604020202020204" pitchFamily="34" charset="0"/>
              </a:rPr>
              <a:t> </a:t>
            </a:r>
            <a:endParaRPr lang="hu-HU" altLang="de-DE" sz="1200" b="1" dirty="0">
              <a:latin typeface="Arial" panose="020B0604020202020204" pitchFamily="34" charset="0"/>
              <a:cs typeface="Arial" panose="020B0604020202020204" pitchFamily="34" charset="0"/>
            </a:endParaRPr>
          </a:p>
        </p:txBody>
      </p:sp>
      <p:pic>
        <p:nvPicPr>
          <p:cNvPr id="9218" name="Picture 2"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244662" y="3300652"/>
            <a:ext cx="3674409" cy="33490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chultergelenk」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1734" y="3065172"/>
            <a:ext cx="2705087" cy="355668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Csoportba foglalás 8"/>
          <p:cNvGrpSpPr/>
          <p:nvPr/>
        </p:nvGrpSpPr>
        <p:grpSpPr>
          <a:xfrm>
            <a:off x="3177708" y="1795822"/>
            <a:ext cx="5142044" cy="3759001"/>
            <a:chOff x="3342704" y="3789458"/>
            <a:chExt cx="4374023" cy="2974336"/>
          </a:xfrm>
        </p:grpSpPr>
        <p:pic>
          <p:nvPicPr>
            <p:cNvPr id="9222" name="Picture 6" descr="「synovial joint」の画像検索結果"/>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2704" y="3789458"/>
              <a:ext cx="4374023" cy="29743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Csoportba foglalás 7"/>
            <p:cNvGrpSpPr/>
            <p:nvPr/>
          </p:nvGrpSpPr>
          <p:grpSpPr>
            <a:xfrm>
              <a:off x="4576988" y="4583611"/>
              <a:ext cx="1345560" cy="1457634"/>
              <a:chOff x="4685147" y="4557185"/>
              <a:chExt cx="1345560" cy="1457634"/>
            </a:xfrm>
          </p:grpSpPr>
          <p:sp>
            <p:nvSpPr>
              <p:cNvPr id="2" name="Szövegdoboz 1"/>
              <p:cNvSpPr txBox="1"/>
              <p:nvPr/>
            </p:nvSpPr>
            <p:spPr>
              <a:xfrm>
                <a:off x="4776734" y="4557185"/>
                <a:ext cx="808235" cy="400110"/>
              </a:xfrm>
              <a:prstGeom prst="rect">
                <a:avLst/>
              </a:prstGeom>
              <a:solidFill>
                <a:schemeClr val="bg1"/>
              </a:solidFill>
            </p:spPr>
            <p:txBody>
              <a:bodyPr wrap="none" rtlCol="0">
                <a:spAutoFit/>
              </a:bodyPr>
              <a:lstStyle/>
              <a:p>
                <a:r>
                  <a:rPr lang="hu-HU" sz="1000" b="1" dirty="0" err="1">
                    <a:latin typeface="Arial" panose="020B0604020202020204" pitchFamily="34" charset="0"/>
                    <a:cs typeface="Arial" panose="020B0604020202020204" pitchFamily="34" charset="0"/>
                  </a:rPr>
                  <a:t>i</a:t>
                </a:r>
                <a:r>
                  <a:rPr lang="hu-HU" sz="1000" b="1" dirty="0" err="1" smtClean="0">
                    <a:latin typeface="Arial" panose="020B0604020202020204" pitchFamily="34" charset="0"/>
                    <a:cs typeface="Arial" panose="020B0604020202020204" pitchFamily="34" charset="0"/>
                  </a:rPr>
                  <a:t>zületi</a:t>
                </a:r>
                <a:r>
                  <a:rPr lang="hu-HU" sz="1000" b="1" dirty="0" smtClean="0">
                    <a:latin typeface="Arial" panose="020B0604020202020204" pitchFamily="34" charset="0"/>
                    <a:cs typeface="Arial" panose="020B0604020202020204" pitchFamily="34" charset="0"/>
                  </a:rPr>
                  <a:t> rés </a:t>
                </a:r>
              </a:p>
              <a:p>
                <a:r>
                  <a:rPr lang="hu-HU" sz="1000" b="1" dirty="0" err="1" smtClean="0">
                    <a:latin typeface="Arial" panose="020B0604020202020204" pitchFamily="34" charset="0"/>
                    <a:cs typeface="Arial" panose="020B0604020202020204" pitchFamily="34" charset="0"/>
                  </a:rPr>
                  <a:t>Synovia</a:t>
                </a:r>
                <a:endParaRPr lang="hu-HU" sz="1000" b="1" dirty="0">
                  <a:latin typeface="Arial" panose="020B0604020202020204" pitchFamily="34" charset="0"/>
                  <a:cs typeface="Arial" panose="020B0604020202020204" pitchFamily="34" charset="0"/>
                </a:endParaRPr>
              </a:p>
            </p:txBody>
          </p:sp>
          <p:sp>
            <p:nvSpPr>
              <p:cNvPr id="3" name="Szövegdoboz 2"/>
              <p:cNvSpPr txBox="1"/>
              <p:nvPr/>
            </p:nvSpPr>
            <p:spPr>
              <a:xfrm>
                <a:off x="4776734" y="5035339"/>
                <a:ext cx="859531" cy="246221"/>
              </a:xfrm>
              <a:prstGeom prst="rect">
                <a:avLst/>
              </a:prstGeom>
              <a:solidFill>
                <a:schemeClr val="bg1"/>
              </a:solidFill>
            </p:spPr>
            <p:txBody>
              <a:bodyPr wrap="none" rtlCol="0">
                <a:spAutoFit/>
              </a:bodyPr>
              <a:lstStyle/>
              <a:p>
                <a:r>
                  <a:rPr lang="hu-HU" sz="1000" b="1" dirty="0" err="1" smtClean="0">
                    <a:latin typeface="Arial" panose="020B0604020202020204" pitchFamily="34" charset="0"/>
                    <a:cs typeface="Arial" panose="020B0604020202020204" pitchFamily="34" charset="0"/>
                  </a:rPr>
                  <a:t>Izületi</a:t>
                </a:r>
                <a:r>
                  <a:rPr lang="hu-HU" sz="1000" b="1" dirty="0" smtClean="0">
                    <a:latin typeface="Arial" panose="020B0604020202020204" pitchFamily="34" charset="0"/>
                    <a:cs typeface="Arial" panose="020B0604020202020204" pitchFamily="34" charset="0"/>
                  </a:rPr>
                  <a:t> porc</a:t>
                </a:r>
                <a:endParaRPr lang="hu-HU" sz="1000" b="1" dirty="0">
                  <a:latin typeface="Arial" panose="020B0604020202020204" pitchFamily="34" charset="0"/>
                  <a:cs typeface="Arial" panose="020B0604020202020204" pitchFamily="34" charset="0"/>
                </a:endParaRPr>
              </a:p>
            </p:txBody>
          </p:sp>
          <p:sp>
            <p:nvSpPr>
              <p:cNvPr id="4" name="Szövegdoboz 3"/>
              <p:cNvSpPr txBox="1"/>
              <p:nvPr/>
            </p:nvSpPr>
            <p:spPr>
              <a:xfrm>
                <a:off x="4685147" y="5350841"/>
                <a:ext cx="614271" cy="338554"/>
              </a:xfrm>
              <a:prstGeom prst="rect">
                <a:avLst/>
              </a:prstGeom>
              <a:solidFill>
                <a:schemeClr val="bg1"/>
              </a:solidFill>
            </p:spPr>
            <p:txBody>
              <a:bodyPr wrap="none" rtlCol="0">
                <a:spAutoFit/>
              </a:bodyPr>
              <a:lstStyle/>
              <a:p>
                <a:pPr algn="ctr"/>
                <a:r>
                  <a:rPr lang="hu-HU" sz="800" b="1" dirty="0" err="1" smtClean="0">
                    <a:latin typeface="Arial" panose="020B0604020202020204" pitchFamily="34" charset="0"/>
                    <a:cs typeface="Arial" panose="020B0604020202020204" pitchFamily="34" charset="0"/>
                  </a:rPr>
                  <a:t>Capsula</a:t>
                </a:r>
                <a:r>
                  <a:rPr lang="hu-HU" sz="800" b="1" dirty="0" smtClean="0">
                    <a:latin typeface="Arial" panose="020B0604020202020204" pitchFamily="34" charset="0"/>
                    <a:cs typeface="Arial" panose="020B0604020202020204" pitchFamily="34" charset="0"/>
                  </a:rPr>
                  <a:t> </a:t>
                </a:r>
              </a:p>
              <a:p>
                <a:pPr algn="ctr"/>
                <a:r>
                  <a:rPr lang="hu-HU" sz="800" b="1" dirty="0" err="1" smtClean="0">
                    <a:latin typeface="Arial" panose="020B0604020202020204" pitchFamily="34" charset="0"/>
                    <a:cs typeface="Arial" panose="020B0604020202020204" pitchFamily="34" charset="0"/>
                  </a:rPr>
                  <a:t>fibrosa</a:t>
                </a:r>
                <a:endParaRPr lang="hu-HU" sz="800" b="1" dirty="0">
                  <a:latin typeface="Arial" panose="020B0604020202020204" pitchFamily="34" charset="0"/>
                  <a:cs typeface="Arial" panose="020B0604020202020204" pitchFamily="34" charset="0"/>
                </a:endParaRPr>
              </a:p>
            </p:txBody>
          </p:sp>
          <p:sp>
            <p:nvSpPr>
              <p:cNvPr id="6" name="Szövegdoboz 5"/>
              <p:cNvSpPr txBox="1"/>
              <p:nvPr/>
            </p:nvSpPr>
            <p:spPr>
              <a:xfrm>
                <a:off x="4702902" y="5676265"/>
                <a:ext cx="728084" cy="338554"/>
              </a:xfrm>
              <a:prstGeom prst="rect">
                <a:avLst/>
              </a:prstGeom>
              <a:solidFill>
                <a:schemeClr val="bg1"/>
              </a:solidFill>
            </p:spPr>
            <p:txBody>
              <a:bodyPr wrap="none" rtlCol="0">
                <a:spAutoFit/>
              </a:bodyPr>
              <a:lstStyle/>
              <a:p>
                <a:r>
                  <a:rPr lang="hu-HU" sz="800" b="1" dirty="0" err="1" smtClean="0">
                    <a:latin typeface="Arial" panose="020B0604020202020204" pitchFamily="34" charset="0"/>
                    <a:cs typeface="Arial" panose="020B0604020202020204" pitchFamily="34" charset="0"/>
                  </a:rPr>
                  <a:t>Membrana</a:t>
                </a:r>
                <a:r>
                  <a:rPr lang="hu-HU" sz="800" b="1" dirty="0" smtClean="0">
                    <a:latin typeface="Arial" panose="020B0604020202020204" pitchFamily="34" charset="0"/>
                    <a:cs typeface="Arial" panose="020B0604020202020204" pitchFamily="34" charset="0"/>
                  </a:rPr>
                  <a:t> </a:t>
                </a:r>
              </a:p>
              <a:p>
                <a:r>
                  <a:rPr lang="hu-HU" sz="800" b="1" dirty="0" err="1" smtClean="0">
                    <a:latin typeface="Arial" panose="020B0604020202020204" pitchFamily="34" charset="0"/>
                    <a:cs typeface="Arial" panose="020B0604020202020204" pitchFamily="34" charset="0"/>
                  </a:rPr>
                  <a:t>synovilais</a:t>
                </a:r>
                <a:endParaRPr lang="hu-HU" sz="800" b="1" dirty="0">
                  <a:latin typeface="Arial" panose="020B0604020202020204" pitchFamily="34" charset="0"/>
                  <a:cs typeface="Arial" panose="020B0604020202020204" pitchFamily="34" charset="0"/>
                </a:endParaRPr>
              </a:p>
            </p:txBody>
          </p:sp>
          <p:sp>
            <p:nvSpPr>
              <p:cNvPr id="7" name="Szövegdoboz 6"/>
              <p:cNvSpPr txBox="1"/>
              <p:nvPr/>
            </p:nvSpPr>
            <p:spPr>
              <a:xfrm>
                <a:off x="5352316" y="5457092"/>
                <a:ext cx="678391" cy="338554"/>
              </a:xfrm>
              <a:prstGeom prst="rect">
                <a:avLst/>
              </a:prstGeom>
              <a:solidFill>
                <a:schemeClr val="bg1"/>
              </a:solidFill>
            </p:spPr>
            <p:txBody>
              <a:bodyPr wrap="none" rtlCol="0">
                <a:spAutoFit/>
              </a:bodyPr>
              <a:lstStyle/>
              <a:p>
                <a:pPr algn="ctr"/>
                <a:r>
                  <a:rPr lang="hu-HU" sz="800" b="1" dirty="0" err="1" smtClean="0">
                    <a:latin typeface="Arial" panose="020B0604020202020204" pitchFamily="34" charset="0"/>
                    <a:cs typeface="Arial" panose="020B0604020202020204" pitchFamily="34" charset="0"/>
                  </a:rPr>
                  <a:t>Capsula</a:t>
                </a:r>
                <a:endParaRPr lang="hu-HU" sz="800" b="1" dirty="0" smtClean="0">
                  <a:latin typeface="Arial" panose="020B0604020202020204" pitchFamily="34" charset="0"/>
                  <a:cs typeface="Arial" panose="020B0604020202020204" pitchFamily="34" charset="0"/>
                </a:endParaRPr>
              </a:p>
              <a:p>
                <a:pPr algn="ctr"/>
                <a:r>
                  <a:rPr lang="hu-HU" sz="800" b="1" dirty="0" err="1" smtClean="0">
                    <a:latin typeface="Arial" panose="020B0604020202020204" pitchFamily="34" charset="0"/>
                    <a:cs typeface="Arial" panose="020B0604020202020204" pitchFamily="34" charset="0"/>
                  </a:rPr>
                  <a:t>articularis</a:t>
                </a:r>
                <a:endParaRPr lang="hu-HU" sz="800" b="1" dirty="0">
                  <a:latin typeface="Arial" panose="020B0604020202020204" pitchFamily="34" charset="0"/>
                  <a:cs typeface="Arial" panose="020B0604020202020204" pitchFamily="34" charset="0"/>
                </a:endParaRPr>
              </a:p>
            </p:txBody>
          </p:sp>
        </p:grpSp>
      </p:grpSp>
      <p:pic>
        <p:nvPicPr>
          <p:cNvPr id="7170" name="Picture 2" descr="「izület részei」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319752" y="425003"/>
            <a:ext cx="3721994" cy="264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855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53031" y="92717"/>
            <a:ext cx="5329238" cy="908050"/>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IZÜLET </a:t>
            </a:r>
            <a:r>
              <a:rPr lang="hu-HU" altLang="de-DE" sz="2000" b="1" dirty="0">
                <a:latin typeface="Arial" panose="020B0604020202020204" pitchFamily="34" charset="0"/>
                <a:cs typeface="Arial" panose="020B0604020202020204" pitchFamily="34" charset="0"/>
              </a:rPr>
              <a:t>(</a:t>
            </a:r>
            <a:r>
              <a:rPr lang="hu-HU" altLang="de-DE" sz="2000" b="1" dirty="0" smtClean="0">
                <a:latin typeface="Arial" panose="020B0604020202020204" pitchFamily="34" charset="0"/>
                <a:cs typeface="Arial" panose="020B0604020202020204" pitchFamily="34" charset="0"/>
              </a:rPr>
              <a:t>ARTICULATIO)</a:t>
            </a:r>
            <a:endParaRPr lang="hu-HU" altLang="de-DE" sz="2000" b="1" dirty="0">
              <a:latin typeface="Arial" panose="020B0604020202020204" pitchFamily="34" charset="0"/>
              <a:cs typeface="Arial" panose="020B0604020202020204" pitchFamily="34" charset="0"/>
            </a:endParaRPr>
          </a:p>
        </p:txBody>
      </p:sp>
      <p:sp>
        <p:nvSpPr>
          <p:cNvPr id="15363" name="Rectangle 3"/>
          <p:cNvSpPr>
            <a:spLocks noGrp="1" noChangeArrowheads="1"/>
          </p:cNvSpPr>
          <p:nvPr>
            <p:ph type="body" idx="1"/>
          </p:nvPr>
        </p:nvSpPr>
        <p:spPr>
          <a:xfrm>
            <a:off x="148445" y="1125067"/>
            <a:ext cx="8229600" cy="2879725"/>
          </a:xfrm>
        </p:spPr>
        <p:txBody>
          <a:bodyPr>
            <a:noAutofit/>
          </a:bodyPr>
          <a:lstStyle/>
          <a:p>
            <a:pPr marL="0" indent="0">
              <a:lnSpc>
                <a:spcPct val="200000"/>
              </a:lnSpc>
              <a:buNone/>
            </a:pPr>
            <a:r>
              <a:rPr lang="hu-HU" altLang="de-DE" sz="1200" b="1" dirty="0" smtClean="0">
                <a:latin typeface="Arial" panose="020B0604020202020204" pitchFamily="34" charset="0"/>
                <a:cs typeface="Arial" panose="020B0604020202020204" pitchFamily="34" charset="0"/>
              </a:rPr>
              <a:t>RÉSZEI:</a:t>
            </a:r>
            <a:endParaRPr lang="hu-HU" altLang="de-DE" sz="1200" b="1" dirty="0">
              <a:latin typeface="Arial" panose="020B0604020202020204" pitchFamily="34" charset="0"/>
              <a:cs typeface="Arial" panose="020B0604020202020204" pitchFamily="34" charset="0"/>
            </a:endParaRPr>
          </a:p>
          <a:p>
            <a:pPr marL="0" indent="0">
              <a:lnSpc>
                <a:spcPct val="200000"/>
              </a:lnSpc>
              <a:buNone/>
            </a:pPr>
            <a:r>
              <a:rPr lang="hu-HU" altLang="de-DE" sz="1200" b="1" dirty="0">
                <a:latin typeface="Arial" panose="020B0604020202020204" pitchFamily="34" charset="0"/>
                <a:cs typeface="Arial" panose="020B0604020202020204" pitchFamily="34" charset="0"/>
              </a:rPr>
              <a:t>3. í</a:t>
            </a:r>
            <a:r>
              <a:rPr lang="hu-HU" altLang="de-DE" sz="1200" b="1" dirty="0" smtClean="0">
                <a:latin typeface="Arial" panose="020B0604020202020204" pitchFamily="34" charset="0"/>
                <a:cs typeface="Arial" panose="020B0604020202020204" pitchFamily="34" charset="0"/>
              </a:rPr>
              <a:t>zületi tok (</a:t>
            </a:r>
            <a:r>
              <a:rPr lang="hu-HU" altLang="de-DE" sz="1200" b="1" dirty="0" err="1" smtClean="0">
                <a:latin typeface="Arial" panose="020B0604020202020204" pitchFamily="34" charset="0"/>
                <a:cs typeface="Arial" panose="020B0604020202020204" pitchFamily="34" charset="0"/>
              </a:rPr>
              <a:t>capsula</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articularis</a:t>
            </a:r>
            <a:r>
              <a:rPr lang="hu-HU" altLang="de-DE" sz="1200" b="1" dirty="0" smtClean="0">
                <a:latin typeface="Arial" panose="020B0604020202020204" pitchFamily="34" charset="0"/>
                <a:cs typeface="Arial" panose="020B0604020202020204" pitchFamily="34" charset="0"/>
              </a:rPr>
              <a:t>):</a:t>
            </a:r>
            <a:endParaRPr lang="hu-HU" altLang="de-DE" sz="1200" b="1" dirty="0">
              <a:latin typeface="Arial" panose="020B0604020202020204" pitchFamily="34" charset="0"/>
              <a:cs typeface="Arial" panose="020B0604020202020204" pitchFamily="34" charset="0"/>
            </a:endParaRPr>
          </a:p>
          <a:p>
            <a:pPr>
              <a:lnSpc>
                <a:spcPct val="200000"/>
              </a:lnSpc>
            </a:pPr>
            <a:r>
              <a:rPr lang="hu-HU" altLang="de-DE" sz="1200" b="1" dirty="0">
                <a:latin typeface="Arial" panose="020B0604020202020204" pitchFamily="34" charset="0"/>
                <a:cs typeface="Arial" panose="020B0604020202020204" pitchFamily="34" charset="0"/>
              </a:rPr>
              <a:t>é</a:t>
            </a:r>
            <a:r>
              <a:rPr lang="hu-HU" altLang="de-DE" sz="1200" b="1" dirty="0" smtClean="0">
                <a:latin typeface="Arial" panose="020B0604020202020204" pitchFamily="34" charset="0"/>
                <a:cs typeface="Arial" panose="020B0604020202020204" pitchFamily="34" charset="0"/>
              </a:rPr>
              <a:t>rző beidegzés</a:t>
            </a:r>
            <a:endParaRPr lang="hu-HU" altLang="de-DE" sz="1200" b="1" dirty="0">
              <a:latin typeface="Arial" panose="020B0604020202020204" pitchFamily="34" charset="0"/>
              <a:cs typeface="Arial" panose="020B0604020202020204" pitchFamily="34" charset="0"/>
            </a:endParaRPr>
          </a:p>
          <a:p>
            <a:pPr>
              <a:lnSpc>
                <a:spcPct val="200000"/>
              </a:lnSpc>
            </a:pP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zületi szalagok (</a:t>
            </a:r>
            <a:r>
              <a:rPr lang="hu-HU" altLang="de-DE" sz="1200" b="1" dirty="0" err="1" smtClean="0">
                <a:latin typeface="Arial" panose="020B0604020202020204" pitchFamily="34" charset="0"/>
                <a:cs typeface="Arial" panose="020B0604020202020204" pitchFamily="34" charset="0"/>
              </a:rPr>
              <a:t>ligamentum</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articulare</a:t>
            </a:r>
            <a:r>
              <a:rPr lang="hu-HU" altLang="de-DE" sz="1200" b="1" dirty="0" smtClean="0">
                <a:latin typeface="Arial" panose="020B0604020202020204" pitchFamily="34" charset="0"/>
                <a:cs typeface="Arial" panose="020B0604020202020204" pitchFamily="34" charset="0"/>
              </a:rPr>
              <a:t>) erősítik </a:t>
            </a:r>
            <a:endParaRPr lang="hu-HU" altLang="de-DE" sz="1200" b="1" dirty="0">
              <a:latin typeface="Arial" panose="020B0604020202020204" pitchFamily="34" charset="0"/>
              <a:cs typeface="Arial" panose="020B0604020202020204" pitchFamily="34" charset="0"/>
            </a:endParaRPr>
          </a:p>
          <a:p>
            <a:pPr marL="0" indent="0">
              <a:lnSpc>
                <a:spcPct val="200000"/>
              </a:lnSpc>
              <a:buNone/>
            </a:pPr>
            <a:r>
              <a:rPr lang="hu-HU" altLang="de-DE" sz="1200" b="1" dirty="0" smtClean="0">
                <a:latin typeface="Arial" panose="020B0604020202020204" pitchFamily="34" charset="0"/>
                <a:cs typeface="Arial" panose="020B0604020202020204" pitchFamily="34" charset="0"/>
              </a:rPr>
              <a:t>RÉTEGEI:</a:t>
            </a:r>
            <a:endParaRPr lang="hu-HU" altLang="de-DE" sz="1200" b="1" dirty="0">
              <a:latin typeface="Arial" panose="020B0604020202020204" pitchFamily="34" charset="0"/>
              <a:cs typeface="Arial" panose="020B0604020202020204" pitchFamily="34" charset="0"/>
            </a:endParaRPr>
          </a:p>
          <a:p>
            <a:pPr>
              <a:lnSpc>
                <a:spcPct val="200000"/>
              </a:lnSpc>
              <a:buFont typeface="+mj-lt"/>
              <a:buAutoNum type="alphaLcParenR"/>
            </a:pPr>
            <a:r>
              <a:rPr lang="hu-HU" altLang="de-DE" sz="1200" b="1" dirty="0" err="1">
                <a:latin typeface="Arial" panose="020B0604020202020204" pitchFamily="34" charset="0"/>
                <a:cs typeface="Arial" panose="020B0604020202020204" pitchFamily="34" charset="0"/>
              </a:rPr>
              <a:t>m</a:t>
            </a:r>
            <a:r>
              <a:rPr lang="hu-HU" altLang="de-DE" sz="1200" b="1" dirty="0" err="1" smtClean="0">
                <a:latin typeface="Arial" panose="020B0604020202020204" pitchFamily="34" charset="0"/>
                <a:cs typeface="Arial" panose="020B0604020202020204" pitchFamily="34" charset="0"/>
              </a:rPr>
              <a:t>embrana</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fibrosa</a:t>
            </a:r>
            <a:r>
              <a:rPr lang="hu-HU" altLang="de-DE" sz="1200" b="1" dirty="0">
                <a:latin typeface="Arial" panose="020B0604020202020204" pitchFamily="34" charset="0"/>
                <a:cs typeface="Arial" panose="020B0604020202020204" pitchFamily="34" charset="0"/>
              </a:rPr>
              <a:t> </a:t>
            </a:r>
          </a:p>
          <a:p>
            <a:pPr>
              <a:lnSpc>
                <a:spcPct val="200000"/>
              </a:lnSpc>
              <a:buFont typeface="+mj-lt"/>
              <a:buAutoNum type="alphaLcParenR"/>
            </a:pPr>
            <a:r>
              <a:rPr lang="hu-HU" altLang="de-DE" sz="1200" b="1" dirty="0" err="1">
                <a:latin typeface="Arial" panose="020B0604020202020204" pitchFamily="34" charset="0"/>
                <a:cs typeface="Arial" panose="020B0604020202020204" pitchFamily="34" charset="0"/>
              </a:rPr>
              <a:t>m</a:t>
            </a:r>
            <a:r>
              <a:rPr lang="hu-HU" altLang="de-DE" sz="1200" b="1" dirty="0" err="1" smtClean="0">
                <a:latin typeface="Arial" panose="020B0604020202020204" pitchFamily="34" charset="0"/>
                <a:cs typeface="Arial" panose="020B0604020202020204" pitchFamily="34" charset="0"/>
              </a:rPr>
              <a:t>embrana</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synovialis</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synovia</a:t>
            </a:r>
            <a:r>
              <a:rPr lang="hu-HU" altLang="de-DE" sz="1200" b="1" dirty="0" smtClean="0">
                <a:latin typeface="Arial" panose="020B0604020202020204" pitchFamily="34" charset="0"/>
                <a:cs typeface="Arial" panose="020B0604020202020204" pitchFamily="34" charset="0"/>
              </a:rPr>
              <a:t> termelése</a:t>
            </a:r>
            <a:endParaRPr lang="hu-HU" altLang="de-DE" sz="1200" b="1" dirty="0">
              <a:latin typeface="Arial" panose="020B0604020202020204" pitchFamily="34" charset="0"/>
              <a:cs typeface="Arial" panose="020B0604020202020204" pitchFamily="34" charset="0"/>
            </a:endParaRPr>
          </a:p>
        </p:txBody>
      </p:sp>
      <p:pic>
        <p:nvPicPr>
          <p:cNvPr id="10242" name="Picture 2" descr="関連画像"/>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64246" y="3140066"/>
            <a:ext cx="3751902" cy="355230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Csoportba foglalás 11"/>
          <p:cNvGrpSpPr/>
          <p:nvPr/>
        </p:nvGrpSpPr>
        <p:grpSpPr>
          <a:xfrm>
            <a:off x="3978629" y="1125067"/>
            <a:ext cx="3854596" cy="4153892"/>
            <a:chOff x="4663420" y="3990735"/>
            <a:chExt cx="2833113" cy="2819566"/>
          </a:xfrm>
        </p:grpSpPr>
        <p:grpSp>
          <p:nvGrpSpPr>
            <p:cNvPr id="3" name="Csoportba foglalás 2"/>
            <p:cNvGrpSpPr/>
            <p:nvPr/>
          </p:nvGrpSpPr>
          <p:grpSpPr>
            <a:xfrm>
              <a:off x="4663420" y="3990735"/>
              <a:ext cx="2833113" cy="2819566"/>
              <a:chOff x="4670191" y="4083456"/>
              <a:chExt cx="2833113" cy="2819566"/>
            </a:xfrm>
          </p:grpSpPr>
          <p:pic>
            <p:nvPicPr>
              <p:cNvPr id="10244" name="Picture 4" descr="abstract_1-1-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70191" y="4083456"/>
                <a:ext cx="2833113" cy="252832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332621" y="6656801"/>
                <a:ext cx="1890261" cy="246221"/>
              </a:xfrm>
              <a:prstGeom prst="rect">
                <a:avLst/>
              </a:prstGeom>
            </p:spPr>
            <p:txBody>
              <a:bodyPr wrap="none">
                <a:spAutoFit/>
              </a:bodyPr>
              <a:lstStyle/>
              <a:p>
                <a:r>
                  <a:rPr lang="hu-HU" sz="1000" b="1" dirty="0" smtClean="0">
                    <a:latin typeface="Arial" panose="020B0604020202020204" pitchFamily="34" charset="0"/>
                    <a:cs typeface="Arial" panose="020B0604020202020204" pitchFamily="34" charset="0"/>
                  </a:rPr>
                  <a:t>https://jcphysiotherapy.com</a:t>
                </a:r>
                <a:endParaRPr lang="hu-HU" sz="1000" b="1" dirty="0">
                  <a:latin typeface="Arial" panose="020B0604020202020204" pitchFamily="34" charset="0"/>
                  <a:cs typeface="Arial" panose="020B0604020202020204" pitchFamily="34" charset="0"/>
                </a:endParaRPr>
              </a:p>
            </p:txBody>
          </p:sp>
        </p:grpSp>
        <p:sp>
          <p:nvSpPr>
            <p:cNvPr id="5" name="Szövegdoboz 4"/>
            <p:cNvSpPr txBox="1"/>
            <p:nvPr/>
          </p:nvSpPr>
          <p:spPr>
            <a:xfrm>
              <a:off x="4804827" y="5260349"/>
              <a:ext cx="673582" cy="246221"/>
            </a:xfrm>
            <a:prstGeom prst="rect">
              <a:avLst/>
            </a:prstGeom>
            <a:noFill/>
          </p:spPr>
          <p:txBody>
            <a:bodyPr wrap="none" rtlCol="0">
              <a:spAutoFit/>
            </a:bodyPr>
            <a:lstStyle/>
            <a:p>
              <a:r>
                <a:rPr lang="hu-HU" sz="1000" b="1" dirty="0" err="1">
                  <a:latin typeface="Arial" panose="020B0604020202020204" pitchFamily="34" charset="0"/>
                  <a:cs typeface="Arial" panose="020B0604020202020204" pitchFamily="34" charset="0"/>
                </a:rPr>
                <a:t>S</a:t>
              </a:r>
              <a:r>
                <a:rPr lang="hu-HU" sz="1000" b="1" dirty="0" err="1" smtClean="0">
                  <a:latin typeface="Arial" panose="020B0604020202020204" pitchFamily="34" charset="0"/>
                  <a:cs typeface="Arial" panose="020B0604020202020204" pitchFamily="34" charset="0"/>
                </a:rPr>
                <a:t>capula</a:t>
              </a:r>
              <a:endParaRPr lang="hu-HU" sz="1000" b="1" dirty="0">
                <a:latin typeface="Arial" panose="020B0604020202020204" pitchFamily="34" charset="0"/>
                <a:cs typeface="Arial" panose="020B0604020202020204" pitchFamily="34" charset="0"/>
              </a:endParaRPr>
            </a:p>
          </p:txBody>
        </p:sp>
        <p:sp>
          <p:nvSpPr>
            <p:cNvPr id="6" name="Szövegdoboz 5"/>
            <p:cNvSpPr txBox="1"/>
            <p:nvPr/>
          </p:nvSpPr>
          <p:spPr>
            <a:xfrm>
              <a:off x="6461890" y="5074043"/>
              <a:ext cx="611065" cy="400110"/>
            </a:xfrm>
            <a:prstGeom prst="rect">
              <a:avLst/>
            </a:prstGeom>
            <a:noFill/>
          </p:spPr>
          <p:txBody>
            <a:bodyPr wrap="none" rtlCol="0">
              <a:spAutoFit/>
            </a:bodyPr>
            <a:lstStyle/>
            <a:p>
              <a:pPr algn="ctr"/>
              <a:r>
                <a:rPr lang="hu-HU" sz="1000" b="1" dirty="0" err="1" smtClean="0">
                  <a:latin typeface="Arial" panose="020B0604020202020204" pitchFamily="34" charset="0"/>
                  <a:cs typeface="Arial" panose="020B0604020202020204" pitchFamily="34" charset="0"/>
                </a:rPr>
                <a:t>Caput</a:t>
              </a:r>
              <a:endParaRPr lang="hu-HU" sz="1000" b="1" dirty="0" smtClean="0">
                <a:latin typeface="Arial" panose="020B0604020202020204" pitchFamily="34" charset="0"/>
                <a:cs typeface="Arial" panose="020B0604020202020204" pitchFamily="34" charset="0"/>
              </a:endParaRPr>
            </a:p>
            <a:p>
              <a:pPr algn="ctr"/>
              <a:r>
                <a:rPr lang="hu-HU" sz="1000" b="1" dirty="0" err="1" smtClean="0">
                  <a:latin typeface="Arial" panose="020B0604020202020204" pitchFamily="34" charset="0"/>
                  <a:cs typeface="Arial" panose="020B0604020202020204" pitchFamily="34" charset="0"/>
                </a:rPr>
                <a:t>humeri</a:t>
              </a:r>
              <a:endParaRPr lang="hu-HU" sz="1000" b="1" dirty="0">
                <a:latin typeface="Arial" panose="020B0604020202020204" pitchFamily="34" charset="0"/>
                <a:cs typeface="Arial" panose="020B0604020202020204" pitchFamily="34" charset="0"/>
              </a:endParaRPr>
            </a:p>
          </p:txBody>
        </p:sp>
        <p:cxnSp>
          <p:nvCxnSpPr>
            <p:cNvPr id="10" name="Egyenes összekötő nyíllal 9"/>
            <p:cNvCxnSpPr/>
            <p:nvPr/>
          </p:nvCxnSpPr>
          <p:spPr>
            <a:xfrm flipV="1">
              <a:off x="5707895" y="5506570"/>
              <a:ext cx="233467" cy="6881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5450780" y="6194738"/>
              <a:ext cx="659155"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capsula</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17" name="Picture 2" descr="「izület részei」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39364" y="18494"/>
            <a:ext cx="3849318" cy="299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486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87483" y="229479"/>
            <a:ext cx="5329238" cy="517893"/>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IZÜLET </a:t>
            </a:r>
            <a:r>
              <a:rPr lang="hu-HU" altLang="de-DE" sz="2000" b="1" dirty="0">
                <a:latin typeface="Arial" panose="020B0604020202020204" pitchFamily="34" charset="0"/>
                <a:cs typeface="Arial" panose="020B0604020202020204" pitchFamily="34" charset="0"/>
              </a:rPr>
              <a:t>(</a:t>
            </a:r>
            <a:r>
              <a:rPr lang="hu-HU" altLang="de-DE" sz="2000" b="1" dirty="0" smtClean="0">
                <a:latin typeface="Arial" panose="020B0604020202020204" pitchFamily="34" charset="0"/>
                <a:cs typeface="Arial" panose="020B0604020202020204" pitchFamily="34" charset="0"/>
              </a:rPr>
              <a:t>ARTICULATIO)</a:t>
            </a:r>
            <a:endParaRPr lang="hu-HU" altLang="de-DE" sz="2000" b="1" dirty="0">
              <a:latin typeface="Arial" panose="020B0604020202020204" pitchFamily="34" charset="0"/>
              <a:cs typeface="Arial" panose="020B0604020202020204" pitchFamily="34" charset="0"/>
            </a:endParaRPr>
          </a:p>
        </p:txBody>
      </p:sp>
      <p:sp>
        <p:nvSpPr>
          <p:cNvPr id="14339" name="Rectangle 3"/>
          <p:cNvSpPr>
            <a:spLocks noGrp="1" noChangeArrowheads="1"/>
          </p:cNvSpPr>
          <p:nvPr>
            <p:ph type="body" idx="1"/>
          </p:nvPr>
        </p:nvSpPr>
        <p:spPr>
          <a:xfrm>
            <a:off x="296276" y="1247063"/>
            <a:ext cx="8229600" cy="2879725"/>
          </a:xfrm>
        </p:spPr>
        <p:txBody>
          <a:bodyPr>
            <a:noAutofit/>
          </a:bodyPr>
          <a:lstStyle/>
          <a:p>
            <a:pPr marL="0" indent="0">
              <a:lnSpc>
                <a:spcPct val="200000"/>
              </a:lnSpc>
              <a:buNone/>
              <a:defRPr/>
            </a:pPr>
            <a:r>
              <a:rPr lang="hu-HU" altLang="de-DE" sz="1200" b="1" dirty="0" smtClean="0">
                <a:latin typeface="Arial" panose="020B0604020202020204" pitchFamily="34" charset="0"/>
                <a:cs typeface="Arial" panose="020B0604020202020204" pitchFamily="34" charset="0"/>
              </a:rPr>
              <a:t>RÉSZEI:</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a:latin typeface="Arial" panose="020B0604020202020204" pitchFamily="34" charset="0"/>
                <a:cs typeface="Arial" panose="020B0604020202020204" pitchFamily="34" charset="0"/>
              </a:rPr>
              <a:t>4. </a:t>
            </a:r>
            <a:r>
              <a:rPr lang="hu-HU" altLang="de-DE" sz="1200" b="1" dirty="0" err="1">
                <a:latin typeface="Arial" panose="020B0604020202020204" pitchFamily="34" charset="0"/>
                <a:cs typeface="Arial" panose="020B0604020202020204" pitchFamily="34" charset="0"/>
              </a:rPr>
              <a:t>s</a:t>
            </a:r>
            <a:r>
              <a:rPr lang="hu-HU" altLang="de-DE" sz="1200" b="1" dirty="0" err="1" smtClean="0">
                <a:latin typeface="Arial" panose="020B0604020202020204" pitchFamily="34" charset="0"/>
                <a:cs typeface="Arial" panose="020B0604020202020204" pitchFamily="34" charset="0"/>
              </a:rPr>
              <a:t>ynovia</a:t>
            </a:r>
            <a:r>
              <a:rPr lang="hu-HU" altLang="de-DE" sz="1200" b="1" dirty="0" smtClean="0">
                <a:latin typeface="Arial" panose="020B0604020202020204" pitchFamily="34" charset="0"/>
                <a:cs typeface="Arial" panose="020B0604020202020204" pitchFamily="34" charset="0"/>
              </a:rPr>
              <a:t> </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a:latin typeface="Arial" panose="020B0604020202020204" pitchFamily="34" charset="0"/>
                <a:cs typeface="Arial" panose="020B0604020202020204" pitchFamily="34" charset="0"/>
              </a:rPr>
              <a:t>5. í</a:t>
            </a:r>
            <a:r>
              <a:rPr lang="hu-HU" altLang="de-DE" sz="1200" b="1" dirty="0" smtClean="0">
                <a:latin typeface="Arial" panose="020B0604020202020204" pitchFamily="34" charset="0"/>
                <a:cs typeface="Arial" panose="020B0604020202020204" pitchFamily="34" charset="0"/>
              </a:rPr>
              <a:t>zületi porc: </a:t>
            </a:r>
            <a:endParaRPr lang="hu-HU" altLang="de-DE" sz="1200" b="1" dirty="0">
              <a:latin typeface="Arial" panose="020B0604020202020204" pitchFamily="34" charset="0"/>
              <a:cs typeface="Arial" panose="020B0604020202020204" pitchFamily="34" charset="0"/>
            </a:endParaRPr>
          </a:p>
          <a:p>
            <a:pPr eaLnBrk="1" hangingPunct="1">
              <a:lnSpc>
                <a:spcPct val="200000"/>
              </a:lnSpc>
              <a:defRPr/>
            </a:pPr>
            <a:r>
              <a:rPr lang="hu-HU" altLang="de-DE" sz="1200" b="1" dirty="0" err="1">
                <a:latin typeface="Arial" panose="020B0604020202020204" pitchFamily="34" charset="0"/>
                <a:cs typeface="Arial" panose="020B0604020202020204" pitchFamily="34" charset="0"/>
              </a:rPr>
              <a:t>h</a:t>
            </a:r>
            <a:r>
              <a:rPr lang="hu-HU" altLang="de-DE" sz="1200" b="1" dirty="0" err="1" smtClean="0">
                <a:latin typeface="Arial" panose="020B0604020202020204" pitchFamily="34" charset="0"/>
                <a:cs typeface="Arial" panose="020B0604020202020204" pitchFamily="34" charset="0"/>
              </a:rPr>
              <a:t>yalinporc</a:t>
            </a:r>
            <a:endParaRPr lang="hu-HU" altLang="de-DE" sz="1200" b="1" dirty="0">
              <a:latin typeface="Arial" panose="020B0604020202020204" pitchFamily="34" charset="0"/>
              <a:cs typeface="Arial" panose="020B0604020202020204" pitchFamily="34" charset="0"/>
            </a:endParaRPr>
          </a:p>
          <a:p>
            <a:pPr eaLnBrk="1" hangingPunct="1">
              <a:lnSpc>
                <a:spcPct val="200000"/>
              </a:lnSpc>
              <a:defRPr/>
            </a:pPr>
            <a:r>
              <a:rPr lang="hu-HU" altLang="de-DE" sz="1200" b="1" dirty="0" smtClean="0">
                <a:latin typeface="Arial" panose="020B0604020202020204" pitchFamily="34" charset="0"/>
                <a:cs typeface="Arial" panose="020B0604020202020204" pitchFamily="34" charset="0"/>
              </a:rPr>
              <a:t>rostos porc</a:t>
            </a:r>
            <a:endParaRPr lang="hu-HU" altLang="de-DE" sz="1200" b="1" dirty="0">
              <a:latin typeface="Arial" panose="020B0604020202020204" pitchFamily="34" charset="0"/>
              <a:cs typeface="Arial" panose="020B0604020202020204" pitchFamily="34" charset="0"/>
            </a:endParaRPr>
          </a:p>
          <a:p>
            <a:pPr eaLnBrk="1" hangingPunct="1">
              <a:lnSpc>
                <a:spcPct val="200000"/>
              </a:lnSpc>
              <a:defRPr/>
            </a:pPr>
            <a:r>
              <a:rPr lang="hu-HU" altLang="de-DE" sz="1200" b="1" dirty="0" smtClean="0">
                <a:latin typeface="Arial" panose="020B0604020202020204" pitchFamily="34" charset="0"/>
                <a:cs typeface="Arial" panose="020B0604020202020204" pitchFamily="34" charset="0"/>
              </a:rPr>
              <a:t>érmentes</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a:latin typeface="Arial" panose="020B0604020202020204" pitchFamily="34" charset="0"/>
                <a:cs typeface="Arial" panose="020B0604020202020204" pitchFamily="34" charset="0"/>
              </a:rPr>
              <a:t>6. </a:t>
            </a:r>
            <a:r>
              <a:rPr lang="hu-HU" altLang="de-DE" sz="1200" b="1" dirty="0" err="1">
                <a:latin typeface="Arial" panose="020B0604020202020204" pitchFamily="34" charset="0"/>
                <a:cs typeface="Arial" panose="020B0604020202020204" pitchFamily="34" charset="0"/>
              </a:rPr>
              <a:t>d</a:t>
            </a:r>
            <a:r>
              <a:rPr lang="hu-HU" altLang="de-DE" sz="1200" b="1" dirty="0" err="1" smtClean="0">
                <a:latin typeface="Arial" panose="020B0604020202020204" pitchFamily="34" charset="0"/>
                <a:cs typeface="Arial" panose="020B0604020202020204" pitchFamily="34" charset="0"/>
              </a:rPr>
              <a:t>iscus</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m</a:t>
            </a:r>
            <a:r>
              <a:rPr lang="hu-HU" altLang="de-DE" sz="1200" b="1" dirty="0" err="1" smtClean="0">
                <a:latin typeface="Arial" panose="020B0604020202020204" pitchFamily="34" charset="0"/>
                <a:cs typeface="Arial" panose="020B0604020202020204" pitchFamily="34" charset="0"/>
              </a:rPr>
              <a:t>eniscus</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smtClean="0">
                <a:latin typeface="Arial" panose="020B0604020202020204" pitchFamily="34" charset="0"/>
                <a:cs typeface="Arial" panose="020B0604020202020204" pitchFamily="34" charset="0"/>
              </a:rPr>
              <a:t>7. </a:t>
            </a:r>
            <a:r>
              <a:rPr lang="hu-HU" altLang="de-DE" sz="1200" b="1" dirty="0" err="1">
                <a:latin typeface="Arial" panose="020B0604020202020204" pitchFamily="34" charset="0"/>
                <a:cs typeface="Arial" panose="020B0604020202020204" pitchFamily="34" charset="0"/>
              </a:rPr>
              <a:t>b</a:t>
            </a:r>
            <a:r>
              <a:rPr lang="hu-HU" altLang="de-DE" sz="1200" b="1" dirty="0" err="1" smtClean="0">
                <a:latin typeface="Arial" panose="020B0604020202020204" pitchFamily="34" charset="0"/>
                <a:cs typeface="Arial" panose="020B0604020202020204" pitchFamily="34" charset="0"/>
              </a:rPr>
              <a:t>ursae</a:t>
            </a:r>
            <a:r>
              <a:rPr lang="hu-HU" altLang="de-DE" sz="1200" b="1" dirty="0" smtClean="0">
                <a:latin typeface="Arial" panose="020B0604020202020204" pitchFamily="34" charset="0"/>
                <a:cs typeface="Arial" panose="020B0604020202020204" pitchFamily="34" charset="0"/>
              </a:rPr>
              <a:t> (nyáktömlők)</a:t>
            </a:r>
            <a:endParaRPr lang="en-US" altLang="de-DE" sz="1200" b="1" dirty="0">
              <a:latin typeface="Arial" panose="020B0604020202020204" pitchFamily="34" charset="0"/>
              <a:cs typeface="Arial" panose="020B0604020202020204" pitchFamily="34" charset="0"/>
            </a:endParaRPr>
          </a:p>
        </p:txBody>
      </p:sp>
      <p:grpSp>
        <p:nvGrpSpPr>
          <p:cNvPr id="7" name="Csoportba foglalás 6"/>
          <p:cNvGrpSpPr/>
          <p:nvPr/>
        </p:nvGrpSpPr>
        <p:grpSpPr>
          <a:xfrm>
            <a:off x="2279034" y="953036"/>
            <a:ext cx="4657818" cy="3987880"/>
            <a:chOff x="3820955" y="1020169"/>
            <a:chExt cx="3035391" cy="2352428"/>
          </a:xfrm>
        </p:grpSpPr>
        <p:pic>
          <p:nvPicPr>
            <p:cNvPr id="11266" name="Picture 2" descr="「cartilage shoulder joint cadaver」の画像検索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0955" y="1020169"/>
              <a:ext cx="3035391" cy="235242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576829" y="3126376"/>
              <a:ext cx="1279517"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Articulatio</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humeri</a:t>
              </a:r>
              <a:endParaRPr lang="hu-HU" sz="1000" b="1" dirty="0">
                <a:solidFill>
                  <a:schemeClr val="bg1"/>
                </a:solidFill>
                <a:latin typeface="Arial" panose="020B0604020202020204" pitchFamily="34" charset="0"/>
                <a:cs typeface="Arial" panose="020B0604020202020204" pitchFamily="34" charset="0"/>
              </a:endParaRPr>
            </a:p>
          </p:txBody>
        </p:sp>
        <p:cxnSp>
          <p:nvCxnSpPr>
            <p:cNvPr id="4" name="Egyenes összekötő nyíllal 3"/>
            <p:cNvCxnSpPr/>
            <p:nvPr/>
          </p:nvCxnSpPr>
          <p:spPr>
            <a:xfrm>
              <a:off x="4577880" y="1574167"/>
              <a:ext cx="251697" cy="2546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Szövegdoboz 4"/>
            <p:cNvSpPr txBox="1"/>
            <p:nvPr/>
          </p:nvSpPr>
          <p:spPr>
            <a:xfrm>
              <a:off x="4024337" y="1253836"/>
              <a:ext cx="957099" cy="326800"/>
            </a:xfrm>
            <a:prstGeom prst="rect">
              <a:avLst/>
            </a:prstGeom>
            <a:noFill/>
          </p:spPr>
          <p:txBody>
            <a:bodyPr wrap="none" rtlCol="0">
              <a:spAutoFit/>
            </a:bodyPr>
            <a:lstStyle/>
            <a:p>
              <a:pPr algn="ctr">
                <a:lnSpc>
                  <a:spcPct val="150000"/>
                </a:lnSpc>
              </a:pPr>
              <a:r>
                <a:rPr lang="hu-HU" sz="1000" b="1" dirty="0" err="1" smtClean="0">
                  <a:solidFill>
                    <a:schemeClr val="bg1"/>
                  </a:solidFill>
                  <a:latin typeface="Arial" panose="020B0604020202020204" pitchFamily="34" charset="0"/>
                  <a:cs typeface="Arial" panose="020B0604020202020204" pitchFamily="34" charset="0"/>
                </a:rPr>
                <a:t>Caput</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humeri</a:t>
              </a:r>
              <a:r>
                <a:rPr lang="hu-HU" sz="1000" b="1" dirty="0" smtClean="0">
                  <a:solidFill>
                    <a:schemeClr val="bg1"/>
                  </a:solidFill>
                  <a:latin typeface="Arial" panose="020B0604020202020204" pitchFamily="34" charset="0"/>
                  <a:cs typeface="Arial" panose="020B0604020202020204" pitchFamily="34" charset="0"/>
                </a:rPr>
                <a:t> </a:t>
              </a:r>
            </a:p>
            <a:p>
              <a:pPr algn="ctr">
                <a:lnSpc>
                  <a:spcPct val="150000"/>
                </a:lnSpc>
              </a:pPr>
              <a:r>
                <a:rPr lang="hu-HU" sz="1000" b="1" dirty="0" err="1" smtClean="0">
                  <a:solidFill>
                    <a:schemeClr val="bg1"/>
                  </a:solidFill>
                  <a:latin typeface="Arial" panose="020B0604020202020204" pitchFamily="34" charset="0"/>
                  <a:cs typeface="Arial" panose="020B0604020202020204" pitchFamily="34" charset="0"/>
                </a:rPr>
                <a:t>hyalinporc</a:t>
              </a:r>
              <a:r>
                <a:rPr lang="hu-HU" sz="1000" b="1" dirty="0" smtClean="0">
                  <a:solidFill>
                    <a:schemeClr val="bg1"/>
                  </a:solidFill>
                  <a:latin typeface="Arial" panose="020B0604020202020204" pitchFamily="34" charset="0"/>
                  <a:cs typeface="Arial" panose="020B0604020202020204" pitchFamily="34" charset="0"/>
                </a:rPr>
                <a:t> borítással</a:t>
              </a:r>
            </a:p>
          </p:txBody>
        </p:sp>
      </p:grpSp>
      <p:pic>
        <p:nvPicPr>
          <p:cNvPr id="11270" name="Picture 6" descr="Fig.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6721" y="276755"/>
            <a:ext cx="3445386" cy="325278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d2y3mehm86iyu9.cloudfront.net/content/jbjsbr/98-B/8/1020/F5/graphic-6.medium.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4516" y="3735208"/>
            <a:ext cx="3917933" cy="3018588"/>
          </a:xfrm>
          <a:prstGeom prst="rect">
            <a:avLst/>
          </a:prstGeom>
          <a:noFill/>
          <a:extLst>
            <a:ext uri="{909E8E84-426E-40DD-AFC4-6F175D3DCCD1}">
              <a14:hiddenFill xmlns:a14="http://schemas.microsoft.com/office/drawing/2010/main">
                <a:solidFill>
                  <a:srgbClr val="FFFFFF"/>
                </a:solidFill>
              </a14:hiddenFill>
            </a:ext>
          </a:extLst>
        </p:spPr>
      </p:pic>
      <p:sp>
        <p:nvSpPr>
          <p:cNvPr id="18" name="Téglalap 17"/>
          <p:cNvSpPr/>
          <p:nvPr/>
        </p:nvSpPr>
        <p:spPr>
          <a:xfrm>
            <a:off x="5886137" y="5097096"/>
            <a:ext cx="2182422" cy="1631216"/>
          </a:xfrm>
          <a:prstGeom prst="rect">
            <a:avLst/>
          </a:prstGeom>
        </p:spPr>
        <p:txBody>
          <a:bodyPr wrap="square">
            <a:spAutoFit/>
          </a:bodyPr>
          <a:lstStyle/>
          <a:p>
            <a:pPr>
              <a:lnSpc>
                <a:spcPct val="200000"/>
              </a:lnSpc>
            </a:pPr>
            <a:r>
              <a:rPr lang="en-US" sz="1000" b="1" i="0" dirty="0" smtClean="0">
                <a:effectLst/>
                <a:latin typeface="Arial" panose="020B0604020202020204" pitchFamily="34" charset="0"/>
                <a:ea typeface="SimHei" panose="02010609060101010101" pitchFamily="49" charset="-122"/>
                <a:cs typeface="Arial" panose="020B0604020202020204" pitchFamily="34" charset="0"/>
              </a:rPr>
              <a:t>ACL</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 </a:t>
            </a:r>
            <a:r>
              <a:rPr lang="hu-HU" sz="1000" b="1" i="0" dirty="0" err="1" smtClean="0">
                <a:effectLst/>
                <a:latin typeface="Arial" panose="020B0604020202020204" pitchFamily="34" charset="0"/>
                <a:ea typeface="SimHei" panose="02010609060101010101" pitchFamily="49" charset="-122"/>
                <a:cs typeface="Arial" panose="020B0604020202020204" pitchFamily="34" charset="0"/>
              </a:rPr>
              <a:t>Lig</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 </a:t>
            </a:r>
            <a:r>
              <a:rPr lang="hu-HU" sz="1000" b="1" i="0" dirty="0" err="1" smtClean="0">
                <a:effectLst/>
                <a:latin typeface="Arial" panose="020B0604020202020204" pitchFamily="34" charset="0"/>
                <a:ea typeface="SimHei" panose="02010609060101010101" pitchFamily="49" charset="-122"/>
                <a:cs typeface="Arial" panose="020B0604020202020204" pitchFamily="34" charset="0"/>
              </a:rPr>
              <a:t>Cruciatum</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 </a:t>
            </a:r>
            <a:r>
              <a:rPr lang="hu-HU" sz="1000" b="1" i="0" dirty="0" err="1" smtClean="0">
                <a:effectLst/>
                <a:latin typeface="Arial" panose="020B0604020202020204" pitchFamily="34" charset="0"/>
                <a:ea typeface="SimHei" panose="02010609060101010101" pitchFamily="49" charset="-122"/>
                <a:cs typeface="Arial" panose="020B0604020202020204" pitchFamily="34" charset="0"/>
              </a:rPr>
              <a:t>ant</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a:t>
            </a:r>
          </a:p>
          <a:p>
            <a:pPr>
              <a:lnSpc>
                <a:spcPct val="200000"/>
              </a:lnSpc>
            </a:pPr>
            <a:r>
              <a:rPr lang="en-US" sz="1000" b="1" i="0" dirty="0" smtClean="0">
                <a:effectLst/>
                <a:latin typeface="Arial" panose="020B0604020202020204" pitchFamily="34" charset="0"/>
                <a:ea typeface="SimHei" panose="02010609060101010101" pitchFamily="49" charset="-122"/>
                <a:cs typeface="Arial" panose="020B0604020202020204" pitchFamily="34" charset="0"/>
              </a:rPr>
              <a:t>PCL</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 </a:t>
            </a:r>
            <a:r>
              <a:rPr lang="hu-HU" sz="1000" b="1" i="0" dirty="0" err="1" smtClean="0">
                <a:effectLst/>
                <a:latin typeface="Arial" panose="020B0604020202020204" pitchFamily="34" charset="0"/>
                <a:ea typeface="SimHei" panose="02010609060101010101" pitchFamily="49" charset="-122"/>
                <a:cs typeface="Arial" panose="020B0604020202020204" pitchFamily="34" charset="0"/>
              </a:rPr>
              <a:t>Lig</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 </a:t>
            </a:r>
            <a:r>
              <a:rPr lang="hu-HU" sz="1000" b="1" i="0" dirty="0" err="1" smtClean="0">
                <a:effectLst/>
                <a:latin typeface="Arial" panose="020B0604020202020204" pitchFamily="34" charset="0"/>
                <a:ea typeface="SimHei" panose="02010609060101010101" pitchFamily="49" charset="-122"/>
                <a:cs typeface="Arial" panose="020B0604020202020204" pitchFamily="34" charset="0"/>
              </a:rPr>
              <a:t>Crutiatum</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 post.</a:t>
            </a:r>
          </a:p>
          <a:p>
            <a:pPr>
              <a:lnSpc>
                <a:spcPct val="200000"/>
              </a:lnSpc>
            </a:pPr>
            <a:r>
              <a:rPr lang="en-US" sz="1000" b="1" i="0" dirty="0" err="1" smtClean="0">
                <a:effectLst/>
                <a:latin typeface="Arial" panose="020B0604020202020204" pitchFamily="34" charset="0"/>
                <a:ea typeface="SimHei" panose="02010609060101010101" pitchFamily="49" charset="-122"/>
                <a:cs typeface="Arial" panose="020B0604020202020204" pitchFamily="34" charset="0"/>
              </a:rPr>
              <a:t>aMFL</a:t>
            </a:r>
            <a:r>
              <a:rPr lang="hu-HU" sz="1000" b="1" dirty="0" smtClean="0">
                <a:latin typeface="Arial" panose="020B0604020202020204" pitchFamily="34" charset="0"/>
                <a:ea typeface="SimHei" panose="02010609060101010101" pitchFamily="49" charset="-122"/>
                <a:cs typeface="Arial" panose="020B0604020202020204" pitchFamily="34" charset="0"/>
              </a:rPr>
              <a:t>: </a:t>
            </a:r>
            <a:r>
              <a:rPr lang="hu-HU" sz="1000" b="1" i="0" dirty="0" err="1" smtClean="0">
                <a:effectLst/>
                <a:latin typeface="Arial" panose="020B0604020202020204" pitchFamily="34" charset="0"/>
                <a:ea typeface="SimHei" panose="02010609060101010101" pitchFamily="49" charset="-122"/>
                <a:cs typeface="Arial" panose="020B0604020202020204" pitchFamily="34" charset="0"/>
              </a:rPr>
              <a:t>Lig</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 </a:t>
            </a:r>
            <a:r>
              <a:rPr lang="hu-HU" sz="1000" b="1" dirty="0" err="1">
                <a:latin typeface="Arial" panose="020B0604020202020204" pitchFamily="34" charset="0"/>
                <a:ea typeface="SimHei" panose="02010609060101010101" pitchFamily="49" charset="-122"/>
                <a:cs typeface="Arial" panose="020B0604020202020204" pitchFamily="34" charset="0"/>
              </a:rPr>
              <a:t>m</a:t>
            </a:r>
            <a:r>
              <a:rPr lang="hu-HU" sz="1000" b="1" i="0" dirty="0" err="1" smtClean="0">
                <a:effectLst/>
                <a:latin typeface="Arial" panose="020B0604020202020204" pitchFamily="34" charset="0"/>
                <a:ea typeface="SimHei" panose="02010609060101010101" pitchFamily="49" charset="-122"/>
                <a:cs typeface="Arial" panose="020B0604020202020204" pitchFamily="34" charset="0"/>
              </a:rPr>
              <a:t>eniscifemale</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 </a:t>
            </a:r>
            <a:r>
              <a:rPr lang="hu-HU" sz="1000" b="1" i="0" dirty="0" err="1" smtClean="0">
                <a:effectLst/>
                <a:latin typeface="Arial" panose="020B0604020202020204" pitchFamily="34" charset="0"/>
                <a:ea typeface="SimHei" panose="02010609060101010101" pitchFamily="49" charset="-122"/>
                <a:cs typeface="Arial" panose="020B0604020202020204" pitchFamily="34" charset="0"/>
              </a:rPr>
              <a:t>ant</a:t>
            </a:r>
            <a:r>
              <a:rPr lang="hu-HU" sz="1000" b="1" i="0" dirty="0" smtClean="0">
                <a:effectLst/>
                <a:latin typeface="Arial" panose="020B0604020202020204" pitchFamily="34" charset="0"/>
                <a:ea typeface="SimHei" panose="02010609060101010101" pitchFamily="49" charset="-122"/>
                <a:cs typeface="Arial" panose="020B0604020202020204" pitchFamily="34" charset="0"/>
              </a:rPr>
              <a:t>.</a:t>
            </a:r>
          </a:p>
          <a:p>
            <a:pPr>
              <a:lnSpc>
                <a:spcPct val="200000"/>
              </a:lnSpc>
            </a:pPr>
            <a:r>
              <a:rPr lang="hu-HU" sz="1000" b="1" dirty="0" smtClean="0">
                <a:latin typeface="Arial" panose="020B0604020202020204" pitchFamily="34" charset="0"/>
                <a:ea typeface="SimHei" panose="02010609060101010101" pitchFamily="49" charset="-122"/>
                <a:cs typeface="Arial" panose="020B0604020202020204" pitchFamily="34" charset="0"/>
              </a:rPr>
              <a:t>MFC: </a:t>
            </a:r>
            <a:r>
              <a:rPr lang="hu-HU" sz="1000" b="1" dirty="0" err="1" smtClean="0">
                <a:latin typeface="Arial" panose="020B0604020202020204" pitchFamily="34" charset="0"/>
                <a:ea typeface="SimHei" panose="02010609060101010101" pitchFamily="49" charset="-122"/>
                <a:cs typeface="Arial" panose="020B0604020202020204" pitchFamily="34" charset="0"/>
              </a:rPr>
              <a:t>Condylus</a:t>
            </a:r>
            <a:r>
              <a:rPr lang="hu-HU" sz="1000" b="1" dirty="0" smtClean="0">
                <a:latin typeface="Arial" panose="020B0604020202020204" pitchFamily="34" charset="0"/>
                <a:ea typeface="SimHei" panose="02010609060101010101" pitchFamily="49" charset="-122"/>
                <a:cs typeface="Arial" panose="020B0604020202020204" pitchFamily="34" charset="0"/>
              </a:rPr>
              <a:t> </a:t>
            </a:r>
            <a:r>
              <a:rPr lang="hu-HU" sz="1000" b="1" dirty="0" err="1" smtClean="0">
                <a:latin typeface="Arial" panose="020B0604020202020204" pitchFamily="34" charset="0"/>
                <a:ea typeface="SimHei" panose="02010609060101010101" pitchFamily="49" charset="-122"/>
                <a:cs typeface="Arial" panose="020B0604020202020204" pitchFamily="34" charset="0"/>
              </a:rPr>
              <a:t>medialis</a:t>
            </a:r>
            <a:r>
              <a:rPr lang="hu-HU" sz="1000" b="1" dirty="0" smtClean="0">
                <a:latin typeface="Arial" panose="020B0604020202020204" pitchFamily="34" charset="0"/>
                <a:ea typeface="SimHei" panose="02010609060101010101" pitchFamily="49" charset="-122"/>
                <a:cs typeface="Arial" panose="020B0604020202020204" pitchFamily="34" charset="0"/>
              </a:rPr>
              <a:t> </a:t>
            </a:r>
            <a:r>
              <a:rPr lang="hu-HU" sz="1000" b="1" dirty="0" err="1" smtClean="0">
                <a:latin typeface="Arial" panose="020B0604020202020204" pitchFamily="34" charset="0"/>
                <a:ea typeface="SimHei" panose="02010609060101010101" pitchFamily="49" charset="-122"/>
                <a:cs typeface="Arial" panose="020B0604020202020204" pitchFamily="34" charset="0"/>
              </a:rPr>
              <a:t>femoris</a:t>
            </a:r>
            <a:endParaRPr lang="hu-HU" sz="1000" b="1" dirty="0" smtClean="0">
              <a:latin typeface="Arial" panose="020B0604020202020204" pitchFamily="34" charset="0"/>
              <a:ea typeface="SimHei" panose="02010609060101010101" pitchFamily="49" charset="-122"/>
              <a:cs typeface="Arial" panose="020B0604020202020204" pitchFamily="34" charset="0"/>
            </a:endParaRPr>
          </a:p>
          <a:p>
            <a:pPr>
              <a:lnSpc>
                <a:spcPct val="200000"/>
              </a:lnSpc>
            </a:pPr>
            <a:r>
              <a:rPr lang="hu-HU" sz="1000" b="1" dirty="0" smtClean="0">
                <a:latin typeface="Arial" panose="020B0604020202020204" pitchFamily="34" charset="0"/>
                <a:ea typeface="SimHei" panose="02010609060101010101" pitchFamily="49" charset="-122"/>
                <a:cs typeface="Arial" panose="020B0604020202020204" pitchFamily="34" charset="0"/>
              </a:rPr>
              <a:t>LFC: </a:t>
            </a:r>
            <a:r>
              <a:rPr lang="hu-HU" sz="1000" b="1" dirty="0" err="1" smtClean="0">
                <a:latin typeface="Arial" panose="020B0604020202020204" pitchFamily="34" charset="0"/>
                <a:ea typeface="SimHei" panose="02010609060101010101" pitchFamily="49" charset="-122"/>
                <a:cs typeface="Arial" panose="020B0604020202020204" pitchFamily="34" charset="0"/>
              </a:rPr>
              <a:t>Condylus</a:t>
            </a:r>
            <a:r>
              <a:rPr lang="hu-HU" sz="1000" b="1" dirty="0" smtClean="0">
                <a:latin typeface="Arial" panose="020B0604020202020204" pitchFamily="34" charset="0"/>
                <a:ea typeface="SimHei" panose="02010609060101010101" pitchFamily="49" charset="-122"/>
                <a:cs typeface="Arial" panose="020B0604020202020204" pitchFamily="34" charset="0"/>
              </a:rPr>
              <a:t> </a:t>
            </a:r>
            <a:r>
              <a:rPr lang="hu-HU" sz="1000" b="1" dirty="0" err="1" smtClean="0">
                <a:latin typeface="Arial" panose="020B0604020202020204" pitchFamily="34" charset="0"/>
                <a:ea typeface="SimHei" panose="02010609060101010101" pitchFamily="49" charset="-122"/>
                <a:cs typeface="Arial" panose="020B0604020202020204" pitchFamily="34" charset="0"/>
              </a:rPr>
              <a:t>lateralis</a:t>
            </a:r>
            <a:r>
              <a:rPr lang="hu-HU" sz="1000" b="1" dirty="0" smtClean="0">
                <a:latin typeface="Arial" panose="020B0604020202020204" pitchFamily="34" charset="0"/>
                <a:ea typeface="SimHei" panose="02010609060101010101" pitchFamily="49" charset="-122"/>
                <a:cs typeface="Arial" panose="020B0604020202020204" pitchFamily="34" charset="0"/>
              </a:rPr>
              <a:t> </a:t>
            </a:r>
            <a:r>
              <a:rPr lang="hu-HU" sz="1000" b="1" dirty="0" err="1" smtClean="0">
                <a:latin typeface="Arial" panose="020B0604020202020204" pitchFamily="34" charset="0"/>
                <a:ea typeface="SimHei" panose="02010609060101010101" pitchFamily="49" charset="-122"/>
                <a:cs typeface="Arial" panose="020B0604020202020204" pitchFamily="34" charset="0"/>
              </a:rPr>
              <a:t>femoris</a:t>
            </a:r>
            <a:endParaRPr lang="hu-HU" sz="1000" b="1" dirty="0">
              <a:latin typeface="Arial" panose="020B0604020202020204" pitchFamily="34" charset="0"/>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2343062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548908" y="217175"/>
            <a:ext cx="4535488" cy="840205"/>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IZÜLET </a:t>
            </a:r>
            <a:r>
              <a:rPr lang="hu-HU" altLang="de-DE" sz="2000" b="1" dirty="0">
                <a:latin typeface="Arial" panose="020B0604020202020204" pitchFamily="34" charset="0"/>
                <a:cs typeface="Arial" panose="020B0604020202020204" pitchFamily="34" charset="0"/>
              </a:rPr>
              <a:t>(</a:t>
            </a:r>
            <a:r>
              <a:rPr lang="hu-HU" altLang="de-DE" sz="2000" b="1" dirty="0" smtClean="0">
                <a:latin typeface="Arial" panose="020B0604020202020204" pitchFamily="34" charset="0"/>
                <a:cs typeface="Arial" panose="020B0604020202020204" pitchFamily="34" charset="0"/>
              </a:rPr>
              <a:t>ARTICULATIO)</a:t>
            </a:r>
            <a:endParaRPr lang="hu-HU" altLang="de-DE" sz="2000" b="1" dirty="0">
              <a:latin typeface="Arial" panose="020B0604020202020204" pitchFamily="34" charset="0"/>
              <a:cs typeface="Arial" panose="020B0604020202020204" pitchFamily="34" charset="0"/>
            </a:endParaRPr>
          </a:p>
        </p:txBody>
      </p:sp>
      <p:sp>
        <p:nvSpPr>
          <p:cNvPr id="17411" name="Rectangle 3"/>
          <p:cNvSpPr>
            <a:spLocks noGrp="1" noChangeArrowheads="1"/>
          </p:cNvSpPr>
          <p:nvPr>
            <p:ph type="body" sz="half" idx="1"/>
          </p:nvPr>
        </p:nvSpPr>
        <p:spPr>
          <a:xfrm>
            <a:off x="240292" y="886762"/>
            <a:ext cx="8280400" cy="2765425"/>
          </a:xfrm>
        </p:spPr>
        <p:txBody>
          <a:bodyPr>
            <a:normAutofit/>
          </a:bodyPr>
          <a:lstStyle/>
          <a:p>
            <a:pPr eaLnBrk="1" hangingPunct="1">
              <a:lnSpc>
                <a:spcPct val="120000"/>
              </a:lnSpc>
              <a:buFontTx/>
              <a:buNone/>
            </a:pP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zületet </a:t>
            </a:r>
            <a:r>
              <a:rPr lang="hu-HU" altLang="de-DE" sz="1200" b="1" dirty="0">
                <a:latin typeface="Arial" panose="020B0604020202020204" pitchFamily="34" charset="0"/>
                <a:cs typeface="Arial" panose="020B0604020202020204" pitchFamily="34" charset="0"/>
              </a:rPr>
              <a:t>ö</a:t>
            </a:r>
            <a:r>
              <a:rPr lang="hu-HU" altLang="de-DE" sz="1200" b="1" dirty="0" smtClean="0">
                <a:latin typeface="Arial" panose="020B0604020202020204" pitchFamily="34" charset="0"/>
                <a:cs typeface="Arial" panose="020B0604020202020204" pitchFamily="34" charset="0"/>
              </a:rPr>
              <a:t>sszetartó tényezők:</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zületi tok</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 typeface="Arial" panose="020B0604020202020204" pitchFamily="34" charset="0"/>
              <a:buAutoNum type="arabicPeriod"/>
            </a:pPr>
            <a:r>
              <a:rPr lang="hu-HU" altLang="de-DE" sz="1200" b="1" dirty="0" err="1">
                <a:latin typeface="Arial" panose="020B0604020202020204" pitchFamily="34" charset="0"/>
                <a:cs typeface="Arial" panose="020B0604020202020204" pitchFamily="34" charset="0"/>
              </a:rPr>
              <a:t>s</a:t>
            </a:r>
            <a:r>
              <a:rPr lang="hu-HU" altLang="de-DE" sz="1200" b="1" dirty="0" err="1" smtClean="0">
                <a:latin typeface="Arial" panose="020B0604020202020204" pitchFamily="34" charset="0"/>
                <a:cs typeface="Arial" panose="020B0604020202020204" pitchFamily="34" charset="0"/>
              </a:rPr>
              <a:t>ynovia</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a</a:t>
            </a:r>
            <a:r>
              <a:rPr lang="hu-HU" altLang="de-DE" sz="1200" b="1" dirty="0" err="1" smtClean="0">
                <a:latin typeface="Arial" panose="020B0604020202020204" pitchFamily="34" charset="0"/>
                <a:cs typeface="Arial" panose="020B0604020202020204" pitchFamily="34" charset="0"/>
              </a:rPr>
              <a:t>dhesió</a:t>
            </a:r>
            <a:r>
              <a:rPr lang="hu-HU" altLang="de-DE" sz="1200" b="1" dirty="0" smtClean="0">
                <a:latin typeface="Arial" panose="020B0604020202020204" pitchFamily="34" charset="0"/>
                <a:cs typeface="Arial" panose="020B0604020202020204" pitchFamily="34" charset="0"/>
              </a:rPr>
              <a:t>)</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 typeface="Arial" panose="020B0604020202020204" pitchFamily="34" charset="0"/>
              <a:buAutoNum type="arabicPeriod"/>
            </a:pPr>
            <a:r>
              <a:rPr lang="hu-HU" altLang="de-DE" sz="1200" b="1" dirty="0" smtClean="0">
                <a:latin typeface="Arial" panose="020B0604020202020204" pitchFamily="34" charset="0"/>
                <a:cs typeface="Arial" panose="020B0604020202020204" pitchFamily="34" charset="0"/>
              </a:rPr>
              <a:t>szalagok</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 typeface="Arial" panose="020B0604020202020204" pitchFamily="34" charset="0"/>
              <a:buAutoNum type="arabicPeriod"/>
            </a:pPr>
            <a:r>
              <a:rPr lang="hu-HU" altLang="de-DE" sz="1200" b="1" dirty="0" smtClean="0">
                <a:latin typeface="Arial" panose="020B0604020202020204" pitchFamily="34" charset="0"/>
                <a:cs typeface="Arial" panose="020B0604020202020204" pitchFamily="34" charset="0"/>
              </a:rPr>
              <a:t>izmok: pl. R</a:t>
            </a:r>
            <a:r>
              <a:rPr lang="en-US" altLang="de-DE" sz="1200" b="1" dirty="0">
                <a:latin typeface="Arial" panose="020B0604020202020204" pitchFamily="34" charset="0"/>
                <a:cs typeface="Arial" panose="020B0604020202020204" pitchFamily="34" charset="0"/>
              </a:rPr>
              <a:t>OTATOR </a:t>
            </a:r>
            <a:r>
              <a:rPr lang="hu-HU" altLang="de-DE" sz="1200" b="1" dirty="0" smtClean="0">
                <a:latin typeface="Arial" panose="020B0604020202020204" pitchFamily="34" charset="0"/>
                <a:cs typeface="Arial" panose="020B0604020202020204" pitchFamily="34" charset="0"/>
              </a:rPr>
              <a:t>MANDZSETTA – vállízület körüli izmok</a:t>
            </a:r>
            <a:endParaRPr lang="hu-HU" altLang="de-DE" sz="1200" b="1" dirty="0">
              <a:latin typeface="Arial" panose="020B0604020202020204" pitchFamily="34" charset="0"/>
              <a:cs typeface="Arial" panose="020B0604020202020204" pitchFamily="34" charset="0"/>
            </a:endParaRPr>
          </a:p>
        </p:txBody>
      </p:sp>
      <p:pic>
        <p:nvPicPr>
          <p:cNvPr id="8194" name="Picture 2" descr="「gelenkkapsel schulter」の画像検索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11550" y="217175"/>
            <a:ext cx="3006816" cy="258943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関連画像"/>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51356" y="2782930"/>
            <a:ext cx="3121960" cy="222890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supraspinatus1329536070318 for definition side of car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5177" y="2957806"/>
            <a:ext cx="1529770" cy="22495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shoposmusmahinfraspinatusm for definition side of car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82941" y="4241492"/>
            <a:ext cx="1573074" cy="22890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shoantmusmahsubscapularism for definition side of card"/>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94009" y="3025133"/>
            <a:ext cx="1557646" cy="212319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cardimage_10237938_-261394639477907 for definition side of card"/>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905076" y="4303695"/>
            <a:ext cx="1566410" cy="225359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shoposmusmahteresminorm for definition side of card"/>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500717" y="2957806"/>
            <a:ext cx="1455743" cy="205911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q11232470 for definition side of card"/>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084396" y="4815677"/>
            <a:ext cx="1454309" cy="198725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40292" y="5262893"/>
            <a:ext cx="1236236"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M. </a:t>
            </a:r>
            <a:r>
              <a:rPr lang="hu-HU" sz="1000" b="1" dirty="0" err="1" smtClean="0">
                <a:latin typeface="Arial" panose="020B0604020202020204" pitchFamily="34" charset="0"/>
                <a:cs typeface="Arial" panose="020B0604020202020204" pitchFamily="34" charset="0"/>
              </a:rPr>
              <a:t>supraspinatus</a:t>
            </a:r>
            <a:endParaRPr lang="hu-HU" sz="1000" b="1" dirty="0">
              <a:latin typeface="Arial" panose="020B0604020202020204" pitchFamily="34" charset="0"/>
              <a:cs typeface="Arial" panose="020B0604020202020204" pitchFamily="34" charset="0"/>
            </a:endParaRPr>
          </a:p>
        </p:txBody>
      </p:sp>
      <p:sp>
        <p:nvSpPr>
          <p:cNvPr id="4" name="Szövegdoboz 3"/>
          <p:cNvSpPr txBox="1"/>
          <p:nvPr/>
        </p:nvSpPr>
        <p:spPr>
          <a:xfrm>
            <a:off x="1886626" y="6556711"/>
            <a:ext cx="1165704"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M. </a:t>
            </a:r>
            <a:r>
              <a:rPr lang="hu-HU" sz="1000" b="1" dirty="0" err="1" smtClean="0">
                <a:latin typeface="Arial" panose="020B0604020202020204" pitchFamily="34" charset="0"/>
                <a:cs typeface="Arial" panose="020B0604020202020204" pitchFamily="34" charset="0"/>
              </a:rPr>
              <a:t>infraspinatus</a:t>
            </a:r>
            <a:endParaRPr lang="hu-HU" sz="1000" b="1" dirty="0">
              <a:latin typeface="Arial" panose="020B0604020202020204" pitchFamily="34" charset="0"/>
              <a:cs typeface="Arial" panose="020B0604020202020204" pitchFamily="34" charset="0"/>
            </a:endParaRPr>
          </a:p>
        </p:txBody>
      </p:sp>
      <p:sp>
        <p:nvSpPr>
          <p:cNvPr id="5" name="Szövegdoboz 4"/>
          <p:cNvSpPr txBox="1"/>
          <p:nvPr/>
        </p:nvSpPr>
        <p:spPr>
          <a:xfrm>
            <a:off x="3462729" y="5184274"/>
            <a:ext cx="1220206"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M. </a:t>
            </a:r>
            <a:r>
              <a:rPr lang="hu-HU" sz="1000" b="1" dirty="0" err="1" smtClean="0">
                <a:latin typeface="Arial" panose="020B0604020202020204" pitchFamily="34" charset="0"/>
                <a:cs typeface="Arial" panose="020B0604020202020204" pitchFamily="34" charset="0"/>
              </a:rPr>
              <a:t>subscapularis</a:t>
            </a:r>
            <a:endParaRPr lang="hu-HU" sz="1000" b="1" dirty="0">
              <a:latin typeface="Arial" panose="020B0604020202020204" pitchFamily="34" charset="0"/>
              <a:cs typeface="Arial" panose="020B0604020202020204" pitchFamily="34" charset="0"/>
            </a:endParaRPr>
          </a:p>
        </p:txBody>
      </p:sp>
      <p:sp>
        <p:nvSpPr>
          <p:cNvPr id="6" name="Szövegdoboz 5"/>
          <p:cNvSpPr txBox="1"/>
          <p:nvPr/>
        </p:nvSpPr>
        <p:spPr>
          <a:xfrm>
            <a:off x="5159130" y="6556711"/>
            <a:ext cx="1058303"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M. </a:t>
            </a:r>
            <a:r>
              <a:rPr lang="hu-HU" sz="1000" b="1" dirty="0">
                <a:latin typeface="Arial" panose="020B0604020202020204" pitchFamily="34" charset="0"/>
                <a:cs typeface="Arial" panose="020B0604020202020204" pitchFamily="34" charset="0"/>
              </a:rPr>
              <a:t>t</a:t>
            </a:r>
            <a:r>
              <a:rPr lang="hu-HU" sz="1000" b="1" dirty="0" smtClean="0">
                <a:latin typeface="Arial" panose="020B0604020202020204" pitchFamily="34" charset="0"/>
                <a:cs typeface="Arial" panose="020B0604020202020204" pitchFamily="34" charset="0"/>
              </a:rPr>
              <a:t>eres minor</a:t>
            </a:r>
            <a:endParaRPr lang="hu-HU" sz="1000" b="1" dirty="0">
              <a:latin typeface="Arial" panose="020B0604020202020204" pitchFamily="34" charset="0"/>
              <a:cs typeface="Arial" panose="020B0604020202020204" pitchFamily="34" charset="0"/>
            </a:endParaRPr>
          </a:p>
        </p:txBody>
      </p:sp>
      <p:sp>
        <p:nvSpPr>
          <p:cNvPr id="8" name="Szövegdoboz 7"/>
          <p:cNvSpPr txBox="1"/>
          <p:nvPr/>
        </p:nvSpPr>
        <p:spPr>
          <a:xfrm>
            <a:off x="6703444" y="5084287"/>
            <a:ext cx="1050288"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M. </a:t>
            </a:r>
            <a:r>
              <a:rPr lang="hu-HU" sz="1000" b="1" dirty="0">
                <a:latin typeface="Arial" panose="020B0604020202020204" pitchFamily="34" charset="0"/>
                <a:cs typeface="Arial" panose="020B0604020202020204" pitchFamily="34" charset="0"/>
              </a:rPr>
              <a:t>t</a:t>
            </a:r>
            <a:r>
              <a:rPr lang="hu-HU" sz="1000" b="1" dirty="0" smtClean="0">
                <a:latin typeface="Arial" panose="020B0604020202020204" pitchFamily="34" charset="0"/>
                <a:cs typeface="Arial" panose="020B0604020202020204" pitchFamily="34" charset="0"/>
              </a:rPr>
              <a:t>eres major</a:t>
            </a:r>
            <a:endParaRPr lang="hu-HU" sz="1000" b="1" dirty="0">
              <a:latin typeface="Arial" panose="020B0604020202020204" pitchFamily="34" charset="0"/>
              <a:cs typeface="Arial" panose="020B0604020202020204" pitchFamily="34" charset="0"/>
            </a:endParaRPr>
          </a:p>
        </p:txBody>
      </p:sp>
      <p:sp>
        <p:nvSpPr>
          <p:cNvPr id="9" name="Szövegdoboz 8"/>
          <p:cNvSpPr txBox="1"/>
          <p:nvPr/>
        </p:nvSpPr>
        <p:spPr>
          <a:xfrm>
            <a:off x="9613748" y="6530517"/>
            <a:ext cx="1002197"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M. </a:t>
            </a:r>
            <a:r>
              <a:rPr lang="hu-HU" sz="1000" b="1" dirty="0" err="1" smtClean="0">
                <a:latin typeface="Arial" panose="020B0604020202020204" pitchFamily="34" charset="0"/>
                <a:cs typeface="Arial" panose="020B0604020202020204" pitchFamily="34" charset="0"/>
              </a:rPr>
              <a:t>deltoideus</a:t>
            </a:r>
            <a:endParaRPr lang="hu-HU"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59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14535" y="392108"/>
            <a:ext cx="8229600" cy="633412"/>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ANATÓMIA</a:t>
            </a:r>
            <a:endParaRPr lang="hu-HU" altLang="de-DE" sz="2000" b="1" dirty="0">
              <a:latin typeface="Arial" panose="020B0604020202020204" pitchFamily="34" charset="0"/>
              <a:cs typeface="Arial" panose="020B0604020202020204" pitchFamily="34" charset="0"/>
            </a:endParaRPr>
          </a:p>
        </p:txBody>
      </p:sp>
      <p:sp>
        <p:nvSpPr>
          <p:cNvPr id="3075" name="Rectangle 3"/>
          <p:cNvSpPr>
            <a:spLocks noGrp="1" noChangeArrowheads="1"/>
          </p:cNvSpPr>
          <p:nvPr>
            <p:ph type="body" idx="1"/>
          </p:nvPr>
        </p:nvSpPr>
        <p:spPr>
          <a:xfrm>
            <a:off x="499818" y="908050"/>
            <a:ext cx="8642350" cy="5616575"/>
          </a:xfrm>
        </p:spPr>
        <p:txBody>
          <a:bodyPr>
            <a:noAutofit/>
          </a:bodyPr>
          <a:lstStyle/>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Makroszkópos anatómia: </a:t>
            </a:r>
          </a:p>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I. Mozgásrendszer: </a:t>
            </a:r>
          </a:p>
          <a:p>
            <a:pPr algn="just">
              <a:lnSpc>
                <a:spcPct val="150000"/>
              </a:lnSpc>
              <a:buFont typeface="+mj-lt"/>
              <a:buAutoNum type="alphaLcParenR"/>
            </a:pPr>
            <a:r>
              <a:rPr lang="hu-HU" altLang="de-DE" sz="1200" b="1" dirty="0" smtClean="0">
                <a:latin typeface="Arial" panose="020B0604020202020204" pitchFamily="34" charset="0"/>
                <a:cs typeface="Arial" panose="020B0604020202020204" pitchFamily="34" charset="0"/>
              </a:rPr>
              <a:t>csontok</a:t>
            </a:r>
          </a:p>
          <a:p>
            <a:pPr algn="just">
              <a:lnSpc>
                <a:spcPct val="150000"/>
              </a:lnSpc>
              <a:buFont typeface="+mj-lt"/>
              <a:buAutoNum type="alphaLcParenR"/>
            </a:pPr>
            <a:r>
              <a:rPr lang="hu-HU" altLang="de-DE" sz="1200" b="1" dirty="0">
                <a:latin typeface="Arial" panose="020B0604020202020204" pitchFamily="34" charset="0"/>
                <a:cs typeface="Arial" panose="020B0604020202020204" pitchFamily="34" charset="0"/>
              </a:rPr>
              <a:t>c</a:t>
            </a:r>
            <a:r>
              <a:rPr lang="hu-HU" altLang="de-DE" sz="1200" b="1" dirty="0" smtClean="0">
                <a:latin typeface="Arial" panose="020B0604020202020204" pitchFamily="34" charset="0"/>
                <a:cs typeface="Arial" panose="020B0604020202020204" pitchFamily="34" charset="0"/>
              </a:rPr>
              <a:t>sontok közötti összeköttetések</a:t>
            </a:r>
          </a:p>
          <a:p>
            <a:pPr algn="just">
              <a:lnSpc>
                <a:spcPct val="150000"/>
              </a:lnSpc>
              <a:buFont typeface="+mj-lt"/>
              <a:buAutoNum type="alphaLcParenR"/>
            </a:pPr>
            <a:r>
              <a:rPr lang="hu-HU" altLang="de-DE" sz="1200" b="1" dirty="0" smtClean="0">
                <a:latin typeface="Arial" panose="020B0604020202020204" pitchFamily="34" charset="0"/>
                <a:cs typeface="Arial" panose="020B0604020202020204" pitchFamily="34" charset="0"/>
              </a:rPr>
              <a:t>izmok</a:t>
            </a:r>
            <a:endParaRPr lang="hu-HU" altLang="de-DE" sz="1200" b="1" dirty="0">
              <a:latin typeface="Arial" panose="020B0604020202020204" pitchFamily="34" charset="0"/>
              <a:cs typeface="Arial" panose="020B0604020202020204" pitchFamily="34" charset="0"/>
            </a:endParaRPr>
          </a:p>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II. Emésztőrendszer</a:t>
            </a:r>
          </a:p>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III. Keringési rendszer</a:t>
            </a:r>
          </a:p>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IV. Légző rendszer</a:t>
            </a:r>
          </a:p>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V. Vizeletkiválasztó – és elvezető rendszer</a:t>
            </a:r>
          </a:p>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VI. Nemi szervek</a:t>
            </a:r>
          </a:p>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VII. Idegrendszer</a:t>
            </a:r>
          </a:p>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VIII. Érzékszervek</a:t>
            </a:r>
          </a:p>
          <a:p>
            <a:pPr marL="609600" indent="-609600" algn="just">
              <a:lnSpc>
                <a:spcPct val="150000"/>
              </a:lnSpc>
              <a:buNone/>
            </a:pPr>
            <a:r>
              <a:rPr lang="hu-HU" altLang="de-DE" sz="1200" b="1" dirty="0" smtClean="0">
                <a:latin typeface="Arial" panose="020B0604020202020204" pitchFamily="34" charset="0"/>
                <a:cs typeface="Arial" panose="020B0604020202020204" pitchFamily="34" charset="0"/>
              </a:rPr>
              <a:t>IX. Endokrin mirigyek</a:t>
            </a:r>
            <a:endParaRPr lang="hu-HU" altLang="de-DE" sz="1200" b="1" dirty="0">
              <a:latin typeface="Arial" panose="020B0604020202020204" pitchFamily="34" charset="0"/>
              <a:cs typeface="Arial" panose="020B0604020202020204" pitchFamily="34" charset="0"/>
            </a:endParaRPr>
          </a:p>
        </p:txBody>
      </p:sp>
      <p:pic>
        <p:nvPicPr>
          <p:cNvPr id="2" name="Picture 2"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12146" y="2159006"/>
            <a:ext cx="7570631" cy="291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9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619118" y="151615"/>
            <a:ext cx="8229600" cy="777875"/>
          </a:xfrm>
        </p:spPr>
        <p:txBody>
          <a:bodyPr/>
          <a:lstStyle/>
          <a:p>
            <a:pPr algn="ctr"/>
            <a:r>
              <a:rPr lang="hu-HU" altLang="de-DE" sz="2000" b="1" dirty="0" smtClean="0">
                <a:latin typeface="Arial" panose="020B0604020202020204" pitchFamily="34" charset="0"/>
                <a:cs typeface="Arial" panose="020B0604020202020204" pitchFamily="34" charset="0"/>
              </a:rPr>
              <a:t>IZÜLET FORMÁI</a:t>
            </a:r>
            <a:endParaRPr lang="hu-HU" altLang="de-DE" sz="2000" b="1" dirty="0">
              <a:latin typeface="Arial" panose="020B0604020202020204" pitchFamily="34" charset="0"/>
              <a:cs typeface="Arial" panose="020B0604020202020204" pitchFamily="34" charset="0"/>
            </a:endParaRPr>
          </a:p>
        </p:txBody>
      </p:sp>
      <p:sp>
        <p:nvSpPr>
          <p:cNvPr id="2" name="Szövegdoboz 1"/>
          <p:cNvSpPr txBox="1"/>
          <p:nvPr/>
        </p:nvSpPr>
        <p:spPr>
          <a:xfrm>
            <a:off x="311709" y="1179857"/>
            <a:ext cx="2614818" cy="276999"/>
          </a:xfrm>
          <a:prstGeom prst="rect">
            <a:avLst/>
          </a:prstGeom>
          <a:noFill/>
        </p:spPr>
        <p:txBody>
          <a:bodyPr wrap="none" rtlCol="0">
            <a:spAutoFit/>
          </a:bodyPr>
          <a:lstStyle/>
          <a:p>
            <a:r>
              <a:rPr lang="hu-HU" sz="1200" b="1" dirty="0">
                <a:latin typeface="Arial" panose="020B0604020202020204" pitchFamily="34" charset="0"/>
                <a:cs typeface="Arial" panose="020B0604020202020204" pitchFamily="34" charset="0"/>
              </a:rPr>
              <a:t>a</a:t>
            </a:r>
            <a:r>
              <a:rPr lang="hu-HU" sz="1200" b="1" dirty="0" smtClean="0">
                <a:latin typeface="Arial" panose="020B0604020202020204" pitchFamily="34" charset="0"/>
                <a:cs typeface="Arial" panose="020B0604020202020204" pitchFamily="34" charset="0"/>
              </a:rPr>
              <a:t>z </a:t>
            </a:r>
            <a:r>
              <a:rPr lang="hu-HU" sz="1200" b="1" dirty="0">
                <a:latin typeface="Arial" panose="020B0604020202020204" pitchFamily="34" charset="0"/>
                <a:cs typeface="Arial" panose="020B0604020202020204" pitchFamily="34" charset="0"/>
              </a:rPr>
              <a:t>í</a:t>
            </a:r>
            <a:r>
              <a:rPr lang="hu-HU" sz="1200" b="1" dirty="0" smtClean="0">
                <a:latin typeface="Arial" panose="020B0604020202020204" pitchFamily="34" charset="0"/>
                <a:cs typeface="Arial" panose="020B0604020202020204" pitchFamily="34" charset="0"/>
              </a:rPr>
              <a:t>zületi felszínek alakja alapján:</a:t>
            </a:r>
            <a:endParaRPr lang="hu-HU" sz="1200" b="1" dirty="0">
              <a:latin typeface="Arial" panose="020B0604020202020204" pitchFamily="34" charset="0"/>
              <a:cs typeface="Arial" panose="020B0604020202020204" pitchFamily="34" charset="0"/>
            </a:endParaRPr>
          </a:p>
        </p:txBody>
      </p:sp>
      <p:pic>
        <p:nvPicPr>
          <p:cNvPr id="10250" name="Picture 10" descr="「gömbizület」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8159" y="1957589"/>
            <a:ext cx="4896736" cy="404293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gömbizület」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08371" y="2073499"/>
            <a:ext cx="6029403" cy="406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93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29949" y="106085"/>
            <a:ext cx="10515600" cy="699015"/>
          </a:xfrm>
        </p:spPr>
        <p:txBody>
          <a:bodyPr>
            <a:normAutofit/>
          </a:bodyPr>
          <a:lstStyle/>
          <a:p>
            <a:pPr algn="ctr"/>
            <a:r>
              <a:rPr lang="hu-HU" sz="2000" b="1" dirty="0" smtClean="0">
                <a:latin typeface="Arial" panose="020B0604020202020204" pitchFamily="34" charset="0"/>
                <a:cs typeface="Arial" panose="020B0604020202020204" pitchFamily="34" charset="0"/>
              </a:rPr>
              <a:t>IZÜLET FORMÁI</a:t>
            </a:r>
            <a:endParaRPr lang="hu-HU" sz="2000" dirty="0"/>
          </a:p>
        </p:txBody>
      </p:sp>
      <p:sp>
        <p:nvSpPr>
          <p:cNvPr id="3" name="Tartalom helye 2"/>
          <p:cNvSpPr>
            <a:spLocks noGrp="1"/>
          </p:cNvSpPr>
          <p:nvPr>
            <p:ph idx="1"/>
          </p:nvPr>
        </p:nvSpPr>
        <p:spPr>
          <a:xfrm>
            <a:off x="351954" y="829806"/>
            <a:ext cx="10515600" cy="4351338"/>
          </a:xfrm>
        </p:spPr>
        <p:txBody>
          <a:bodyPr>
            <a:normAutofit/>
          </a:bodyPr>
          <a:lstStyle/>
          <a:p>
            <a:pPr marL="0" indent="0">
              <a:lnSpc>
                <a:spcPct val="150000"/>
              </a:lnSpc>
              <a:buNone/>
            </a:pPr>
            <a:r>
              <a:rPr lang="hu-HU" sz="1200" b="1" u="sng" dirty="0" smtClean="0">
                <a:latin typeface="Arial" panose="020B0604020202020204" pitchFamily="34" charset="0"/>
                <a:cs typeface="Arial" panose="020B0604020202020204" pitchFamily="34" charset="0"/>
              </a:rPr>
              <a:t>CSUKLÓIZÜLET </a:t>
            </a:r>
            <a:r>
              <a:rPr lang="de-DE" sz="1200" b="1" i="1" dirty="0" smtClean="0">
                <a:latin typeface="Arial" panose="020B0604020202020204" pitchFamily="34" charset="0"/>
                <a:cs typeface="Arial" panose="020B0604020202020204" pitchFamily="34" charset="0"/>
              </a:rPr>
              <a:t>(</a:t>
            </a:r>
            <a:r>
              <a:rPr lang="hu-HU" sz="1200" b="1" dirty="0" err="1">
                <a:latin typeface="Arial" panose="020B0604020202020204" pitchFamily="34" charset="0"/>
                <a:cs typeface="Arial" panose="020B0604020202020204" pitchFamily="34" charset="0"/>
              </a:rPr>
              <a:t>g</a:t>
            </a:r>
            <a:r>
              <a:rPr lang="de-DE" sz="1200" b="1" dirty="0" err="1" smtClean="0">
                <a:latin typeface="Arial" panose="020B0604020202020204" pitchFamily="34" charset="0"/>
                <a:cs typeface="Arial" panose="020B0604020202020204" pitchFamily="34" charset="0"/>
              </a:rPr>
              <a:t>inglymus</a:t>
            </a:r>
            <a:r>
              <a:rPr lang="de-DE" sz="1200" b="1" i="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 </a:t>
            </a:r>
            <a:endParaRPr lang="hu-HU" sz="1200" b="1" dirty="0" smtClean="0">
              <a:latin typeface="Arial" panose="020B0604020202020204" pitchFamily="34" charset="0"/>
              <a:cs typeface="Arial" panose="020B0604020202020204" pitchFamily="34" charset="0"/>
            </a:endParaRPr>
          </a:p>
          <a:p>
            <a:pPr>
              <a:lnSpc>
                <a:spcPct val="150000"/>
              </a:lnSpc>
            </a:pPr>
            <a:r>
              <a:rPr lang="hu-HU" sz="1200" b="1" dirty="0" smtClean="0">
                <a:latin typeface="Arial" panose="020B0604020202020204" pitchFamily="34" charset="0"/>
                <a:cs typeface="Arial" panose="020B0604020202020204" pitchFamily="34" charset="0"/>
              </a:rPr>
              <a:t>egytengelyű</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smtClean="0">
                <a:latin typeface="Arial" panose="020B0604020202020204" pitchFamily="34" charset="0"/>
                <a:cs typeface="Arial" panose="020B0604020202020204" pitchFamily="34" charset="0"/>
              </a:rPr>
              <a:t>könyökízületben – </a:t>
            </a:r>
            <a:r>
              <a:rPr lang="hu-HU" sz="1200" b="1" dirty="0" err="1" smtClean="0">
                <a:latin typeface="Arial" panose="020B0604020202020204" pitchFamily="34" charset="0"/>
                <a:cs typeface="Arial" panose="020B0604020202020204" pitchFamily="34" charset="0"/>
              </a:rPr>
              <a:t>articulatio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humeroulnaris</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rticulatio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interphalangea</a:t>
            </a:r>
            <a:endParaRPr lang="hu-HU" sz="1200" b="1" dirty="0">
              <a:latin typeface="Arial" panose="020B0604020202020204" pitchFamily="34" charset="0"/>
              <a:cs typeface="Arial" panose="020B0604020202020204" pitchFamily="34" charset="0"/>
            </a:endParaRPr>
          </a:p>
          <a:p>
            <a:pPr marL="0" indent="0">
              <a:lnSpc>
                <a:spcPct val="150000"/>
              </a:lnSpc>
              <a:buNone/>
            </a:pPr>
            <a:r>
              <a:rPr lang="hu-HU" sz="1200" b="1" dirty="0" smtClean="0">
                <a:latin typeface="Arial" panose="020B0604020202020204" pitchFamily="34" charset="0"/>
                <a:cs typeface="Arial" panose="020B0604020202020204" pitchFamily="34" charset="0"/>
              </a:rPr>
              <a:t>MOZGÁSOK:</a:t>
            </a:r>
          </a:p>
          <a:p>
            <a:pPr>
              <a:lnSpc>
                <a:spcPct val="150000"/>
              </a:lnSpc>
              <a:buFont typeface="+mj-lt"/>
              <a:buAutoNum type="alphaLcParenR"/>
            </a:pPr>
            <a:r>
              <a:rPr lang="hu-HU" sz="1200" b="1" dirty="0" err="1">
                <a:latin typeface="Arial" panose="020B0604020202020204" pitchFamily="34" charset="0"/>
                <a:cs typeface="Arial" panose="020B0604020202020204" pitchFamily="34" charset="0"/>
              </a:rPr>
              <a:t>f</a:t>
            </a:r>
            <a:r>
              <a:rPr lang="de-DE" sz="1200" b="1" dirty="0" err="1" smtClean="0">
                <a:latin typeface="Arial" panose="020B0604020202020204" pitchFamily="34" charset="0"/>
                <a:cs typeface="Arial" panose="020B0604020202020204" pitchFamily="34" charset="0"/>
              </a:rPr>
              <a:t>lexio</a:t>
            </a:r>
            <a:endParaRPr lang="hu-HU" sz="1200" b="1" dirty="0">
              <a:latin typeface="Arial" panose="020B0604020202020204" pitchFamily="34" charset="0"/>
              <a:cs typeface="Arial" panose="020B0604020202020204" pitchFamily="34" charset="0"/>
            </a:endParaRPr>
          </a:p>
          <a:p>
            <a:pPr>
              <a:lnSpc>
                <a:spcPct val="150000"/>
              </a:lnSpc>
              <a:buFont typeface="+mj-lt"/>
              <a:buAutoNum type="alphaLcParenR"/>
            </a:pPr>
            <a:r>
              <a:rPr lang="hu-HU" sz="1200" b="1" dirty="0" err="1">
                <a:latin typeface="Arial" panose="020B0604020202020204" pitchFamily="34" charset="0"/>
                <a:cs typeface="Arial" panose="020B0604020202020204" pitchFamily="34" charset="0"/>
              </a:rPr>
              <a:t>e</a:t>
            </a:r>
            <a:r>
              <a:rPr lang="de-DE" sz="1200" b="1" dirty="0" err="1" smtClean="0">
                <a:latin typeface="Arial" panose="020B0604020202020204" pitchFamily="34" charset="0"/>
                <a:cs typeface="Arial" panose="020B0604020202020204" pitchFamily="34" charset="0"/>
              </a:rPr>
              <a:t>xtensio</a:t>
            </a:r>
            <a:endParaRPr lang="hu-HU" sz="1200" b="1" dirty="0">
              <a:latin typeface="Arial" panose="020B0604020202020204" pitchFamily="34" charset="0"/>
              <a:cs typeface="Arial" panose="020B0604020202020204" pitchFamily="34" charset="0"/>
            </a:endParaRPr>
          </a:p>
        </p:txBody>
      </p:sp>
      <p:pic>
        <p:nvPicPr>
          <p:cNvPr id="16388" name="Picture 4" descr="「ellenbogengelenk」の画像検索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91106" y="2799607"/>
            <a:ext cx="4643610" cy="207686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ellenbogengelenk」の画像検索結果"/>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3590" y="455593"/>
            <a:ext cx="4407262" cy="218425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ellenbogengelenk」の画像検索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32613" y="1011949"/>
            <a:ext cx="3390977" cy="286287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関連画像"/>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70294" y="3055989"/>
            <a:ext cx="3158493" cy="364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7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21972"/>
            <a:ext cx="10515600" cy="699015"/>
          </a:xfrm>
        </p:spPr>
        <p:txBody>
          <a:bodyPr>
            <a:normAutofit/>
          </a:bodyPr>
          <a:lstStyle/>
          <a:p>
            <a:pPr algn="ctr"/>
            <a:r>
              <a:rPr lang="hu-HU" sz="2000" b="1" dirty="0" smtClean="0">
                <a:latin typeface="Arial" panose="020B0604020202020204" pitchFamily="34" charset="0"/>
                <a:cs typeface="Arial" panose="020B0604020202020204" pitchFamily="34" charset="0"/>
              </a:rPr>
              <a:t>IZÜLET FORMÁIS</a:t>
            </a:r>
            <a:endParaRPr lang="hu-HU" sz="2000" dirty="0"/>
          </a:p>
        </p:txBody>
      </p:sp>
      <p:sp>
        <p:nvSpPr>
          <p:cNvPr id="3" name="Tartalom helye 2"/>
          <p:cNvSpPr>
            <a:spLocks noGrp="1"/>
          </p:cNvSpPr>
          <p:nvPr>
            <p:ph idx="1"/>
          </p:nvPr>
        </p:nvSpPr>
        <p:spPr>
          <a:xfrm>
            <a:off x="516228" y="1189759"/>
            <a:ext cx="10515600" cy="4351338"/>
          </a:xfrm>
        </p:spPr>
        <p:txBody>
          <a:bodyPr>
            <a:normAutofit/>
          </a:bodyPr>
          <a:lstStyle/>
          <a:p>
            <a:pPr marL="0" indent="0">
              <a:lnSpc>
                <a:spcPct val="150000"/>
              </a:lnSpc>
              <a:buNone/>
            </a:pPr>
            <a:r>
              <a:rPr lang="hu-HU" sz="1200" b="1" u="sng" dirty="0" smtClean="0">
                <a:latin typeface="Arial" panose="020B0604020202020204" pitchFamily="34" charset="0"/>
                <a:cs typeface="Arial" panose="020B0604020202020204" pitchFamily="34" charset="0"/>
              </a:rPr>
              <a:t>FORGÓIZÜLET </a:t>
            </a:r>
            <a:r>
              <a:rPr lang="hu-HU" sz="1200" b="1" i="1" dirty="0" smtClean="0">
                <a:latin typeface="Arial" panose="020B0604020202020204" pitchFamily="34" charset="0"/>
                <a:cs typeface="Arial" panose="020B0604020202020204" pitchFamily="34" charset="0"/>
              </a:rPr>
              <a:t>(</a:t>
            </a: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rticulatio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trochoidea</a:t>
            </a:r>
            <a:r>
              <a:rPr lang="hu-HU" sz="1200" b="1" i="1" dirty="0" smtClean="0">
                <a:latin typeface="Arial" panose="020B0604020202020204" pitchFamily="34" charset="0"/>
                <a:cs typeface="Arial" panose="020B0604020202020204" pitchFamily="34" charset="0"/>
              </a:rPr>
              <a:t>):</a:t>
            </a:r>
            <a:r>
              <a:rPr lang="hu-HU" sz="1200" b="1" dirty="0" smtClean="0">
                <a:latin typeface="Arial" panose="020B0604020202020204" pitchFamily="34" charset="0"/>
                <a:cs typeface="Arial" panose="020B0604020202020204" pitchFamily="34" charset="0"/>
              </a:rPr>
              <a:t> </a:t>
            </a:r>
          </a:p>
          <a:p>
            <a:pPr>
              <a:lnSpc>
                <a:spcPct val="150000"/>
              </a:lnSpc>
            </a:pPr>
            <a:r>
              <a:rPr lang="hu-HU" sz="1200" b="1" dirty="0" smtClean="0">
                <a:latin typeface="Arial" panose="020B0604020202020204" pitchFamily="34" charset="0"/>
                <a:cs typeface="Arial" panose="020B0604020202020204" pitchFamily="34" charset="0"/>
              </a:rPr>
              <a:t>egytengelyű</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arenR"/>
            </a:pP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rticulatio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radioulnaris</a:t>
            </a:r>
            <a:r>
              <a:rPr lang="hu-HU" sz="1200" b="1" dirty="0">
                <a:latin typeface="Arial" panose="020B0604020202020204" pitchFamily="34" charset="0"/>
                <a:cs typeface="Arial" panose="020B0604020202020204" pitchFamily="34" charset="0"/>
              </a:rPr>
              <a:t> </a:t>
            </a:r>
          </a:p>
          <a:p>
            <a:pPr>
              <a:lnSpc>
                <a:spcPct val="150000"/>
              </a:lnSpc>
              <a:buFont typeface="+mj-lt"/>
              <a:buAutoNum type="arabicParenR"/>
            </a:pP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rticulatio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atlantoaxialis</a:t>
            </a:r>
            <a:r>
              <a:rPr lang="hu-HU" sz="1200" b="1" dirty="0" smtClean="0">
                <a:latin typeface="Arial" panose="020B0604020202020204" pitchFamily="34" charset="0"/>
                <a:cs typeface="Arial" panose="020B0604020202020204" pitchFamily="34" charset="0"/>
              </a:rPr>
              <a:t> </a:t>
            </a:r>
          </a:p>
          <a:p>
            <a:pPr marL="0" indent="0">
              <a:lnSpc>
                <a:spcPct val="150000"/>
              </a:lnSpc>
              <a:buNone/>
            </a:pPr>
            <a:endParaRPr lang="hu-HU" sz="1200" b="1" dirty="0" smtClean="0">
              <a:latin typeface="Arial" panose="020B0604020202020204" pitchFamily="34" charset="0"/>
              <a:cs typeface="Arial" panose="020B0604020202020204" pitchFamily="34" charset="0"/>
            </a:endParaRPr>
          </a:p>
          <a:p>
            <a:pPr marL="0" indent="0">
              <a:lnSpc>
                <a:spcPct val="150000"/>
              </a:lnSpc>
              <a:buNone/>
            </a:pPr>
            <a:r>
              <a:rPr lang="hu-HU" sz="1200" b="1" dirty="0" smtClean="0">
                <a:latin typeface="Arial" panose="020B0604020202020204" pitchFamily="34" charset="0"/>
                <a:cs typeface="Arial" panose="020B0604020202020204" pitchFamily="34" charset="0"/>
              </a:rPr>
              <a:t>MOZGÁSOK:</a:t>
            </a:r>
          </a:p>
          <a:p>
            <a:pPr>
              <a:lnSpc>
                <a:spcPct val="150000"/>
              </a:lnSpc>
              <a:buFont typeface="+mj-lt"/>
              <a:buAutoNum type="alphaLcParenR"/>
            </a:pPr>
            <a:r>
              <a:rPr lang="hu-HU" sz="1200" b="1" dirty="0" err="1">
                <a:latin typeface="Arial" panose="020B0604020202020204" pitchFamily="34" charset="0"/>
                <a:cs typeface="Arial" panose="020B0604020202020204" pitchFamily="34" charset="0"/>
              </a:rPr>
              <a:t>f</a:t>
            </a:r>
            <a:r>
              <a:rPr lang="hu-HU" sz="1200" b="1" dirty="0" err="1" smtClean="0">
                <a:latin typeface="Arial" panose="020B0604020202020204" pitchFamily="34" charset="0"/>
                <a:cs typeface="Arial" panose="020B0604020202020204" pitchFamily="34" charset="0"/>
              </a:rPr>
              <a:t>lexio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lphaLcParenR"/>
            </a:pPr>
            <a:r>
              <a:rPr lang="hu-HU" sz="1200" b="1" dirty="0" err="1">
                <a:latin typeface="Arial" panose="020B0604020202020204" pitchFamily="34" charset="0"/>
                <a:cs typeface="Arial" panose="020B0604020202020204" pitchFamily="34" charset="0"/>
              </a:rPr>
              <a:t>e</a:t>
            </a:r>
            <a:r>
              <a:rPr lang="hu-HU" sz="1200" b="1" dirty="0" err="1" smtClean="0">
                <a:latin typeface="Arial" panose="020B0604020202020204" pitchFamily="34" charset="0"/>
                <a:cs typeface="Arial" panose="020B0604020202020204" pitchFamily="34" charset="0"/>
              </a:rPr>
              <a:t>xtensio</a:t>
            </a:r>
            <a:endParaRPr lang="hu-HU" sz="1200" b="1" dirty="0">
              <a:latin typeface="Arial" panose="020B0604020202020204" pitchFamily="34" charset="0"/>
              <a:cs typeface="Arial" panose="020B0604020202020204" pitchFamily="34" charset="0"/>
            </a:endParaRPr>
          </a:p>
          <a:p>
            <a:pPr>
              <a:lnSpc>
                <a:spcPct val="150000"/>
              </a:lnSpc>
            </a:pPr>
            <a:endParaRPr lang="hu-HU" sz="1200" b="1" dirty="0">
              <a:latin typeface="Arial" panose="020B0604020202020204" pitchFamily="34" charset="0"/>
              <a:cs typeface="Arial" panose="020B0604020202020204" pitchFamily="34" charset="0"/>
            </a:endParaRPr>
          </a:p>
        </p:txBody>
      </p:sp>
      <p:pic>
        <p:nvPicPr>
          <p:cNvPr id="17412" name="Picture 4" descr="「articulatio radioulnaris proximalis」の画像検索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86235" y="3377677"/>
            <a:ext cx="3116023" cy="317594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articulatio radioulnaris proximalis」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60436" y="161783"/>
            <a:ext cx="2628275" cy="352026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articulatio atlantoaxialis」の画像検索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26164" y="2312789"/>
            <a:ext cx="2615557" cy="419336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articulatio atlantoaxialis」の画像検索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8786" y="4468969"/>
            <a:ext cx="3282923" cy="208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615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21972"/>
            <a:ext cx="10515600" cy="699015"/>
          </a:xfrm>
        </p:spPr>
        <p:txBody>
          <a:bodyPr>
            <a:normAutofit/>
          </a:bodyPr>
          <a:lstStyle/>
          <a:p>
            <a:pPr algn="ctr"/>
            <a:r>
              <a:rPr lang="hu-HU" sz="2000" b="1" dirty="0" smtClean="0">
                <a:latin typeface="Arial" panose="020B0604020202020204" pitchFamily="34" charset="0"/>
                <a:cs typeface="Arial" panose="020B0604020202020204" pitchFamily="34" charset="0"/>
              </a:rPr>
              <a:t>IZÜLET FORMÁI</a:t>
            </a:r>
            <a:endParaRPr lang="hu-HU" sz="2000" dirty="0"/>
          </a:p>
        </p:txBody>
      </p:sp>
      <p:sp>
        <p:nvSpPr>
          <p:cNvPr id="3" name="Tartalom helye 2"/>
          <p:cNvSpPr>
            <a:spLocks noGrp="1"/>
          </p:cNvSpPr>
          <p:nvPr>
            <p:ph idx="1"/>
          </p:nvPr>
        </p:nvSpPr>
        <p:spPr>
          <a:xfrm>
            <a:off x="391112" y="1251471"/>
            <a:ext cx="10515600" cy="4351338"/>
          </a:xfrm>
        </p:spPr>
        <p:txBody>
          <a:bodyPr>
            <a:normAutofit/>
          </a:bodyPr>
          <a:lstStyle/>
          <a:p>
            <a:pPr marL="0" indent="0">
              <a:lnSpc>
                <a:spcPct val="150000"/>
              </a:lnSpc>
              <a:buNone/>
            </a:pPr>
            <a:r>
              <a:rPr lang="hu-HU" sz="1200" b="1" u="sng" dirty="0" smtClean="0">
                <a:latin typeface="Arial" panose="020B0604020202020204" pitchFamily="34" charset="0"/>
                <a:cs typeface="Arial" panose="020B0604020202020204" pitchFamily="34" charset="0"/>
              </a:rPr>
              <a:t>TOJÁSIZÜLET</a:t>
            </a:r>
            <a:r>
              <a:rPr lang="de-DE" sz="1200" b="1" dirty="0">
                <a:latin typeface="Arial" panose="020B0604020202020204" pitchFamily="34" charset="0"/>
                <a:cs typeface="Arial" panose="020B0604020202020204" pitchFamily="34" charset="0"/>
              </a:rPr>
              <a:t> </a:t>
            </a:r>
            <a:r>
              <a:rPr lang="de-DE" sz="1200" b="1" i="1" dirty="0" smtClean="0">
                <a:latin typeface="Arial" panose="020B0604020202020204" pitchFamily="34" charset="0"/>
                <a:cs typeface="Arial" panose="020B0604020202020204" pitchFamily="34" charset="0"/>
              </a:rPr>
              <a:t>(</a:t>
            </a:r>
            <a:r>
              <a:rPr lang="hu-HU" sz="1200" b="1" dirty="0" err="1">
                <a:latin typeface="Arial" panose="020B0604020202020204" pitchFamily="34" charset="0"/>
                <a:cs typeface="Arial" panose="020B0604020202020204" pitchFamily="34" charset="0"/>
              </a:rPr>
              <a:t>a</a:t>
            </a:r>
            <a:r>
              <a:rPr lang="de-DE" sz="1200" b="1" dirty="0" err="1" smtClean="0">
                <a:latin typeface="Arial" panose="020B0604020202020204" pitchFamily="34" charset="0"/>
                <a:cs typeface="Arial" panose="020B0604020202020204" pitchFamily="34" charset="0"/>
              </a:rPr>
              <a:t>rticulatio</a:t>
            </a:r>
            <a:r>
              <a:rPr lang="de-DE" sz="1200" b="1" dirty="0" smtClean="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ellipsoidea</a:t>
            </a:r>
            <a:r>
              <a:rPr lang="de-DE" sz="1200" b="1" i="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 </a:t>
            </a:r>
            <a:endParaRPr lang="hu-HU" sz="1200" b="1" dirty="0" smtClean="0">
              <a:latin typeface="Arial" panose="020B0604020202020204" pitchFamily="34" charset="0"/>
              <a:cs typeface="Arial" panose="020B0604020202020204" pitchFamily="34" charset="0"/>
            </a:endParaRPr>
          </a:p>
          <a:p>
            <a:pPr>
              <a:lnSpc>
                <a:spcPct val="150000"/>
              </a:lnSpc>
            </a:pPr>
            <a:r>
              <a:rPr lang="hu-HU" sz="1200" b="1" dirty="0" smtClean="0">
                <a:latin typeface="Arial" panose="020B0604020202020204" pitchFamily="34" charset="0"/>
                <a:cs typeface="Arial" panose="020B0604020202020204" pitchFamily="34" charset="0"/>
              </a:rPr>
              <a:t>kéttengelyű</a:t>
            </a: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rticulatio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atlantooccipitalis</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rticulatio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radiocarpea</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lphaLcParenR"/>
            </a:pPr>
            <a:r>
              <a:rPr lang="de-DE"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flexio</a:t>
            </a:r>
            <a:r>
              <a:rPr lang="hu-HU" sz="1200" b="1" dirty="0" smtClean="0">
                <a:latin typeface="Arial" panose="020B0604020202020204" pitchFamily="34" charset="0"/>
                <a:cs typeface="Arial" panose="020B0604020202020204" pitchFamily="34" charset="0"/>
              </a:rPr>
              <a:t> - </a:t>
            </a:r>
            <a:r>
              <a:rPr lang="hu-HU" sz="1200" b="1" dirty="0" err="1" smtClean="0">
                <a:latin typeface="Arial" panose="020B0604020202020204" pitchFamily="34" charset="0"/>
                <a:cs typeface="Arial" panose="020B0604020202020204" pitchFamily="34" charset="0"/>
              </a:rPr>
              <a:t>extensio</a:t>
            </a:r>
            <a:r>
              <a:rPr lang="de-DE" sz="1200" b="1" dirty="0" smtClean="0">
                <a:latin typeface="Arial" panose="020B0604020202020204" pitchFamily="34" charset="0"/>
                <a:cs typeface="Arial" panose="020B0604020202020204" pitchFamily="34" charset="0"/>
              </a:rPr>
              <a:t> </a:t>
            </a:r>
            <a:endParaRPr lang="hu-HU" sz="1200" b="1" dirty="0">
              <a:latin typeface="Arial" panose="020B0604020202020204" pitchFamily="34" charset="0"/>
              <a:cs typeface="Arial" panose="020B0604020202020204" pitchFamily="34" charset="0"/>
            </a:endParaRPr>
          </a:p>
          <a:p>
            <a:pPr>
              <a:lnSpc>
                <a:spcPct val="150000"/>
              </a:lnSpc>
              <a:buFont typeface="+mj-lt"/>
              <a:buAutoNum type="alphaLcParenR"/>
            </a:pPr>
            <a:r>
              <a:rPr lang="hu-HU" sz="1200" b="1" dirty="0" err="1" smtClean="0">
                <a:latin typeface="Arial" panose="020B0604020202020204" pitchFamily="34" charset="0"/>
                <a:cs typeface="Arial" panose="020B0604020202020204" pitchFamily="34" charset="0"/>
              </a:rPr>
              <a:t>radialis</a:t>
            </a:r>
            <a:r>
              <a:rPr lang="hu-HU" sz="1200" b="1" dirty="0" smtClean="0">
                <a:latin typeface="Arial" panose="020B0604020202020204" pitchFamily="34" charset="0"/>
                <a:cs typeface="Arial" panose="020B0604020202020204" pitchFamily="34" charset="0"/>
              </a:rPr>
              <a:t> – </a:t>
            </a:r>
            <a:r>
              <a:rPr lang="hu-HU" sz="1200" b="1" dirty="0" err="1" smtClean="0">
                <a:latin typeface="Arial" panose="020B0604020202020204" pitchFamily="34" charset="0"/>
                <a:cs typeface="Arial" panose="020B0604020202020204" pitchFamily="34" charset="0"/>
              </a:rPr>
              <a:t>ulnaris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abductio</a:t>
            </a:r>
            <a:endParaRPr lang="de-DE" sz="1200" b="1" dirty="0">
              <a:latin typeface="Arial" panose="020B0604020202020204" pitchFamily="34" charset="0"/>
              <a:cs typeface="Arial" panose="020B0604020202020204" pitchFamily="34" charset="0"/>
            </a:endParaRPr>
          </a:p>
          <a:p>
            <a:pPr>
              <a:lnSpc>
                <a:spcPct val="150000"/>
              </a:lnSpc>
            </a:pPr>
            <a:endParaRPr lang="hu-HU" sz="1200" b="1" dirty="0">
              <a:latin typeface="Arial" panose="020B0604020202020204" pitchFamily="34" charset="0"/>
              <a:cs typeface="Arial" panose="020B0604020202020204" pitchFamily="34" charset="0"/>
            </a:endParaRPr>
          </a:p>
        </p:txBody>
      </p:sp>
      <p:pic>
        <p:nvPicPr>
          <p:cNvPr id="14338" name="Picture 2" descr="「articulatio atlanto occipital」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91370" y="3943663"/>
            <a:ext cx="3907447" cy="219853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Csoportba foglalás 7"/>
          <p:cNvGrpSpPr/>
          <p:nvPr/>
        </p:nvGrpSpPr>
        <p:grpSpPr>
          <a:xfrm>
            <a:off x="8306874" y="450761"/>
            <a:ext cx="3540616" cy="2976379"/>
            <a:chOff x="8253478" y="219016"/>
            <a:chExt cx="3735679" cy="2953302"/>
          </a:xfrm>
        </p:grpSpPr>
        <p:pic>
          <p:nvPicPr>
            <p:cNvPr id="14340" name="Picture 4" descr="「kopfgelenke des menschlichen körpers」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3478" y="219016"/>
              <a:ext cx="3735679" cy="2953302"/>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10910208" y="2691684"/>
              <a:ext cx="497252"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Atlas</a:t>
              </a:r>
              <a:endParaRPr lang="hu-HU" sz="1000" b="1" dirty="0">
                <a:latin typeface="Arial" panose="020B0604020202020204" pitchFamily="34" charset="0"/>
                <a:cs typeface="Arial" panose="020B0604020202020204" pitchFamily="34" charset="0"/>
              </a:endParaRPr>
            </a:p>
          </p:txBody>
        </p:sp>
        <p:sp>
          <p:nvSpPr>
            <p:cNvPr id="7" name="Szövegdoboz 6"/>
            <p:cNvSpPr txBox="1"/>
            <p:nvPr/>
          </p:nvSpPr>
          <p:spPr>
            <a:xfrm>
              <a:off x="8735095" y="1304323"/>
              <a:ext cx="978153"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Os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occipitale</a:t>
              </a:r>
              <a:endParaRPr lang="hu-HU" sz="1000" b="1" dirty="0">
                <a:latin typeface="Arial" panose="020B0604020202020204" pitchFamily="34" charset="0"/>
                <a:cs typeface="Arial" panose="020B0604020202020204" pitchFamily="34" charset="0"/>
              </a:endParaRPr>
            </a:p>
          </p:txBody>
        </p:sp>
      </p:grpSp>
      <p:pic>
        <p:nvPicPr>
          <p:cNvPr id="14342" name="Picture 6" descr="「articulatio radiocarpea」の画像検索結果"/>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20570" y="1858850"/>
            <a:ext cx="4628861" cy="440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855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02595" y="246858"/>
            <a:ext cx="10515600" cy="699015"/>
          </a:xfrm>
        </p:spPr>
        <p:txBody>
          <a:bodyPr>
            <a:normAutofit/>
          </a:bodyPr>
          <a:lstStyle/>
          <a:p>
            <a:pPr algn="ctr"/>
            <a:r>
              <a:rPr lang="hu-HU" sz="2000" b="1" dirty="0" smtClean="0">
                <a:latin typeface="Arial" panose="020B0604020202020204" pitchFamily="34" charset="0"/>
                <a:cs typeface="Arial" panose="020B0604020202020204" pitchFamily="34" charset="0"/>
              </a:rPr>
              <a:t>IZÜLET FORMÁI</a:t>
            </a:r>
            <a:endParaRPr lang="hu-HU" sz="2000" dirty="0"/>
          </a:p>
        </p:txBody>
      </p:sp>
      <p:sp>
        <p:nvSpPr>
          <p:cNvPr id="3" name="Tartalom helye 2"/>
          <p:cNvSpPr>
            <a:spLocks noGrp="1"/>
          </p:cNvSpPr>
          <p:nvPr>
            <p:ph idx="1"/>
          </p:nvPr>
        </p:nvSpPr>
        <p:spPr>
          <a:xfrm>
            <a:off x="451834" y="1020987"/>
            <a:ext cx="10515600" cy="4351338"/>
          </a:xfrm>
        </p:spPr>
        <p:txBody>
          <a:bodyPr>
            <a:normAutofit/>
          </a:bodyPr>
          <a:lstStyle/>
          <a:p>
            <a:pPr marL="0" indent="0">
              <a:lnSpc>
                <a:spcPct val="150000"/>
              </a:lnSpc>
              <a:buNone/>
            </a:pPr>
            <a:r>
              <a:rPr lang="hu-HU" sz="1200" b="1" u="sng" dirty="0" smtClean="0">
                <a:latin typeface="Arial" panose="020B0604020202020204" pitchFamily="34" charset="0"/>
                <a:cs typeface="Arial" panose="020B0604020202020204" pitchFamily="34" charset="0"/>
              </a:rPr>
              <a:t>NYEREGIZÜLET </a:t>
            </a:r>
            <a:r>
              <a:rPr lang="de-DE" sz="1200" b="1" u="sng" dirty="0">
                <a:latin typeface="Arial" panose="020B0604020202020204" pitchFamily="34" charset="0"/>
                <a:cs typeface="Arial" panose="020B0604020202020204" pitchFamily="34" charset="0"/>
              </a:rPr>
              <a:t> </a:t>
            </a:r>
            <a:r>
              <a:rPr lang="de-DE" sz="1200" b="1" i="1" u="sng" dirty="0" smtClean="0">
                <a:latin typeface="Arial" panose="020B0604020202020204" pitchFamily="34" charset="0"/>
                <a:cs typeface="Arial" panose="020B0604020202020204" pitchFamily="34" charset="0"/>
              </a:rPr>
              <a:t>(</a:t>
            </a:r>
            <a:r>
              <a:rPr lang="hu-HU" sz="1200" b="1" u="sng" dirty="0" err="1">
                <a:latin typeface="Arial" panose="020B0604020202020204" pitchFamily="34" charset="0"/>
                <a:cs typeface="Arial" panose="020B0604020202020204" pitchFamily="34" charset="0"/>
              </a:rPr>
              <a:t>a</a:t>
            </a:r>
            <a:r>
              <a:rPr lang="de-DE" sz="1200" b="1" u="sng" dirty="0" err="1" smtClean="0">
                <a:latin typeface="Arial" panose="020B0604020202020204" pitchFamily="34" charset="0"/>
                <a:cs typeface="Arial" panose="020B0604020202020204" pitchFamily="34" charset="0"/>
              </a:rPr>
              <a:t>rticulatio</a:t>
            </a:r>
            <a:r>
              <a:rPr lang="de-DE" sz="1200" b="1" u="sng" dirty="0" smtClean="0">
                <a:latin typeface="Arial" panose="020B0604020202020204" pitchFamily="34" charset="0"/>
                <a:cs typeface="Arial" panose="020B0604020202020204" pitchFamily="34" charset="0"/>
              </a:rPr>
              <a:t> </a:t>
            </a:r>
            <a:r>
              <a:rPr lang="de-DE" sz="1200" b="1" u="sng" dirty="0" err="1">
                <a:latin typeface="Arial" panose="020B0604020202020204" pitchFamily="34" charset="0"/>
                <a:cs typeface="Arial" panose="020B0604020202020204" pitchFamily="34" charset="0"/>
              </a:rPr>
              <a:t>sellaris</a:t>
            </a:r>
            <a:r>
              <a:rPr lang="de-DE" sz="1200" b="1" i="1" u="sng" dirty="0" smtClean="0">
                <a:latin typeface="Arial" panose="020B0604020202020204" pitchFamily="34" charset="0"/>
                <a:cs typeface="Arial" panose="020B0604020202020204" pitchFamily="34" charset="0"/>
              </a:rPr>
              <a:t>):</a:t>
            </a:r>
            <a:endParaRPr lang="hu-HU" sz="1200" b="1" i="1" u="sng" dirty="0" smtClean="0">
              <a:latin typeface="Arial" panose="020B0604020202020204" pitchFamily="34" charset="0"/>
              <a:cs typeface="Arial" panose="020B0604020202020204" pitchFamily="34" charset="0"/>
            </a:endParaRPr>
          </a:p>
          <a:p>
            <a:pPr>
              <a:lnSpc>
                <a:spcPct val="150000"/>
              </a:lnSpc>
            </a:pPr>
            <a:r>
              <a:rPr lang="de-DE" sz="1200" b="1" dirty="0">
                <a:latin typeface="Arial" panose="020B0604020202020204" pitchFamily="34" charset="0"/>
                <a:cs typeface="Arial" panose="020B0604020202020204" pitchFamily="34" charset="0"/>
              </a:rPr>
              <a:t> </a:t>
            </a:r>
            <a:r>
              <a:rPr lang="hu-HU" sz="1200" b="1" dirty="0" smtClean="0">
                <a:latin typeface="Arial" panose="020B0604020202020204" pitchFamily="34" charset="0"/>
                <a:cs typeface="Arial" panose="020B0604020202020204" pitchFamily="34" charset="0"/>
              </a:rPr>
              <a:t>kéttengelyű</a:t>
            </a: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rticulatio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carpometacarpalis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pollicis</a:t>
            </a:r>
            <a:endParaRPr lang="hu-HU" sz="1200" b="1" dirty="0" smtClean="0">
              <a:latin typeface="Arial" panose="020B0604020202020204" pitchFamily="34" charset="0"/>
              <a:cs typeface="Arial" panose="020B0604020202020204" pitchFamily="34" charset="0"/>
            </a:endParaRPr>
          </a:p>
          <a:p>
            <a:pPr marL="0" indent="0">
              <a:lnSpc>
                <a:spcPct val="150000"/>
              </a:lnSpc>
              <a:buNone/>
            </a:pPr>
            <a:endParaRPr lang="hu-HU" sz="1200" b="1" dirty="0" smtClean="0">
              <a:latin typeface="Arial" panose="020B0604020202020204" pitchFamily="34" charset="0"/>
              <a:cs typeface="Arial" panose="020B0604020202020204" pitchFamily="34" charset="0"/>
            </a:endParaRPr>
          </a:p>
          <a:p>
            <a:pPr marL="0" indent="0">
              <a:lnSpc>
                <a:spcPct val="150000"/>
              </a:lnSpc>
              <a:buNone/>
            </a:pPr>
            <a:r>
              <a:rPr lang="hu-HU" sz="1200" b="1" dirty="0" smtClean="0">
                <a:latin typeface="Arial" panose="020B0604020202020204" pitchFamily="34" charset="0"/>
                <a:cs typeface="Arial" panose="020B0604020202020204" pitchFamily="34" charset="0"/>
              </a:rPr>
              <a:t>MOZGÁSOK:</a:t>
            </a:r>
          </a:p>
          <a:p>
            <a:pPr>
              <a:lnSpc>
                <a:spcPct val="150000"/>
              </a:lnSpc>
              <a:buFont typeface="+mj-lt"/>
              <a:buAutoNum type="alphaLcParenR"/>
            </a:pPr>
            <a:r>
              <a:rPr lang="hu-HU" sz="1200" b="1" dirty="0">
                <a:latin typeface="Arial" panose="020B0604020202020204" pitchFamily="34" charset="0"/>
                <a:cs typeface="Arial" panose="020B0604020202020204" pitchFamily="34" charset="0"/>
              </a:rPr>
              <a:t>f</a:t>
            </a:r>
            <a:r>
              <a:rPr lang="de-DE" sz="1200" b="1" dirty="0" err="1" smtClean="0">
                <a:latin typeface="Arial" panose="020B0604020202020204" pitchFamily="34" charset="0"/>
                <a:cs typeface="Arial" panose="020B0604020202020204" pitchFamily="34" charset="0"/>
              </a:rPr>
              <a:t>lexio</a:t>
            </a:r>
            <a:r>
              <a:rPr lang="de-DE" sz="1200" b="1" dirty="0" smtClean="0">
                <a:latin typeface="Arial" panose="020B0604020202020204" pitchFamily="34" charset="0"/>
                <a:cs typeface="Arial" panose="020B0604020202020204" pitchFamily="34" charset="0"/>
              </a:rPr>
              <a:t> </a:t>
            </a:r>
            <a:r>
              <a:rPr lang="hu-HU" sz="1200" b="1" dirty="0" smtClean="0">
                <a:latin typeface="Arial" panose="020B0604020202020204" pitchFamily="34" charset="0"/>
                <a:cs typeface="Arial" panose="020B0604020202020204" pitchFamily="34" charset="0"/>
              </a:rPr>
              <a:t>- </a:t>
            </a:r>
            <a:r>
              <a:rPr lang="hu-HU" sz="1200" b="1" dirty="0">
                <a:latin typeface="Arial" panose="020B0604020202020204" pitchFamily="34" charset="0"/>
                <a:cs typeface="Arial" panose="020B0604020202020204" pitchFamily="34" charset="0"/>
              </a:rPr>
              <a:t>e</a:t>
            </a:r>
            <a:r>
              <a:rPr lang="de-DE" sz="1200" b="1" dirty="0" err="1" smtClean="0">
                <a:latin typeface="Arial" panose="020B0604020202020204" pitchFamily="34" charset="0"/>
                <a:cs typeface="Arial" panose="020B0604020202020204" pitchFamily="34" charset="0"/>
              </a:rPr>
              <a:t>xtensio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lphaLcParenR"/>
            </a:pPr>
            <a:r>
              <a:rPr lang="hu-HU" sz="1200" b="1" dirty="0">
                <a:latin typeface="Arial" panose="020B0604020202020204" pitchFamily="34" charset="0"/>
                <a:cs typeface="Arial" panose="020B0604020202020204" pitchFamily="34" charset="0"/>
              </a:rPr>
              <a:t>a</a:t>
            </a:r>
            <a:r>
              <a:rPr lang="de-DE" sz="1200" b="1" dirty="0" smtClean="0">
                <a:latin typeface="Arial" panose="020B0604020202020204" pitchFamily="34" charset="0"/>
                <a:cs typeface="Arial" panose="020B0604020202020204" pitchFamily="34" charset="0"/>
              </a:rPr>
              <a:t>b- </a:t>
            </a:r>
            <a:r>
              <a:rPr lang="hu-HU" sz="1200" b="1" dirty="0" smtClean="0">
                <a:latin typeface="Arial" panose="020B0604020202020204" pitchFamily="34" charset="0"/>
                <a:cs typeface="Arial" panose="020B0604020202020204" pitchFamily="34" charset="0"/>
              </a:rPr>
              <a:t>és</a:t>
            </a:r>
            <a:r>
              <a:rPr lang="de-DE" sz="1200" b="1" dirty="0" smtClean="0">
                <a:latin typeface="Arial" panose="020B0604020202020204" pitchFamily="34" charset="0"/>
                <a:cs typeface="Arial" panose="020B0604020202020204" pitchFamily="34" charset="0"/>
              </a:rPr>
              <a:t> </a:t>
            </a:r>
            <a:r>
              <a:rPr lang="hu-HU" sz="1200" b="1" dirty="0">
                <a:latin typeface="Arial" panose="020B0604020202020204" pitchFamily="34" charset="0"/>
                <a:cs typeface="Arial" panose="020B0604020202020204" pitchFamily="34" charset="0"/>
              </a:rPr>
              <a:t>a</a:t>
            </a:r>
            <a:r>
              <a:rPr lang="de-DE" sz="1200" b="1" dirty="0" err="1" smtClean="0">
                <a:latin typeface="Arial" panose="020B0604020202020204" pitchFamily="34" charset="0"/>
                <a:cs typeface="Arial" panose="020B0604020202020204" pitchFamily="34" charset="0"/>
              </a:rPr>
              <a:t>ddu</a:t>
            </a:r>
            <a:r>
              <a:rPr lang="hu-HU" sz="1200" b="1" dirty="0" smtClean="0">
                <a:latin typeface="Arial" panose="020B0604020202020204" pitchFamily="34" charset="0"/>
                <a:cs typeface="Arial" panose="020B0604020202020204" pitchFamily="34" charset="0"/>
              </a:rPr>
              <a:t>c</a:t>
            </a:r>
            <a:r>
              <a:rPr lang="de-DE" sz="1200" b="1" dirty="0" err="1" smtClean="0">
                <a:latin typeface="Arial" panose="020B0604020202020204" pitchFamily="34" charset="0"/>
                <a:cs typeface="Arial" panose="020B0604020202020204" pitchFamily="34" charset="0"/>
              </a:rPr>
              <a:t>tio</a:t>
            </a:r>
            <a:endParaRPr lang="de-DE" sz="1200" b="1" dirty="0">
              <a:latin typeface="Arial" panose="020B0604020202020204" pitchFamily="34" charset="0"/>
              <a:cs typeface="Arial" panose="020B0604020202020204" pitchFamily="34" charset="0"/>
            </a:endParaRPr>
          </a:p>
          <a:p>
            <a:pPr>
              <a:lnSpc>
                <a:spcPct val="150000"/>
              </a:lnSpc>
            </a:pPr>
            <a:endParaRPr lang="hu-HU" sz="1200" b="1" dirty="0">
              <a:latin typeface="Arial" panose="020B0604020202020204" pitchFamily="34" charset="0"/>
              <a:cs typeface="Arial" panose="020B0604020202020204" pitchFamily="34" charset="0"/>
            </a:endParaRPr>
          </a:p>
        </p:txBody>
      </p:sp>
      <p:pic>
        <p:nvPicPr>
          <p:cNvPr id="5" name="Picture 6" descr="「articulatio radiocarpea」の画像検索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78479" y="1880314"/>
            <a:ext cx="5265611" cy="453980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articulatio carpometacarpalis pollicis」の画像検索結果"/>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23211" y="297293"/>
            <a:ext cx="3063146" cy="316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928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21972"/>
            <a:ext cx="10515600" cy="699015"/>
          </a:xfrm>
        </p:spPr>
        <p:txBody>
          <a:bodyPr>
            <a:normAutofit/>
          </a:bodyPr>
          <a:lstStyle/>
          <a:p>
            <a:pPr algn="ctr"/>
            <a:r>
              <a:rPr lang="hu-HU" sz="2000" b="1" dirty="0" smtClean="0">
                <a:latin typeface="Arial" panose="020B0604020202020204" pitchFamily="34" charset="0"/>
                <a:cs typeface="Arial" panose="020B0604020202020204" pitchFamily="34" charset="0"/>
              </a:rPr>
              <a:t>IZÜLET FORMÁI</a:t>
            </a:r>
            <a:endParaRPr lang="hu-HU" sz="2000" dirty="0"/>
          </a:p>
        </p:txBody>
      </p:sp>
      <p:sp>
        <p:nvSpPr>
          <p:cNvPr id="3" name="Tartalom helye 2"/>
          <p:cNvSpPr>
            <a:spLocks noGrp="1"/>
          </p:cNvSpPr>
          <p:nvPr>
            <p:ph idx="1"/>
          </p:nvPr>
        </p:nvSpPr>
        <p:spPr>
          <a:xfrm>
            <a:off x="323045" y="1096991"/>
            <a:ext cx="10515600" cy="4351338"/>
          </a:xfrm>
        </p:spPr>
        <p:txBody>
          <a:bodyPr>
            <a:normAutofit/>
          </a:bodyPr>
          <a:lstStyle/>
          <a:p>
            <a:pPr marL="0" indent="0">
              <a:lnSpc>
                <a:spcPct val="150000"/>
              </a:lnSpc>
              <a:buNone/>
            </a:pPr>
            <a:r>
              <a:rPr lang="hu-HU" sz="1200" b="1" u="sng" dirty="0" smtClean="0">
                <a:latin typeface="Arial" panose="020B0604020202020204" pitchFamily="34" charset="0"/>
                <a:cs typeface="Arial" panose="020B0604020202020204" pitchFamily="34" charset="0"/>
              </a:rPr>
              <a:t>GÖMBIZÜLET</a:t>
            </a:r>
            <a:r>
              <a:rPr lang="de-DE" sz="1200" b="1" u="sng" dirty="0">
                <a:latin typeface="Arial" panose="020B0604020202020204" pitchFamily="34" charset="0"/>
                <a:cs typeface="Arial" panose="020B0604020202020204" pitchFamily="34" charset="0"/>
              </a:rPr>
              <a:t> </a:t>
            </a:r>
            <a:r>
              <a:rPr lang="de-DE" sz="1200" b="1" i="1" u="sng" dirty="0" smtClean="0">
                <a:latin typeface="Arial" panose="020B0604020202020204" pitchFamily="34" charset="0"/>
                <a:cs typeface="Arial" panose="020B0604020202020204" pitchFamily="34" charset="0"/>
              </a:rPr>
              <a:t>(</a:t>
            </a:r>
            <a:r>
              <a:rPr lang="hu-HU" sz="1200" b="1" u="sng" dirty="0" err="1">
                <a:latin typeface="Arial" panose="020B0604020202020204" pitchFamily="34" charset="0"/>
                <a:cs typeface="Arial" panose="020B0604020202020204" pitchFamily="34" charset="0"/>
              </a:rPr>
              <a:t>a</a:t>
            </a:r>
            <a:r>
              <a:rPr lang="de-DE" sz="1200" b="1" u="sng" dirty="0" err="1" smtClean="0">
                <a:latin typeface="Arial" panose="020B0604020202020204" pitchFamily="34" charset="0"/>
                <a:cs typeface="Arial" panose="020B0604020202020204" pitchFamily="34" charset="0"/>
              </a:rPr>
              <a:t>rticulatio</a:t>
            </a:r>
            <a:r>
              <a:rPr lang="de-DE" sz="1200" b="1" u="sng" dirty="0" smtClean="0">
                <a:latin typeface="Arial" panose="020B0604020202020204" pitchFamily="34" charset="0"/>
                <a:cs typeface="Arial" panose="020B0604020202020204" pitchFamily="34" charset="0"/>
              </a:rPr>
              <a:t> </a:t>
            </a:r>
            <a:r>
              <a:rPr lang="de-DE" sz="1200" b="1" u="sng" dirty="0" err="1" smtClean="0">
                <a:latin typeface="Arial" panose="020B0604020202020204" pitchFamily="34" charset="0"/>
                <a:cs typeface="Arial" panose="020B0604020202020204" pitchFamily="34" charset="0"/>
              </a:rPr>
              <a:t>spheroidea</a:t>
            </a:r>
            <a:r>
              <a:rPr lang="de-DE" sz="1200" b="1" i="1" u="sng" dirty="0">
                <a:latin typeface="Arial" panose="020B0604020202020204" pitchFamily="34" charset="0"/>
                <a:cs typeface="Arial" panose="020B0604020202020204" pitchFamily="34" charset="0"/>
              </a:rPr>
              <a:t>):</a:t>
            </a:r>
            <a:r>
              <a:rPr lang="de-DE" sz="1200" b="1" u="sng" dirty="0">
                <a:latin typeface="Arial" panose="020B0604020202020204" pitchFamily="34" charset="0"/>
                <a:cs typeface="Arial" panose="020B0604020202020204" pitchFamily="34" charset="0"/>
              </a:rPr>
              <a:t> </a:t>
            </a:r>
            <a:endParaRPr lang="hu-HU" sz="1200" b="1" u="sng" dirty="0" smtClean="0">
              <a:latin typeface="Arial" panose="020B0604020202020204" pitchFamily="34" charset="0"/>
              <a:cs typeface="Arial" panose="020B0604020202020204" pitchFamily="34" charset="0"/>
            </a:endParaRPr>
          </a:p>
          <a:p>
            <a:pPr>
              <a:lnSpc>
                <a:spcPct val="150000"/>
              </a:lnSpc>
            </a:pPr>
            <a:r>
              <a:rPr lang="hu-HU" sz="1200" b="1" dirty="0" smtClean="0">
                <a:latin typeface="Arial" panose="020B0604020202020204" pitchFamily="34" charset="0"/>
                <a:cs typeface="Arial" panose="020B0604020202020204" pitchFamily="34" charset="0"/>
              </a:rPr>
              <a:t>háromtengelyű</a:t>
            </a:r>
          </a:p>
          <a:p>
            <a:pPr>
              <a:lnSpc>
                <a:spcPct val="150000"/>
              </a:lnSpc>
              <a:buFont typeface="+mj-lt"/>
              <a:buAutoNum type="arabicPeriod"/>
            </a:pPr>
            <a:r>
              <a:rPr lang="hu-HU" sz="1200" b="1" dirty="0" smtClean="0">
                <a:latin typeface="Arial" panose="020B0604020202020204" pitchFamily="34" charset="0"/>
                <a:cs typeface="Arial" panose="020B0604020202020204" pitchFamily="34" charset="0"/>
              </a:rPr>
              <a:t>vállízület</a:t>
            </a:r>
          </a:p>
          <a:p>
            <a:pPr>
              <a:lnSpc>
                <a:spcPct val="150000"/>
              </a:lnSpc>
              <a:buFont typeface="+mj-lt"/>
              <a:buAutoNum type="arabicPeriod"/>
            </a:pPr>
            <a:r>
              <a:rPr lang="hu-HU" sz="1200" b="1" dirty="0" smtClean="0">
                <a:latin typeface="Arial" panose="020B0604020202020204" pitchFamily="34" charset="0"/>
                <a:cs typeface="Arial" panose="020B0604020202020204" pitchFamily="34" charset="0"/>
              </a:rPr>
              <a:t>csípőízület</a:t>
            </a: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m</a:t>
            </a:r>
            <a:r>
              <a:rPr lang="hu-HU" sz="1200" b="1" dirty="0" err="1" smtClean="0">
                <a:latin typeface="Arial" panose="020B0604020202020204" pitchFamily="34" charset="0"/>
                <a:cs typeface="Arial" panose="020B0604020202020204" pitchFamily="34" charset="0"/>
              </a:rPr>
              <a:t>etacarpophalangealis</a:t>
            </a:r>
            <a:r>
              <a:rPr lang="hu-HU" sz="1200" b="1" dirty="0" smtClean="0">
                <a:latin typeface="Arial" panose="020B0604020202020204" pitchFamily="34" charset="0"/>
                <a:cs typeface="Arial" panose="020B0604020202020204" pitchFamily="34" charset="0"/>
              </a:rPr>
              <a:t> </a:t>
            </a:r>
            <a:r>
              <a:rPr lang="hu-HU" sz="1200" b="1" dirty="0">
                <a:latin typeface="Arial" panose="020B0604020202020204" pitchFamily="34" charset="0"/>
                <a:cs typeface="Arial" panose="020B0604020202020204" pitchFamily="34" charset="0"/>
              </a:rPr>
              <a:t>í</a:t>
            </a:r>
            <a:r>
              <a:rPr lang="hu-HU" sz="1200" b="1" dirty="0" smtClean="0">
                <a:latin typeface="Arial" panose="020B0604020202020204" pitchFamily="34" charset="0"/>
                <a:cs typeface="Arial" panose="020B0604020202020204" pitchFamily="34" charset="0"/>
              </a:rPr>
              <a:t>zületek</a:t>
            </a:r>
            <a:r>
              <a:rPr lang="de-DE" sz="1200" b="1" dirty="0" smtClean="0">
                <a:latin typeface="Arial" panose="020B0604020202020204" pitchFamily="34" charset="0"/>
                <a:cs typeface="Arial" panose="020B0604020202020204" pitchFamily="34" charset="0"/>
              </a:rPr>
              <a:t> (</a:t>
            </a:r>
            <a:r>
              <a:rPr lang="hu-HU" sz="1200" b="1" dirty="0" smtClean="0">
                <a:latin typeface="Arial" panose="020B0604020202020204" pitchFamily="34" charset="0"/>
                <a:cs typeface="Arial" panose="020B0604020202020204" pitchFamily="34" charset="0"/>
              </a:rPr>
              <a:t>kivétel a hüvelykujj </a:t>
            </a:r>
            <a:r>
              <a:rPr lang="hu-HU" sz="1200" b="1" dirty="0">
                <a:latin typeface="Arial" panose="020B0604020202020204" pitchFamily="34" charset="0"/>
                <a:cs typeface="Arial" panose="020B0604020202020204" pitchFamily="34" charset="0"/>
              </a:rPr>
              <a:t>í</a:t>
            </a:r>
            <a:r>
              <a:rPr lang="hu-HU" sz="1200" b="1" dirty="0" smtClean="0">
                <a:latin typeface="Arial" panose="020B0604020202020204" pitchFamily="34" charset="0"/>
                <a:cs typeface="Arial" panose="020B0604020202020204" pitchFamily="34" charset="0"/>
              </a:rPr>
              <a:t>zülete</a:t>
            </a:r>
            <a:r>
              <a:rPr lang="de-DE" sz="1200" b="1" dirty="0" smtClean="0">
                <a:latin typeface="Arial" panose="020B0604020202020204" pitchFamily="34" charset="0"/>
                <a:cs typeface="Arial" panose="020B0604020202020204" pitchFamily="34" charset="0"/>
              </a:rPr>
              <a:t>)</a:t>
            </a:r>
            <a:endParaRPr lang="hu-HU" sz="1200" b="1" dirty="0">
              <a:latin typeface="Arial" panose="020B0604020202020204" pitchFamily="34" charset="0"/>
              <a:cs typeface="Arial" panose="020B0604020202020204" pitchFamily="34" charset="0"/>
            </a:endParaRPr>
          </a:p>
          <a:p>
            <a:pPr marL="0" indent="0">
              <a:lnSpc>
                <a:spcPct val="150000"/>
              </a:lnSpc>
              <a:buNone/>
            </a:pPr>
            <a:endParaRPr lang="hu-HU" sz="1200" b="1" dirty="0" smtClean="0">
              <a:latin typeface="Arial" panose="020B0604020202020204" pitchFamily="34" charset="0"/>
              <a:cs typeface="Arial" panose="020B0604020202020204" pitchFamily="34" charset="0"/>
            </a:endParaRPr>
          </a:p>
          <a:p>
            <a:pPr marL="0" indent="0">
              <a:lnSpc>
                <a:spcPct val="150000"/>
              </a:lnSpc>
              <a:buNone/>
            </a:pPr>
            <a:r>
              <a:rPr lang="hu-HU" sz="1200" b="1" dirty="0" smtClean="0">
                <a:latin typeface="Arial" panose="020B0604020202020204" pitchFamily="34" charset="0"/>
                <a:cs typeface="Arial" panose="020B0604020202020204" pitchFamily="34" charset="0"/>
              </a:rPr>
              <a:t>MOZGÁSOK</a:t>
            </a:r>
            <a:r>
              <a:rPr lang="de-DE" sz="1200" b="1" dirty="0" smtClean="0">
                <a:latin typeface="Arial" panose="020B0604020202020204" pitchFamily="34" charset="0"/>
                <a:cs typeface="Arial" panose="020B0604020202020204" pitchFamily="34" charset="0"/>
              </a:rPr>
              <a:t>: </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lphaLcParenR"/>
            </a:pPr>
            <a:r>
              <a:rPr lang="hu-HU" sz="1200" b="1" dirty="0" err="1">
                <a:latin typeface="Arial" panose="020B0604020202020204" pitchFamily="34" charset="0"/>
                <a:cs typeface="Arial" panose="020B0604020202020204" pitchFamily="34" charset="0"/>
              </a:rPr>
              <a:t>f</a:t>
            </a:r>
            <a:r>
              <a:rPr lang="hu-HU" sz="1200" b="1" dirty="0" err="1" smtClean="0">
                <a:latin typeface="Arial" panose="020B0604020202020204" pitchFamily="34" charset="0"/>
                <a:cs typeface="Arial" panose="020B0604020202020204" pitchFamily="34" charset="0"/>
              </a:rPr>
              <a:t>lexio</a:t>
            </a:r>
            <a:r>
              <a:rPr lang="hu-HU" sz="1200" b="1" dirty="0" smtClean="0">
                <a:latin typeface="Arial" panose="020B0604020202020204" pitchFamily="34" charset="0"/>
                <a:cs typeface="Arial" panose="020B0604020202020204" pitchFamily="34" charset="0"/>
              </a:rPr>
              <a:t> - </a:t>
            </a:r>
            <a:r>
              <a:rPr lang="hu-HU" sz="1200" b="1" dirty="0" err="1" smtClean="0">
                <a:latin typeface="Arial" panose="020B0604020202020204" pitchFamily="34" charset="0"/>
                <a:cs typeface="Arial" panose="020B0604020202020204" pitchFamily="34" charset="0"/>
              </a:rPr>
              <a:t>extensio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lphaLcParenR"/>
            </a:pPr>
            <a:r>
              <a:rPr lang="hu-HU" sz="1200" b="1" dirty="0">
                <a:latin typeface="Arial" panose="020B0604020202020204" pitchFamily="34" charset="0"/>
                <a:cs typeface="Arial" panose="020B0604020202020204" pitchFamily="34" charset="0"/>
              </a:rPr>
              <a:t>a</a:t>
            </a:r>
            <a:r>
              <a:rPr lang="de-DE" sz="1200" b="1" dirty="0" smtClean="0">
                <a:latin typeface="Arial" panose="020B0604020202020204" pitchFamily="34" charset="0"/>
                <a:cs typeface="Arial" panose="020B0604020202020204" pitchFamily="34" charset="0"/>
              </a:rPr>
              <a:t>b- </a:t>
            </a:r>
            <a:r>
              <a:rPr lang="hu-HU" sz="1200" b="1" dirty="0" smtClean="0">
                <a:latin typeface="Arial" panose="020B0604020202020204" pitchFamily="34" charset="0"/>
                <a:cs typeface="Arial" panose="020B0604020202020204" pitchFamily="34" charset="0"/>
              </a:rPr>
              <a:t>a</a:t>
            </a:r>
            <a:r>
              <a:rPr lang="de-DE" sz="1200" b="1" dirty="0" err="1" smtClean="0">
                <a:latin typeface="Arial" panose="020B0604020202020204" pitchFamily="34" charset="0"/>
                <a:cs typeface="Arial" panose="020B0604020202020204" pitchFamily="34" charset="0"/>
              </a:rPr>
              <a:t>ddu</a:t>
            </a:r>
            <a:r>
              <a:rPr lang="hu-HU" sz="1200" b="1" dirty="0" smtClean="0">
                <a:latin typeface="Arial" panose="020B0604020202020204" pitchFamily="34" charset="0"/>
                <a:cs typeface="Arial" panose="020B0604020202020204" pitchFamily="34" charset="0"/>
              </a:rPr>
              <a:t>c</a:t>
            </a:r>
            <a:r>
              <a:rPr lang="de-DE" sz="1200" b="1" dirty="0" err="1" smtClean="0">
                <a:latin typeface="Arial" panose="020B0604020202020204" pitchFamily="34" charset="0"/>
                <a:cs typeface="Arial" panose="020B0604020202020204" pitchFamily="34" charset="0"/>
              </a:rPr>
              <a:t>tio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lphaLcParenR"/>
            </a:pPr>
            <a:r>
              <a:rPr lang="de-DE" sz="1200" b="1" dirty="0" err="1" smtClean="0">
                <a:latin typeface="Arial" panose="020B0604020202020204" pitchFamily="34" charset="0"/>
                <a:cs typeface="Arial" panose="020B0604020202020204" pitchFamily="34" charset="0"/>
              </a:rPr>
              <a:t>rotatio</a:t>
            </a:r>
            <a:endParaRPr lang="de-DE" sz="1200" b="1" dirty="0">
              <a:latin typeface="Arial" panose="020B0604020202020204" pitchFamily="34" charset="0"/>
              <a:cs typeface="Arial" panose="020B0604020202020204" pitchFamily="34" charset="0"/>
            </a:endParaRPr>
          </a:p>
          <a:p>
            <a:pPr>
              <a:lnSpc>
                <a:spcPct val="150000"/>
              </a:lnSpc>
            </a:pPr>
            <a:endParaRPr lang="hu-HU" sz="1200" b="1" dirty="0">
              <a:latin typeface="Arial" panose="020B0604020202020204" pitchFamily="34" charset="0"/>
              <a:cs typeface="Arial" panose="020B0604020202020204" pitchFamily="34" charset="0"/>
            </a:endParaRPr>
          </a:p>
        </p:txBody>
      </p:sp>
      <p:pic>
        <p:nvPicPr>
          <p:cNvPr id="8" name="Picture 2" descr="関連画像"/>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48225" y="198991"/>
            <a:ext cx="3511955" cy="30121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rticulatio radiocarpea」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3223" y="3312825"/>
            <a:ext cx="3698360" cy="3335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Képtalálat a következőre: „articulatio coxa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16388" y="3334150"/>
            <a:ext cx="2871245" cy="33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515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5496" y="362780"/>
            <a:ext cx="10515600" cy="763409"/>
          </a:xfrm>
        </p:spPr>
        <p:txBody>
          <a:bodyPr>
            <a:normAutofit/>
          </a:bodyPr>
          <a:lstStyle/>
          <a:p>
            <a:pPr algn="ctr"/>
            <a:r>
              <a:rPr lang="hu-HU" sz="2000" b="1" dirty="0" smtClean="0">
                <a:latin typeface="Arial" panose="020B0604020202020204" pitchFamily="34" charset="0"/>
                <a:cs typeface="Arial" panose="020B0604020202020204" pitchFamily="34" charset="0"/>
              </a:rPr>
              <a:t>IZÜLET FORMÁI</a:t>
            </a:r>
            <a:endParaRPr 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605496" y="1241422"/>
            <a:ext cx="10515600" cy="4351338"/>
          </a:xfrm>
        </p:spPr>
        <p:txBody>
          <a:bodyPr/>
          <a:lstStyle/>
          <a:p>
            <a:pPr marL="0" indent="0">
              <a:buNone/>
            </a:pPr>
            <a:r>
              <a:rPr lang="hu-HU" sz="1200" b="1" u="sng" dirty="0" smtClean="0">
                <a:latin typeface="Arial" panose="020B0604020202020204" pitchFamily="34" charset="0"/>
                <a:cs typeface="Arial" panose="020B0604020202020204" pitchFamily="34" charset="0"/>
              </a:rPr>
              <a:t>FESZES IZÜLET </a:t>
            </a:r>
            <a:r>
              <a:rPr lang="de-DE" sz="1200" b="1" u="sng" dirty="0" smtClean="0">
                <a:latin typeface="Arial" panose="020B0604020202020204" pitchFamily="34" charset="0"/>
                <a:cs typeface="Arial" panose="020B0604020202020204" pitchFamily="34" charset="0"/>
              </a:rPr>
              <a:t>(</a:t>
            </a:r>
            <a:r>
              <a:rPr lang="hu-HU" sz="1200" b="1" u="sng" dirty="0">
                <a:latin typeface="Arial" panose="020B0604020202020204" pitchFamily="34" charset="0"/>
                <a:cs typeface="Arial" panose="020B0604020202020204" pitchFamily="34" charset="0"/>
              </a:rPr>
              <a:t>a</a:t>
            </a:r>
            <a:r>
              <a:rPr lang="de-DE" sz="1200" b="1" u="sng" dirty="0" err="1" smtClean="0">
                <a:latin typeface="Arial" panose="020B0604020202020204" pitchFamily="34" charset="0"/>
                <a:cs typeface="Arial" panose="020B0604020202020204" pitchFamily="34" charset="0"/>
              </a:rPr>
              <a:t>mphiarthros</a:t>
            </a:r>
            <a:r>
              <a:rPr lang="hu-HU" sz="1200" b="1" u="sng" dirty="0" smtClean="0">
                <a:latin typeface="Arial" panose="020B0604020202020204" pitchFamily="34" charset="0"/>
                <a:cs typeface="Arial" panose="020B0604020202020204" pitchFamily="34" charset="0"/>
              </a:rPr>
              <a:t>is</a:t>
            </a:r>
            <a:r>
              <a:rPr lang="de-DE" sz="1200" b="1" u="sng" dirty="0" smtClean="0">
                <a:latin typeface="Arial" panose="020B0604020202020204" pitchFamily="34" charset="0"/>
                <a:cs typeface="Arial" panose="020B0604020202020204" pitchFamily="34" charset="0"/>
              </a:rPr>
              <a:t>)</a:t>
            </a:r>
            <a:endParaRPr lang="hu-HU" sz="1200" b="1" u="sng" dirty="0" smtClean="0">
              <a:latin typeface="Arial" panose="020B0604020202020204" pitchFamily="34" charset="0"/>
              <a:cs typeface="Arial" panose="020B0604020202020204" pitchFamily="34" charset="0"/>
            </a:endParaRPr>
          </a:p>
          <a:p>
            <a:pPr>
              <a:lnSpc>
                <a:spcPct val="150000"/>
              </a:lnSpc>
            </a:pPr>
            <a:r>
              <a:rPr lang="hu-HU" sz="1200" b="1" dirty="0">
                <a:latin typeface="Arial" panose="020B0604020202020204" pitchFamily="34" charset="0"/>
                <a:cs typeface="Arial" panose="020B0604020202020204" pitchFamily="34" charset="0"/>
              </a:rPr>
              <a:t>m</a:t>
            </a:r>
            <a:r>
              <a:rPr lang="hu-HU" sz="1200" b="1" dirty="0" smtClean="0">
                <a:latin typeface="Arial" panose="020B0604020202020204" pitchFamily="34" charset="0"/>
                <a:cs typeface="Arial" panose="020B0604020202020204" pitchFamily="34" charset="0"/>
              </a:rPr>
              <a:t>ozgásban korlátozott</a:t>
            </a: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rticulatio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sacroiliaca</a:t>
            </a:r>
            <a:endParaRPr lang="de-DE" sz="1200" b="1" dirty="0">
              <a:latin typeface="Arial" panose="020B0604020202020204" pitchFamily="34" charset="0"/>
              <a:cs typeface="Arial" panose="020B0604020202020204" pitchFamily="34" charset="0"/>
            </a:endParaRPr>
          </a:p>
          <a:p>
            <a:endParaRPr lang="hu-HU" dirty="0"/>
          </a:p>
        </p:txBody>
      </p:sp>
      <p:grpSp>
        <p:nvGrpSpPr>
          <p:cNvPr id="16" name="Csoportba foglalás 15"/>
          <p:cNvGrpSpPr/>
          <p:nvPr/>
        </p:nvGrpSpPr>
        <p:grpSpPr>
          <a:xfrm>
            <a:off x="5158095" y="2711236"/>
            <a:ext cx="3721690" cy="3735333"/>
            <a:chOff x="5215944" y="2360297"/>
            <a:chExt cx="3626940" cy="3990687"/>
          </a:xfrm>
        </p:grpSpPr>
        <p:grpSp>
          <p:nvGrpSpPr>
            <p:cNvPr id="14" name="Csoportba foglalás 13"/>
            <p:cNvGrpSpPr/>
            <p:nvPr/>
          </p:nvGrpSpPr>
          <p:grpSpPr>
            <a:xfrm>
              <a:off x="5215944" y="2360297"/>
              <a:ext cx="3626940" cy="3990687"/>
              <a:chOff x="5486401" y="2212034"/>
              <a:chExt cx="3626940" cy="3990687"/>
            </a:xfrm>
          </p:grpSpPr>
          <p:pic>
            <p:nvPicPr>
              <p:cNvPr id="19460" name="Picture 4" descr="「articulatio sacroiliaca」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86401" y="2508562"/>
                <a:ext cx="3626940" cy="3694159"/>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6799938" y="3265676"/>
                <a:ext cx="652743" cy="246221"/>
              </a:xfrm>
              <a:prstGeom prst="rect">
                <a:avLst/>
              </a:prstGeom>
              <a:noFill/>
            </p:spPr>
            <p:txBody>
              <a:bodyPr wrap="none" rtlCol="0">
                <a:spAutoFit/>
              </a:bodyPr>
              <a:lstStyle/>
              <a:p>
                <a:r>
                  <a:rPr lang="hu-HU" sz="1000" b="1" dirty="0" err="1">
                    <a:latin typeface="Arial" panose="020B0604020202020204" pitchFamily="34" charset="0"/>
                    <a:cs typeface="Arial" panose="020B0604020202020204" pitchFamily="34" charset="0"/>
                  </a:rPr>
                  <a:t>S</a:t>
                </a:r>
                <a:r>
                  <a:rPr lang="hu-HU" sz="1000" b="1" dirty="0" err="1" smtClean="0">
                    <a:latin typeface="Arial" panose="020B0604020202020204" pitchFamily="34" charset="0"/>
                    <a:cs typeface="Arial" panose="020B0604020202020204" pitchFamily="34" charset="0"/>
                  </a:rPr>
                  <a:t>acrum</a:t>
                </a:r>
                <a:endParaRPr lang="hu-HU" sz="1000" b="1" dirty="0">
                  <a:latin typeface="Arial" panose="020B0604020202020204" pitchFamily="34" charset="0"/>
                  <a:cs typeface="Arial" panose="020B0604020202020204" pitchFamily="34" charset="0"/>
                </a:endParaRPr>
              </a:p>
            </p:txBody>
          </p:sp>
          <p:sp>
            <p:nvSpPr>
              <p:cNvPr id="7" name="Szövegdoboz 6"/>
              <p:cNvSpPr txBox="1"/>
              <p:nvPr/>
            </p:nvSpPr>
            <p:spPr>
              <a:xfrm>
                <a:off x="5720737" y="3019455"/>
                <a:ext cx="750526"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Os</a:t>
                </a:r>
                <a:r>
                  <a:rPr lang="hu-HU" sz="1000" b="1" dirty="0" smtClean="0">
                    <a:latin typeface="Arial" panose="020B0604020202020204" pitchFamily="34" charset="0"/>
                    <a:cs typeface="Arial" panose="020B0604020202020204" pitchFamily="34" charset="0"/>
                  </a:rPr>
                  <a:t> </a:t>
                </a:r>
                <a:r>
                  <a:rPr lang="hu-HU" sz="1000" b="1" dirty="0" err="1">
                    <a:latin typeface="Arial" panose="020B0604020202020204" pitchFamily="34" charset="0"/>
                    <a:cs typeface="Arial" panose="020B0604020202020204" pitchFamily="34" charset="0"/>
                  </a:rPr>
                  <a:t>c</a:t>
                </a:r>
                <a:r>
                  <a:rPr lang="hu-HU" sz="1000" b="1" dirty="0" err="1" smtClean="0">
                    <a:latin typeface="Arial" panose="020B0604020202020204" pitchFamily="34" charset="0"/>
                    <a:cs typeface="Arial" panose="020B0604020202020204" pitchFamily="34" charset="0"/>
                  </a:rPr>
                  <a:t>oxae</a:t>
                </a:r>
                <a:endParaRPr lang="hu-HU" sz="1000" b="1" dirty="0">
                  <a:latin typeface="Arial" panose="020B0604020202020204" pitchFamily="34" charset="0"/>
                  <a:cs typeface="Arial" panose="020B0604020202020204" pitchFamily="34" charset="0"/>
                </a:endParaRPr>
              </a:p>
            </p:txBody>
          </p:sp>
          <p:cxnSp>
            <p:nvCxnSpPr>
              <p:cNvPr id="9" name="Egyenes összekötő nyíllal 8"/>
              <p:cNvCxnSpPr/>
              <p:nvPr/>
            </p:nvCxnSpPr>
            <p:spPr>
              <a:xfrm flipH="1">
                <a:off x="6705599" y="2515883"/>
                <a:ext cx="326371" cy="51089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a:off x="7048467" y="2479886"/>
                <a:ext cx="562947" cy="53956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Szövegdoboz 12"/>
              <p:cNvSpPr txBox="1"/>
              <p:nvPr/>
            </p:nvSpPr>
            <p:spPr>
              <a:xfrm>
                <a:off x="6371134" y="2212034"/>
                <a:ext cx="1510350" cy="246221"/>
              </a:xfrm>
              <a:prstGeom prst="rect">
                <a:avLst/>
              </a:prstGeom>
              <a:noFill/>
            </p:spPr>
            <p:txBody>
              <a:bodyPr wrap="none" rtlCol="0">
                <a:spAutoFit/>
              </a:bodyPr>
              <a:lstStyle/>
              <a:p>
                <a:r>
                  <a:rPr lang="hu-HU" sz="1000" b="1" dirty="0" err="1" smtClean="0">
                    <a:solidFill>
                      <a:schemeClr val="accent6">
                        <a:lumMod val="50000"/>
                      </a:schemeClr>
                    </a:solidFill>
                    <a:latin typeface="Arial" panose="020B0604020202020204" pitchFamily="34" charset="0"/>
                    <a:cs typeface="Arial" panose="020B0604020202020204" pitchFamily="34" charset="0"/>
                  </a:rPr>
                  <a:t>Articulatio</a:t>
                </a:r>
                <a:r>
                  <a:rPr lang="hu-HU" sz="1000" b="1" dirty="0" smtClean="0">
                    <a:solidFill>
                      <a:schemeClr val="accent6">
                        <a:lumMod val="50000"/>
                      </a:schemeClr>
                    </a:solidFill>
                    <a:latin typeface="Arial" panose="020B0604020202020204" pitchFamily="34" charset="0"/>
                    <a:cs typeface="Arial" panose="020B0604020202020204" pitchFamily="34" charset="0"/>
                  </a:rPr>
                  <a:t> </a:t>
                </a:r>
                <a:r>
                  <a:rPr lang="hu-HU" sz="1000" b="1" dirty="0" err="1" smtClean="0">
                    <a:solidFill>
                      <a:schemeClr val="accent6">
                        <a:lumMod val="50000"/>
                      </a:schemeClr>
                    </a:solidFill>
                    <a:latin typeface="Arial" panose="020B0604020202020204" pitchFamily="34" charset="0"/>
                    <a:cs typeface="Arial" panose="020B0604020202020204" pitchFamily="34" charset="0"/>
                  </a:rPr>
                  <a:t>sacroiliaca</a:t>
                </a:r>
                <a:endParaRPr lang="hu-HU" sz="1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15" name="Szövegdoboz 14"/>
            <p:cNvSpPr txBox="1"/>
            <p:nvPr/>
          </p:nvSpPr>
          <p:spPr>
            <a:xfrm>
              <a:off x="5532995" y="6014272"/>
              <a:ext cx="1335622"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Ansicht</a:t>
              </a:r>
              <a:r>
                <a:rPr lang="hu-HU" sz="1000" b="1" dirty="0" smtClean="0">
                  <a:latin typeface="Arial" panose="020B0604020202020204" pitchFamily="34" charset="0"/>
                  <a:cs typeface="Arial" panose="020B0604020202020204" pitchFamily="34" charset="0"/>
                </a:rPr>
                <a:t> von </a:t>
              </a:r>
              <a:r>
                <a:rPr lang="hu-HU" sz="1000" b="1" dirty="0" err="1" smtClean="0">
                  <a:latin typeface="Arial" panose="020B0604020202020204" pitchFamily="34" charset="0"/>
                  <a:cs typeface="Arial" panose="020B0604020202020204" pitchFamily="34" charset="0"/>
                </a:rPr>
                <a:t>dorsal</a:t>
              </a:r>
              <a:endParaRPr lang="hu-HU" sz="1000" b="1" dirty="0">
                <a:latin typeface="Arial" panose="020B0604020202020204" pitchFamily="34" charset="0"/>
                <a:cs typeface="Arial" panose="020B0604020202020204" pitchFamily="34" charset="0"/>
              </a:endParaRPr>
            </a:p>
          </p:txBody>
        </p:sp>
      </p:grpSp>
      <p:pic>
        <p:nvPicPr>
          <p:cNvPr id="19462" name="Picture 6" descr="「human skeleton」の画像検索結果"/>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09847" y="204327"/>
            <a:ext cx="4270638" cy="250690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Csoportba foglalás 5"/>
          <p:cNvGrpSpPr/>
          <p:nvPr/>
        </p:nvGrpSpPr>
        <p:grpSpPr>
          <a:xfrm>
            <a:off x="696196" y="3321907"/>
            <a:ext cx="4037539" cy="2962555"/>
            <a:chOff x="319119" y="3214470"/>
            <a:chExt cx="4037539" cy="2962555"/>
          </a:xfrm>
        </p:grpSpPr>
        <p:pic>
          <p:nvPicPr>
            <p:cNvPr id="19458" name="Picture 2" descr="「articulatio sacroiliaca」の画像検索結果"/>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119" y="3214470"/>
              <a:ext cx="4037539" cy="2962555"/>
            </a:xfrm>
            <a:prstGeom prst="rect">
              <a:avLst/>
            </a:prstGeom>
            <a:noFill/>
            <a:extLst>
              <a:ext uri="{909E8E84-426E-40DD-AFC4-6F175D3DCCD1}">
                <a14:hiddenFill xmlns:a14="http://schemas.microsoft.com/office/drawing/2010/main">
                  <a:solidFill>
                    <a:srgbClr val="FFFFFF"/>
                  </a:solidFill>
                </a14:hiddenFill>
              </a:ext>
            </a:extLst>
          </p:spPr>
        </p:pic>
        <p:sp>
          <p:nvSpPr>
            <p:cNvPr id="4" name="Ellipszis 3"/>
            <p:cNvSpPr/>
            <p:nvPr/>
          </p:nvSpPr>
          <p:spPr>
            <a:xfrm>
              <a:off x="1455313" y="3269328"/>
              <a:ext cx="1051977" cy="4713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2148243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41974" y="1190625"/>
            <a:ext cx="4330700" cy="360362"/>
          </a:xfrm>
        </p:spPr>
        <p:txBody>
          <a:bodyPr>
            <a:normAutofit/>
          </a:bodyPr>
          <a:lstStyle/>
          <a:p>
            <a:pPr marL="171450" indent="-171450">
              <a:buFont typeface="Arial" panose="020B0604020202020204" pitchFamily="34" charset="0"/>
              <a:buChar char="•"/>
            </a:pPr>
            <a:r>
              <a:rPr lang="hu-HU" sz="1200" b="1" dirty="0" smtClean="0">
                <a:latin typeface="Arial" panose="020B0604020202020204" pitchFamily="34" charset="0"/>
                <a:cs typeface="Arial" panose="020B0604020202020204" pitchFamily="34" charset="0"/>
              </a:rPr>
              <a:t>hány </a:t>
            </a:r>
            <a:r>
              <a:rPr lang="hu-HU" sz="1200" b="1" dirty="0">
                <a:latin typeface="Arial" panose="020B0604020202020204" pitchFamily="34" charset="0"/>
                <a:cs typeface="Arial" panose="020B0604020202020204" pitchFamily="34" charset="0"/>
              </a:rPr>
              <a:t>tengely mentén képesek elmozdulásokat </a:t>
            </a:r>
            <a:r>
              <a:rPr lang="hu-HU" sz="1200" b="1" dirty="0" smtClean="0">
                <a:latin typeface="Arial" panose="020B0604020202020204" pitchFamily="34" charset="0"/>
                <a:cs typeface="Arial" panose="020B0604020202020204" pitchFamily="34" charset="0"/>
              </a:rPr>
              <a:t>végezni</a:t>
            </a:r>
            <a:endParaRPr lang="hu-HU" altLang="de-DE" sz="1200" b="1" dirty="0">
              <a:latin typeface="Arial" panose="020B0604020202020204" pitchFamily="34" charset="0"/>
              <a:cs typeface="Arial" panose="020B0604020202020204" pitchFamily="34" charset="0"/>
            </a:endParaRPr>
          </a:p>
        </p:txBody>
      </p:sp>
      <p:sp>
        <p:nvSpPr>
          <p:cNvPr id="17411" name="Rectangle 3"/>
          <p:cNvSpPr>
            <a:spLocks noGrp="1" noChangeArrowheads="1"/>
          </p:cNvSpPr>
          <p:nvPr>
            <p:ph type="body" idx="1"/>
          </p:nvPr>
        </p:nvSpPr>
        <p:spPr>
          <a:xfrm>
            <a:off x="566671" y="1955800"/>
            <a:ext cx="5472113" cy="4248150"/>
          </a:xfrm>
        </p:spPr>
        <p:txBody>
          <a:bodyPr/>
          <a:lstStyle/>
          <a:p>
            <a:pPr marL="0" indent="0">
              <a:lnSpc>
                <a:spcPct val="150000"/>
              </a:lnSpc>
              <a:buNone/>
              <a:defRPr/>
            </a:pPr>
            <a:r>
              <a:rPr lang="hu-HU" altLang="de-DE" sz="1200" b="1" dirty="0" smtClean="0">
                <a:latin typeface="Arial" panose="020B0604020202020204" pitchFamily="34" charset="0"/>
                <a:cs typeface="Arial" panose="020B0604020202020204" pitchFamily="34" charset="0"/>
              </a:rPr>
              <a:t>1. egytengelyű </a:t>
            </a:r>
            <a:endParaRPr lang="hu-HU" altLang="de-DE" sz="1200" b="1" dirty="0">
              <a:latin typeface="Arial" panose="020B0604020202020204" pitchFamily="34" charset="0"/>
              <a:cs typeface="Arial" panose="020B0604020202020204" pitchFamily="34" charset="0"/>
            </a:endParaRPr>
          </a:p>
          <a:p>
            <a:pPr lvl="1">
              <a:lnSpc>
                <a:spcPct val="150000"/>
              </a:lnSpc>
              <a:defRPr/>
            </a:pPr>
            <a:r>
              <a:rPr lang="hu-HU" altLang="de-DE" sz="1200" b="1" dirty="0" err="1">
                <a:latin typeface="Arial" panose="020B0604020202020204" pitchFamily="34" charset="0"/>
                <a:cs typeface="Arial" panose="020B0604020202020204" pitchFamily="34" charset="0"/>
              </a:rPr>
              <a:t>g</a:t>
            </a:r>
            <a:r>
              <a:rPr lang="hu-HU" altLang="de-DE" sz="1200" b="1" dirty="0" err="1" smtClean="0">
                <a:latin typeface="Arial" panose="020B0604020202020204" pitchFamily="34" charset="0"/>
                <a:cs typeface="Arial" panose="020B0604020202020204" pitchFamily="34" charset="0"/>
              </a:rPr>
              <a:t>ynglimus</a:t>
            </a:r>
            <a:endParaRPr lang="hu-HU" altLang="de-DE" sz="1200" b="1" dirty="0">
              <a:latin typeface="Arial" panose="020B0604020202020204" pitchFamily="34" charset="0"/>
              <a:cs typeface="Arial" panose="020B0604020202020204" pitchFamily="34" charset="0"/>
            </a:endParaRPr>
          </a:p>
          <a:p>
            <a:pPr lvl="1">
              <a:lnSpc>
                <a:spcPct val="150000"/>
              </a:lnSpc>
              <a:defRPr/>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trochoidea</a:t>
            </a:r>
            <a:endParaRPr lang="hu-HU" altLang="de-DE" sz="1200" b="1" dirty="0">
              <a:latin typeface="Arial" panose="020B0604020202020204" pitchFamily="34" charset="0"/>
              <a:cs typeface="Arial" panose="020B0604020202020204" pitchFamily="34" charset="0"/>
            </a:endParaRPr>
          </a:p>
          <a:p>
            <a:pPr>
              <a:lnSpc>
                <a:spcPct val="150000"/>
              </a:lnSpc>
              <a:defRPr/>
            </a:pPr>
            <a:endParaRPr lang="hu-HU" altLang="de-DE" sz="1200" b="1" dirty="0">
              <a:latin typeface="Arial" panose="020B0604020202020204" pitchFamily="34" charset="0"/>
              <a:cs typeface="Arial" panose="020B0604020202020204" pitchFamily="34" charset="0"/>
            </a:endParaRPr>
          </a:p>
          <a:p>
            <a:pPr marL="0" indent="0">
              <a:lnSpc>
                <a:spcPct val="150000"/>
              </a:lnSpc>
              <a:buNone/>
              <a:defRPr/>
            </a:pPr>
            <a:r>
              <a:rPr lang="hu-HU" altLang="de-DE" sz="1200" b="1" dirty="0">
                <a:latin typeface="Arial" panose="020B0604020202020204" pitchFamily="34" charset="0"/>
                <a:cs typeface="Arial" panose="020B0604020202020204" pitchFamily="34" charset="0"/>
              </a:rPr>
              <a:t>2. </a:t>
            </a:r>
            <a:r>
              <a:rPr lang="hu-HU" altLang="de-DE" sz="1200" b="1" dirty="0" smtClean="0">
                <a:latin typeface="Arial" panose="020B0604020202020204" pitchFamily="34" charset="0"/>
                <a:cs typeface="Arial" panose="020B0604020202020204" pitchFamily="34" charset="0"/>
              </a:rPr>
              <a:t>kéttengelyű</a:t>
            </a:r>
            <a:endParaRPr lang="hu-HU" altLang="de-DE" sz="1200" b="1" dirty="0">
              <a:latin typeface="Arial" panose="020B0604020202020204" pitchFamily="34" charset="0"/>
              <a:cs typeface="Arial" panose="020B0604020202020204" pitchFamily="34" charset="0"/>
            </a:endParaRPr>
          </a:p>
          <a:p>
            <a:pPr lvl="1">
              <a:lnSpc>
                <a:spcPct val="150000"/>
              </a:lnSpc>
              <a:defRPr/>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ellipsoidea</a:t>
            </a:r>
            <a:endParaRPr lang="hu-HU" altLang="de-DE" sz="1200" b="1" dirty="0">
              <a:latin typeface="Arial" panose="020B0604020202020204" pitchFamily="34" charset="0"/>
              <a:cs typeface="Arial" panose="020B0604020202020204" pitchFamily="34" charset="0"/>
            </a:endParaRPr>
          </a:p>
          <a:p>
            <a:pPr lvl="1">
              <a:lnSpc>
                <a:spcPct val="150000"/>
              </a:lnSpc>
              <a:defRPr/>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sellaris</a:t>
            </a:r>
            <a:endParaRPr lang="hu-HU" altLang="de-DE" sz="1200" b="1" dirty="0">
              <a:latin typeface="Arial" panose="020B0604020202020204" pitchFamily="34" charset="0"/>
              <a:cs typeface="Arial" panose="020B0604020202020204" pitchFamily="34" charset="0"/>
            </a:endParaRPr>
          </a:p>
          <a:p>
            <a:pPr>
              <a:lnSpc>
                <a:spcPct val="150000"/>
              </a:lnSpc>
              <a:defRPr/>
            </a:pPr>
            <a:endParaRPr lang="hu-HU" altLang="de-DE" sz="1200" b="1" dirty="0">
              <a:latin typeface="Arial" panose="020B0604020202020204" pitchFamily="34" charset="0"/>
              <a:cs typeface="Arial" panose="020B0604020202020204" pitchFamily="34" charset="0"/>
            </a:endParaRPr>
          </a:p>
          <a:p>
            <a:pPr marL="0" indent="0">
              <a:lnSpc>
                <a:spcPct val="150000"/>
              </a:lnSpc>
              <a:buNone/>
              <a:defRPr/>
            </a:pPr>
            <a:r>
              <a:rPr lang="hu-HU" altLang="de-DE" sz="1200" b="1" dirty="0">
                <a:latin typeface="Arial" panose="020B0604020202020204" pitchFamily="34" charset="0"/>
                <a:cs typeface="Arial" panose="020B0604020202020204" pitchFamily="34" charset="0"/>
              </a:rPr>
              <a:t>3. </a:t>
            </a:r>
            <a:r>
              <a:rPr lang="hu-HU" altLang="de-DE" sz="1200" b="1" dirty="0" smtClean="0">
                <a:latin typeface="Arial" panose="020B0604020202020204" pitchFamily="34" charset="0"/>
                <a:cs typeface="Arial" panose="020B0604020202020204" pitchFamily="34" charset="0"/>
              </a:rPr>
              <a:t>háromtengelyű</a:t>
            </a:r>
            <a:endParaRPr lang="hu-HU" altLang="de-DE" sz="1200" b="1" dirty="0">
              <a:latin typeface="Arial" panose="020B0604020202020204" pitchFamily="34" charset="0"/>
              <a:cs typeface="Arial" panose="020B0604020202020204" pitchFamily="34" charset="0"/>
            </a:endParaRPr>
          </a:p>
          <a:p>
            <a:pPr lvl="1">
              <a:lnSpc>
                <a:spcPct val="150000"/>
              </a:lnSpc>
              <a:defRPr/>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spheroidea</a:t>
            </a:r>
            <a:endParaRPr lang="hu-HU" altLang="de-DE" sz="1200" b="1" dirty="0">
              <a:latin typeface="Arial" panose="020B0604020202020204" pitchFamily="34" charset="0"/>
              <a:cs typeface="Arial" panose="020B0604020202020204" pitchFamily="34" charset="0"/>
            </a:endParaRPr>
          </a:p>
          <a:p>
            <a:pPr>
              <a:defRPr/>
            </a:pPr>
            <a:endParaRPr lang="hu-HU" altLang="de-DE" sz="2400" dirty="0"/>
          </a:p>
          <a:p>
            <a:pPr>
              <a:defRPr/>
            </a:pPr>
            <a:endParaRPr lang="hu-HU" altLang="de-DE" sz="2400" dirty="0"/>
          </a:p>
        </p:txBody>
      </p:sp>
      <p:sp>
        <p:nvSpPr>
          <p:cNvPr id="19460" name="Szövegdoboz 1"/>
          <p:cNvSpPr txBox="1">
            <a:spLocks noChangeArrowheads="1"/>
          </p:cNvSpPr>
          <p:nvPr/>
        </p:nvSpPr>
        <p:spPr bwMode="auto">
          <a:xfrm>
            <a:off x="4404464" y="385702"/>
            <a:ext cx="41282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2000" b="1" dirty="0" smtClean="0"/>
              <a:t>IZÜLET FORMÁI (ARTICULATIO)</a:t>
            </a:r>
            <a:endParaRPr lang="hu-HU" altLang="hu-HU" sz="2000" b="1" dirty="0"/>
          </a:p>
        </p:txBody>
      </p:sp>
      <p:pic>
        <p:nvPicPr>
          <p:cNvPr id="16386" name="Picture 2" descr="「egytengelyű izületek」の画像検索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9691" y="1370806"/>
            <a:ext cx="5334715" cy="48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87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419083" y="168314"/>
            <a:ext cx="8435975" cy="922338"/>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HUMÁN CSONTVÁZ (SKELETON)</a:t>
            </a:r>
            <a:r>
              <a:rPr lang="en-US" altLang="de-DE" sz="2000" b="1" dirty="0">
                <a:latin typeface="Arial" panose="020B0604020202020204" pitchFamily="34" charset="0"/>
                <a:cs typeface="Arial" panose="020B0604020202020204" pitchFamily="34" charset="0"/>
              </a:rPr>
              <a:t/>
            </a:r>
            <a:br>
              <a:rPr lang="en-US" altLang="de-DE" sz="2000" b="1" dirty="0">
                <a:latin typeface="Arial" panose="020B0604020202020204" pitchFamily="34" charset="0"/>
                <a:cs typeface="Arial" panose="020B0604020202020204" pitchFamily="34" charset="0"/>
              </a:rPr>
            </a:br>
            <a:endParaRPr lang="hu-HU" altLang="de-DE" sz="2000" b="1" dirty="0">
              <a:latin typeface="Arial" panose="020B0604020202020204" pitchFamily="34" charset="0"/>
              <a:cs typeface="Arial" panose="020B0604020202020204" pitchFamily="34" charset="0"/>
            </a:endParaRPr>
          </a:p>
        </p:txBody>
      </p:sp>
      <p:sp>
        <p:nvSpPr>
          <p:cNvPr id="18435" name="Rectangle 5"/>
          <p:cNvSpPr>
            <a:spLocks noGrp="1" noChangeArrowheads="1"/>
          </p:cNvSpPr>
          <p:nvPr>
            <p:ph type="body" idx="1"/>
          </p:nvPr>
        </p:nvSpPr>
        <p:spPr>
          <a:xfrm>
            <a:off x="442021" y="1181414"/>
            <a:ext cx="8435975" cy="4525963"/>
          </a:xfrm>
        </p:spPr>
        <p:txBody>
          <a:bodyPr/>
          <a:lstStyle/>
          <a:p>
            <a:pPr algn="just" eaLnBrk="1" hangingPunct="1">
              <a:lnSpc>
                <a:spcPct val="200000"/>
              </a:lnSpc>
              <a:defRPr/>
            </a:pPr>
            <a:r>
              <a:rPr lang="en-US" altLang="de-DE" sz="1200" b="1" dirty="0">
                <a:latin typeface="Arial" panose="020B0604020202020204" pitchFamily="34" charset="0"/>
                <a:cs typeface="Arial" panose="020B0604020202020204" pitchFamily="34" charset="0"/>
              </a:rPr>
              <a:t> </a:t>
            </a:r>
            <a:r>
              <a:rPr lang="hu-HU" altLang="de-DE" sz="1200" b="1" dirty="0">
                <a:latin typeface="Arial" panose="020B0604020202020204" pitchFamily="34" charset="0"/>
                <a:cs typeface="Arial" panose="020B0604020202020204" pitchFamily="34" charset="0"/>
              </a:rPr>
              <a:t>206 </a:t>
            </a:r>
            <a:r>
              <a:rPr lang="hu-HU" altLang="de-DE" sz="1200" b="1" dirty="0" smtClean="0">
                <a:latin typeface="Arial" panose="020B0604020202020204" pitchFamily="34" charset="0"/>
                <a:cs typeface="Arial" panose="020B0604020202020204" pitchFamily="34" charset="0"/>
              </a:rPr>
              <a:t>csont</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smtClean="0">
                <a:latin typeface="Arial" panose="020B0604020202020204" pitchFamily="34" charset="0"/>
                <a:cs typeface="Arial" panose="020B0604020202020204" pitchFamily="34" charset="0"/>
              </a:rPr>
              <a:t>FELADAT:</a:t>
            </a:r>
            <a:r>
              <a:rPr lang="hu-HU" altLang="de-DE" sz="1200" b="1" dirty="0">
                <a:latin typeface="Arial" panose="020B0604020202020204" pitchFamily="34" charset="0"/>
                <a:cs typeface="Arial" panose="020B0604020202020204" pitchFamily="34" charset="0"/>
              </a:rPr>
              <a:t/>
            </a:r>
            <a:br>
              <a:rPr lang="hu-HU" altLang="de-DE" sz="1200" b="1" dirty="0">
                <a:latin typeface="Arial" panose="020B0604020202020204" pitchFamily="34" charset="0"/>
                <a:cs typeface="Arial" panose="020B0604020202020204" pitchFamily="34" charset="0"/>
              </a:rPr>
            </a:br>
            <a:r>
              <a:rPr lang="hu-HU" altLang="de-DE" sz="1200" b="1" dirty="0">
                <a:latin typeface="Arial" panose="020B0604020202020204" pitchFamily="34" charset="0"/>
                <a:cs typeface="Arial" panose="020B0604020202020204" pitchFamily="34" charset="0"/>
              </a:rPr>
              <a:t>1. </a:t>
            </a:r>
            <a:r>
              <a:rPr lang="hu-HU" altLang="de-DE" sz="1200" b="1" dirty="0" smtClean="0">
                <a:latin typeface="Arial" panose="020B0604020202020204" pitchFamily="34" charset="0"/>
                <a:cs typeface="Arial" panose="020B0604020202020204" pitchFamily="34" charset="0"/>
              </a:rPr>
              <a:t>testváz képzése</a:t>
            </a:r>
            <a:endParaRPr lang="hu-HU" altLang="de-DE" sz="1200" b="1" dirty="0">
              <a:latin typeface="Arial" panose="020B0604020202020204" pitchFamily="34" charset="0"/>
              <a:cs typeface="Arial" panose="020B0604020202020204" pitchFamily="34" charset="0"/>
            </a:endParaRPr>
          </a:p>
          <a:p>
            <a:pPr marL="0" indent="0" algn="just">
              <a:lnSpc>
                <a:spcPct val="200000"/>
              </a:lnSpc>
              <a:buNone/>
              <a:defRPr/>
            </a:pPr>
            <a:r>
              <a:rPr lang="hu-HU" altLang="de-DE" sz="1200" b="1" dirty="0">
                <a:latin typeface="Arial" panose="020B0604020202020204" pitchFamily="34" charset="0"/>
                <a:cs typeface="Arial" panose="020B0604020202020204" pitchFamily="34" charset="0"/>
              </a:rPr>
              <a:t>2. </a:t>
            </a:r>
            <a:r>
              <a:rPr lang="hu-HU" altLang="de-DE" sz="1200" b="1" dirty="0" smtClean="0">
                <a:latin typeface="Arial" panose="020B0604020202020204" pitchFamily="34" charset="0"/>
                <a:cs typeface="Arial" panose="020B0604020202020204" pitchFamily="34" charset="0"/>
              </a:rPr>
              <a:t>testüregek határolása</a:t>
            </a:r>
            <a:endParaRPr lang="hu-HU" altLang="de-DE" sz="1200" b="1" dirty="0">
              <a:latin typeface="Arial" panose="020B0604020202020204" pitchFamily="34" charset="0"/>
              <a:cs typeface="Arial" panose="020B0604020202020204" pitchFamily="34" charset="0"/>
            </a:endParaRPr>
          </a:p>
          <a:p>
            <a:pPr marL="0" indent="0" algn="just">
              <a:lnSpc>
                <a:spcPct val="200000"/>
              </a:lnSpc>
              <a:buNone/>
              <a:defRPr/>
            </a:pPr>
            <a:r>
              <a:rPr lang="hu-HU" altLang="de-DE" sz="1200" b="1" dirty="0">
                <a:latin typeface="Arial" panose="020B0604020202020204" pitchFamily="34" charset="0"/>
                <a:cs typeface="Arial" panose="020B0604020202020204" pitchFamily="34" charset="0"/>
              </a:rPr>
              <a:t>3. m</a:t>
            </a:r>
            <a:r>
              <a:rPr lang="hu-HU" altLang="de-DE" sz="1200" b="1" dirty="0" smtClean="0">
                <a:latin typeface="Arial" panose="020B0604020202020204" pitchFamily="34" charset="0"/>
                <a:cs typeface="Arial" panose="020B0604020202020204" pitchFamily="34" charset="0"/>
              </a:rPr>
              <a:t>echanikai védelem</a:t>
            </a:r>
            <a:endParaRPr lang="hu-HU" altLang="de-DE" sz="1200" b="1" dirty="0">
              <a:latin typeface="Arial" panose="020B0604020202020204" pitchFamily="34" charset="0"/>
              <a:cs typeface="Arial" panose="020B0604020202020204" pitchFamily="34" charset="0"/>
            </a:endParaRPr>
          </a:p>
          <a:p>
            <a:pPr marL="0" indent="0" algn="just">
              <a:lnSpc>
                <a:spcPct val="200000"/>
              </a:lnSpc>
              <a:buNone/>
              <a:defRPr/>
            </a:pPr>
            <a:r>
              <a:rPr lang="hu-HU" altLang="de-DE" sz="1200" b="1" dirty="0">
                <a:latin typeface="Arial" panose="020B0604020202020204" pitchFamily="34" charset="0"/>
                <a:cs typeface="Arial" panose="020B0604020202020204" pitchFamily="34" charset="0"/>
              </a:rPr>
              <a:t>4. i</a:t>
            </a:r>
            <a:r>
              <a:rPr lang="hu-HU" altLang="de-DE" sz="1200" b="1" dirty="0" smtClean="0">
                <a:latin typeface="Arial" panose="020B0604020202020204" pitchFamily="34" charset="0"/>
                <a:cs typeface="Arial" panose="020B0604020202020204" pitchFamily="34" charset="0"/>
              </a:rPr>
              <a:t>zom eredése - tapadása</a:t>
            </a:r>
            <a:endParaRPr lang="hu-HU" altLang="de-DE" sz="1200" b="1" dirty="0">
              <a:latin typeface="Arial" panose="020B0604020202020204" pitchFamily="34" charset="0"/>
              <a:cs typeface="Arial" panose="020B0604020202020204" pitchFamily="34" charset="0"/>
            </a:endParaRPr>
          </a:p>
          <a:p>
            <a:pPr marL="0" indent="0" algn="just">
              <a:lnSpc>
                <a:spcPct val="200000"/>
              </a:lnSpc>
              <a:buNone/>
              <a:defRPr/>
            </a:pPr>
            <a:r>
              <a:rPr lang="hu-HU" altLang="de-DE" sz="1200" b="1" dirty="0">
                <a:latin typeface="Arial" panose="020B0604020202020204" pitchFamily="34" charset="0"/>
                <a:cs typeface="Arial" panose="020B0604020202020204" pitchFamily="34" charset="0"/>
              </a:rPr>
              <a:t>5. </a:t>
            </a:r>
            <a:r>
              <a:rPr lang="hu-HU" altLang="de-DE" sz="1200" b="1" dirty="0" smtClean="0">
                <a:latin typeface="Arial" panose="020B0604020202020204" pitchFamily="34" charset="0"/>
                <a:cs typeface="Arial" panose="020B0604020202020204" pitchFamily="34" charset="0"/>
              </a:rPr>
              <a:t>mozgás passzív része</a:t>
            </a:r>
            <a:endParaRPr lang="hu-HU" altLang="de-DE" sz="1200" b="1" dirty="0">
              <a:latin typeface="Arial" panose="020B0604020202020204" pitchFamily="34" charset="0"/>
              <a:cs typeface="Arial" panose="020B0604020202020204" pitchFamily="34" charset="0"/>
            </a:endParaRPr>
          </a:p>
          <a:p>
            <a:pPr marL="0" indent="0" algn="just">
              <a:lnSpc>
                <a:spcPct val="200000"/>
              </a:lnSpc>
              <a:buNone/>
              <a:defRPr/>
            </a:pPr>
            <a:r>
              <a:rPr lang="hu-HU" altLang="de-DE" sz="1200" b="1" dirty="0">
                <a:latin typeface="Arial" panose="020B0604020202020204" pitchFamily="34" charset="0"/>
                <a:cs typeface="Arial" panose="020B0604020202020204" pitchFamily="34" charset="0"/>
              </a:rPr>
              <a:t>6. v</a:t>
            </a:r>
            <a:r>
              <a:rPr lang="hu-HU" altLang="de-DE" sz="1200" b="1" dirty="0" smtClean="0">
                <a:latin typeface="Arial" panose="020B0604020202020204" pitchFamily="34" charset="0"/>
                <a:cs typeface="Arial" panose="020B0604020202020204" pitchFamily="34" charset="0"/>
              </a:rPr>
              <a:t>örös csontvelő - vérképzés</a:t>
            </a:r>
            <a:endParaRPr lang="hu-HU" altLang="de-DE" sz="1200" b="1" dirty="0">
              <a:latin typeface="Arial" panose="020B0604020202020204" pitchFamily="34" charset="0"/>
              <a:cs typeface="Arial" panose="020B0604020202020204" pitchFamily="34" charset="0"/>
            </a:endParaRPr>
          </a:p>
          <a:p>
            <a:pPr algn="just" eaLnBrk="1" hangingPunct="1">
              <a:lnSpc>
                <a:spcPct val="120000"/>
              </a:lnSpc>
              <a:defRPr/>
            </a:pPr>
            <a:endParaRPr lang="en-US" altLang="de-DE" sz="2000" b="1" dirty="0"/>
          </a:p>
        </p:txBody>
      </p:sp>
      <p:pic>
        <p:nvPicPr>
          <p:cNvPr id="2" name="Picture 2" descr="「human skeleton」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73332" y="1090652"/>
            <a:ext cx="4104664" cy="530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792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092687" y="294273"/>
            <a:ext cx="8362950" cy="633413"/>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AXIÁLIS SKELETON</a:t>
            </a:r>
            <a:endParaRPr lang="hu-HU" altLang="de-DE" sz="2000" b="1" dirty="0">
              <a:latin typeface="Arial" panose="020B0604020202020204" pitchFamily="34" charset="0"/>
              <a:cs typeface="Arial" panose="020B0604020202020204" pitchFamily="34" charset="0"/>
            </a:endParaRPr>
          </a:p>
        </p:txBody>
      </p:sp>
      <p:sp>
        <p:nvSpPr>
          <p:cNvPr id="21507" name="Text Box 4"/>
          <p:cNvSpPr txBox="1">
            <a:spLocks noChangeArrowheads="1"/>
          </p:cNvSpPr>
          <p:nvPr/>
        </p:nvSpPr>
        <p:spPr bwMode="auto">
          <a:xfrm>
            <a:off x="1847851" y="1773239"/>
            <a:ext cx="84248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endParaRPr lang="de-DE" altLang="de-DE" sz="1800" b="1"/>
          </a:p>
        </p:txBody>
      </p:sp>
      <p:sp>
        <p:nvSpPr>
          <p:cNvPr id="21508" name="Text Box 11"/>
          <p:cNvSpPr txBox="1">
            <a:spLocks noChangeArrowheads="1"/>
          </p:cNvSpPr>
          <p:nvPr/>
        </p:nvSpPr>
        <p:spPr bwMode="auto">
          <a:xfrm>
            <a:off x="721256" y="874841"/>
            <a:ext cx="481806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250000"/>
              </a:lnSpc>
              <a:spcBef>
                <a:spcPct val="0"/>
              </a:spcBef>
              <a:buFontTx/>
              <a:buAutoNum type="arabicPeriod"/>
            </a:pPr>
            <a:r>
              <a:rPr lang="hu-HU" altLang="de-DE" sz="1200" b="1" dirty="0" smtClean="0"/>
              <a:t>FEJ </a:t>
            </a:r>
            <a:r>
              <a:rPr lang="hu-HU" altLang="de-DE" sz="1200" b="1" dirty="0"/>
              <a:t>(</a:t>
            </a:r>
            <a:r>
              <a:rPr lang="en-US" altLang="de-DE" sz="1200" b="1" dirty="0"/>
              <a:t>CAPUT</a:t>
            </a:r>
            <a:r>
              <a:rPr lang="hu-HU" altLang="de-DE" sz="1200" b="1" dirty="0"/>
              <a:t>)</a:t>
            </a:r>
          </a:p>
          <a:p>
            <a:pPr lvl="1" algn="just" eaLnBrk="1" hangingPunct="1">
              <a:lnSpc>
                <a:spcPct val="250000"/>
              </a:lnSpc>
              <a:spcBef>
                <a:spcPct val="0"/>
              </a:spcBef>
              <a:buFont typeface="+mj-lt"/>
              <a:buAutoNum type="alphaLcParenR"/>
            </a:pPr>
            <a:r>
              <a:rPr lang="hu-HU" altLang="de-DE" sz="1200" b="1" dirty="0" err="1"/>
              <a:t>n</a:t>
            </a:r>
            <a:r>
              <a:rPr lang="hu-HU" altLang="de-DE" sz="1200" b="1" dirty="0" err="1" smtClean="0"/>
              <a:t>eurocranium</a:t>
            </a:r>
            <a:r>
              <a:rPr lang="hu-HU" altLang="de-DE" sz="1200" b="1" dirty="0" smtClean="0"/>
              <a:t> </a:t>
            </a:r>
            <a:endParaRPr lang="hu-HU" altLang="de-DE" sz="1200" b="1" dirty="0"/>
          </a:p>
          <a:p>
            <a:pPr lvl="1" eaLnBrk="1" hangingPunct="1">
              <a:lnSpc>
                <a:spcPct val="250000"/>
              </a:lnSpc>
              <a:spcBef>
                <a:spcPct val="0"/>
              </a:spcBef>
              <a:buFont typeface="+mj-lt"/>
              <a:buAutoNum type="alphaLcParenR"/>
            </a:pPr>
            <a:r>
              <a:rPr lang="hu-HU" altLang="de-DE" sz="1200" b="1" dirty="0" err="1"/>
              <a:t>v</a:t>
            </a:r>
            <a:r>
              <a:rPr lang="hu-HU" altLang="de-DE" sz="1200" b="1" dirty="0" err="1" smtClean="0"/>
              <a:t>iscerocranium</a:t>
            </a:r>
            <a:endParaRPr lang="en-US" altLang="de-DE" sz="1200" b="1" dirty="0"/>
          </a:p>
          <a:p>
            <a:pPr algn="just" eaLnBrk="1" hangingPunct="1">
              <a:lnSpc>
                <a:spcPct val="250000"/>
              </a:lnSpc>
              <a:spcBef>
                <a:spcPct val="0"/>
              </a:spcBef>
              <a:buFontTx/>
              <a:buAutoNum type="arabicPeriod"/>
            </a:pPr>
            <a:r>
              <a:rPr lang="hu-HU" altLang="de-DE" sz="1200" b="1" dirty="0" smtClean="0"/>
              <a:t>NYAK</a:t>
            </a:r>
            <a:r>
              <a:rPr lang="en-US" altLang="de-DE" sz="1200" b="1" dirty="0" smtClean="0"/>
              <a:t> </a:t>
            </a:r>
            <a:r>
              <a:rPr lang="en-US" altLang="de-DE" sz="1200" b="1" dirty="0"/>
              <a:t>(COLLUM)</a:t>
            </a:r>
            <a:endParaRPr lang="hu-HU" altLang="de-DE" sz="1200" b="1" dirty="0"/>
          </a:p>
          <a:p>
            <a:pPr lvl="1" eaLnBrk="1" hangingPunct="1">
              <a:lnSpc>
                <a:spcPct val="250000"/>
              </a:lnSpc>
              <a:spcBef>
                <a:spcPct val="0"/>
              </a:spcBef>
              <a:buFontTx/>
              <a:buChar char="•"/>
            </a:pPr>
            <a:r>
              <a:rPr lang="hu-HU" altLang="de-DE" sz="1200" b="1" dirty="0"/>
              <a:t>f</a:t>
            </a:r>
            <a:r>
              <a:rPr lang="hu-HU" altLang="de-DE" sz="1200" b="1" dirty="0" smtClean="0"/>
              <a:t>ej tartása</a:t>
            </a:r>
            <a:endParaRPr lang="hu-HU" altLang="de-DE" sz="1200" b="1" dirty="0"/>
          </a:p>
          <a:p>
            <a:pPr lvl="1" eaLnBrk="1" hangingPunct="1">
              <a:lnSpc>
                <a:spcPct val="250000"/>
              </a:lnSpc>
              <a:spcBef>
                <a:spcPct val="0"/>
              </a:spcBef>
              <a:buFontTx/>
              <a:buChar char="•"/>
            </a:pPr>
            <a:r>
              <a:rPr lang="hu-HU" altLang="de-DE" sz="1200" b="1" dirty="0"/>
              <a:t>f</a:t>
            </a:r>
            <a:r>
              <a:rPr lang="hu-HU" altLang="de-DE" sz="1200" b="1" dirty="0" smtClean="0"/>
              <a:t>ej mozgatása</a:t>
            </a:r>
            <a:endParaRPr lang="hu-HU" altLang="de-DE" sz="1200" b="1" dirty="0"/>
          </a:p>
          <a:p>
            <a:pPr lvl="1" eaLnBrk="1" hangingPunct="1">
              <a:lnSpc>
                <a:spcPct val="250000"/>
              </a:lnSpc>
              <a:spcBef>
                <a:spcPct val="0"/>
              </a:spcBef>
              <a:buFontTx/>
              <a:buChar char="•"/>
            </a:pPr>
            <a:r>
              <a:rPr lang="hu-HU" altLang="de-DE" sz="1200" b="1" dirty="0"/>
              <a:t>n</a:t>
            </a:r>
            <a:r>
              <a:rPr lang="hu-HU" altLang="de-DE" sz="1200" b="1" dirty="0" smtClean="0"/>
              <a:t>yak mozgatása</a:t>
            </a:r>
            <a:endParaRPr lang="hu-HU" altLang="de-DE" sz="1200" b="1" dirty="0"/>
          </a:p>
          <a:p>
            <a:pPr eaLnBrk="1" hangingPunct="1">
              <a:lnSpc>
                <a:spcPct val="250000"/>
              </a:lnSpc>
              <a:spcBef>
                <a:spcPct val="0"/>
              </a:spcBef>
              <a:buFontTx/>
              <a:buAutoNum type="arabicPeriod"/>
            </a:pPr>
            <a:r>
              <a:rPr lang="hu-HU" altLang="de-DE" sz="1200" b="1" dirty="0" smtClean="0"/>
              <a:t>TÖRZS </a:t>
            </a:r>
            <a:r>
              <a:rPr lang="en-US" altLang="de-DE" sz="1200" b="1" dirty="0"/>
              <a:t>(TRUNCUS)</a:t>
            </a:r>
            <a:endParaRPr lang="hu-HU" altLang="de-DE" sz="1200" b="1" dirty="0"/>
          </a:p>
          <a:p>
            <a:pPr lvl="1" eaLnBrk="1" hangingPunct="1">
              <a:lnSpc>
                <a:spcPct val="250000"/>
              </a:lnSpc>
              <a:spcBef>
                <a:spcPct val="0"/>
              </a:spcBef>
              <a:buFont typeface="+mj-lt"/>
              <a:buAutoNum type="alphaLcParenR"/>
            </a:pPr>
            <a:r>
              <a:rPr lang="hu-HU" altLang="de-DE" sz="1200" b="1" dirty="0" smtClean="0"/>
              <a:t>mellkas (</a:t>
            </a:r>
            <a:r>
              <a:rPr lang="hu-HU" altLang="de-DE" sz="1200" b="1" dirty="0" err="1" smtClean="0"/>
              <a:t>thorax</a:t>
            </a:r>
            <a:r>
              <a:rPr lang="hu-HU" altLang="de-DE" sz="1200" b="1" dirty="0"/>
              <a:t>)</a:t>
            </a:r>
          </a:p>
          <a:p>
            <a:pPr lvl="1" eaLnBrk="1" hangingPunct="1">
              <a:lnSpc>
                <a:spcPct val="250000"/>
              </a:lnSpc>
              <a:spcBef>
                <a:spcPct val="0"/>
              </a:spcBef>
              <a:buFont typeface="+mj-lt"/>
              <a:buAutoNum type="alphaLcParenR"/>
            </a:pPr>
            <a:r>
              <a:rPr lang="hu-HU" altLang="de-DE" sz="1200" b="1" dirty="0" smtClean="0"/>
              <a:t>has (</a:t>
            </a:r>
            <a:r>
              <a:rPr lang="hu-HU" altLang="de-DE" sz="1200" b="1" dirty="0" err="1"/>
              <a:t>a</a:t>
            </a:r>
            <a:r>
              <a:rPr lang="hu-HU" altLang="de-DE" sz="1200" b="1" dirty="0" err="1" smtClean="0"/>
              <a:t>bdomen</a:t>
            </a:r>
            <a:r>
              <a:rPr lang="hu-HU" altLang="de-DE" sz="1200" b="1" dirty="0"/>
              <a:t>)</a:t>
            </a:r>
          </a:p>
          <a:p>
            <a:pPr lvl="1" eaLnBrk="1" hangingPunct="1">
              <a:lnSpc>
                <a:spcPct val="250000"/>
              </a:lnSpc>
              <a:spcBef>
                <a:spcPct val="0"/>
              </a:spcBef>
              <a:buFont typeface="+mj-lt"/>
              <a:buAutoNum type="alphaLcParenR"/>
            </a:pPr>
            <a:r>
              <a:rPr lang="hu-HU" altLang="de-DE" sz="1200" b="1" dirty="0" smtClean="0"/>
              <a:t>medence (</a:t>
            </a:r>
            <a:r>
              <a:rPr lang="hu-HU" altLang="de-DE" sz="1200" b="1" dirty="0" err="1"/>
              <a:t>p</a:t>
            </a:r>
            <a:r>
              <a:rPr lang="hu-HU" altLang="de-DE" sz="1200" b="1" dirty="0" err="1" smtClean="0"/>
              <a:t>elvis</a:t>
            </a:r>
            <a:r>
              <a:rPr lang="hu-HU" altLang="de-DE" sz="1200" b="1" dirty="0" smtClean="0"/>
              <a:t>)</a:t>
            </a:r>
          </a:p>
          <a:p>
            <a:pPr eaLnBrk="1" hangingPunct="1">
              <a:lnSpc>
                <a:spcPct val="250000"/>
              </a:lnSpc>
              <a:spcBef>
                <a:spcPct val="0"/>
              </a:spcBef>
              <a:buFontTx/>
              <a:buAutoNum type="arabicPeriod"/>
            </a:pPr>
            <a:r>
              <a:rPr lang="hu-HU" altLang="de-DE" sz="1200" b="1" dirty="0" smtClean="0"/>
              <a:t>VÉGTAGOK</a:t>
            </a:r>
            <a:endParaRPr lang="hu-HU" altLang="de-DE" sz="1200" b="1" dirty="0"/>
          </a:p>
          <a:p>
            <a:pPr eaLnBrk="1" hangingPunct="1">
              <a:spcBef>
                <a:spcPct val="0"/>
              </a:spcBef>
              <a:buFontTx/>
              <a:buNone/>
            </a:pPr>
            <a:endParaRPr lang="hu-HU" altLang="de-DE" sz="1800" b="1" dirty="0"/>
          </a:p>
        </p:txBody>
      </p:sp>
      <p:pic>
        <p:nvPicPr>
          <p:cNvPr id="7" name="Picture 2" descr="「human skeleton」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12724" y="1174774"/>
            <a:ext cx="4104664" cy="530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6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08036" y="99333"/>
            <a:ext cx="8229600" cy="719137"/>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CSONT FELÉPITÉSE</a:t>
            </a:r>
            <a:endParaRPr lang="hu-HU" altLang="de-DE" sz="2000" b="1" dirty="0">
              <a:latin typeface="Arial" panose="020B0604020202020204" pitchFamily="34" charset="0"/>
              <a:cs typeface="Arial" panose="020B0604020202020204" pitchFamily="34" charset="0"/>
            </a:endParaRPr>
          </a:p>
        </p:txBody>
      </p:sp>
      <p:sp>
        <p:nvSpPr>
          <p:cNvPr id="39938" name="Rectangle 3"/>
          <p:cNvSpPr>
            <a:spLocks noGrp="1" noChangeArrowheads="1"/>
          </p:cNvSpPr>
          <p:nvPr>
            <p:ph type="body" idx="1"/>
          </p:nvPr>
        </p:nvSpPr>
        <p:spPr>
          <a:xfrm>
            <a:off x="167426" y="908051"/>
            <a:ext cx="8364560" cy="4262436"/>
          </a:xfrm>
        </p:spPr>
        <p:txBody>
          <a:bodyPr>
            <a:normAutofit fontScale="70000" lnSpcReduction="20000"/>
          </a:bodyPr>
          <a:lstStyle/>
          <a:p>
            <a:pPr marL="0" indent="0">
              <a:lnSpc>
                <a:spcPct val="150000"/>
              </a:lnSpc>
              <a:buNone/>
              <a:defRPr/>
            </a:pPr>
            <a:r>
              <a:rPr lang="hu-HU" sz="1700" b="1" dirty="0">
                <a:latin typeface="Arial" panose="020B0604020202020204" pitchFamily="34" charset="0"/>
                <a:cs typeface="Arial" panose="020B0604020202020204" pitchFamily="34" charset="0"/>
              </a:rPr>
              <a:t>1. SUBSTANTIA COMPACTA</a:t>
            </a:r>
          </a:p>
          <a:p>
            <a:pPr eaLnBrk="1" hangingPunct="1">
              <a:lnSpc>
                <a:spcPct val="150000"/>
              </a:lnSpc>
              <a:defRPr/>
            </a:pPr>
            <a:r>
              <a:rPr lang="hu-HU" sz="1700" b="1" dirty="0" err="1">
                <a:latin typeface="Arial" panose="020B0604020202020204" pitchFamily="34" charset="0"/>
                <a:cs typeface="Arial" panose="020B0604020202020204" pitchFamily="34" charset="0"/>
              </a:rPr>
              <a:t>l</a:t>
            </a:r>
            <a:r>
              <a:rPr lang="hu-HU" sz="1700" b="1" dirty="0" err="1" smtClean="0">
                <a:latin typeface="Arial" panose="020B0604020202020204" pitchFamily="34" charset="0"/>
                <a:cs typeface="Arial" panose="020B0604020202020204" pitchFamily="34" charset="0"/>
              </a:rPr>
              <a:t>amelláris</a:t>
            </a:r>
            <a:r>
              <a:rPr lang="hu-HU" sz="1700" b="1" dirty="0" smtClean="0">
                <a:latin typeface="Arial" panose="020B0604020202020204" pitchFamily="34" charset="0"/>
                <a:cs typeface="Arial" panose="020B0604020202020204" pitchFamily="34" charset="0"/>
              </a:rPr>
              <a:t> csont</a:t>
            </a:r>
            <a:endParaRPr lang="hu-HU" sz="1700" b="1" dirty="0">
              <a:latin typeface="Arial" panose="020B0604020202020204" pitchFamily="34" charset="0"/>
              <a:cs typeface="Arial" panose="020B0604020202020204" pitchFamily="34" charset="0"/>
            </a:endParaRPr>
          </a:p>
          <a:p>
            <a:pPr eaLnBrk="1" hangingPunct="1">
              <a:lnSpc>
                <a:spcPct val="150000"/>
              </a:lnSpc>
              <a:defRPr/>
            </a:pPr>
            <a:r>
              <a:rPr lang="hu-HU" sz="1700" b="1" dirty="0" smtClean="0">
                <a:latin typeface="Arial" panose="020B0604020202020204" pitchFamily="34" charset="0"/>
                <a:cs typeface="Arial" panose="020B0604020202020204" pitchFamily="34" charset="0"/>
              </a:rPr>
              <a:t>kemény</a:t>
            </a:r>
            <a:endParaRPr lang="hu-HU" sz="1700" b="1" dirty="0">
              <a:latin typeface="Arial" panose="020B0604020202020204" pitchFamily="34" charset="0"/>
              <a:cs typeface="Arial" panose="020B0604020202020204" pitchFamily="34" charset="0"/>
            </a:endParaRPr>
          </a:p>
          <a:p>
            <a:pPr eaLnBrk="1" hangingPunct="1">
              <a:lnSpc>
                <a:spcPct val="150000"/>
              </a:lnSpc>
              <a:defRPr/>
            </a:pPr>
            <a:r>
              <a:rPr lang="hu-HU" sz="1700" b="1" dirty="0">
                <a:latin typeface="Arial" panose="020B0604020202020204" pitchFamily="34" charset="0"/>
                <a:cs typeface="Arial" panose="020B0604020202020204" pitchFamily="34" charset="0"/>
              </a:rPr>
              <a:t>a</a:t>
            </a:r>
            <a:r>
              <a:rPr lang="hu-HU" sz="1700" b="1" dirty="0" smtClean="0">
                <a:latin typeface="Arial" panose="020B0604020202020204" pitchFamily="34" charset="0"/>
                <a:cs typeface="Arial" panose="020B0604020202020204" pitchFamily="34" charset="0"/>
              </a:rPr>
              <a:t> lamellák a terhelés irányába rendeződnek el</a:t>
            </a:r>
            <a:endParaRPr lang="hu-HU" sz="1700" b="1" dirty="0">
              <a:latin typeface="Arial" panose="020B0604020202020204" pitchFamily="34" charset="0"/>
              <a:cs typeface="Arial" panose="020B0604020202020204" pitchFamily="34" charset="0"/>
            </a:endParaRPr>
          </a:p>
          <a:p>
            <a:pPr marL="857250" lvl="1" indent="-457200">
              <a:lnSpc>
                <a:spcPct val="150000"/>
              </a:lnSpc>
              <a:buNone/>
              <a:defRPr/>
            </a:pPr>
            <a:endParaRPr lang="hu-HU" sz="1700" b="1" dirty="0">
              <a:latin typeface="Arial" panose="020B0604020202020204" pitchFamily="34" charset="0"/>
              <a:cs typeface="Arial" panose="020B0604020202020204" pitchFamily="34" charset="0"/>
            </a:endParaRPr>
          </a:p>
          <a:p>
            <a:pPr eaLnBrk="1" hangingPunct="1">
              <a:lnSpc>
                <a:spcPct val="150000"/>
              </a:lnSpc>
              <a:buFontTx/>
              <a:buNone/>
              <a:defRPr/>
            </a:pPr>
            <a:r>
              <a:rPr lang="en-US" sz="1700" b="1" dirty="0">
                <a:latin typeface="Arial" panose="020B0604020202020204" pitchFamily="34" charset="0"/>
                <a:cs typeface="Arial" panose="020B0604020202020204" pitchFamily="34" charset="0"/>
              </a:rPr>
              <a:t>2. </a:t>
            </a:r>
            <a:r>
              <a:rPr lang="hu-HU" sz="1700" b="1" dirty="0">
                <a:latin typeface="Arial" panose="020B0604020202020204" pitchFamily="34" charset="0"/>
                <a:cs typeface="Arial" panose="020B0604020202020204" pitchFamily="34" charset="0"/>
              </a:rPr>
              <a:t>SUBSTANTIA SPONGIOSA </a:t>
            </a:r>
          </a:p>
          <a:p>
            <a:pPr eaLnBrk="1" hangingPunct="1">
              <a:lnSpc>
                <a:spcPct val="150000"/>
              </a:lnSpc>
              <a:defRPr/>
            </a:pPr>
            <a:r>
              <a:rPr lang="hu-HU" sz="1700" b="1" dirty="0">
                <a:latin typeface="Arial" panose="020B0604020202020204" pitchFamily="34" charset="0"/>
                <a:cs typeface="Arial" panose="020B0604020202020204" pitchFamily="34" charset="0"/>
              </a:rPr>
              <a:t>b</a:t>
            </a:r>
            <a:r>
              <a:rPr lang="hu-HU" sz="1700" b="1" dirty="0" smtClean="0">
                <a:latin typeface="Arial" panose="020B0604020202020204" pitchFamily="34" charset="0"/>
                <a:cs typeface="Arial" panose="020B0604020202020204" pitchFamily="34" charset="0"/>
              </a:rPr>
              <a:t>első szivacsos állomány</a:t>
            </a:r>
            <a:endParaRPr lang="hu-HU" sz="1700" b="1" dirty="0">
              <a:latin typeface="Arial" panose="020B0604020202020204" pitchFamily="34" charset="0"/>
              <a:cs typeface="Arial" panose="020B0604020202020204" pitchFamily="34" charset="0"/>
            </a:endParaRPr>
          </a:p>
          <a:p>
            <a:pPr eaLnBrk="1" hangingPunct="1">
              <a:lnSpc>
                <a:spcPct val="150000"/>
              </a:lnSpc>
              <a:defRPr/>
            </a:pPr>
            <a:r>
              <a:rPr lang="hu-HU" sz="1700" b="1" dirty="0" smtClean="0">
                <a:latin typeface="Arial" panose="020B0604020202020204" pitchFamily="34" charset="0"/>
                <a:cs typeface="Arial" panose="020B0604020202020204" pitchFamily="34" charset="0"/>
              </a:rPr>
              <a:t>csontvelő </a:t>
            </a:r>
            <a:endParaRPr lang="hu-HU" sz="1700" b="1" dirty="0">
              <a:latin typeface="Arial" panose="020B0604020202020204" pitchFamily="34" charset="0"/>
              <a:cs typeface="Arial" panose="020B0604020202020204" pitchFamily="34" charset="0"/>
            </a:endParaRPr>
          </a:p>
          <a:p>
            <a:pPr eaLnBrk="1" hangingPunct="1">
              <a:buFontTx/>
              <a:buNone/>
              <a:defRPr/>
            </a:pPr>
            <a:endParaRPr lang="hu-HU" sz="2000" b="1" dirty="0"/>
          </a:p>
          <a:p>
            <a:pPr eaLnBrk="1" hangingPunct="1">
              <a:buFontTx/>
              <a:buNone/>
              <a:defRPr/>
            </a:pPr>
            <a:endParaRPr lang="hu-HU" sz="2000" b="1" dirty="0"/>
          </a:p>
          <a:p>
            <a:pPr eaLnBrk="1" hangingPunct="1">
              <a:buFontTx/>
              <a:buNone/>
              <a:defRPr/>
            </a:pPr>
            <a:endParaRPr lang="hu-HU" sz="2000" b="1" dirty="0"/>
          </a:p>
          <a:p>
            <a:pPr marL="457200" indent="-457200">
              <a:buNone/>
              <a:defRPr/>
            </a:pPr>
            <a:endParaRPr lang="hu-HU" sz="1600" b="1" dirty="0"/>
          </a:p>
          <a:p>
            <a:pPr marL="457200" indent="-457200">
              <a:buNone/>
              <a:defRPr/>
            </a:pPr>
            <a:r>
              <a:rPr lang="hu-HU" sz="2000" b="1" dirty="0"/>
              <a:t>		 </a:t>
            </a:r>
          </a:p>
        </p:txBody>
      </p:sp>
      <p:pic>
        <p:nvPicPr>
          <p:cNvPr id="3074" name="Picture 2" descr="http://www.nusim.fraunhofer.de/biona/Bild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7935" y="728889"/>
            <a:ext cx="3105150" cy="35242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ARINGAN TULANG&#10;SUBSTANTIA&#10;COMPACTA SUBSTANTIA SPONGIOSA&#10; "/>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1957" y="3955363"/>
            <a:ext cx="3910347" cy="27005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Csoportba foglalás 2"/>
          <p:cNvGrpSpPr/>
          <p:nvPr/>
        </p:nvGrpSpPr>
        <p:grpSpPr>
          <a:xfrm>
            <a:off x="5391018" y="4510172"/>
            <a:ext cx="2431508" cy="2145232"/>
            <a:chOff x="5391018" y="4510172"/>
            <a:chExt cx="2431508" cy="2145232"/>
          </a:xfrm>
        </p:grpSpPr>
        <p:pic>
          <p:nvPicPr>
            <p:cNvPr id="3078" name="Picture 6" descr="「knochenmark」の画像検索結果"/>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6835" y="4510172"/>
              <a:ext cx="2395691" cy="214523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391018" y="4510172"/>
              <a:ext cx="780983"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csontvelő</a:t>
              </a:r>
              <a:endParaRPr lang="hu-HU" sz="1000" b="1" dirty="0">
                <a:latin typeface="Arial" panose="020B0604020202020204" pitchFamily="34" charset="0"/>
                <a:cs typeface="Arial" panose="020B0604020202020204" pitchFamily="34" charset="0"/>
              </a:endParaRPr>
            </a:p>
          </p:txBody>
        </p:sp>
      </p:grpSp>
      <p:pic>
        <p:nvPicPr>
          <p:cNvPr id="2050" name="Picture 2" descr="「csontszövet felépítése」の画像検索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37770" y="472853"/>
            <a:ext cx="3799732" cy="27597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sontszövet felépítése」の画像検索結果"/>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7349" y="3760094"/>
            <a:ext cx="3567356" cy="259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137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73124" y="91697"/>
            <a:ext cx="8229600" cy="719138"/>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FŐIRÁNYOK</a:t>
            </a:r>
            <a:endParaRPr lang="hu-HU" altLang="de-DE" sz="2000" b="1" dirty="0">
              <a:latin typeface="Arial" panose="020B0604020202020204" pitchFamily="34" charset="0"/>
              <a:cs typeface="Arial" panose="020B0604020202020204" pitchFamily="34" charset="0"/>
            </a:endParaRPr>
          </a:p>
        </p:txBody>
      </p:sp>
      <p:sp>
        <p:nvSpPr>
          <p:cNvPr id="22531" name="Rectangle 3"/>
          <p:cNvSpPr>
            <a:spLocks noGrp="1" noChangeArrowheads="1"/>
          </p:cNvSpPr>
          <p:nvPr>
            <p:ph type="body" sz="half" idx="1"/>
          </p:nvPr>
        </p:nvSpPr>
        <p:spPr>
          <a:xfrm>
            <a:off x="626640" y="1041669"/>
            <a:ext cx="5400675" cy="5472113"/>
          </a:xfrm>
        </p:spPr>
        <p:txBody>
          <a:bodyPr>
            <a:normAutofit fontScale="92500" lnSpcReduction="20000"/>
          </a:bodyPr>
          <a:lstStyle/>
          <a:p>
            <a:pPr eaLnBrk="1" hangingPunct="1">
              <a:buFontTx/>
              <a:buNone/>
            </a:pPr>
            <a:r>
              <a:rPr lang="hu-HU" altLang="de-DE" sz="1300" b="1" dirty="0">
                <a:latin typeface="Arial" panose="020B0604020202020204" pitchFamily="34" charset="0"/>
                <a:cs typeface="Arial" panose="020B0604020202020204" pitchFamily="34" charset="0"/>
              </a:rPr>
              <a:t>1. </a:t>
            </a:r>
            <a:r>
              <a:rPr lang="hu-HU" altLang="de-DE" sz="1300" b="1" dirty="0" smtClean="0">
                <a:latin typeface="Arial" panose="020B0604020202020204" pitchFamily="34" charset="0"/>
                <a:cs typeface="Arial" panose="020B0604020202020204" pitchFamily="34" charset="0"/>
              </a:rPr>
              <a:t>CRANIALIS vagy </a:t>
            </a:r>
            <a:r>
              <a:rPr lang="hu-HU" altLang="de-DE" sz="1300" b="1" dirty="0">
                <a:latin typeface="Arial" panose="020B0604020202020204" pitchFamily="34" charset="0"/>
                <a:cs typeface="Arial" panose="020B0604020202020204" pitchFamily="34" charset="0"/>
              </a:rPr>
              <a:t>SUPERIOR </a:t>
            </a:r>
          </a:p>
          <a:p>
            <a:pPr eaLnBrk="1" hangingPunct="1">
              <a:buFontTx/>
              <a:buNone/>
            </a:pPr>
            <a:endParaRPr lang="hu-HU" altLang="de-DE" sz="1300" b="1" dirty="0">
              <a:latin typeface="Arial" panose="020B0604020202020204" pitchFamily="34" charset="0"/>
              <a:cs typeface="Arial" panose="020B0604020202020204" pitchFamily="34" charset="0"/>
            </a:endParaRPr>
          </a:p>
          <a:p>
            <a:pPr eaLnBrk="1" hangingPunct="1">
              <a:buFontTx/>
              <a:buNone/>
            </a:pPr>
            <a:r>
              <a:rPr lang="hu-HU" altLang="de-DE" sz="1300" b="1" dirty="0">
                <a:latin typeface="Arial" panose="020B0604020202020204" pitchFamily="34" charset="0"/>
                <a:cs typeface="Arial" panose="020B0604020202020204" pitchFamily="34" charset="0"/>
              </a:rPr>
              <a:t>2. CAUDALIS</a:t>
            </a:r>
            <a:r>
              <a:rPr lang="en-US" altLang="de-DE" sz="1300" b="1" dirty="0">
                <a:latin typeface="Arial" panose="020B0604020202020204" pitchFamily="34" charset="0"/>
                <a:cs typeface="Arial" panose="020B0604020202020204" pitchFamily="34" charset="0"/>
              </a:rPr>
              <a:t> </a:t>
            </a:r>
            <a:r>
              <a:rPr lang="hu-HU" altLang="de-DE" sz="1300" b="1" dirty="0" smtClean="0">
                <a:latin typeface="Arial" panose="020B0604020202020204" pitchFamily="34" charset="0"/>
                <a:cs typeface="Arial" panose="020B0604020202020204" pitchFamily="34" charset="0"/>
              </a:rPr>
              <a:t>vagy  </a:t>
            </a:r>
            <a:r>
              <a:rPr lang="hu-HU" altLang="de-DE" sz="1300" b="1" dirty="0">
                <a:latin typeface="Arial" panose="020B0604020202020204" pitchFamily="34" charset="0"/>
                <a:cs typeface="Arial" panose="020B0604020202020204" pitchFamily="34" charset="0"/>
              </a:rPr>
              <a:t>INFERIOR</a:t>
            </a:r>
            <a:r>
              <a:rPr lang="en-US" altLang="de-DE" sz="1300" b="1" dirty="0">
                <a:latin typeface="Arial" panose="020B0604020202020204" pitchFamily="34" charset="0"/>
                <a:cs typeface="Arial" panose="020B0604020202020204" pitchFamily="34" charset="0"/>
              </a:rPr>
              <a:t> </a:t>
            </a:r>
            <a:r>
              <a:rPr lang="hu-HU" altLang="de-DE" sz="1300" b="1" dirty="0">
                <a:latin typeface="Arial" panose="020B0604020202020204" pitchFamily="34" charset="0"/>
                <a:cs typeface="Arial" panose="020B0604020202020204" pitchFamily="34" charset="0"/>
              </a:rPr>
              <a:t> </a:t>
            </a:r>
          </a:p>
          <a:p>
            <a:pPr eaLnBrk="1" hangingPunct="1">
              <a:buFontTx/>
              <a:buNone/>
            </a:pPr>
            <a:endParaRPr lang="hu-HU" altLang="de-DE" sz="1300" b="1" dirty="0">
              <a:latin typeface="Arial" panose="020B0604020202020204" pitchFamily="34" charset="0"/>
              <a:cs typeface="Arial" panose="020B0604020202020204" pitchFamily="34" charset="0"/>
            </a:endParaRPr>
          </a:p>
          <a:p>
            <a:pPr eaLnBrk="1" hangingPunct="1">
              <a:buFontTx/>
              <a:buNone/>
            </a:pPr>
            <a:r>
              <a:rPr lang="hu-HU" altLang="de-DE" sz="1300" b="1" dirty="0">
                <a:latin typeface="Arial" panose="020B0604020202020204" pitchFamily="34" charset="0"/>
                <a:cs typeface="Arial" panose="020B0604020202020204" pitchFamily="34" charset="0"/>
              </a:rPr>
              <a:t>3. </a:t>
            </a:r>
            <a:r>
              <a:rPr lang="en-US" altLang="de-DE" sz="1300" b="1" dirty="0">
                <a:latin typeface="Arial" panose="020B0604020202020204" pitchFamily="34" charset="0"/>
                <a:cs typeface="Arial" panose="020B0604020202020204" pitchFamily="34" charset="0"/>
              </a:rPr>
              <a:t>ANTERIOR</a:t>
            </a:r>
            <a:r>
              <a:rPr lang="hu-HU" altLang="de-DE" sz="1300" b="1" dirty="0">
                <a:latin typeface="Arial" panose="020B0604020202020204" pitchFamily="34" charset="0"/>
                <a:cs typeface="Arial" panose="020B0604020202020204" pitchFamily="34" charset="0"/>
              </a:rPr>
              <a:t> </a:t>
            </a:r>
            <a:r>
              <a:rPr lang="hu-HU" altLang="de-DE" sz="1300" b="1" dirty="0" smtClean="0">
                <a:latin typeface="Arial" panose="020B0604020202020204" pitchFamily="34" charset="0"/>
                <a:cs typeface="Arial" panose="020B0604020202020204" pitchFamily="34" charset="0"/>
              </a:rPr>
              <a:t>vagy </a:t>
            </a:r>
            <a:r>
              <a:rPr lang="en-US" altLang="de-DE" sz="1300" b="1" dirty="0" smtClean="0">
                <a:latin typeface="Arial" panose="020B0604020202020204" pitchFamily="34" charset="0"/>
                <a:cs typeface="Arial" panose="020B0604020202020204" pitchFamily="34" charset="0"/>
              </a:rPr>
              <a:t>VENTRAL</a:t>
            </a:r>
            <a:r>
              <a:rPr lang="hu-HU" altLang="de-DE" sz="1300" b="1" dirty="0">
                <a:latin typeface="Arial" panose="020B0604020202020204" pitchFamily="34" charset="0"/>
                <a:cs typeface="Arial" panose="020B0604020202020204" pitchFamily="34" charset="0"/>
              </a:rPr>
              <a:t>IS </a:t>
            </a:r>
            <a:endParaRPr lang="en-US" altLang="de-DE" sz="1300" b="1" dirty="0">
              <a:latin typeface="Arial" panose="020B0604020202020204" pitchFamily="34" charset="0"/>
              <a:cs typeface="Arial" panose="020B0604020202020204" pitchFamily="34" charset="0"/>
            </a:endParaRPr>
          </a:p>
          <a:p>
            <a:pPr eaLnBrk="1" hangingPunct="1">
              <a:buFontTx/>
              <a:buNone/>
            </a:pPr>
            <a:endParaRPr lang="hu-HU" altLang="de-DE" sz="1300" b="1" dirty="0">
              <a:latin typeface="Arial" panose="020B0604020202020204" pitchFamily="34" charset="0"/>
              <a:cs typeface="Arial" panose="020B0604020202020204" pitchFamily="34" charset="0"/>
            </a:endParaRPr>
          </a:p>
          <a:p>
            <a:pPr eaLnBrk="1" hangingPunct="1">
              <a:buFontTx/>
              <a:buNone/>
            </a:pPr>
            <a:r>
              <a:rPr lang="hu-HU" altLang="de-DE" sz="1300" b="1" dirty="0">
                <a:latin typeface="Arial" panose="020B0604020202020204" pitchFamily="34" charset="0"/>
                <a:cs typeface="Arial" panose="020B0604020202020204" pitchFamily="34" charset="0"/>
              </a:rPr>
              <a:t>4. </a:t>
            </a:r>
            <a:r>
              <a:rPr lang="en-US" altLang="de-DE" sz="1300" b="1" dirty="0">
                <a:latin typeface="Arial" panose="020B0604020202020204" pitchFamily="34" charset="0"/>
                <a:cs typeface="Arial" panose="020B0604020202020204" pitchFamily="34" charset="0"/>
              </a:rPr>
              <a:t>POSTERIO</a:t>
            </a:r>
            <a:r>
              <a:rPr lang="hu-HU" altLang="de-DE" sz="1300" b="1" dirty="0">
                <a:latin typeface="Arial" panose="020B0604020202020204" pitchFamily="34" charset="0"/>
                <a:cs typeface="Arial" panose="020B0604020202020204" pitchFamily="34" charset="0"/>
              </a:rPr>
              <a:t>R </a:t>
            </a:r>
            <a:r>
              <a:rPr lang="hu-HU" altLang="de-DE" sz="1300" b="1" dirty="0" smtClean="0">
                <a:latin typeface="Arial" panose="020B0604020202020204" pitchFamily="34" charset="0"/>
                <a:cs typeface="Arial" panose="020B0604020202020204" pitchFamily="34" charset="0"/>
              </a:rPr>
              <a:t>vagy </a:t>
            </a:r>
            <a:r>
              <a:rPr lang="en-US" altLang="de-DE" sz="1300" b="1" dirty="0" smtClean="0">
                <a:latin typeface="Arial" panose="020B0604020202020204" pitchFamily="34" charset="0"/>
                <a:cs typeface="Arial" panose="020B0604020202020204" pitchFamily="34" charset="0"/>
              </a:rPr>
              <a:t>DORSAL</a:t>
            </a:r>
            <a:r>
              <a:rPr lang="hu-HU" altLang="de-DE" sz="1300" b="1" dirty="0">
                <a:latin typeface="Arial" panose="020B0604020202020204" pitchFamily="34" charset="0"/>
                <a:cs typeface="Arial" panose="020B0604020202020204" pitchFamily="34" charset="0"/>
              </a:rPr>
              <a:t>IS </a:t>
            </a:r>
          </a:p>
          <a:p>
            <a:pPr eaLnBrk="1" hangingPunct="1">
              <a:buFontTx/>
              <a:buNone/>
            </a:pPr>
            <a:endParaRPr lang="hu-HU" altLang="de-DE" sz="1300" b="1" dirty="0">
              <a:latin typeface="Arial" panose="020B0604020202020204" pitchFamily="34" charset="0"/>
              <a:cs typeface="Arial" panose="020B0604020202020204" pitchFamily="34" charset="0"/>
            </a:endParaRPr>
          </a:p>
          <a:p>
            <a:pPr eaLnBrk="1" hangingPunct="1">
              <a:buFontTx/>
              <a:buNone/>
            </a:pPr>
            <a:r>
              <a:rPr lang="hu-HU" altLang="de-DE" sz="1300" b="1" dirty="0">
                <a:latin typeface="Arial" panose="020B0604020202020204" pitchFamily="34" charset="0"/>
                <a:cs typeface="Arial" panose="020B0604020202020204" pitchFamily="34" charset="0"/>
              </a:rPr>
              <a:t>5. DEXTER </a:t>
            </a:r>
          </a:p>
          <a:p>
            <a:pPr eaLnBrk="1" hangingPunct="1">
              <a:buFontTx/>
              <a:buNone/>
            </a:pPr>
            <a:r>
              <a:rPr lang="hu-HU" altLang="de-DE" sz="1300" b="1" dirty="0">
                <a:latin typeface="Arial" panose="020B0604020202020204" pitchFamily="34" charset="0"/>
                <a:cs typeface="Arial" panose="020B0604020202020204" pitchFamily="34" charset="0"/>
              </a:rPr>
              <a:t>6. SINISTER </a:t>
            </a:r>
          </a:p>
          <a:p>
            <a:pPr eaLnBrk="1" hangingPunct="1">
              <a:buFontTx/>
              <a:buNone/>
            </a:pPr>
            <a:endParaRPr lang="hu-HU" altLang="de-DE" sz="1300" b="1" dirty="0">
              <a:latin typeface="Arial" panose="020B0604020202020204" pitchFamily="34" charset="0"/>
              <a:cs typeface="Arial" panose="020B0604020202020204" pitchFamily="34" charset="0"/>
            </a:endParaRPr>
          </a:p>
          <a:p>
            <a:pPr eaLnBrk="1" hangingPunct="1">
              <a:buFontTx/>
              <a:buNone/>
            </a:pPr>
            <a:r>
              <a:rPr lang="hu-HU" altLang="de-DE" sz="1300" b="1" dirty="0">
                <a:latin typeface="Arial" panose="020B0604020202020204" pitchFamily="34" charset="0"/>
                <a:cs typeface="Arial" panose="020B0604020202020204" pitchFamily="34" charset="0"/>
              </a:rPr>
              <a:t>7. MEDIALIS	 </a:t>
            </a:r>
          </a:p>
          <a:p>
            <a:pPr eaLnBrk="1" hangingPunct="1">
              <a:buFontTx/>
              <a:buNone/>
            </a:pPr>
            <a:r>
              <a:rPr lang="hu-HU" altLang="de-DE" sz="1300" b="1" dirty="0">
                <a:latin typeface="Arial" panose="020B0604020202020204" pitchFamily="34" charset="0"/>
                <a:cs typeface="Arial" panose="020B0604020202020204" pitchFamily="34" charset="0"/>
              </a:rPr>
              <a:t>8. LATERALIS </a:t>
            </a:r>
            <a:endParaRPr lang="en-US" altLang="de-DE" sz="1300" b="1" dirty="0">
              <a:latin typeface="Arial" panose="020B0604020202020204" pitchFamily="34" charset="0"/>
              <a:cs typeface="Arial" panose="020B0604020202020204" pitchFamily="34" charset="0"/>
            </a:endParaRPr>
          </a:p>
          <a:p>
            <a:pPr eaLnBrk="1" hangingPunct="1">
              <a:buFontTx/>
              <a:buNone/>
            </a:pPr>
            <a:endParaRPr lang="hu-HU" altLang="de-DE" sz="1300" b="1" dirty="0">
              <a:latin typeface="Arial" panose="020B0604020202020204" pitchFamily="34" charset="0"/>
              <a:cs typeface="Arial" panose="020B0604020202020204" pitchFamily="34" charset="0"/>
            </a:endParaRPr>
          </a:p>
          <a:p>
            <a:pPr eaLnBrk="1" hangingPunct="1">
              <a:buFontTx/>
              <a:buNone/>
            </a:pPr>
            <a:r>
              <a:rPr lang="hu-HU" altLang="de-DE" sz="1300" b="1" dirty="0">
                <a:latin typeface="Arial" panose="020B0604020202020204" pitchFamily="34" charset="0"/>
                <a:cs typeface="Arial" panose="020B0604020202020204" pitchFamily="34" charset="0"/>
              </a:rPr>
              <a:t>9. </a:t>
            </a:r>
            <a:r>
              <a:rPr lang="en-US" altLang="de-DE" sz="1300" b="1" dirty="0">
                <a:latin typeface="Arial" panose="020B0604020202020204" pitchFamily="34" charset="0"/>
                <a:cs typeface="Arial" panose="020B0604020202020204" pitchFamily="34" charset="0"/>
              </a:rPr>
              <a:t>SUPERFICIAL</a:t>
            </a:r>
            <a:r>
              <a:rPr lang="hu-HU" altLang="de-DE" sz="1300" b="1" dirty="0">
                <a:latin typeface="Arial" panose="020B0604020202020204" pitchFamily="34" charset="0"/>
                <a:cs typeface="Arial" panose="020B0604020202020204" pitchFamily="34" charset="0"/>
              </a:rPr>
              <a:t>IS </a:t>
            </a:r>
            <a:endParaRPr lang="en-US" altLang="de-DE" sz="1300" b="1" dirty="0">
              <a:latin typeface="Arial" panose="020B0604020202020204" pitchFamily="34" charset="0"/>
              <a:cs typeface="Arial" panose="020B0604020202020204" pitchFamily="34" charset="0"/>
            </a:endParaRPr>
          </a:p>
          <a:p>
            <a:pPr eaLnBrk="1" hangingPunct="1">
              <a:buFontTx/>
              <a:buNone/>
            </a:pPr>
            <a:r>
              <a:rPr lang="hu-HU" altLang="de-DE" sz="1300" b="1" dirty="0">
                <a:latin typeface="Arial" panose="020B0604020202020204" pitchFamily="34" charset="0"/>
                <a:cs typeface="Arial" panose="020B0604020202020204" pitchFamily="34" charset="0"/>
              </a:rPr>
              <a:t>10. </a:t>
            </a:r>
            <a:r>
              <a:rPr lang="en-US" altLang="de-DE" sz="1300" b="1" dirty="0">
                <a:latin typeface="Arial" panose="020B0604020202020204" pitchFamily="34" charset="0"/>
                <a:cs typeface="Arial" panose="020B0604020202020204" pitchFamily="34" charset="0"/>
              </a:rPr>
              <a:t>PROFUNDUS </a:t>
            </a:r>
            <a:r>
              <a:rPr lang="hu-HU" altLang="de-DE" sz="1300" b="1" dirty="0">
                <a:latin typeface="Arial" panose="020B0604020202020204" pitchFamily="34" charset="0"/>
                <a:cs typeface="Arial" panose="020B0604020202020204" pitchFamily="34" charset="0"/>
              </a:rPr>
              <a:t> </a:t>
            </a:r>
            <a:endParaRPr lang="en-US" altLang="de-DE" sz="1300" b="1" dirty="0">
              <a:latin typeface="Arial" panose="020B0604020202020204" pitchFamily="34" charset="0"/>
              <a:cs typeface="Arial" panose="020B0604020202020204" pitchFamily="34" charset="0"/>
            </a:endParaRPr>
          </a:p>
          <a:p>
            <a:pPr eaLnBrk="1" hangingPunct="1">
              <a:lnSpc>
                <a:spcPct val="150000"/>
              </a:lnSpc>
              <a:buFontTx/>
              <a:buNone/>
            </a:pPr>
            <a:endParaRPr lang="en-US" altLang="de-DE" sz="13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300" b="1" dirty="0">
                <a:latin typeface="Arial" panose="020B0604020202020204" pitchFamily="34" charset="0"/>
                <a:cs typeface="Arial" panose="020B0604020202020204" pitchFamily="34" charset="0"/>
              </a:rPr>
              <a:t>11. </a:t>
            </a:r>
            <a:r>
              <a:rPr lang="en-US" altLang="de-DE" sz="1300" b="1" dirty="0">
                <a:latin typeface="Arial" panose="020B0604020202020204" pitchFamily="34" charset="0"/>
                <a:cs typeface="Arial" panose="020B0604020202020204" pitchFamily="34" charset="0"/>
              </a:rPr>
              <a:t>EXTERN</a:t>
            </a:r>
            <a:r>
              <a:rPr lang="hu-HU" altLang="de-DE" sz="1300" b="1" dirty="0">
                <a:latin typeface="Arial" panose="020B0604020202020204" pitchFamily="34" charset="0"/>
                <a:cs typeface="Arial" panose="020B0604020202020204" pitchFamily="34" charset="0"/>
              </a:rPr>
              <a:t>US </a:t>
            </a:r>
            <a:endParaRPr lang="en-US" altLang="de-DE" sz="13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300" b="1" dirty="0">
                <a:latin typeface="Arial" panose="020B0604020202020204" pitchFamily="34" charset="0"/>
                <a:cs typeface="Arial" panose="020B0604020202020204" pitchFamily="34" charset="0"/>
              </a:rPr>
              <a:t>12. </a:t>
            </a:r>
            <a:r>
              <a:rPr lang="en-US" altLang="de-DE" sz="1300" b="1" dirty="0">
                <a:latin typeface="Arial" panose="020B0604020202020204" pitchFamily="34" charset="0"/>
                <a:cs typeface="Arial" panose="020B0604020202020204" pitchFamily="34" charset="0"/>
              </a:rPr>
              <a:t>INTERN</a:t>
            </a:r>
            <a:r>
              <a:rPr lang="hu-HU" altLang="de-DE" sz="1300" b="1" dirty="0">
                <a:latin typeface="Arial" panose="020B0604020202020204" pitchFamily="34" charset="0"/>
                <a:cs typeface="Arial" panose="020B0604020202020204" pitchFamily="34" charset="0"/>
              </a:rPr>
              <a:t>US </a:t>
            </a:r>
          </a:p>
          <a:p>
            <a:pPr eaLnBrk="1" hangingPunct="1">
              <a:lnSpc>
                <a:spcPct val="80000"/>
              </a:lnSpc>
              <a:buFontTx/>
              <a:buNone/>
            </a:pPr>
            <a:endParaRPr lang="hu-HU" altLang="de-DE" sz="1600" b="1" dirty="0"/>
          </a:p>
          <a:p>
            <a:pPr eaLnBrk="1" hangingPunct="1">
              <a:lnSpc>
                <a:spcPct val="80000"/>
              </a:lnSpc>
              <a:buFontTx/>
              <a:buNone/>
            </a:pPr>
            <a:endParaRPr lang="hu-HU" altLang="de-DE" sz="1600" b="1" dirty="0"/>
          </a:p>
        </p:txBody>
      </p:sp>
      <p:pic>
        <p:nvPicPr>
          <p:cNvPr id="22532" name="Picture 8" descr="Képtalálat a következőre: „körperrichtun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10637" y="810835"/>
            <a:ext cx="6203639" cy="570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297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328371" y="208835"/>
            <a:ext cx="8229600" cy="589655"/>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FŐIRÁNYOK A VÉGTAGOKON</a:t>
            </a:r>
            <a:endParaRPr lang="hu-HU" altLang="de-DE" sz="2000" b="1" dirty="0">
              <a:latin typeface="Arial" panose="020B0604020202020204" pitchFamily="34" charset="0"/>
              <a:cs typeface="Arial" panose="020B0604020202020204" pitchFamily="34" charset="0"/>
            </a:endParaRPr>
          </a:p>
        </p:txBody>
      </p:sp>
      <p:sp>
        <p:nvSpPr>
          <p:cNvPr id="24579" name="Rectangle 3"/>
          <p:cNvSpPr>
            <a:spLocks noGrp="1" noChangeArrowheads="1"/>
          </p:cNvSpPr>
          <p:nvPr>
            <p:ph type="body" sz="half" idx="1"/>
          </p:nvPr>
        </p:nvSpPr>
        <p:spPr>
          <a:xfrm>
            <a:off x="407851" y="1425754"/>
            <a:ext cx="3976688" cy="4525963"/>
          </a:xfrm>
        </p:spPr>
        <p:txBody>
          <a:bodyPr>
            <a:normAutofit/>
          </a:bodyPr>
          <a:lstStyle/>
          <a:p>
            <a:pPr eaLnBrk="1" hangingPunct="1">
              <a:lnSpc>
                <a:spcPct val="150000"/>
              </a:lnSpc>
              <a:buFontTx/>
              <a:buNone/>
            </a:pPr>
            <a:r>
              <a:rPr lang="hu-HU" altLang="de-DE" sz="1200" b="1" dirty="0">
                <a:latin typeface="Arial" panose="020B0604020202020204" pitchFamily="34" charset="0"/>
                <a:cs typeface="Arial" panose="020B0604020202020204" pitchFamily="34" charset="0"/>
              </a:rPr>
              <a:t>1. PROXIMALIS </a:t>
            </a:r>
            <a:endParaRPr lang="en-US"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a:latin typeface="Arial" panose="020B0604020202020204" pitchFamily="34" charset="0"/>
                <a:cs typeface="Arial" panose="020B0604020202020204" pitchFamily="34" charset="0"/>
              </a:rPr>
              <a:t>2. DISTALIS </a:t>
            </a:r>
            <a:endParaRPr lang="en-US" altLang="de-DE" sz="1200" b="1" dirty="0">
              <a:latin typeface="Arial" panose="020B0604020202020204" pitchFamily="34" charset="0"/>
              <a:cs typeface="Arial" panose="020B0604020202020204" pitchFamily="34" charset="0"/>
            </a:endParaRPr>
          </a:p>
          <a:p>
            <a:pPr eaLnBrk="1" hangingPunct="1">
              <a:lnSpc>
                <a:spcPct val="150000"/>
              </a:lnSpc>
              <a:buFontTx/>
              <a:buNone/>
            </a:pP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a:latin typeface="Arial" panose="020B0604020202020204" pitchFamily="34" charset="0"/>
                <a:cs typeface="Arial" panose="020B0604020202020204" pitchFamily="34" charset="0"/>
              </a:rPr>
              <a:t>3. </a:t>
            </a:r>
            <a:r>
              <a:rPr lang="en-US" altLang="de-DE" sz="1200" b="1" dirty="0">
                <a:latin typeface="Arial" panose="020B0604020202020204" pitchFamily="34" charset="0"/>
                <a:cs typeface="Arial" panose="020B0604020202020204" pitchFamily="34" charset="0"/>
              </a:rPr>
              <a:t>PALMAR</a:t>
            </a:r>
            <a:r>
              <a:rPr lang="hu-HU" altLang="de-DE" sz="1200" b="1" dirty="0">
                <a:latin typeface="Arial" panose="020B0604020202020204" pitchFamily="34" charset="0"/>
                <a:cs typeface="Arial" panose="020B0604020202020204" pitchFamily="34" charset="0"/>
              </a:rPr>
              <a:t>IS</a:t>
            </a:r>
            <a:r>
              <a:rPr lang="en-US" altLang="de-DE" sz="1200" b="1" dirty="0">
                <a:latin typeface="Arial" panose="020B0604020202020204" pitchFamily="34" charset="0"/>
                <a:cs typeface="Arial" panose="020B0604020202020204" pitchFamily="34" charset="0"/>
              </a:rPr>
              <a:t> (</a:t>
            </a:r>
            <a:r>
              <a:rPr lang="en-US" altLang="de-DE" sz="1200" b="1" dirty="0" smtClean="0">
                <a:latin typeface="Arial" panose="020B0604020202020204" pitchFamily="34" charset="0"/>
                <a:cs typeface="Arial" panose="020B0604020202020204" pitchFamily="34" charset="0"/>
              </a:rPr>
              <a:t>VOLAR</a:t>
            </a:r>
            <a:r>
              <a:rPr lang="hu-HU" altLang="de-DE" sz="1200" b="1" dirty="0" smtClean="0">
                <a:latin typeface="Arial" panose="020B0604020202020204" pitchFamily="34" charset="0"/>
                <a:cs typeface="Arial" panose="020B0604020202020204" pitchFamily="34" charset="0"/>
              </a:rPr>
              <a:t>IS</a:t>
            </a:r>
            <a:r>
              <a:rPr lang="en-US" altLang="de-DE" sz="1200" b="1" dirty="0" smtClean="0">
                <a:latin typeface="Arial" panose="020B0604020202020204" pitchFamily="34" charset="0"/>
                <a:cs typeface="Arial" panose="020B0604020202020204" pitchFamily="34" charset="0"/>
              </a:rPr>
              <a:t>)</a:t>
            </a:r>
            <a:r>
              <a:rPr lang="hu-HU" altLang="de-DE" sz="1200" b="1" dirty="0" smtClean="0">
                <a:latin typeface="Arial" panose="020B0604020202020204" pitchFamily="34" charset="0"/>
                <a:cs typeface="Arial" panose="020B0604020202020204" pitchFamily="34" charset="0"/>
              </a:rPr>
              <a:t> </a:t>
            </a:r>
            <a:endParaRPr lang="en-US"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a:latin typeface="Arial" panose="020B0604020202020204" pitchFamily="34" charset="0"/>
                <a:cs typeface="Arial" panose="020B0604020202020204" pitchFamily="34" charset="0"/>
              </a:rPr>
              <a:t>4. </a:t>
            </a:r>
            <a:r>
              <a:rPr lang="en-US" altLang="de-DE" sz="1200" b="1" dirty="0">
                <a:latin typeface="Arial" panose="020B0604020202020204" pitchFamily="34" charset="0"/>
                <a:cs typeface="Arial" panose="020B0604020202020204" pitchFamily="34" charset="0"/>
              </a:rPr>
              <a:t>PLANTAR</a:t>
            </a:r>
            <a:r>
              <a:rPr lang="hu-HU" altLang="de-DE" sz="1200" b="1" dirty="0">
                <a:latin typeface="Arial" panose="020B0604020202020204" pitchFamily="34" charset="0"/>
                <a:cs typeface="Arial" panose="020B0604020202020204" pitchFamily="34" charset="0"/>
              </a:rPr>
              <a:t>IS </a:t>
            </a:r>
            <a:endParaRPr lang="en-US" altLang="de-DE" sz="1200" b="1" dirty="0">
              <a:latin typeface="Arial" panose="020B0604020202020204" pitchFamily="34" charset="0"/>
              <a:cs typeface="Arial" panose="020B0604020202020204" pitchFamily="34" charset="0"/>
            </a:endParaRPr>
          </a:p>
          <a:p>
            <a:pPr eaLnBrk="1" hangingPunct="1">
              <a:lnSpc>
                <a:spcPct val="150000"/>
              </a:lnSpc>
              <a:buFontTx/>
              <a:buNone/>
            </a:pP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a:latin typeface="Arial" panose="020B0604020202020204" pitchFamily="34" charset="0"/>
                <a:cs typeface="Arial" panose="020B0604020202020204" pitchFamily="34" charset="0"/>
              </a:rPr>
              <a:t>5. </a:t>
            </a:r>
            <a:r>
              <a:rPr lang="en-US" altLang="de-DE" sz="1200" b="1" dirty="0">
                <a:latin typeface="Arial" panose="020B0604020202020204" pitchFamily="34" charset="0"/>
                <a:cs typeface="Arial" panose="020B0604020202020204" pitchFamily="34" charset="0"/>
              </a:rPr>
              <a:t>ULNAR</a:t>
            </a:r>
            <a:r>
              <a:rPr lang="hu-HU" altLang="de-DE" sz="1200" b="1" dirty="0">
                <a:latin typeface="Arial" panose="020B0604020202020204" pitchFamily="34" charset="0"/>
                <a:cs typeface="Arial" panose="020B0604020202020204" pitchFamily="34" charset="0"/>
              </a:rPr>
              <a:t>IS </a:t>
            </a:r>
            <a:endParaRPr lang="en-US"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a:latin typeface="Arial" panose="020B0604020202020204" pitchFamily="34" charset="0"/>
                <a:cs typeface="Arial" panose="020B0604020202020204" pitchFamily="34" charset="0"/>
              </a:rPr>
              <a:t>6. </a:t>
            </a:r>
            <a:r>
              <a:rPr lang="en-US" altLang="de-DE" sz="1200" b="1" dirty="0">
                <a:latin typeface="Arial" panose="020B0604020202020204" pitchFamily="34" charset="0"/>
                <a:cs typeface="Arial" panose="020B0604020202020204" pitchFamily="34" charset="0"/>
              </a:rPr>
              <a:t>RADIAL</a:t>
            </a:r>
            <a:r>
              <a:rPr lang="hu-HU" altLang="de-DE" sz="1200" b="1" dirty="0" smtClean="0">
                <a:latin typeface="Arial" panose="020B0604020202020204" pitchFamily="34" charset="0"/>
                <a:cs typeface="Arial" panose="020B0604020202020204" pitchFamily="34" charset="0"/>
              </a:rPr>
              <a:t>IS</a:t>
            </a:r>
            <a:endParaRPr lang="en-US" altLang="de-DE" sz="1200" b="1" dirty="0">
              <a:latin typeface="Arial" panose="020B0604020202020204" pitchFamily="34" charset="0"/>
              <a:cs typeface="Arial" panose="020B0604020202020204" pitchFamily="34" charset="0"/>
            </a:endParaRPr>
          </a:p>
          <a:p>
            <a:pPr eaLnBrk="1" hangingPunct="1">
              <a:lnSpc>
                <a:spcPct val="150000"/>
              </a:lnSpc>
              <a:buFontTx/>
              <a:buNone/>
            </a:pPr>
            <a:endParaRPr lang="en-US"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a:latin typeface="Arial" panose="020B0604020202020204" pitchFamily="34" charset="0"/>
                <a:cs typeface="Arial" panose="020B0604020202020204" pitchFamily="34" charset="0"/>
              </a:rPr>
              <a:t>7. </a:t>
            </a:r>
            <a:r>
              <a:rPr lang="en-US" altLang="de-DE" sz="1200" b="1" dirty="0">
                <a:latin typeface="Arial" panose="020B0604020202020204" pitchFamily="34" charset="0"/>
                <a:cs typeface="Arial" panose="020B0604020202020204" pitchFamily="34" charset="0"/>
              </a:rPr>
              <a:t>TIBIAL</a:t>
            </a:r>
            <a:r>
              <a:rPr lang="hu-HU" altLang="de-DE" sz="1200" b="1" dirty="0">
                <a:latin typeface="Arial" panose="020B0604020202020204" pitchFamily="34" charset="0"/>
                <a:cs typeface="Arial" panose="020B0604020202020204" pitchFamily="34" charset="0"/>
              </a:rPr>
              <a:t>IS </a:t>
            </a:r>
            <a:endParaRPr lang="en-US"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a:latin typeface="Arial" panose="020B0604020202020204" pitchFamily="34" charset="0"/>
                <a:cs typeface="Arial" panose="020B0604020202020204" pitchFamily="34" charset="0"/>
              </a:rPr>
              <a:t>8. </a:t>
            </a:r>
            <a:r>
              <a:rPr lang="en-US" altLang="de-DE" sz="1200" b="1" dirty="0">
                <a:latin typeface="Arial" panose="020B0604020202020204" pitchFamily="34" charset="0"/>
                <a:cs typeface="Arial" panose="020B0604020202020204" pitchFamily="34" charset="0"/>
              </a:rPr>
              <a:t>FIBULAR</a:t>
            </a:r>
            <a:r>
              <a:rPr lang="hu-HU" altLang="de-DE" sz="1200" b="1" dirty="0">
                <a:latin typeface="Arial" panose="020B0604020202020204" pitchFamily="34" charset="0"/>
                <a:cs typeface="Arial" panose="020B0604020202020204" pitchFamily="34" charset="0"/>
              </a:rPr>
              <a:t>IS </a:t>
            </a:r>
          </a:p>
        </p:txBody>
      </p:sp>
      <p:pic>
        <p:nvPicPr>
          <p:cNvPr id="24580" name="Picture 7" descr="Képtalálat a következőre: „achsen des körper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84539" y="899761"/>
            <a:ext cx="3829477" cy="55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42383" y="268823"/>
            <a:ext cx="8229600" cy="676811"/>
          </a:xfrm>
        </p:spPr>
        <p:txBody>
          <a:bodyPr/>
          <a:lstStyle/>
          <a:p>
            <a:pPr algn="ctr" eaLnBrk="1" hangingPunct="1"/>
            <a:r>
              <a:rPr lang="hu-HU" altLang="de-DE" sz="2000" b="1" dirty="0" smtClean="0">
                <a:latin typeface="Arial" panose="020B0604020202020204" pitchFamily="34" charset="0"/>
                <a:cs typeface="Arial" panose="020B0604020202020204" pitchFamily="34" charset="0"/>
              </a:rPr>
              <a:t>FŐ SIKOK ÉS IRÁNYOK</a:t>
            </a:r>
            <a:endParaRPr lang="hu-HU" altLang="de-DE" sz="2000" b="1" dirty="0">
              <a:latin typeface="Arial" panose="020B0604020202020204" pitchFamily="34" charset="0"/>
              <a:cs typeface="Arial" panose="020B0604020202020204" pitchFamily="34" charset="0"/>
            </a:endParaRPr>
          </a:p>
        </p:txBody>
      </p:sp>
      <p:pic>
        <p:nvPicPr>
          <p:cNvPr id="17410" name="Picture 2" descr="「test irányok」の画像検索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2745" y="1138817"/>
            <a:ext cx="7026454" cy="530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836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813596" y="227191"/>
            <a:ext cx="8229600" cy="777875"/>
          </a:xfrm>
        </p:spPr>
        <p:txBody>
          <a:bodyPr>
            <a:noAutofit/>
          </a:bodyPr>
          <a:lstStyle/>
          <a:p>
            <a:pPr algn="ctr" eaLnBrk="1" hangingPunct="1">
              <a:lnSpc>
                <a:spcPct val="150000"/>
              </a:lnSpc>
            </a:pPr>
            <a:r>
              <a:rPr lang="hu-HU" altLang="de-DE" sz="2000" b="1" dirty="0" smtClean="0">
                <a:latin typeface="Arial" panose="020B0604020202020204" pitchFamily="34" charset="0"/>
                <a:cs typeface="Arial" panose="020B0604020202020204" pitchFamily="34" charset="0"/>
              </a:rPr>
              <a:t>AXIÁLIS SKELETON</a:t>
            </a:r>
            <a:br>
              <a:rPr lang="hu-HU" altLang="de-DE" sz="2000" b="1" dirty="0" smtClean="0">
                <a:latin typeface="Arial" panose="020B0604020202020204" pitchFamily="34" charset="0"/>
                <a:cs typeface="Arial" panose="020B0604020202020204" pitchFamily="34" charset="0"/>
              </a:rPr>
            </a:br>
            <a:r>
              <a:rPr lang="hu-HU" altLang="de-DE" sz="2000" b="1" dirty="0" smtClean="0">
                <a:latin typeface="Arial" panose="020B0604020202020204" pitchFamily="34" charset="0"/>
                <a:cs typeface="Arial" panose="020B0604020202020204" pitchFamily="34" charset="0"/>
              </a:rPr>
              <a:t>FEJ (CAPUT)</a:t>
            </a:r>
            <a:endParaRPr lang="hu-HU" altLang="de-DE" sz="2000" b="1" dirty="0">
              <a:latin typeface="Arial" panose="020B0604020202020204" pitchFamily="34" charset="0"/>
              <a:cs typeface="Arial" panose="020B0604020202020204" pitchFamily="34" charset="0"/>
            </a:endParaRPr>
          </a:p>
        </p:txBody>
      </p:sp>
      <p:sp>
        <p:nvSpPr>
          <p:cNvPr id="25603" name="Rectangle 3"/>
          <p:cNvSpPr>
            <a:spLocks noGrp="1" noChangeArrowheads="1"/>
          </p:cNvSpPr>
          <p:nvPr>
            <p:ph type="body" sz="half" idx="1"/>
          </p:nvPr>
        </p:nvSpPr>
        <p:spPr>
          <a:xfrm>
            <a:off x="299229" y="840950"/>
            <a:ext cx="6264275" cy="1223962"/>
          </a:xfrm>
        </p:spPr>
        <p:txBody>
          <a:bodyPr/>
          <a:lstStyle/>
          <a:p>
            <a:pPr marL="533400" indent="-533400" algn="just">
              <a:lnSpc>
                <a:spcPct val="150000"/>
              </a:lnSpc>
              <a:buNone/>
            </a:pPr>
            <a:r>
              <a:rPr lang="hu-HU" altLang="de-DE" sz="1200" b="1" dirty="0" smtClean="0">
                <a:latin typeface="Arial" panose="020B0604020202020204" pitchFamily="34" charset="0"/>
                <a:cs typeface="Arial" panose="020B0604020202020204" pitchFamily="34" charset="0"/>
              </a:rPr>
              <a:t>KOPONYA </a:t>
            </a:r>
            <a:r>
              <a:rPr lang="en-US" altLang="de-DE" sz="1200" b="1" dirty="0">
                <a:latin typeface="Arial" panose="020B0604020202020204" pitchFamily="34" charset="0"/>
                <a:cs typeface="Arial" panose="020B0604020202020204" pitchFamily="34" charset="0"/>
              </a:rPr>
              <a:t>(CRANIUM)</a:t>
            </a:r>
            <a:endParaRPr lang="hu-HU" altLang="de-DE" sz="1200" b="1" dirty="0">
              <a:latin typeface="Arial" panose="020B0604020202020204" pitchFamily="34" charset="0"/>
              <a:cs typeface="Arial" panose="020B0604020202020204" pitchFamily="34" charset="0"/>
            </a:endParaRPr>
          </a:p>
          <a:p>
            <a:pPr marL="800100" lvl="1" indent="-342900" algn="just">
              <a:lnSpc>
                <a:spcPct val="150000"/>
              </a:lnSpc>
              <a:buFontTx/>
              <a:buAutoNum type="arabicPeriod"/>
            </a:pPr>
            <a:r>
              <a:rPr lang="hu-HU" altLang="de-DE" sz="1200" b="1" dirty="0" smtClean="0">
                <a:latin typeface="Arial" panose="020B0604020202020204" pitchFamily="34" charset="0"/>
                <a:cs typeface="Arial" panose="020B0604020202020204" pitchFamily="34" charset="0"/>
              </a:rPr>
              <a:t>NEUROCRANIUM - agykoponya</a:t>
            </a:r>
            <a:endParaRPr lang="hu-HU" altLang="de-DE" sz="1200" b="1" dirty="0">
              <a:latin typeface="Arial" panose="020B0604020202020204" pitchFamily="34" charset="0"/>
              <a:cs typeface="Arial" panose="020B0604020202020204" pitchFamily="34" charset="0"/>
            </a:endParaRPr>
          </a:p>
          <a:p>
            <a:pPr marL="800100" lvl="1" indent="-342900" algn="just">
              <a:lnSpc>
                <a:spcPct val="150000"/>
              </a:lnSpc>
              <a:buFontTx/>
              <a:buAutoNum type="arabicPeriod"/>
            </a:pPr>
            <a:r>
              <a:rPr lang="hu-HU" altLang="de-DE" sz="1200" b="1" dirty="0" smtClean="0">
                <a:latin typeface="Arial" panose="020B0604020202020204" pitchFamily="34" charset="0"/>
                <a:cs typeface="Arial" panose="020B0604020202020204" pitchFamily="34" charset="0"/>
              </a:rPr>
              <a:t>VISCEROCRANIUM</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 arckoponya</a:t>
            </a:r>
            <a:endParaRPr lang="hu-HU" altLang="de-DE" sz="1200" b="1" dirty="0">
              <a:latin typeface="Arial" panose="020B0604020202020204" pitchFamily="34" charset="0"/>
              <a:cs typeface="Arial" panose="020B0604020202020204" pitchFamily="34" charset="0"/>
            </a:endParaRPr>
          </a:p>
          <a:p>
            <a:pPr marL="533400" indent="-533400" algn="just">
              <a:lnSpc>
                <a:spcPct val="120000"/>
              </a:lnSpc>
              <a:buNone/>
            </a:pPr>
            <a:endParaRPr lang="hu-HU" altLang="de-DE" sz="1800" b="1" dirty="0"/>
          </a:p>
        </p:txBody>
      </p:sp>
      <p:pic>
        <p:nvPicPr>
          <p:cNvPr id="25604" name="Picture 9" descr="Képtalálat a következőre: „neurocraniu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22731" y="374780"/>
            <a:ext cx="2919446" cy="273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Csoportba foglalás 3"/>
          <p:cNvGrpSpPr/>
          <p:nvPr/>
        </p:nvGrpSpPr>
        <p:grpSpPr>
          <a:xfrm>
            <a:off x="7137460" y="3320746"/>
            <a:ext cx="4875813" cy="3159952"/>
            <a:chOff x="2839823" y="2867182"/>
            <a:chExt cx="5971362" cy="3692048"/>
          </a:xfrm>
        </p:grpSpPr>
        <p:pic>
          <p:nvPicPr>
            <p:cNvPr id="25605" name="Picture 11" descr="Képtalálat a következőre: „neurocrani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39823" y="3064826"/>
              <a:ext cx="3001962"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3" descr="Kapcsolódó ké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63247" y="2867182"/>
              <a:ext cx="2547938"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3288913" y="6313008"/>
              <a:ext cx="1051891" cy="246221"/>
            </a:xfrm>
            <a:prstGeom prst="rect">
              <a:avLst/>
            </a:prstGeom>
            <a:noFill/>
          </p:spPr>
          <p:txBody>
            <a:bodyPr wrap="none" rtlCol="0">
              <a:spAutoFit/>
            </a:bodyPr>
            <a:lstStyle/>
            <a:p>
              <a:r>
                <a:rPr lang="hu-HU" sz="1000" b="1" dirty="0" err="1">
                  <a:latin typeface="Arial" panose="020B0604020202020204" pitchFamily="34" charset="0"/>
                  <a:cs typeface="Arial" panose="020B0604020202020204" pitchFamily="34" charset="0"/>
                </a:rPr>
                <a:t>N</a:t>
              </a:r>
              <a:r>
                <a:rPr lang="hu-HU" sz="1000" b="1" dirty="0" err="1" smtClean="0">
                  <a:latin typeface="Arial" panose="020B0604020202020204" pitchFamily="34" charset="0"/>
                  <a:cs typeface="Arial" panose="020B0604020202020204" pitchFamily="34" charset="0"/>
                </a:rPr>
                <a:t>eurocranium</a:t>
              </a:r>
              <a:endParaRPr lang="hu-HU" sz="1000" b="1" dirty="0">
                <a:latin typeface="Arial" panose="020B0604020202020204" pitchFamily="34" charset="0"/>
                <a:cs typeface="Arial" panose="020B0604020202020204" pitchFamily="34" charset="0"/>
              </a:endParaRPr>
            </a:p>
          </p:txBody>
        </p:sp>
        <p:sp>
          <p:nvSpPr>
            <p:cNvPr id="3" name="Szövegdoboz 2"/>
            <p:cNvSpPr txBox="1"/>
            <p:nvPr/>
          </p:nvSpPr>
          <p:spPr>
            <a:xfrm>
              <a:off x="7173533" y="6313009"/>
              <a:ext cx="1141659"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Viscerocranium</a:t>
              </a:r>
              <a:endParaRPr lang="hu-HU" sz="1000" b="1" dirty="0">
                <a:latin typeface="Arial" panose="020B0604020202020204" pitchFamily="34" charset="0"/>
                <a:cs typeface="Arial" panose="020B0604020202020204" pitchFamily="34" charset="0"/>
              </a:endParaRPr>
            </a:p>
          </p:txBody>
        </p:sp>
      </p:grpSp>
      <p:pic>
        <p:nvPicPr>
          <p:cNvPr id="10" name="Picture 4" descr="http://e-learning.studmed.unibe.ch/morphomed/ana/images_mt/2538_mt.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13850" y="2064912"/>
            <a:ext cx="3439033" cy="29740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e-learning.studmed.unibe.ch/morphomed/ana/images_mt/2541_mt.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9712" y="2377784"/>
            <a:ext cx="3299615" cy="329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17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90558" y="531725"/>
            <a:ext cx="4685139" cy="246221"/>
          </a:xfrm>
        </p:spPr>
        <p:txBody>
          <a:bodyPr>
            <a:noAutofit/>
          </a:bodyPr>
          <a:lstStyle/>
          <a:p>
            <a:pPr algn="ctr" eaLnBrk="1" hangingPunct="1">
              <a:lnSpc>
                <a:spcPct val="150000"/>
              </a:lnSpc>
            </a:pPr>
            <a:r>
              <a:rPr lang="hu-HU" altLang="de-DE" sz="2000" b="1" dirty="0" smtClean="0">
                <a:latin typeface="Arial" panose="020B0604020202020204" pitchFamily="34" charset="0"/>
                <a:cs typeface="Arial" panose="020B0604020202020204" pitchFamily="34" charset="0"/>
              </a:rPr>
              <a:t>AXIÁLIS SKELETON</a:t>
            </a:r>
            <a:r>
              <a:rPr lang="hu-HU" altLang="de-DE" sz="2000" b="1" dirty="0">
                <a:latin typeface="Arial" panose="020B0604020202020204" pitchFamily="34" charset="0"/>
                <a:cs typeface="Arial" panose="020B0604020202020204" pitchFamily="34" charset="0"/>
              </a:rPr>
              <a:t/>
            </a:r>
            <a:br>
              <a:rPr lang="hu-HU" altLang="de-DE" sz="2000" b="1" dirty="0">
                <a:latin typeface="Arial" panose="020B0604020202020204" pitchFamily="34" charset="0"/>
                <a:cs typeface="Arial" panose="020B0604020202020204" pitchFamily="34" charset="0"/>
              </a:rPr>
            </a:br>
            <a:r>
              <a:rPr lang="hu-HU" altLang="de-DE" sz="2000" b="1" dirty="0" smtClean="0">
                <a:latin typeface="Arial" panose="020B0604020202020204" pitchFamily="34" charset="0"/>
                <a:cs typeface="Arial" panose="020B0604020202020204" pitchFamily="34" charset="0"/>
              </a:rPr>
              <a:t>TÖRZS</a:t>
            </a:r>
            <a:endParaRPr lang="hu-HU" altLang="de-DE" sz="2000" b="1" dirty="0">
              <a:latin typeface="Arial" panose="020B0604020202020204" pitchFamily="34" charset="0"/>
              <a:cs typeface="Arial" panose="020B0604020202020204" pitchFamily="34" charset="0"/>
            </a:endParaRPr>
          </a:p>
        </p:txBody>
      </p:sp>
      <p:sp>
        <p:nvSpPr>
          <p:cNvPr id="24579" name="Rectangle 3"/>
          <p:cNvSpPr>
            <a:spLocks noGrp="1" noChangeArrowheads="1"/>
          </p:cNvSpPr>
          <p:nvPr>
            <p:ph type="body" sz="half" idx="1"/>
          </p:nvPr>
        </p:nvSpPr>
        <p:spPr>
          <a:xfrm>
            <a:off x="91574" y="1036949"/>
            <a:ext cx="5486399" cy="4353300"/>
          </a:xfrm>
        </p:spPr>
        <p:txBody>
          <a:bodyPr>
            <a:normAutofit/>
          </a:bodyPr>
          <a:lstStyle/>
          <a:p>
            <a:pPr eaLnBrk="1" hangingPunct="1">
              <a:lnSpc>
                <a:spcPct val="80000"/>
              </a:lnSpc>
              <a:buFontTx/>
              <a:buNone/>
              <a:defRPr/>
            </a:pPr>
            <a:r>
              <a:rPr lang="hu-HU" altLang="de-DE" sz="1200" b="1" dirty="0" smtClean="0">
                <a:latin typeface="Arial" panose="020B0604020202020204" pitchFamily="34" charset="0"/>
                <a:cs typeface="Arial" panose="020B0604020202020204" pitchFamily="34" charset="0"/>
              </a:rPr>
              <a:t>TÖRZS </a:t>
            </a:r>
            <a:r>
              <a:rPr lang="en-US" altLang="de-DE" sz="1200" b="1" dirty="0">
                <a:latin typeface="Arial" panose="020B0604020202020204" pitchFamily="34" charset="0"/>
                <a:cs typeface="Arial" panose="020B0604020202020204" pitchFamily="34" charset="0"/>
              </a:rPr>
              <a:t>(TRUNCUS)</a:t>
            </a:r>
            <a:endParaRPr lang="hu-HU" altLang="de-DE" sz="1200" b="1" dirty="0">
              <a:latin typeface="Arial" panose="020B0604020202020204" pitchFamily="34" charset="0"/>
              <a:cs typeface="Arial" panose="020B0604020202020204" pitchFamily="34" charset="0"/>
            </a:endParaRPr>
          </a:p>
          <a:p>
            <a:pPr lvl="1" eaLnBrk="1" hangingPunct="1">
              <a:lnSpc>
                <a:spcPct val="80000"/>
              </a:lnSpc>
              <a:buFontTx/>
              <a:buNone/>
              <a:defRPr/>
            </a:pPr>
            <a:endParaRPr lang="en-US" altLang="de-DE" sz="1200" b="1" dirty="0">
              <a:latin typeface="Arial" panose="020B0604020202020204" pitchFamily="34" charset="0"/>
              <a:cs typeface="Arial" panose="020B0604020202020204" pitchFamily="34" charset="0"/>
            </a:endParaRPr>
          </a:p>
          <a:p>
            <a:pPr>
              <a:lnSpc>
                <a:spcPct val="120000"/>
              </a:lnSpc>
              <a:buFontTx/>
              <a:buAutoNum type="arabicPeriod"/>
              <a:defRPr/>
            </a:pPr>
            <a:r>
              <a:rPr lang="hu-HU" altLang="de-DE" sz="1200" b="1" dirty="0" smtClean="0">
                <a:latin typeface="Arial" panose="020B0604020202020204" pitchFamily="34" charset="0"/>
                <a:cs typeface="Arial" panose="020B0604020202020204" pitchFamily="34" charset="0"/>
              </a:rPr>
              <a:t>GERINCOSZLOP (</a:t>
            </a:r>
            <a:r>
              <a:rPr lang="hu-HU" altLang="de-DE" sz="1200" b="1" dirty="0" err="1" smtClean="0">
                <a:latin typeface="Arial" panose="020B0604020202020204" pitchFamily="34" charset="0"/>
                <a:cs typeface="Arial" panose="020B0604020202020204" pitchFamily="34" charset="0"/>
              </a:rPr>
              <a:t>Columna</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vertebralis</a:t>
            </a:r>
            <a:r>
              <a:rPr lang="hu-HU" altLang="de-DE" sz="1200" b="1" dirty="0" smtClean="0">
                <a:latin typeface="Arial" panose="020B0604020202020204" pitchFamily="34" charset="0"/>
                <a:cs typeface="Arial" panose="020B0604020202020204" pitchFamily="34" charset="0"/>
              </a:rPr>
              <a:t>):</a:t>
            </a:r>
          </a:p>
          <a:p>
            <a:pPr marL="0" indent="0">
              <a:lnSpc>
                <a:spcPct val="120000"/>
              </a:lnSpc>
              <a:buNone/>
              <a:defRPr/>
            </a:pPr>
            <a:r>
              <a:rPr lang="hu-HU" altLang="de-DE" sz="1200" b="1" dirty="0">
                <a:latin typeface="Arial" panose="020B0604020202020204" pitchFamily="34" charset="0"/>
                <a:cs typeface="Arial" panose="020B0604020202020204" pitchFamily="34" charset="0"/>
              </a:rPr>
              <a:t>RÉSZEI:</a:t>
            </a:r>
          </a:p>
          <a:p>
            <a:pPr lvl="1">
              <a:lnSpc>
                <a:spcPct val="200000"/>
              </a:lnSpc>
              <a:buFontTx/>
              <a:buChar char="•"/>
              <a:defRPr/>
            </a:pPr>
            <a:r>
              <a:rPr lang="hu-HU" altLang="de-DE" sz="1200" b="1" dirty="0">
                <a:latin typeface="Arial" panose="020B0604020202020204" pitchFamily="34" charset="0"/>
                <a:cs typeface="Arial" panose="020B0604020202020204" pitchFamily="34" charset="0"/>
              </a:rPr>
              <a:t>7 </a:t>
            </a:r>
            <a:r>
              <a:rPr lang="hu-HU" altLang="de-DE" sz="1200" b="1" dirty="0" err="1">
                <a:latin typeface="Arial" panose="020B0604020202020204" pitchFamily="34" charset="0"/>
                <a:cs typeface="Arial" panose="020B0604020202020204" pitchFamily="34" charset="0"/>
              </a:rPr>
              <a:t>vertebrae</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cervicales</a:t>
            </a:r>
            <a:endParaRPr lang="hu-HU" altLang="de-DE" sz="1200" b="1" dirty="0">
              <a:latin typeface="Arial" panose="020B0604020202020204" pitchFamily="34" charset="0"/>
              <a:cs typeface="Arial" panose="020B0604020202020204" pitchFamily="34" charset="0"/>
            </a:endParaRPr>
          </a:p>
          <a:p>
            <a:pPr lvl="1">
              <a:lnSpc>
                <a:spcPct val="200000"/>
              </a:lnSpc>
              <a:buFontTx/>
              <a:buChar char="•"/>
              <a:defRPr/>
            </a:pPr>
            <a:r>
              <a:rPr lang="hu-HU" altLang="de-DE" sz="1200" b="1" dirty="0">
                <a:latin typeface="Arial" panose="020B0604020202020204" pitchFamily="34" charset="0"/>
                <a:cs typeface="Arial" panose="020B0604020202020204" pitchFamily="34" charset="0"/>
              </a:rPr>
              <a:t>12 </a:t>
            </a:r>
            <a:r>
              <a:rPr lang="hu-HU" altLang="de-DE" sz="1200" b="1" dirty="0" err="1">
                <a:latin typeface="Arial" panose="020B0604020202020204" pitchFamily="34" charset="0"/>
                <a:cs typeface="Arial" panose="020B0604020202020204" pitchFamily="34" charset="0"/>
              </a:rPr>
              <a:t>vertebrae</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thoracicae</a:t>
            </a:r>
            <a:endParaRPr lang="hu-HU" altLang="de-DE" sz="1200" b="1" dirty="0">
              <a:latin typeface="Arial" panose="020B0604020202020204" pitchFamily="34" charset="0"/>
              <a:cs typeface="Arial" panose="020B0604020202020204" pitchFamily="34" charset="0"/>
            </a:endParaRPr>
          </a:p>
          <a:p>
            <a:pPr lvl="1">
              <a:lnSpc>
                <a:spcPct val="200000"/>
              </a:lnSpc>
              <a:buFontTx/>
              <a:buChar char="•"/>
              <a:defRPr/>
            </a:pPr>
            <a:r>
              <a:rPr lang="hu-HU" altLang="de-DE" sz="1200" b="1" dirty="0">
                <a:latin typeface="Arial" panose="020B0604020202020204" pitchFamily="34" charset="0"/>
                <a:cs typeface="Arial" panose="020B0604020202020204" pitchFamily="34" charset="0"/>
              </a:rPr>
              <a:t>5 </a:t>
            </a:r>
            <a:r>
              <a:rPr lang="hu-HU" altLang="de-DE" sz="1200" b="1" dirty="0" err="1">
                <a:latin typeface="Arial" panose="020B0604020202020204" pitchFamily="34" charset="0"/>
                <a:cs typeface="Arial" panose="020B0604020202020204" pitchFamily="34" charset="0"/>
              </a:rPr>
              <a:t>vertebrae</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lumbales</a:t>
            </a:r>
            <a:endParaRPr lang="hu-HU" altLang="de-DE" sz="1200" b="1" dirty="0">
              <a:latin typeface="Arial" panose="020B0604020202020204" pitchFamily="34" charset="0"/>
              <a:cs typeface="Arial" panose="020B0604020202020204" pitchFamily="34" charset="0"/>
            </a:endParaRPr>
          </a:p>
          <a:p>
            <a:pPr lvl="1">
              <a:lnSpc>
                <a:spcPct val="200000"/>
              </a:lnSpc>
              <a:buFontTx/>
              <a:buChar char="•"/>
              <a:defRPr/>
            </a:pPr>
            <a:r>
              <a:rPr lang="hu-HU" altLang="de-DE" sz="1200" b="1" dirty="0" err="1">
                <a:latin typeface="Arial" panose="020B0604020202020204" pitchFamily="34" charset="0"/>
                <a:cs typeface="Arial" panose="020B0604020202020204" pitchFamily="34" charset="0"/>
              </a:rPr>
              <a:t>os</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sacrum</a:t>
            </a:r>
            <a:r>
              <a:rPr lang="hu-HU" altLang="de-DE" sz="1200" b="1" dirty="0">
                <a:latin typeface="Arial" panose="020B0604020202020204" pitchFamily="34" charset="0"/>
                <a:cs typeface="Arial" panose="020B0604020202020204" pitchFamily="34" charset="0"/>
              </a:rPr>
              <a:t> (5 keresztcsonti csigolya)</a:t>
            </a:r>
          </a:p>
          <a:p>
            <a:pPr lvl="1">
              <a:lnSpc>
                <a:spcPct val="200000"/>
              </a:lnSpc>
              <a:buFontTx/>
              <a:buChar char="•"/>
              <a:defRPr/>
            </a:pPr>
            <a:r>
              <a:rPr lang="hu-HU" altLang="de-DE" sz="1200" b="1" dirty="0" err="1">
                <a:latin typeface="Arial" panose="020B0604020202020204" pitchFamily="34" charset="0"/>
                <a:cs typeface="Arial" panose="020B0604020202020204" pitchFamily="34" charset="0"/>
              </a:rPr>
              <a:t>os</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coccygis</a:t>
            </a:r>
            <a:r>
              <a:rPr lang="hu-HU" altLang="de-DE" sz="1200" b="1" dirty="0">
                <a:latin typeface="Arial" panose="020B0604020202020204" pitchFamily="34" charset="0"/>
                <a:cs typeface="Arial" panose="020B0604020202020204" pitchFamily="34" charset="0"/>
              </a:rPr>
              <a:t> (2-3 farok csigolya</a:t>
            </a:r>
            <a:r>
              <a:rPr lang="hu-HU" altLang="de-DE" sz="1200" b="1" dirty="0" smtClean="0">
                <a:latin typeface="Arial" panose="020B0604020202020204" pitchFamily="34" charset="0"/>
                <a:cs typeface="Arial" panose="020B0604020202020204" pitchFamily="34" charset="0"/>
              </a:rPr>
              <a:t>)</a:t>
            </a:r>
          </a:p>
          <a:p>
            <a:pPr marL="0" indent="0">
              <a:lnSpc>
                <a:spcPct val="120000"/>
              </a:lnSpc>
              <a:buNone/>
              <a:defRPr/>
            </a:pPr>
            <a:endParaRPr lang="hu-HU" altLang="de-DE" sz="1700" b="1" dirty="0">
              <a:latin typeface="Arial" panose="020B0604020202020204" pitchFamily="34" charset="0"/>
              <a:cs typeface="Arial" panose="020B0604020202020204" pitchFamily="34" charset="0"/>
            </a:endParaRPr>
          </a:p>
          <a:p>
            <a:pPr marL="0" indent="0">
              <a:lnSpc>
                <a:spcPct val="120000"/>
              </a:lnSpc>
              <a:buNone/>
              <a:defRPr/>
            </a:pPr>
            <a:endParaRPr lang="hu-HU" altLang="de-DE" sz="1700" b="1" dirty="0" smtClean="0">
              <a:latin typeface="Arial" panose="020B0604020202020204" pitchFamily="34" charset="0"/>
              <a:cs typeface="Arial" panose="020B0604020202020204" pitchFamily="34" charset="0"/>
            </a:endParaRPr>
          </a:p>
          <a:p>
            <a:pPr lvl="1" eaLnBrk="1" hangingPunct="1">
              <a:lnSpc>
                <a:spcPct val="120000"/>
              </a:lnSpc>
              <a:buFontTx/>
              <a:buChar char="•"/>
              <a:defRPr/>
            </a:pPr>
            <a:endParaRPr lang="en-US" altLang="de-DE" sz="1200" b="1" dirty="0"/>
          </a:p>
        </p:txBody>
      </p:sp>
      <p:grpSp>
        <p:nvGrpSpPr>
          <p:cNvPr id="2" name="Csoportba foglalás 1"/>
          <p:cNvGrpSpPr/>
          <p:nvPr/>
        </p:nvGrpSpPr>
        <p:grpSpPr>
          <a:xfrm>
            <a:off x="2025758" y="112935"/>
            <a:ext cx="9936363" cy="6692414"/>
            <a:chOff x="2025758" y="112935"/>
            <a:chExt cx="9936363" cy="6692414"/>
          </a:xfrm>
        </p:grpSpPr>
        <p:pic>
          <p:nvPicPr>
            <p:cNvPr id="1026" name="Picture 2" descr="File:Spinal column latera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75584" y="1273312"/>
              <a:ext cx="2357532" cy="4963226"/>
            </a:xfrm>
            <a:prstGeom prst="rect">
              <a:avLst/>
            </a:prstGeom>
            <a:noFill/>
            <a:extLst>
              <a:ext uri="{909E8E84-426E-40DD-AFC4-6F175D3DCCD1}">
                <a14:hiddenFill xmlns:a14="http://schemas.microsoft.com/office/drawing/2010/main">
                  <a:solidFill>
                    <a:srgbClr val="FFFFFF"/>
                  </a:solidFill>
                </a14:hiddenFill>
              </a:ext>
            </a:extLst>
          </p:spPr>
        </p:pic>
        <p:sp>
          <p:nvSpPr>
            <p:cNvPr id="8" name="Téglalap 7"/>
            <p:cNvSpPr/>
            <p:nvPr/>
          </p:nvSpPr>
          <p:spPr>
            <a:xfrm>
              <a:off x="2025758" y="6328296"/>
              <a:ext cx="4331594" cy="246221"/>
            </a:xfrm>
            <a:prstGeom prst="rect">
              <a:avLst/>
            </a:prstGeom>
          </p:spPr>
          <p:txBody>
            <a:bodyPr wrap="square">
              <a:spAutoFit/>
            </a:bodyPr>
            <a:lstStyle/>
            <a:p>
              <a:r>
                <a:rPr lang="hu-HU" sz="1000" b="1" dirty="0">
                  <a:latin typeface="Arial" panose="020B0604020202020204" pitchFamily="34" charset="0"/>
                  <a:cs typeface="Arial" panose="020B0604020202020204" pitchFamily="34" charset="0"/>
                </a:rPr>
                <a:t>https://commons.wikimedia.org/wiki/File:Spinal_column_lateral.jpg</a:t>
              </a:r>
            </a:p>
          </p:txBody>
        </p:sp>
        <p:pic>
          <p:nvPicPr>
            <p:cNvPr id="1028" name="Picture 4" descr="Human Female Vertebral Column with Sacrum and Coccyx"/>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55707" y="112935"/>
              <a:ext cx="1717135" cy="5919382"/>
            </a:xfrm>
            <a:prstGeom prst="rect">
              <a:avLst/>
            </a:prstGeom>
            <a:noFill/>
            <a:extLst>
              <a:ext uri="{909E8E84-426E-40DD-AFC4-6F175D3DCCD1}">
                <a14:hiddenFill xmlns:a14="http://schemas.microsoft.com/office/drawing/2010/main">
                  <a:solidFill>
                    <a:srgbClr val="FFFFFF"/>
                  </a:solidFill>
                </a14:hiddenFill>
              </a:ext>
            </a:extLst>
          </p:spPr>
        </p:pic>
        <p:sp>
          <p:nvSpPr>
            <p:cNvPr id="9" name="Téglalap 8"/>
            <p:cNvSpPr/>
            <p:nvPr/>
          </p:nvSpPr>
          <p:spPr>
            <a:xfrm>
              <a:off x="6277696" y="6097463"/>
              <a:ext cx="5317917" cy="707886"/>
            </a:xfrm>
            <a:prstGeom prst="rect">
              <a:avLst/>
            </a:prstGeom>
          </p:spPr>
          <p:txBody>
            <a:bodyPr wrap="square">
              <a:spAutoFit/>
            </a:bodyPr>
            <a:lstStyle/>
            <a:p>
              <a:r>
                <a:rPr lang="hu-HU" sz="1000" b="1" dirty="0">
                  <a:latin typeface="Arial" panose="020B0604020202020204" pitchFamily="34" charset="0"/>
                  <a:cs typeface="Arial" panose="020B0604020202020204" pitchFamily="34" charset="0"/>
                  <a:hlinkClick r:id="rId4"/>
                </a:rPr>
                <a:t>https://</a:t>
              </a:r>
              <a:r>
                <a:rPr lang="hu-HU" sz="1000" b="1" dirty="0" smtClean="0">
                  <a:latin typeface="Arial" panose="020B0604020202020204" pitchFamily="34" charset="0"/>
                  <a:cs typeface="Arial" panose="020B0604020202020204" pitchFamily="34" charset="0"/>
                  <a:hlinkClick r:id="rId4"/>
                </a:rPr>
                <a:t>boneclones.com/product</a:t>
              </a:r>
              <a:r>
                <a:rPr lang="hu-HU" sz="1000" b="1" dirty="0" smtClean="0">
                  <a:latin typeface="Arial" panose="020B0604020202020204" pitchFamily="34" charset="0"/>
                  <a:cs typeface="Arial" panose="020B0604020202020204" pitchFamily="34" charset="0"/>
                </a:rPr>
                <a:t>/human-female-vertebral-column-with-sacrum-</a:t>
              </a:r>
            </a:p>
            <a:p>
              <a:r>
                <a:rPr lang="hu-HU" sz="1000" b="1" dirty="0" smtClean="0">
                  <a:latin typeface="Arial" panose="020B0604020202020204" pitchFamily="34" charset="0"/>
                  <a:cs typeface="Arial" panose="020B0604020202020204" pitchFamily="34" charset="0"/>
                </a:rPr>
                <a:t>and-coccyx-KO-321</a:t>
              </a:r>
            </a:p>
            <a:p>
              <a:r>
                <a:rPr lang="hu-HU" sz="1000" b="1" dirty="0">
                  <a:latin typeface="Arial" panose="020B0604020202020204" pitchFamily="34" charset="0"/>
                  <a:cs typeface="Arial" panose="020B0604020202020204" pitchFamily="34" charset="0"/>
                </a:rPr>
                <a:t>https://www.skullsunlimited.com/products/real-human-vertebra-column-with-pelvis-and-occipital-bone-ok-3154</a:t>
              </a:r>
            </a:p>
          </p:txBody>
        </p:sp>
        <p:pic>
          <p:nvPicPr>
            <p:cNvPr id="1030" name="Picture 6" descr="5-year-old Child Vertebral Column with Pelvi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959562" y="112935"/>
              <a:ext cx="1954186" cy="5919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関連画像"/>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000468" y="140916"/>
              <a:ext cx="1961653" cy="58914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74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94934" y="155689"/>
            <a:ext cx="2890722" cy="1026128"/>
          </a:xfrm>
        </p:spPr>
        <p:txBody>
          <a:bodyPr>
            <a:normAutofit/>
          </a:bodyPr>
          <a:lstStyle/>
          <a:p>
            <a:pPr algn="ctr">
              <a:lnSpc>
                <a:spcPct val="150000"/>
              </a:lnSpc>
            </a:pPr>
            <a:r>
              <a:rPr lang="hu-HU" altLang="de-DE" sz="2000" b="1" dirty="0">
                <a:latin typeface="Arial" panose="020B0604020202020204" pitchFamily="34" charset="0"/>
                <a:cs typeface="Arial" panose="020B0604020202020204" pitchFamily="34" charset="0"/>
              </a:rPr>
              <a:t>AXIÁLIS SKELETON</a:t>
            </a:r>
            <a:br>
              <a:rPr lang="hu-HU" altLang="de-DE" sz="2000" b="1" dirty="0">
                <a:latin typeface="Arial" panose="020B0604020202020204" pitchFamily="34" charset="0"/>
                <a:cs typeface="Arial" panose="020B0604020202020204" pitchFamily="34" charset="0"/>
              </a:rPr>
            </a:br>
            <a:r>
              <a:rPr lang="hu-HU" altLang="de-DE" sz="2000" b="1" dirty="0">
                <a:latin typeface="Arial" panose="020B0604020202020204" pitchFamily="34" charset="0"/>
                <a:cs typeface="Arial" panose="020B0604020202020204" pitchFamily="34" charset="0"/>
              </a:rPr>
              <a:t>TÖRZS</a:t>
            </a:r>
            <a:endParaRPr lang="hu-HU" sz="2000" dirty="0"/>
          </a:p>
        </p:txBody>
      </p:sp>
      <p:sp>
        <p:nvSpPr>
          <p:cNvPr id="3" name="Szöveg helye 2"/>
          <p:cNvSpPr>
            <a:spLocks noGrp="1"/>
          </p:cNvSpPr>
          <p:nvPr>
            <p:ph type="body" sz="half" idx="1"/>
          </p:nvPr>
        </p:nvSpPr>
        <p:spPr>
          <a:xfrm>
            <a:off x="189124" y="668753"/>
            <a:ext cx="5384800" cy="4525963"/>
          </a:xfrm>
        </p:spPr>
        <p:txBody>
          <a:bodyPr/>
          <a:lstStyle/>
          <a:p>
            <a:pPr>
              <a:lnSpc>
                <a:spcPct val="80000"/>
              </a:lnSpc>
              <a:buNone/>
              <a:defRPr/>
            </a:pPr>
            <a:r>
              <a:rPr lang="hu-HU" altLang="de-DE" sz="1200" b="1" dirty="0">
                <a:latin typeface="Arial" panose="020B0604020202020204" pitchFamily="34" charset="0"/>
                <a:cs typeface="Arial" panose="020B0604020202020204" pitchFamily="34" charset="0"/>
              </a:rPr>
              <a:t>TÖRZS </a:t>
            </a:r>
            <a:r>
              <a:rPr lang="en-US" altLang="de-DE" sz="1200" b="1" dirty="0">
                <a:latin typeface="Arial" panose="020B0604020202020204" pitchFamily="34" charset="0"/>
                <a:cs typeface="Arial" panose="020B0604020202020204" pitchFamily="34" charset="0"/>
              </a:rPr>
              <a:t>(TRUNCUS)</a:t>
            </a:r>
            <a:endParaRPr lang="hu-HU" altLang="de-DE" sz="1200" b="1" dirty="0">
              <a:latin typeface="Arial" panose="020B0604020202020204" pitchFamily="34" charset="0"/>
              <a:cs typeface="Arial" panose="020B0604020202020204" pitchFamily="34" charset="0"/>
            </a:endParaRPr>
          </a:p>
          <a:p>
            <a:pPr lvl="1">
              <a:lnSpc>
                <a:spcPct val="80000"/>
              </a:lnSpc>
              <a:buNone/>
              <a:defRPr/>
            </a:pPr>
            <a:endParaRPr lang="en-US" altLang="de-DE" sz="1200" b="1" dirty="0">
              <a:latin typeface="Arial" panose="020B0604020202020204" pitchFamily="34" charset="0"/>
              <a:cs typeface="Arial" panose="020B0604020202020204" pitchFamily="34" charset="0"/>
            </a:endParaRPr>
          </a:p>
          <a:p>
            <a:pPr>
              <a:lnSpc>
                <a:spcPct val="120000"/>
              </a:lnSpc>
              <a:buFontTx/>
              <a:buAutoNum type="arabicPeriod"/>
              <a:defRPr/>
            </a:pPr>
            <a:r>
              <a:rPr lang="hu-HU" altLang="de-DE" sz="1200" b="1" dirty="0">
                <a:latin typeface="Arial" panose="020B0604020202020204" pitchFamily="34" charset="0"/>
                <a:cs typeface="Arial" panose="020B0604020202020204" pitchFamily="34" charset="0"/>
              </a:rPr>
              <a:t>GERINCOSZLOP (</a:t>
            </a:r>
            <a:r>
              <a:rPr lang="hu-HU" altLang="de-DE" sz="1200" b="1" dirty="0" err="1">
                <a:latin typeface="Arial" panose="020B0604020202020204" pitchFamily="34" charset="0"/>
                <a:cs typeface="Arial" panose="020B0604020202020204" pitchFamily="34" charset="0"/>
              </a:rPr>
              <a:t>Columna</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vertebralis</a:t>
            </a:r>
            <a:r>
              <a:rPr lang="hu-HU" altLang="de-DE" sz="1200" b="1" dirty="0">
                <a:latin typeface="Arial" panose="020B0604020202020204" pitchFamily="34" charset="0"/>
                <a:cs typeface="Arial" panose="020B0604020202020204" pitchFamily="34" charset="0"/>
              </a:rPr>
              <a:t>):</a:t>
            </a:r>
          </a:p>
          <a:p>
            <a:pPr marL="0" indent="0">
              <a:lnSpc>
                <a:spcPct val="120000"/>
              </a:lnSpc>
              <a:buNone/>
              <a:defRPr/>
            </a:pPr>
            <a:r>
              <a:rPr lang="hu-HU" altLang="de-DE" sz="1200" b="1" dirty="0" smtClean="0">
                <a:latin typeface="Arial" panose="020B0604020202020204" pitchFamily="34" charset="0"/>
                <a:cs typeface="Arial" panose="020B0604020202020204" pitchFamily="34" charset="0"/>
              </a:rPr>
              <a:t>FIZIOLÓGIÁS GÖRBÜLETEK</a:t>
            </a:r>
            <a:r>
              <a:rPr lang="hu-HU" altLang="de-DE" sz="1200" b="1" dirty="0">
                <a:latin typeface="Arial" panose="020B0604020202020204" pitchFamily="34" charset="0"/>
                <a:cs typeface="Arial" panose="020B0604020202020204" pitchFamily="34" charset="0"/>
              </a:rPr>
              <a:t>:</a:t>
            </a:r>
          </a:p>
          <a:p>
            <a:pPr marL="0" indent="0">
              <a:lnSpc>
                <a:spcPct val="120000"/>
              </a:lnSpc>
              <a:buNone/>
              <a:defRPr/>
            </a:pPr>
            <a:r>
              <a:rPr lang="hu-HU" altLang="de-DE" sz="1200" b="1" dirty="0">
                <a:latin typeface="Arial" panose="020B0604020202020204" pitchFamily="34" charset="0"/>
                <a:cs typeface="Arial" panose="020B0604020202020204" pitchFamily="34" charset="0"/>
              </a:rPr>
              <a:t>-  „S” alakú a gerincoszlop</a:t>
            </a:r>
          </a:p>
          <a:p>
            <a:pPr lvl="1">
              <a:lnSpc>
                <a:spcPct val="200000"/>
              </a:lnSpc>
              <a:buFontTx/>
              <a:buChar char="•"/>
              <a:defRPr/>
            </a:pPr>
            <a:r>
              <a:rPr lang="hu-HU" altLang="de-DE" sz="1200" b="1" dirty="0" err="1" smtClean="0">
                <a:latin typeface="Arial" panose="020B0604020202020204" pitchFamily="34" charset="0"/>
                <a:cs typeface="Arial" panose="020B0604020202020204" pitchFamily="34" charset="0"/>
              </a:rPr>
              <a:t>lordosis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cervicalis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lumbalis</a:t>
            </a:r>
            <a:r>
              <a:rPr lang="hu-HU" altLang="de-DE" sz="1200" b="1" dirty="0" smtClean="0">
                <a:latin typeface="Arial" panose="020B0604020202020204" pitchFamily="34" charset="0"/>
                <a:cs typeface="Arial" panose="020B0604020202020204" pitchFamily="34" charset="0"/>
              </a:rPr>
              <a:t>)</a:t>
            </a:r>
            <a:endParaRPr lang="hu-HU" altLang="de-DE" sz="1200" b="1" dirty="0">
              <a:latin typeface="Arial" panose="020B0604020202020204" pitchFamily="34" charset="0"/>
              <a:cs typeface="Arial" panose="020B0604020202020204" pitchFamily="34" charset="0"/>
            </a:endParaRPr>
          </a:p>
          <a:p>
            <a:pPr lvl="1">
              <a:lnSpc>
                <a:spcPct val="200000"/>
              </a:lnSpc>
              <a:buFontTx/>
              <a:buChar char="•"/>
              <a:defRPr/>
            </a:pPr>
            <a:r>
              <a:rPr lang="hu-HU" altLang="de-DE" sz="1200" b="1" dirty="0" err="1" smtClean="0">
                <a:latin typeface="Arial" panose="020B0604020202020204" pitchFamily="34" charset="0"/>
                <a:cs typeface="Arial" panose="020B0604020202020204" pitchFamily="34" charset="0"/>
              </a:rPr>
              <a:t>kyphosis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thoracalis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sacralis</a:t>
            </a:r>
            <a:r>
              <a:rPr lang="hu-HU" altLang="de-DE" sz="1200" b="1" dirty="0" smtClean="0">
                <a:latin typeface="Arial" panose="020B0604020202020204" pitchFamily="34" charset="0"/>
                <a:cs typeface="Arial" panose="020B0604020202020204" pitchFamily="34" charset="0"/>
              </a:rPr>
              <a:t>)</a:t>
            </a:r>
            <a:endParaRPr lang="hu-HU" altLang="de-DE" sz="1200" b="1" dirty="0">
              <a:latin typeface="Arial" panose="020B0604020202020204" pitchFamily="34" charset="0"/>
              <a:cs typeface="Arial" panose="020B0604020202020204" pitchFamily="34" charset="0"/>
            </a:endParaRPr>
          </a:p>
          <a:p>
            <a:endParaRPr lang="hu-HU" dirty="0"/>
          </a:p>
        </p:txBody>
      </p:sp>
      <p:pic>
        <p:nvPicPr>
          <p:cNvPr id="2052" name="Picture 4" descr="「development of curves of the spinal column」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98603" y="233680"/>
            <a:ext cx="3374265" cy="1365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関連画像"/>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765651" y="1761299"/>
            <a:ext cx="3069464" cy="204250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evelopment of curves of the spinal column」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74973" y="3893722"/>
            <a:ext cx="3868580" cy="29044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velopment of spinal curve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934421" y="4221656"/>
            <a:ext cx="4085506" cy="1830968"/>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7751242" y="6072676"/>
            <a:ext cx="4268685" cy="830997"/>
          </a:xfrm>
          <a:prstGeom prst="rect">
            <a:avLst/>
          </a:prstGeom>
        </p:spPr>
        <p:txBody>
          <a:bodyPr wrap="square">
            <a:spAutoFit/>
          </a:bodyPr>
          <a:lstStyle/>
          <a:p>
            <a:r>
              <a:rPr lang="hu-HU" sz="800" cap="all" dirty="0">
                <a:latin typeface="Arial" panose="020B0604020202020204" pitchFamily="34" charset="0"/>
                <a:cs typeface="Arial" panose="020B0604020202020204" pitchFamily="34" charset="0"/>
              </a:rPr>
              <a:t>FIGURE 3. KYPHOTIC AND LORDOTIC CURVES OF THE SPINE. A, AT BIRTH. </a:t>
            </a:r>
            <a:endParaRPr lang="hu-HU" sz="800" cap="all" dirty="0" smtClean="0">
              <a:latin typeface="Arial" panose="020B0604020202020204" pitchFamily="34" charset="0"/>
              <a:cs typeface="Arial" panose="020B0604020202020204" pitchFamily="34" charset="0"/>
            </a:endParaRPr>
          </a:p>
          <a:p>
            <a:r>
              <a:rPr lang="hu-HU" sz="800" cap="all" dirty="0" smtClean="0">
                <a:latin typeface="Arial" panose="020B0604020202020204" pitchFamily="34" charset="0"/>
                <a:cs typeface="Arial" panose="020B0604020202020204" pitchFamily="34" charset="0"/>
              </a:rPr>
              <a:t>B</a:t>
            </a:r>
            <a:r>
              <a:rPr lang="hu-HU" sz="800" cap="all" dirty="0">
                <a:latin typeface="Arial" panose="020B0604020202020204" pitchFamily="34" charset="0"/>
                <a:cs typeface="Arial" panose="020B0604020202020204" pitchFamily="34" charset="0"/>
              </a:rPr>
              <a:t>, THE CERVICAL LORDOSIS FORMS WHEN WE RAISE OUT HEAD. </a:t>
            </a:r>
            <a:endParaRPr lang="hu-HU" sz="800" cap="all" dirty="0" smtClean="0">
              <a:latin typeface="Arial" panose="020B0604020202020204" pitchFamily="34" charset="0"/>
              <a:cs typeface="Arial" panose="020B0604020202020204" pitchFamily="34" charset="0"/>
            </a:endParaRPr>
          </a:p>
          <a:p>
            <a:r>
              <a:rPr lang="hu-HU" sz="800" cap="all" dirty="0" smtClean="0">
                <a:latin typeface="Arial" panose="020B0604020202020204" pitchFamily="34" charset="0"/>
                <a:cs typeface="Arial" panose="020B0604020202020204" pitchFamily="34" charset="0"/>
              </a:rPr>
              <a:t>C</a:t>
            </a:r>
            <a:r>
              <a:rPr lang="hu-HU" sz="800" cap="all" dirty="0">
                <a:latin typeface="Arial" panose="020B0604020202020204" pitchFamily="34" charset="0"/>
                <a:cs typeface="Arial" panose="020B0604020202020204" pitchFamily="34" charset="0"/>
              </a:rPr>
              <a:t>, THE LUMBAR LORDOSIS FORMS WHEN WE SIT UP. </a:t>
            </a:r>
            <a:endParaRPr lang="hu-HU" sz="800" cap="all" dirty="0" smtClean="0">
              <a:latin typeface="Arial" panose="020B0604020202020204" pitchFamily="34" charset="0"/>
              <a:cs typeface="Arial" panose="020B0604020202020204" pitchFamily="34" charset="0"/>
            </a:endParaRPr>
          </a:p>
          <a:p>
            <a:r>
              <a:rPr lang="hu-HU" sz="800" cap="all" dirty="0" smtClean="0">
                <a:latin typeface="Arial" panose="020B0604020202020204" pitchFamily="34" charset="0"/>
                <a:cs typeface="Arial" panose="020B0604020202020204" pitchFamily="34" charset="0"/>
              </a:rPr>
              <a:t>PERMISSION </a:t>
            </a:r>
            <a:r>
              <a:rPr lang="hu-HU" sz="800" cap="all" dirty="0">
                <a:latin typeface="Arial" panose="020B0604020202020204" pitchFamily="34" charset="0"/>
                <a:cs typeface="Arial" panose="020B0604020202020204" pitchFamily="34" charset="0"/>
              </a:rPr>
              <a:t>JOSEPH E. </a:t>
            </a:r>
            <a:r>
              <a:rPr lang="hu-HU" sz="800" cap="all" dirty="0" smtClean="0">
                <a:latin typeface="Arial" panose="020B0604020202020204" pitchFamily="34" charset="0"/>
                <a:cs typeface="Arial" panose="020B0604020202020204" pitchFamily="34" charset="0"/>
              </a:rPr>
              <a:t>MUSCOLINO</a:t>
            </a:r>
          </a:p>
          <a:p>
            <a:r>
              <a:rPr lang="hu-HU" sz="800" cap="all" dirty="0" smtClean="0">
                <a:latin typeface="Arial" panose="020B0604020202020204" pitchFamily="34" charset="0"/>
                <a:cs typeface="Arial" panose="020B0604020202020204" pitchFamily="34" charset="0"/>
              </a:rPr>
              <a:t>.</a:t>
            </a:r>
            <a:r>
              <a:rPr lang="hu-HU" sz="800" cap="all" dirty="0">
                <a:latin typeface="Arial" panose="020B0604020202020204" pitchFamily="34" charset="0"/>
                <a:cs typeface="Arial" panose="020B0604020202020204" pitchFamily="34" charset="0"/>
              </a:rPr>
              <a:t> </a:t>
            </a:r>
            <a:r>
              <a:rPr lang="hu-HU" sz="800" cap="all" dirty="0">
                <a:latin typeface="Arial" panose="020B0604020202020204" pitchFamily="34" charset="0"/>
                <a:cs typeface="Arial" panose="020B0604020202020204" pitchFamily="34" charset="0"/>
                <a:hlinkClick r:id="rId6"/>
              </a:rPr>
              <a:t>KINESIOLOGY: THE SKELETAL SYSTEM AND MUSCLE FUNCTION, 3RD ED. ELSEVIER.</a:t>
            </a:r>
            <a:endParaRPr lang="hu-HU" sz="800" dirty="0">
              <a:latin typeface="Arial" panose="020B0604020202020204" pitchFamily="34" charset="0"/>
              <a:cs typeface="Arial" panose="020B0604020202020204" pitchFamily="34" charset="0"/>
            </a:endParaRPr>
          </a:p>
        </p:txBody>
      </p:sp>
      <p:pic>
        <p:nvPicPr>
          <p:cNvPr id="1028" name="Picture 4" descr="「development of curves of the spinal column」の画像検索結果"/>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461376" y="1080463"/>
            <a:ext cx="5039717" cy="28255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éptalálat a következőre: „gerincgörbüle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6697" y="3275443"/>
            <a:ext cx="1901300" cy="335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037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16964" y="283383"/>
            <a:ext cx="8229600" cy="647700"/>
          </a:xfrm>
        </p:spPr>
        <p:txBody>
          <a:bodyPr>
            <a:noAutofit/>
          </a:bodyPr>
          <a:lstStyle/>
          <a:p>
            <a:pPr algn="ctr" eaLnBrk="1" hangingPunct="1">
              <a:lnSpc>
                <a:spcPct val="150000"/>
              </a:lnSpc>
            </a:pPr>
            <a:r>
              <a:rPr lang="hu-HU" altLang="de-DE" sz="2000" b="1" dirty="0" smtClean="0">
                <a:latin typeface="Arial" panose="020B0604020202020204" pitchFamily="34" charset="0"/>
                <a:cs typeface="Arial" panose="020B0604020202020204" pitchFamily="34" charset="0"/>
              </a:rPr>
              <a:t>AXIÁLIS SKELETON</a:t>
            </a:r>
            <a:r>
              <a:rPr lang="hu-HU" altLang="de-DE" sz="2000" b="1" dirty="0">
                <a:latin typeface="Arial" panose="020B0604020202020204" pitchFamily="34" charset="0"/>
                <a:cs typeface="Arial" panose="020B0604020202020204" pitchFamily="34" charset="0"/>
              </a:rPr>
              <a:t/>
            </a:r>
            <a:br>
              <a:rPr lang="hu-HU" altLang="de-DE" sz="2000" b="1" dirty="0">
                <a:latin typeface="Arial" panose="020B0604020202020204" pitchFamily="34" charset="0"/>
                <a:cs typeface="Arial" panose="020B0604020202020204" pitchFamily="34" charset="0"/>
              </a:rPr>
            </a:br>
            <a:r>
              <a:rPr lang="hu-HU" altLang="de-DE" sz="2000" b="1" dirty="0" smtClean="0">
                <a:latin typeface="Arial" panose="020B0604020202020204" pitchFamily="34" charset="0"/>
                <a:cs typeface="Arial" panose="020B0604020202020204" pitchFamily="34" charset="0"/>
              </a:rPr>
              <a:t>TÖRZS</a:t>
            </a:r>
            <a:endParaRPr lang="hu-HU" altLang="de-DE" sz="2000" b="1" dirty="0">
              <a:latin typeface="Arial" panose="020B0604020202020204" pitchFamily="34" charset="0"/>
              <a:cs typeface="Arial" panose="020B0604020202020204" pitchFamily="34" charset="0"/>
            </a:endParaRPr>
          </a:p>
        </p:txBody>
      </p:sp>
      <p:sp>
        <p:nvSpPr>
          <p:cNvPr id="24579" name="Rectangle 3"/>
          <p:cNvSpPr>
            <a:spLocks noGrp="1" noChangeArrowheads="1"/>
          </p:cNvSpPr>
          <p:nvPr>
            <p:ph type="body" sz="half" idx="1"/>
          </p:nvPr>
        </p:nvSpPr>
        <p:spPr>
          <a:xfrm>
            <a:off x="213544" y="1055827"/>
            <a:ext cx="5486399" cy="4353300"/>
          </a:xfrm>
        </p:spPr>
        <p:txBody>
          <a:bodyPr>
            <a:normAutofit/>
          </a:bodyPr>
          <a:lstStyle/>
          <a:p>
            <a:pPr eaLnBrk="1" hangingPunct="1">
              <a:lnSpc>
                <a:spcPct val="80000"/>
              </a:lnSpc>
              <a:buFontTx/>
              <a:buNone/>
              <a:defRPr/>
            </a:pPr>
            <a:r>
              <a:rPr lang="hu-HU" altLang="de-DE" sz="1200" b="1" dirty="0" smtClean="0">
                <a:latin typeface="Arial" panose="020B0604020202020204" pitchFamily="34" charset="0"/>
                <a:cs typeface="Arial" panose="020B0604020202020204" pitchFamily="34" charset="0"/>
              </a:rPr>
              <a:t>TÖRZS </a:t>
            </a:r>
            <a:r>
              <a:rPr lang="en-US" altLang="de-DE" sz="1200" b="1" dirty="0">
                <a:latin typeface="Arial" panose="020B0604020202020204" pitchFamily="34" charset="0"/>
                <a:cs typeface="Arial" panose="020B0604020202020204" pitchFamily="34" charset="0"/>
              </a:rPr>
              <a:t>(TRUNCUS)</a:t>
            </a:r>
            <a:endParaRPr lang="hu-HU" altLang="de-DE" sz="1200" b="1" dirty="0">
              <a:latin typeface="Arial" panose="020B0604020202020204" pitchFamily="34" charset="0"/>
              <a:cs typeface="Arial" panose="020B0604020202020204" pitchFamily="34" charset="0"/>
            </a:endParaRPr>
          </a:p>
          <a:p>
            <a:pPr lvl="1" eaLnBrk="1" hangingPunct="1">
              <a:lnSpc>
                <a:spcPct val="80000"/>
              </a:lnSpc>
              <a:buFontTx/>
              <a:buNone/>
              <a:defRPr/>
            </a:pPr>
            <a:endParaRPr lang="en-US" altLang="de-DE" sz="1200" b="1" dirty="0">
              <a:latin typeface="Arial" panose="020B0604020202020204" pitchFamily="34" charset="0"/>
              <a:cs typeface="Arial" panose="020B0604020202020204" pitchFamily="34" charset="0"/>
            </a:endParaRPr>
          </a:p>
          <a:p>
            <a:pPr>
              <a:lnSpc>
                <a:spcPct val="120000"/>
              </a:lnSpc>
              <a:buFontTx/>
              <a:buAutoNum type="arabicPeriod"/>
              <a:defRPr/>
            </a:pPr>
            <a:r>
              <a:rPr lang="hu-HU" altLang="de-DE" sz="1200" b="1" dirty="0" smtClean="0">
                <a:latin typeface="Arial" panose="020B0604020202020204" pitchFamily="34" charset="0"/>
                <a:cs typeface="Arial" panose="020B0604020202020204" pitchFamily="34" charset="0"/>
              </a:rPr>
              <a:t>GERINCOSZLOP (</a:t>
            </a:r>
            <a:r>
              <a:rPr lang="hu-HU" altLang="de-DE" sz="1200" b="1" dirty="0" err="1" smtClean="0">
                <a:latin typeface="Arial" panose="020B0604020202020204" pitchFamily="34" charset="0"/>
                <a:cs typeface="Arial" panose="020B0604020202020204" pitchFamily="34" charset="0"/>
              </a:rPr>
              <a:t>Columna</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vertebralis</a:t>
            </a:r>
            <a:r>
              <a:rPr lang="hu-HU" altLang="de-DE" sz="1200" b="1" dirty="0" smtClean="0">
                <a:latin typeface="Arial" panose="020B0604020202020204" pitchFamily="34" charset="0"/>
                <a:cs typeface="Arial" panose="020B0604020202020204" pitchFamily="34" charset="0"/>
              </a:rPr>
              <a:t>):</a:t>
            </a:r>
          </a:p>
          <a:p>
            <a:pPr marL="0" indent="0">
              <a:lnSpc>
                <a:spcPct val="120000"/>
              </a:lnSpc>
              <a:buNone/>
              <a:defRPr/>
            </a:pPr>
            <a:r>
              <a:rPr lang="hu-HU" altLang="de-DE" sz="1200" b="1" dirty="0" smtClean="0">
                <a:latin typeface="Arial" panose="020B0604020202020204" pitchFamily="34" charset="0"/>
                <a:cs typeface="Arial" panose="020B0604020202020204" pitchFamily="34" charset="0"/>
              </a:rPr>
              <a:t>KÓROS GÖRBÜLETEK:</a:t>
            </a:r>
          </a:p>
          <a:p>
            <a:pPr>
              <a:lnSpc>
                <a:spcPct val="120000"/>
              </a:lnSpc>
              <a:defRPr/>
            </a:pPr>
            <a:r>
              <a:rPr lang="hu-HU" altLang="de-DE" sz="1200" b="1" dirty="0" err="1">
                <a:latin typeface="Arial" panose="020B0604020202020204" pitchFamily="34" charset="0"/>
                <a:cs typeface="Arial" panose="020B0604020202020204" pitchFamily="34" charset="0"/>
              </a:rPr>
              <a:t>h</a:t>
            </a:r>
            <a:r>
              <a:rPr lang="hu-HU" altLang="de-DE" sz="1200" b="1" dirty="0" err="1" smtClean="0">
                <a:latin typeface="Arial" panose="020B0604020202020204" pitchFamily="34" charset="0"/>
                <a:cs typeface="Arial" panose="020B0604020202020204" pitchFamily="34" charset="0"/>
              </a:rPr>
              <a:t>yperlordosis</a:t>
            </a:r>
            <a:endParaRPr lang="hu-HU" altLang="de-DE" sz="1200" b="1" dirty="0" smtClean="0">
              <a:latin typeface="Arial" panose="020B0604020202020204" pitchFamily="34" charset="0"/>
              <a:cs typeface="Arial" panose="020B0604020202020204" pitchFamily="34" charset="0"/>
            </a:endParaRPr>
          </a:p>
          <a:p>
            <a:pPr>
              <a:lnSpc>
                <a:spcPct val="120000"/>
              </a:lnSpc>
              <a:defRPr/>
            </a:pPr>
            <a:r>
              <a:rPr lang="hu-HU" altLang="de-DE" sz="1200" b="1" dirty="0" err="1">
                <a:latin typeface="Arial" panose="020B0604020202020204" pitchFamily="34" charset="0"/>
                <a:cs typeface="Arial" panose="020B0604020202020204" pitchFamily="34" charset="0"/>
              </a:rPr>
              <a:t>h</a:t>
            </a:r>
            <a:r>
              <a:rPr lang="hu-HU" altLang="de-DE" sz="1200" b="1" dirty="0" err="1" smtClean="0">
                <a:latin typeface="Arial" panose="020B0604020202020204" pitchFamily="34" charset="0"/>
                <a:cs typeface="Arial" panose="020B0604020202020204" pitchFamily="34" charset="0"/>
              </a:rPr>
              <a:t>yperkyphosis</a:t>
            </a:r>
            <a:endParaRPr lang="hu-HU" altLang="de-DE" sz="1200" b="1" dirty="0">
              <a:latin typeface="Arial" panose="020B0604020202020204" pitchFamily="34" charset="0"/>
              <a:cs typeface="Arial" panose="020B0604020202020204" pitchFamily="34" charset="0"/>
            </a:endParaRPr>
          </a:p>
          <a:p>
            <a:pPr>
              <a:lnSpc>
                <a:spcPct val="120000"/>
              </a:lnSpc>
              <a:defRPr/>
            </a:pPr>
            <a:r>
              <a:rPr lang="hu-HU" altLang="de-DE" sz="1200" b="1" dirty="0" err="1" smtClean="0">
                <a:latin typeface="Arial" panose="020B0604020202020204" pitchFamily="34" charset="0"/>
                <a:cs typeface="Arial" panose="020B0604020202020204" pitchFamily="34" charset="0"/>
              </a:rPr>
              <a:t>scolyosis</a:t>
            </a:r>
            <a:endParaRPr lang="hu-HU" altLang="de-DE" sz="1200" b="1" dirty="0">
              <a:latin typeface="Arial" panose="020B0604020202020204" pitchFamily="34" charset="0"/>
              <a:cs typeface="Arial" panose="020B0604020202020204" pitchFamily="34" charset="0"/>
            </a:endParaRPr>
          </a:p>
          <a:p>
            <a:pPr marL="0" indent="0">
              <a:lnSpc>
                <a:spcPct val="120000"/>
              </a:lnSpc>
              <a:buNone/>
              <a:defRPr/>
            </a:pPr>
            <a:endParaRPr lang="hu-HU" altLang="de-DE" sz="1700" b="1" dirty="0">
              <a:latin typeface="Arial" panose="020B0604020202020204" pitchFamily="34" charset="0"/>
              <a:cs typeface="Arial" panose="020B0604020202020204" pitchFamily="34" charset="0"/>
            </a:endParaRPr>
          </a:p>
          <a:p>
            <a:pPr marL="0" indent="0">
              <a:lnSpc>
                <a:spcPct val="120000"/>
              </a:lnSpc>
              <a:buNone/>
              <a:defRPr/>
            </a:pPr>
            <a:endParaRPr lang="hu-HU" altLang="de-DE" sz="1700" b="1" dirty="0" smtClean="0">
              <a:latin typeface="Arial" panose="020B0604020202020204" pitchFamily="34" charset="0"/>
              <a:cs typeface="Arial" panose="020B0604020202020204" pitchFamily="34" charset="0"/>
            </a:endParaRPr>
          </a:p>
          <a:p>
            <a:pPr lvl="1" eaLnBrk="1" hangingPunct="1">
              <a:lnSpc>
                <a:spcPct val="120000"/>
              </a:lnSpc>
              <a:buFontTx/>
              <a:buChar char="•"/>
              <a:defRPr/>
            </a:pPr>
            <a:endParaRPr lang="en-US" altLang="de-DE" sz="1200" b="1" dirty="0"/>
          </a:p>
        </p:txBody>
      </p:sp>
      <p:grpSp>
        <p:nvGrpSpPr>
          <p:cNvPr id="5" name="Csoportba foglalás 4"/>
          <p:cNvGrpSpPr/>
          <p:nvPr/>
        </p:nvGrpSpPr>
        <p:grpSpPr>
          <a:xfrm>
            <a:off x="9492607" y="283383"/>
            <a:ext cx="2557377" cy="2765967"/>
            <a:chOff x="9538111" y="3836478"/>
            <a:chExt cx="2557377" cy="2765967"/>
          </a:xfrm>
        </p:grpSpPr>
        <p:grpSp>
          <p:nvGrpSpPr>
            <p:cNvPr id="3" name="Csoportba foglalás 2"/>
            <p:cNvGrpSpPr/>
            <p:nvPr/>
          </p:nvGrpSpPr>
          <p:grpSpPr>
            <a:xfrm>
              <a:off x="9606332" y="3836478"/>
              <a:ext cx="2393933" cy="2314099"/>
              <a:chOff x="9682852" y="2249154"/>
              <a:chExt cx="2393933" cy="2314099"/>
            </a:xfrm>
          </p:grpSpPr>
          <p:pic>
            <p:nvPicPr>
              <p:cNvPr id="2054" name="Picture 6" descr="What Is Kyphosis, And Is There a Cure For I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682852" y="2249154"/>
                <a:ext cx="2301454" cy="2314099"/>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0991231" y="4317032"/>
                <a:ext cx="1085554"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hyperkyphosis</a:t>
                </a:r>
                <a:endParaRPr lang="hu-HU" sz="1000" b="1" dirty="0">
                  <a:solidFill>
                    <a:schemeClr val="bg1"/>
                  </a:solidFill>
                  <a:latin typeface="Arial" panose="020B0604020202020204" pitchFamily="34" charset="0"/>
                  <a:cs typeface="Arial" panose="020B0604020202020204" pitchFamily="34" charset="0"/>
                </a:endParaRPr>
              </a:p>
            </p:txBody>
          </p:sp>
        </p:grpSp>
        <p:sp>
          <p:nvSpPr>
            <p:cNvPr id="4" name="Téglalap 3"/>
            <p:cNvSpPr/>
            <p:nvPr/>
          </p:nvSpPr>
          <p:spPr>
            <a:xfrm>
              <a:off x="9538111" y="6263891"/>
              <a:ext cx="2557377" cy="338554"/>
            </a:xfrm>
            <a:prstGeom prst="rect">
              <a:avLst/>
            </a:prstGeom>
          </p:spPr>
          <p:txBody>
            <a:bodyPr wrap="square">
              <a:spAutoFit/>
            </a:bodyPr>
            <a:lstStyle/>
            <a:p>
              <a:r>
                <a:rPr lang="hu-HU" sz="800" b="1" dirty="0">
                  <a:hlinkClick r:id="rId3"/>
                </a:rPr>
                <a:t>http://</a:t>
              </a:r>
              <a:r>
                <a:rPr lang="hu-HU" sz="800" b="1" dirty="0" smtClean="0">
                  <a:hlinkClick r:id="rId3"/>
                </a:rPr>
                <a:t>www.eggblog.net/wp-content/uploads/2016/08</a:t>
              </a:r>
              <a:endParaRPr lang="hu-HU" sz="800" b="1" dirty="0" smtClean="0"/>
            </a:p>
            <a:p>
              <a:r>
                <a:rPr lang="hu-HU" sz="800" b="1" dirty="0" smtClean="0"/>
                <a:t>/</a:t>
              </a:r>
              <a:r>
                <a:rPr lang="hu-HU" sz="800" b="1" dirty="0"/>
                <a:t>kyphosis-bg.jpg</a:t>
              </a:r>
            </a:p>
          </p:txBody>
        </p:sp>
      </p:grpSp>
      <p:pic>
        <p:nvPicPr>
          <p:cNvPr id="2056" name="Picture 8" descr="The Bottom Line on Lordosis and Scoliosi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44998" y="2061368"/>
            <a:ext cx="6070563" cy="4469751"/>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4115775" y="6531119"/>
            <a:ext cx="2929007" cy="246221"/>
          </a:xfrm>
          <a:prstGeom prst="rect">
            <a:avLst/>
          </a:prstGeom>
        </p:spPr>
        <p:txBody>
          <a:bodyPr wrap="none">
            <a:spAutoFit/>
          </a:bodyPr>
          <a:lstStyle/>
          <a:p>
            <a:r>
              <a:rPr lang="hu-HU" sz="1000" b="1" dirty="0">
                <a:latin typeface="Arial" panose="020B0604020202020204" pitchFamily="34" charset="0"/>
                <a:cs typeface="Arial" panose="020B0604020202020204" pitchFamily="34" charset="0"/>
              </a:rPr>
              <a:t>https://skoliosis.my/scoliosis-cause/lordosis/</a:t>
            </a:r>
          </a:p>
        </p:txBody>
      </p:sp>
    </p:spTree>
    <p:extLst>
      <p:ext uri="{BB962C8B-B14F-4D97-AF65-F5344CB8AC3E}">
        <p14:creationId xmlns:p14="http://schemas.microsoft.com/office/powerpoint/2010/main" val="798575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888176" y="111913"/>
            <a:ext cx="8229600" cy="647700"/>
          </a:xfrm>
        </p:spPr>
        <p:txBody>
          <a:bodyPr>
            <a:noAutofit/>
          </a:bodyPr>
          <a:lstStyle/>
          <a:p>
            <a:pPr algn="ctr" eaLnBrk="1" hangingPunct="1">
              <a:lnSpc>
                <a:spcPct val="150000"/>
              </a:lnSpc>
            </a:pPr>
            <a:r>
              <a:rPr lang="hu-HU" altLang="de-DE" sz="2000" b="1" dirty="0" smtClean="0">
                <a:latin typeface="Arial" panose="020B0604020202020204" pitchFamily="34" charset="0"/>
                <a:cs typeface="Arial" panose="020B0604020202020204" pitchFamily="34" charset="0"/>
              </a:rPr>
              <a:t>CSIGOLYÁK</a:t>
            </a:r>
            <a:endParaRPr lang="hu-HU" altLang="de-DE" sz="2000" b="1" dirty="0">
              <a:latin typeface="Arial" panose="020B0604020202020204" pitchFamily="34" charset="0"/>
              <a:cs typeface="Arial" panose="020B0604020202020204" pitchFamily="34" charset="0"/>
            </a:endParaRPr>
          </a:p>
        </p:txBody>
      </p:sp>
      <p:sp>
        <p:nvSpPr>
          <p:cNvPr id="24579" name="Rectangle 3"/>
          <p:cNvSpPr>
            <a:spLocks noGrp="1" noChangeArrowheads="1"/>
          </p:cNvSpPr>
          <p:nvPr>
            <p:ph type="body" sz="half" idx="1"/>
          </p:nvPr>
        </p:nvSpPr>
        <p:spPr>
          <a:xfrm>
            <a:off x="135906" y="976109"/>
            <a:ext cx="5486399" cy="3642720"/>
          </a:xfrm>
        </p:spPr>
        <p:txBody>
          <a:bodyPr>
            <a:normAutofit/>
          </a:bodyPr>
          <a:lstStyle/>
          <a:p>
            <a:pPr marL="0" indent="0">
              <a:lnSpc>
                <a:spcPct val="120000"/>
              </a:lnSpc>
              <a:buNone/>
              <a:defRPr/>
            </a:pPr>
            <a:endParaRPr lang="hu-HU" altLang="de-DE" sz="1700" b="1" dirty="0" smtClean="0">
              <a:latin typeface="Arial" panose="020B0604020202020204" pitchFamily="34" charset="0"/>
              <a:cs typeface="Arial" panose="020B0604020202020204" pitchFamily="34" charset="0"/>
            </a:endParaRPr>
          </a:p>
          <a:p>
            <a:pPr lvl="1" eaLnBrk="1" hangingPunct="1">
              <a:lnSpc>
                <a:spcPct val="120000"/>
              </a:lnSpc>
              <a:buFontTx/>
              <a:buChar char="•"/>
              <a:defRPr/>
            </a:pPr>
            <a:endParaRPr lang="en-US" altLang="de-DE" sz="1200" b="1" dirty="0"/>
          </a:p>
        </p:txBody>
      </p:sp>
      <p:grpSp>
        <p:nvGrpSpPr>
          <p:cNvPr id="11" name="Csoportba foglalás 10"/>
          <p:cNvGrpSpPr/>
          <p:nvPr/>
        </p:nvGrpSpPr>
        <p:grpSpPr>
          <a:xfrm>
            <a:off x="413874" y="832165"/>
            <a:ext cx="11066219" cy="1857376"/>
            <a:chOff x="3738266" y="1240769"/>
            <a:chExt cx="11066219" cy="1857376"/>
          </a:xfrm>
        </p:grpSpPr>
        <p:grpSp>
          <p:nvGrpSpPr>
            <p:cNvPr id="4" name="Csoportba foglalás 3"/>
            <p:cNvGrpSpPr/>
            <p:nvPr/>
          </p:nvGrpSpPr>
          <p:grpSpPr>
            <a:xfrm>
              <a:off x="11318011" y="1240769"/>
              <a:ext cx="3486474" cy="1857376"/>
              <a:chOff x="10493764" y="1490906"/>
              <a:chExt cx="3486474" cy="1857376"/>
            </a:xfrm>
          </p:grpSpPr>
          <p:pic>
            <p:nvPicPr>
              <p:cNvPr id="22532" name="Picture 4" descr="http://www.gwc.maricopa.edu/class/bio201/vert/cervc1ax.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93764" y="1490906"/>
                <a:ext cx="3429000" cy="185737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0503370" y="3070062"/>
                <a:ext cx="1925527"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Vertebrae</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cervicales</a:t>
                </a:r>
                <a:r>
                  <a:rPr lang="hu-HU" sz="1000" b="1" dirty="0" smtClean="0">
                    <a:solidFill>
                      <a:schemeClr val="bg1"/>
                    </a:solidFill>
                    <a:latin typeface="Arial" panose="020B0604020202020204" pitchFamily="34" charset="0"/>
                    <a:cs typeface="Arial" panose="020B0604020202020204" pitchFamily="34" charset="0"/>
                  </a:rPr>
                  <a:t> C3 – C6</a:t>
                </a:r>
                <a:endParaRPr lang="hu-HU" sz="1000" b="1" dirty="0">
                  <a:solidFill>
                    <a:schemeClr val="bg1"/>
                  </a:solidFill>
                  <a:latin typeface="Arial" panose="020B0604020202020204" pitchFamily="34" charset="0"/>
                  <a:cs typeface="Arial" panose="020B0604020202020204" pitchFamily="34" charset="0"/>
                </a:endParaRPr>
              </a:p>
            </p:txBody>
          </p:sp>
          <p:sp>
            <p:nvSpPr>
              <p:cNvPr id="3" name="Szövegdoboz 2"/>
              <p:cNvSpPr txBox="1"/>
              <p:nvPr/>
            </p:nvSpPr>
            <p:spPr>
              <a:xfrm>
                <a:off x="12303176" y="3091662"/>
                <a:ext cx="1677062"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Vertebra</a:t>
                </a:r>
                <a:r>
                  <a:rPr lang="hu-HU" sz="1000" b="1" dirty="0" smtClean="0">
                    <a:solidFill>
                      <a:schemeClr val="bg1"/>
                    </a:solidFill>
                    <a:latin typeface="Arial" panose="020B0604020202020204" pitchFamily="34" charset="0"/>
                    <a:cs typeface="Arial" panose="020B0604020202020204" pitchFamily="34" charset="0"/>
                  </a:rPr>
                  <a:t> prominens (C7)</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22534" name="Picture 6" descr="http://www.gwc.maricopa.edu/class/bio201/vert/atlas1ax.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8266" y="1340122"/>
              <a:ext cx="2791648" cy="1622647"/>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3842667" y="2667125"/>
              <a:ext cx="782587" cy="246221"/>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Atlas (C1)</a:t>
              </a:r>
              <a:endParaRPr lang="hu-HU" sz="1000" b="1" dirty="0">
                <a:solidFill>
                  <a:schemeClr val="bg1"/>
                </a:solidFill>
                <a:latin typeface="Arial" panose="020B0604020202020204" pitchFamily="34" charset="0"/>
                <a:cs typeface="Arial" panose="020B0604020202020204" pitchFamily="34" charset="0"/>
              </a:endParaRPr>
            </a:p>
          </p:txBody>
        </p:sp>
        <p:pic>
          <p:nvPicPr>
            <p:cNvPr id="22536" name="Picture 8" descr="http://www.gwc.maricopa.edu/class/bio201/vert/axis3ax.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6073" y="1323797"/>
              <a:ext cx="2482114" cy="171266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http://www.gwc.maricopa.edu/class/bio201/vert/axis1ax.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79891" y="1323797"/>
              <a:ext cx="1946205" cy="1712660"/>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6593981" y="2768338"/>
              <a:ext cx="739305"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Axis</a:t>
              </a:r>
              <a:r>
                <a:rPr lang="hu-HU" sz="1000" b="1" dirty="0" smtClean="0">
                  <a:solidFill>
                    <a:schemeClr val="bg1"/>
                  </a:solidFill>
                  <a:latin typeface="Arial" panose="020B0604020202020204" pitchFamily="34" charset="0"/>
                  <a:cs typeface="Arial" panose="020B0604020202020204" pitchFamily="34" charset="0"/>
                </a:rPr>
                <a:t> (C2)</a:t>
              </a:r>
              <a:endParaRPr lang="hu-HU" sz="1000" b="1" dirty="0">
                <a:solidFill>
                  <a:schemeClr val="bg1"/>
                </a:solidFill>
                <a:latin typeface="Arial" panose="020B0604020202020204" pitchFamily="34" charset="0"/>
                <a:cs typeface="Arial" panose="020B0604020202020204" pitchFamily="34" charset="0"/>
              </a:endParaRPr>
            </a:p>
          </p:txBody>
        </p:sp>
        <p:sp>
          <p:nvSpPr>
            <p:cNvPr id="7" name="Szövegdoboz 6"/>
            <p:cNvSpPr txBox="1"/>
            <p:nvPr/>
          </p:nvSpPr>
          <p:spPr>
            <a:xfrm>
              <a:off x="8576073" y="2790236"/>
              <a:ext cx="1952779"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Axis</a:t>
              </a:r>
              <a:r>
                <a:rPr lang="hu-HU" sz="1000" b="1" dirty="0" smtClean="0">
                  <a:solidFill>
                    <a:schemeClr val="bg1"/>
                  </a:solidFill>
                  <a:latin typeface="Arial" panose="020B0604020202020204" pitchFamily="34" charset="0"/>
                  <a:cs typeface="Arial" panose="020B0604020202020204" pitchFamily="34" charset="0"/>
                </a:rPr>
                <a:t> (C2), </a:t>
              </a:r>
              <a:r>
                <a:rPr lang="hu-HU" sz="1000" b="1" dirty="0" err="1" smtClean="0">
                  <a:solidFill>
                    <a:schemeClr val="bg1"/>
                  </a:solidFill>
                  <a:latin typeface="Arial" panose="020B0604020202020204" pitchFamily="34" charset="0"/>
                  <a:cs typeface="Arial" panose="020B0604020202020204" pitchFamily="34" charset="0"/>
                </a:rPr>
                <a:t>Ansicht</a:t>
              </a:r>
              <a:r>
                <a:rPr lang="hu-HU" sz="1000" b="1" dirty="0" smtClean="0">
                  <a:solidFill>
                    <a:schemeClr val="bg1"/>
                  </a:solidFill>
                  <a:latin typeface="Arial" panose="020B0604020202020204" pitchFamily="34" charset="0"/>
                  <a:cs typeface="Arial" panose="020B0604020202020204" pitchFamily="34" charset="0"/>
                </a:rPr>
                <a:t> von </a:t>
              </a:r>
              <a:r>
                <a:rPr lang="hu-HU" sz="1000" b="1" dirty="0" err="1" smtClean="0">
                  <a:solidFill>
                    <a:schemeClr val="bg1"/>
                  </a:solidFill>
                  <a:latin typeface="Arial" panose="020B0604020202020204" pitchFamily="34" charset="0"/>
                  <a:cs typeface="Arial" panose="020B0604020202020204" pitchFamily="34" charset="0"/>
                </a:rPr>
                <a:t>lateral</a:t>
              </a:r>
              <a:endParaRPr lang="hu-HU" sz="1000" b="1" dirty="0">
                <a:solidFill>
                  <a:schemeClr val="bg1"/>
                </a:solidFill>
                <a:latin typeface="Arial" panose="020B0604020202020204" pitchFamily="34" charset="0"/>
                <a:cs typeface="Arial" panose="020B0604020202020204" pitchFamily="34" charset="0"/>
              </a:endParaRPr>
            </a:p>
          </p:txBody>
        </p:sp>
        <p:sp>
          <p:nvSpPr>
            <p:cNvPr id="10" name="Szövegdoboz 9"/>
            <p:cNvSpPr txBox="1"/>
            <p:nvPr/>
          </p:nvSpPr>
          <p:spPr>
            <a:xfrm>
              <a:off x="10364788" y="1635342"/>
              <a:ext cx="436338" cy="338554"/>
            </a:xfrm>
            <a:prstGeom prst="rect">
              <a:avLst/>
            </a:prstGeom>
            <a:noFill/>
          </p:spPr>
          <p:txBody>
            <a:bodyPr wrap="none" rtlCol="0">
              <a:spAutoFit/>
            </a:bodyPr>
            <a:lstStyle/>
            <a:p>
              <a:pPr algn="ctr"/>
              <a:r>
                <a:rPr lang="hu-HU" sz="800" b="1" dirty="0" err="1" smtClean="0">
                  <a:latin typeface="Arial" panose="020B0604020202020204" pitchFamily="34" charset="0"/>
                  <a:cs typeface="Arial" panose="020B0604020202020204" pitchFamily="34" charset="0"/>
                </a:rPr>
                <a:t>Dens</a:t>
              </a:r>
              <a:endParaRPr lang="hu-HU" sz="800" b="1" dirty="0" smtClean="0">
                <a:latin typeface="Arial" panose="020B0604020202020204" pitchFamily="34" charset="0"/>
                <a:cs typeface="Arial" panose="020B0604020202020204" pitchFamily="34" charset="0"/>
              </a:endParaRPr>
            </a:p>
            <a:p>
              <a:pPr algn="ctr"/>
              <a:r>
                <a:rPr lang="hu-HU" sz="800" b="1" dirty="0" err="1" smtClean="0">
                  <a:latin typeface="Arial" panose="020B0604020202020204" pitchFamily="34" charset="0"/>
                  <a:cs typeface="Arial" panose="020B0604020202020204" pitchFamily="34" charset="0"/>
                </a:rPr>
                <a:t>axis</a:t>
              </a:r>
              <a:endParaRPr lang="hu-HU" sz="800" b="1" dirty="0">
                <a:latin typeface="Arial" panose="020B0604020202020204" pitchFamily="34" charset="0"/>
                <a:cs typeface="Arial" panose="020B0604020202020204" pitchFamily="34" charset="0"/>
              </a:endParaRPr>
            </a:p>
          </p:txBody>
        </p:sp>
      </p:grpSp>
      <p:grpSp>
        <p:nvGrpSpPr>
          <p:cNvPr id="22" name="Csoportba foglalás 21"/>
          <p:cNvGrpSpPr/>
          <p:nvPr/>
        </p:nvGrpSpPr>
        <p:grpSpPr>
          <a:xfrm>
            <a:off x="207863" y="3006275"/>
            <a:ext cx="4377218" cy="1976181"/>
            <a:chOff x="141458" y="4743871"/>
            <a:chExt cx="4377218" cy="1976181"/>
          </a:xfrm>
        </p:grpSpPr>
        <p:pic>
          <p:nvPicPr>
            <p:cNvPr id="22540" name="Picture 12" descr="http://www.gwc.maricopa.edu/class/bio201/vert/thorc1x.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1458" y="4743871"/>
              <a:ext cx="1906283" cy="1976181"/>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descr="http://www.gwc.maricopa.edu/class/bio201/vert/thorc3x.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72201" y="4782313"/>
              <a:ext cx="2422173" cy="1937739"/>
            </a:xfrm>
            <a:prstGeom prst="rect">
              <a:avLst/>
            </a:prstGeom>
            <a:noFill/>
            <a:extLst>
              <a:ext uri="{909E8E84-426E-40DD-AFC4-6F175D3DCCD1}">
                <a14:hiddenFill xmlns:a14="http://schemas.microsoft.com/office/drawing/2010/main">
                  <a:solidFill>
                    <a:srgbClr val="FFFFFF"/>
                  </a:solidFill>
                </a14:hiddenFill>
              </a:ext>
            </a:extLst>
          </p:spPr>
        </p:pic>
        <p:sp>
          <p:nvSpPr>
            <p:cNvPr id="12" name="Szövegdoboz 11"/>
            <p:cNvSpPr txBox="1"/>
            <p:nvPr/>
          </p:nvSpPr>
          <p:spPr>
            <a:xfrm>
              <a:off x="141458" y="6463376"/>
              <a:ext cx="1305165"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Vertebra</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thoracica</a:t>
              </a:r>
              <a:endParaRPr lang="hu-HU" sz="1000" b="1" dirty="0">
                <a:solidFill>
                  <a:schemeClr val="bg1"/>
                </a:solidFill>
                <a:latin typeface="Arial" panose="020B0604020202020204" pitchFamily="34" charset="0"/>
                <a:cs typeface="Arial" panose="020B0604020202020204" pitchFamily="34" charset="0"/>
              </a:endParaRPr>
            </a:p>
          </p:txBody>
        </p:sp>
        <p:sp>
          <p:nvSpPr>
            <p:cNvPr id="13" name="Szövegdoboz 12"/>
            <p:cNvSpPr txBox="1"/>
            <p:nvPr/>
          </p:nvSpPr>
          <p:spPr>
            <a:xfrm>
              <a:off x="2000038" y="6463374"/>
              <a:ext cx="2518638"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Vertebra</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thoracica</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Ansicht</a:t>
              </a:r>
              <a:r>
                <a:rPr lang="hu-HU" sz="1000" b="1" dirty="0" smtClean="0">
                  <a:solidFill>
                    <a:schemeClr val="bg1"/>
                  </a:solidFill>
                  <a:latin typeface="Arial" panose="020B0604020202020204" pitchFamily="34" charset="0"/>
                  <a:cs typeface="Arial" panose="020B0604020202020204" pitchFamily="34" charset="0"/>
                </a:rPr>
                <a:t> von </a:t>
              </a:r>
              <a:r>
                <a:rPr lang="hu-HU" sz="1000" b="1" dirty="0" err="1" smtClean="0">
                  <a:solidFill>
                    <a:schemeClr val="bg1"/>
                  </a:solidFill>
                  <a:latin typeface="Arial" panose="020B0604020202020204" pitchFamily="34" charset="0"/>
                  <a:cs typeface="Arial" panose="020B0604020202020204" pitchFamily="34" charset="0"/>
                </a:rPr>
                <a:t>lateral</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22544" name="Picture 16" descr="http://www.gwc.maricopa.edu/class/bio201/vert/lumb1x.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91512" y="3012530"/>
            <a:ext cx="1852518" cy="1963669"/>
          </a:xfrm>
          <a:prstGeom prst="rect">
            <a:avLst/>
          </a:prstGeom>
          <a:noFill/>
          <a:extLst>
            <a:ext uri="{909E8E84-426E-40DD-AFC4-6F175D3DCCD1}">
              <a14:hiddenFill xmlns:a14="http://schemas.microsoft.com/office/drawing/2010/main">
                <a:solidFill>
                  <a:srgbClr val="FFFFFF"/>
                </a:solidFill>
              </a14:hiddenFill>
            </a:ext>
          </a:extLst>
        </p:spPr>
      </p:pic>
      <p:pic>
        <p:nvPicPr>
          <p:cNvPr id="22546" name="Picture 18" descr="http://www.gwc.maricopa.edu/class/bio201/vert/lumb3x.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947113" y="5116629"/>
            <a:ext cx="2372009" cy="1466214"/>
          </a:xfrm>
          <a:prstGeom prst="rect">
            <a:avLst/>
          </a:prstGeom>
          <a:noFill/>
          <a:extLst>
            <a:ext uri="{909E8E84-426E-40DD-AFC4-6F175D3DCCD1}">
              <a14:hiddenFill xmlns:a14="http://schemas.microsoft.com/office/drawing/2010/main">
                <a:solidFill>
                  <a:srgbClr val="FFFFFF"/>
                </a:solidFill>
              </a14:hiddenFill>
            </a:ext>
          </a:extLst>
        </p:spPr>
      </p:pic>
      <p:sp>
        <p:nvSpPr>
          <p:cNvPr id="14" name="Szövegdoboz 13"/>
          <p:cNvSpPr txBox="1"/>
          <p:nvPr/>
        </p:nvSpPr>
        <p:spPr>
          <a:xfrm>
            <a:off x="4691512" y="4725777"/>
            <a:ext cx="1255472"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Vertebra</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lumbalis</a:t>
            </a:r>
            <a:endParaRPr lang="hu-HU" sz="1000" b="1" dirty="0">
              <a:solidFill>
                <a:schemeClr val="bg1"/>
              </a:solidFill>
              <a:latin typeface="Arial" panose="020B0604020202020204" pitchFamily="34" charset="0"/>
              <a:cs typeface="Arial" panose="020B0604020202020204" pitchFamily="34" charset="0"/>
            </a:endParaRPr>
          </a:p>
        </p:txBody>
      </p:sp>
      <p:sp>
        <p:nvSpPr>
          <p:cNvPr id="15" name="Szövegdoboz 14"/>
          <p:cNvSpPr txBox="1"/>
          <p:nvPr/>
        </p:nvSpPr>
        <p:spPr>
          <a:xfrm>
            <a:off x="5881011" y="6336622"/>
            <a:ext cx="2504212" cy="246221"/>
          </a:xfrm>
          <a:prstGeom prst="rect">
            <a:avLst/>
          </a:prstGeom>
          <a:noFill/>
        </p:spPr>
        <p:txBody>
          <a:bodyPr wrap="none" rtlCol="0">
            <a:spAutoFit/>
          </a:bodyPr>
          <a:lstStyle/>
          <a:p>
            <a:r>
              <a:rPr lang="hu-HU" sz="1000" b="1" dirty="0" err="1">
                <a:solidFill>
                  <a:schemeClr val="bg1"/>
                </a:solidFill>
                <a:latin typeface="Arial" panose="020B0604020202020204" pitchFamily="34" charset="0"/>
                <a:cs typeface="Arial" panose="020B0604020202020204" pitchFamily="34" charset="0"/>
              </a:rPr>
              <a:t>V</a:t>
            </a:r>
            <a:r>
              <a:rPr lang="hu-HU" sz="1000" b="1" dirty="0" err="1" smtClean="0">
                <a:solidFill>
                  <a:schemeClr val="bg1"/>
                </a:solidFill>
                <a:latin typeface="Arial" panose="020B0604020202020204" pitchFamily="34" charset="0"/>
                <a:cs typeface="Arial" panose="020B0604020202020204" pitchFamily="34" charset="0"/>
              </a:rPr>
              <a:t>ertebra</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lumbalis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Ansicht</a:t>
            </a:r>
            <a:r>
              <a:rPr lang="hu-HU" sz="1000" b="1" dirty="0" smtClean="0">
                <a:solidFill>
                  <a:schemeClr val="bg1"/>
                </a:solidFill>
                <a:latin typeface="Arial" panose="020B0604020202020204" pitchFamily="34" charset="0"/>
                <a:cs typeface="Arial" panose="020B0604020202020204" pitchFamily="34" charset="0"/>
              </a:rPr>
              <a:t> von </a:t>
            </a:r>
            <a:r>
              <a:rPr lang="hu-HU" sz="1000" b="1" dirty="0" err="1" smtClean="0">
                <a:solidFill>
                  <a:schemeClr val="bg1"/>
                </a:solidFill>
                <a:latin typeface="Arial" panose="020B0604020202020204" pitchFamily="34" charset="0"/>
                <a:cs typeface="Arial" panose="020B0604020202020204" pitchFamily="34" charset="0"/>
              </a:rPr>
              <a:t>lateral</a:t>
            </a:r>
            <a:endParaRPr lang="hu-HU" sz="1000" b="1" dirty="0">
              <a:solidFill>
                <a:schemeClr val="bg1"/>
              </a:solidFill>
              <a:latin typeface="Arial" panose="020B0604020202020204" pitchFamily="34" charset="0"/>
              <a:cs typeface="Arial" panose="020B0604020202020204" pitchFamily="34" charset="0"/>
            </a:endParaRPr>
          </a:p>
        </p:txBody>
      </p:sp>
      <p:grpSp>
        <p:nvGrpSpPr>
          <p:cNvPr id="21" name="Csoportba foglalás 20"/>
          <p:cNvGrpSpPr/>
          <p:nvPr/>
        </p:nvGrpSpPr>
        <p:grpSpPr>
          <a:xfrm>
            <a:off x="8451325" y="3044717"/>
            <a:ext cx="3489956" cy="3443218"/>
            <a:chOff x="8939495" y="2800478"/>
            <a:chExt cx="3050046" cy="3135048"/>
          </a:xfrm>
        </p:grpSpPr>
        <p:pic>
          <p:nvPicPr>
            <p:cNvPr id="22548" name="Picture 20" descr="関連画像"/>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939495" y="2800478"/>
              <a:ext cx="3050046" cy="3135048"/>
            </a:xfrm>
            <a:prstGeom prst="rect">
              <a:avLst/>
            </a:prstGeom>
            <a:noFill/>
            <a:extLst>
              <a:ext uri="{909E8E84-426E-40DD-AFC4-6F175D3DCCD1}">
                <a14:hiddenFill xmlns:a14="http://schemas.microsoft.com/office/drawing/2010/main">
                  <a:solidFill>
                    <a:srgbClr val="FFFFFF"/>
                  </a:solidFill>
                </a14:hiddenFill>
              </a:ext>
            </a:extLst>
          </p:spPr>
        </p:pic>
        <p:sp>
          <p:nvSpPr>
            <p:cNvPr id="16" name="Szövegdoboz 15"/>
            <p:cNvSpPr txBox="1"/>
            <p:nvPr/>
          </p:nvSpPr>
          <p:spPr>
            <a:xfrm>
              <a:off x="9476986" y="4176885"/>
              <a:ext cx="652743" cy="246221"/>
            </a:xfrm>
            <a:prstGeom prst="rect">
              <a:avLst/>
            </a:prstGeom>
            <a:noFill/>
          </p:spPr>
          <p:txBody>
            <a:bodyPr wrap="none" rtlCol="0">
              <a:spAutoFit/>
            </a:bodyPr>
            <a:lstStyle/>
            <a:p>
              <a:r>
                <a:rPr lang="hu-HU" sz="1000" b="1" dirty="0" err="1">
                  <a:latin typeface="Arial" panose="020B0604020202020204" pitchFamily="34" charset="0"/>
                  <a:cs typeface="Arial" panose="020B0604020202020204" pitchFamily="34" charset="0"/>
                </a:rPr>
                <a:t>S</a:t>
              </a:r>
              <a:r>
                <a:rPr lang="hu-HU" sz="1000" b="1" dirty="0" err="1" smtClean="0">
                  <a:latin typeface="Arial" panose="020B0604020202020204" pitchFamily="34" charset="0"/>
                  <a:cs typeface="Arial" panose="020B0604020202020204" pitchFamily="34" charset="0"/>
                </a:rPr>
                <a:t>acrum</a:t>
              </a:r>
              <a:endParaRPr lang="hu-HU" sz="1000" b="1" dirty="0">
                <a:latin typeface="Arial" panose="020B0604020202020204" pitchFamily="34" charset="0"/>
                <a:cs typeface="Arial" panose="020B0604020202020204" pitchFamily="34" charset="0"/>
              </a:endParaRPr>
            </a:p>
          </p:txBody>
        </p:sp>
        <p:cxnSp>
          <p:nvCxnSpPr>
            <p:cNvPr id="18" name="Egyenes összekötő nyíllal 17"/>
            <p:cNvCxnSpPr/>
            <p:nvPr/>
          </p:nvCxnSpPr>
          <p:spPr>
            <a:xfrm flipH="1">
              <a:off x="9874329" y="5616447"/>
              <a:ext cx="475230" cy="1287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Szövegdoboz 19"/>
            <p:cNvSpPr txBox="1"/>
            <p:nvPr/>
          </p:nvSpPr>
          <p:spPr>
            <a:xfrm>
              <a:off x="10369956" y="5490722"/>
              <a:ext cx="879188" cy="235476"/>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Os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coccygis</a:t>
              </a:r>
              <a:endParaRPr lang="hu-HU" sz="1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01635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16275" y="303175"/>
            <a:ext cx="8229600" cy="647700"/>
          </a:xfrm>
        </p:spPr>
        <p:txBody>
          <a:bodyPr>
            <a:noAutofit/>
          </a:bodyPr>
          <a:lstStyle/>
          <a:p>
            <a:pPr algn="ctr" eaLnBrk="1" hangingPunct="1">
              <a:lnSpc>
                <a:spcPct val="150000"/>
              </a:lnSpc>
            </a:pPr>
            <a:r>
              <a:rPr lang="hu-HU" altLang="de-DE" sz="2000" b="1" dirty="0" smtClean="0">
                <a:latin typeface="Arial" panose="020B0604020202020204" pitchFamily="34" charset="0"/>
                <a:cs typeface="Arial" panose="020B0604020202020204" pitchFamily="34" charset="0"/>
              </a:rPr>
              <a:t>AXIÁLIS SKELETON</a:t>
            </a:r>
            <a:r>
              <a:rPr lang="hu-HU" altLang="de-DE" sz="2000" b="1" dirty="0">
                <a:latin typeface="Arial" panose="020B0604020202020204" pitchFamily="34" charset="0"/>
                <a:cs typeface="Arial" panose="020B0604020202020204" pitchFamily="34" charset="0"/>
              </a:rPr>
              <a:t/>
            </a:r>
            <a:br>
              <a:rPr lang="hu-HU" altLang="de-DE" sz="2000" b="1" dirty="0">
                <a:latin typeface="Arial" panose="020B0604020202020204" pitchFamily="34" charset="0"/>
                <a:cs typeface="Arial" panose="020B0604020202020204" pitchFamily="34" charset="0"/>
              </a:rPr>
            </a:br>
            <a:r>
              <a:rPr lang="hu-HU" altLang="de-DE" sz="2000" b="1" dirty="0" smtClean="0">
                <a:latin typeface="Arial" panose="020B0604020202020204" pitchFamily="34" charset="0"/>
                <a:cs typeface="Arial" panose="020B0604020202020204" pitchFamily="34" charset="0"/>
              </a:rPr>
              <a:t>TÖRZS</a:t>
            </a:r>
            <a:endParaRPr lang="hu-HU" altLang="de-DE" sz="2000" b="1" dirty="0">
              <a:latin typeface="Arial" panose="020B0604020202020204" pitchFamily="34" charset="0"/>
              <a:cs typeface="Arial" panose="020B0604020202020204" pitchFamily="34" charset="0"/>
            </a:endParaRPr>
          </a:p>
        </p:txBody>
      </p:sp>
      <p:sp>
        <p:nvSpPr>
          <p:cNvPr id="26627" name="Rectangle 3"/>
          <p:cNvSpPr>
            <a:spLocks noGrp="1" noChangeArrowheads="1"/>
          </p:cNvSpPr>
          <p:nvPr>
            <p:ph type="body" sz="half" idx="1"/>
          </p:nvPr>
        </p:nvSpPr>
        <p:spPr>
          <a:xfrm>
            <a:off x="392538" y="1325518"/>
            <a:ext cx="5040313" cy="3455987"/>
          </a:xfrm>
        </p:spPr>
        <p:txBody>
          <a:bodyPr/>
          <a:lstStyle/>
          <a:p>
            <a:pPr eaLnBrk="1" hangingPunct="1">
              <a:lnSpc>
                <a:spcPct val="80000"/>
              </a:lnSpc>
              <a:buFontTx/>
              <a:buNone/>
              <a:defRPr/>
            </a:pPr>
            <a:r>
              <a:rPr lang="hu-HU" altLang="de-DE" sz="1200" b="1" dirty="0" smtClean="0">
                <a:latin typeface="Arial" panose="020B0604020202020204" pitchFamily="34" charset="0"/>
                <a:cs typeface="Arial" panose="020B0604020202020204" pitchFamily="34" charset="0"/>
              </a:rPr>
              <a:t>TÖRZS </a:t>
            </a:r>
            <a:r>
              <a:rPr lang="en-US" altLang="de-DE" sz="1200" b="1" dirty="0">
                <a:latin typeface="Arial" panose="020B0604020202020204" pitchFamily="34" charset="0"/>
                <a:cs typeface="Arial" panose="020B0604020202020204" pitchFamily="34" charset="0"/>
              </a:rPr>
              <a:t>(TRUNCUS)</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a:latin typeface="Arial" panose="020B0604020202020204" pitchFamily="34" charset="0"/>
                <a:cs typeface="Arial" panose="020B0604020202020204" pitchFamily="34" charset="0"/>
              </a:rPr>
              <a:t>2. </a:t>
            </a:r>
            <a:r>
              <a:rPr lang="hu-HU" altLang="de-DE" sz="1200" b="1" dirty="0" smtClean="0">
                <a:latin typeface="Arial" panose="020B0604020202020204" pitchFamily="34" charset="0"/>
                <a:cs typeface="Arial" panose="020B0604020202020204" pitchFamily="34" charset="0"/>
              </a:rPr>
              <a:t>MELLKAS </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smtClean="0">
                <a:latin typeface="Arial" panose="020B0604020202020204" pitchFamily="34" charset="0"/>
                <a:cs typeface="Arial" panose="020B0604020202020204" pitchFamily="34" charset="0"/>
              </a:rPr>
              <a:t>RÉSZEI:</a:t>
            </a:r>
          </a:p>
          <a:p>
            <a:pPr>
              <a:lnSpc>
                <a:spcPct val="200000"/>
              </a:lnSpc>
              <a:buFont typeface="+mj-lt"/>
              <a:buAutoNum type="alphaLcParenR"/>
              <a:defRPr/>
            </a:pPr>
            <a:r>
              <a:rPr lang="hu-HU" altLang="de-DE" sz="1200" b="1" dirty="0" err="1">
                <a:latin typeface="Arial" panose="020B0604020202020204" pitchFamily="34" charset="0"/>
                <a:cs typeface="Arial" panose="020B0604020202020204" pitchFamily="34" charset="0"/>
              </a:rPr>
              <a:t>s</a:t>
            </a:r>
            <a:r>
              <a:rPr lang="hu-HU" altLang="de-DE" sz="1200" b="1" dirty="0" err="1" smtClean="0">
                <a:latin typeface="Arial" panose="020B0604020202020204" pitchFamily="34" charset="0"/>
                <a:cs typeface="Arial" panose="020B0604020202020204" pitchFamily="34" charset="0"/>
              </a:rPr>
              <a:t>ternum</a:t>
            </a:r>
            <a:r>
              <a:rPr lang="hu-HU" altLang="de-DE" sz="1200" b="1" dirty="0" smtClean="0">
                <a:latin typeface="Arial" panose="020B0604020202020204" pitchFamily="34" charset="0"/>
                <a:cs typeface="Arial" panose="020B0604020202020204" pitchFamily="34" charset="0"/>
              </a:rPr>
              <a:t> </a:t>
            </a:r>
          </a:p>
          <a:p>
            <a:pPr>
              <a:lnSpc>
                <a:spcPct val="200000"/>
              </a:lnSpc>
              <a:buFont typeface="+mj-lt"/>
              <a:buAutoNum type="alphaLcParenR"/>
              <a:defRPr/>
            </a:pPr>
            <a:r>
              <a:rPr lang="hu-HU" altLang="de-DE" sz="1200" b="1" dirty="0" smtClean="0">
                <a:latin typeface="Arial" panose="020B0604020202020204" pitchFamily="34" charset="0"/>
                <a:cs typeface="Arial" panose="020B0604020202020204" pitchFamily="34" charset="0"/>
              </a:rPr>
              <a:t>12 pár </a:t>
            </a:r>
            <a:r>
              <a:rPr lang="hu-HU" altLang="de-DE" sz="1200" b="1" dirty="0" err="1" smtClean="0">
                <a:latin typeface="Arial" panose="020B0604020202020204" pitchFamily="34" charset="0"/>
                <a:cs typeface="Arial" panose="020B0604020202020204" pitchFamily="34" charset="0"/>
              </a:rPr>
              <a:t>costae</a:t>
            </a:r>
            <a:endParaRPr lang="hu-HU" altLang="de-DE" sz="1200" b="1" dirty="0" smtClean="0">
              <a:latin typeface="Arial" panose="020B0604020202020204" pitchFamily="34" charset="0"/>
              <a:cs typeface="Arial" panose="020B0604020202020204" pitchFamily="34" charset="0"/>
            </a:endParaRPr>
          </a:p>
          <a:p>
            <a:pPr>
              <a:lnSpc>
                <a:spcPct val="200000"/>
              </a:lnSpc>
              <a:buFont typeface="+mj-lt"/>
              <a:buAutoNum type="alphaLcParenR"/>
              <a:defRPr/>
            </a:pPr>
            <a:r>
              <a:rPr lang="hu-HU" altLang="de-DE" sz="1200" b="1" dirty="0" smtClean="0">
                <a:latin typeface="Arial" panose="020B0604020202020204" pitchFamily="34" charset="0"/>
                <a:cs typeface="Arial" panose="020B0604020202020204" pitchFamily="34" charset="0"/>
              </a:rPr>
              <a:t>12 </a:t>
            </a:r>
            <a:r>
              <a:rPr lang="hu-HU" altLang="de-DE" sz="1200" b="1" dirty="0" err="1">
                <a:latin typeface="Arial" panose="020B0604020202020204" pitchFamily="34" charset="0"/>
                <a:cs typeface="Arial" panose="020B0604020202020204" pitchFamily="34" charset="0"/>
              </a:rPr>
              <a:t>v</a:t>
            </a:r>
            <a:r>
              <a:rPr lang="hu-HU" altLang="de-DE" sz="1200" b="1" dirty="0" err="1" smtClean="0">
                <a:latin typeface="Arial" panose="020B0604020202020204" pitchFamily="34" charset="0"/>
                <a:cs typeface="Arial" panose="020B0604020202020204" pitchFamily="34" charset="0"/>
              </a:rPr>
              <a:t>ertebrae</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thoracica</a:t>
            </a:r>
            <a:endParaRPr lang="hu-HU" altLang="de-DE" sz="1200" b="1" dirty="0">
              <a:latin typeface="Arial" panose="020B0604020202020204" pitchFamily="34" charset="0"/>
              <a:cs typeface="Arial" panose="020B0604020202020204" pitchFamily="34" charset="0"/>
            </a:endParaRPr>
          </a:p>
        </p:txBody>
      </p:sp>
      <p:pic>
        <p:nvPicPr>
          <p:cNvPr id="23554" name="Picture 2" descr="「human skeleton」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40054" y="259151"/>
            <a:ext cx="3485905" cy="383220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関連画像"/>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08939" y="1202716"/>
            <a:ext cx="3844272" cy="3307524"/>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s://coursehero.s3.amazonaws.com/file_upload/flashcards/645e12836622096649385fc5ae4b9b059d720d7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0240" y="4091356"/>
            <a:ext cx="1276652" cy="2626257"/>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s://coursehero.s3.amazonaws.com/file_upload/flashcards/5126547a07319ad7286071562ac8a7bac3ec578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400000">
            <a:off x="4680876" y="4195652"/>
            <a:ext cx="1503949" cy="295858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Csoportba foglalás 9"/>
          <p:cNvGrpSpPr/>
          <p:nvPr/>
        </p:nvGrpSpPr>
        <p:grpSpPr>
          <a:xfrm>
            <a:off x="7219575" y="4626551"/>
            <a:ext cx="4122751" cy="2046591"/>
            <a:chOff x="181703" y="4782313"/>
            <a:chExt cx="4465640" cy="2324301"/>
          </a:xfrm>
        </p:grpSpPr>
        <p:pic>
          <p:nvPicPr>
            <p:cNvPr id="11" name="Picture 12" descr="http://www.gwc.maricopa.edu/class/bio201/vert/thorc1x.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703" y="4782313"/>
              <a:ext cx="1906283" cy="19761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www.gwc.maricopa.edu/class/bio201/vert/thorc3x.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72369" y="4820755"/>
              <a:ext cx="2422173" cy="1937739"/>
            </a:xfrm>
            <a:prstGeom prst="rect">
              <a:avLst/>
            </a:prstGeom>
            <a:noFill/>
            <a:extLst>
              <a:ext uri="{909E8E84-426E-40DD-AFC4-6F175D3DCCD1}">
                <a14:hiddenFill xmlns:a14="http://schemas.microsoft.com/office/drawing/2010/main">
                  <a:solidFill>
                    <a:srgbClr val="FFFFFF"/>
                  </a:solidFill>
                </a14:hiddenFill>
              </a:ext>
            </a:extLst>
          </p:spPr>
        </p:pic>
        <p:sp>
          <p:nvSpPr>
            <p:cNvPr id="13" name="Szövegdoboz 12"/>
            <p:cNvSpPr txBox="1"/>
            <p:nvPr/>
          </p:nvSpPr>
          <p:spPr>
            <a:xfrm>
              <a:off x="364915" y="6798413"/>
              <a:ext cx="1413716" cy="279632"/>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Vertebra</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thoracica</a:t>
              </a:r>
              <a:endParaRPr lang="hu-HU" sz="1000" b="1" dirty="0">
                <a:latin typeface="Arial" panose="020B0604020202020204" pitchFamily="34" charset="0"/>
                <a:cs typeface="Arial" panose="020B0604020202020204" pitchFamily="34" charset="0"/>
              </a:endParaRPr>
            </a:p>
          </p:txBody>
        </p:sp>
        <p:sp>
          <p:nvSpPr>
            <p:cNvPr id="14" name="Szövegdoboz 13"/>
            <p:cNvSpPr txBox="1"/>
            <p:nvPr/>
          </p:nvSpPr>
          <p:spPr>
            <a:xfrm>
              <a:off x="1919230" y="6826982"/>
              <a:ext cx="2728113" cy="279632"/>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Vertebra</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thoracica</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Ansicht</a:t>
              </a:r>
              <a:r>
                <a:rPr lang="hu-HU" sz="1000" b="1" dirty="0" smtClean="0">
                  <a:latin typeface="Arial" panose="020B0604020202020204" pitchFamily="34" charset="0"/>
                  <a:cs typeface="Arial" panose="020B0604020202020204" pitchFamily="34" charset="0"/>
                </a:rPr>
                <a:t> von </a:t>
              </a:r>
              <a:r>
                <a:rPr lang="hu-HU" sz="1000" b="1" dirty="0" err="1" smtClean="0">
                  <a:latin typeface="Arial" panose="020B0604020202020204" pitchFamily="34" charset="0"/>
                  <a:cs typeface="Arial" panose="020B0604020202020204" pitchFamily="34" charset="0"/>
                </a:rPr>
                <a:t>lateral</a:t>
              </a:r>
              <a:endParaRPr lang="hu-HU" sz="1000" b="1" dirty="0">
                <a:latin typeface="Arial" panose="020B0604020202020204" pitchFamily="34" charset="0"/>
                <a:cs typeface="Arial" panose="020B0604020202020204" pitchFamily="34" charset="0"/>
              </a:endParaRPr>
            </a:p>
          </p:txBody>
        </p:sp>
      </p:grpSp>
      <p:sp>
        <p:nvSpPr>
          <p:cNvPr id="2" name="Szövegdoboz 1"/>
          <p:cNvSpPr txBox="1"/>
          <p:nvPr/>
        </p:nvSpPr>
        <p:spPr>
          <a:xfrm>
            <a:off x="1739707" y="5932887"/>
            <a:ext cx="540533" cy="246221"/>
          </a:xfrm>
          <a:prstGeom prst="rect">
            <a:avLst/>
          </a:prstGeom>
          <a:noFill/>
        </p:spPr>
        <p:txBody>
          <a:bodyPr wrap="none" rtlCol="0">
            <a:spAutoFit/>
          </a:bodyPr>
          <a:lstStyle/>
          <a:p>
            <a:r>
              <a:rPr lang="hu-HU" sz="1000" b="1" dirty="0">
                <a:solidFill>
                  <a:schemeClr val="bg1"/>
                </a:solidFill>
                <a:latin typeface="Arial" panose="020B0604020202020204" pitchFamily="34" charset="0"/>
                <a:cs typeface="Arial" panose="020B0604020202020204" pitchFamily="34" charset="0"/>
              </a:rPr>
              <a:t>C</a:t>
            </a:r>
            <a:r>
              <a:rPr lang="hu-HU" sz="1000" b="1" dirty="0" smtClean="0">
                <a:solidFill>
                  <a:schemeClr val="bg1"/>
                </a:solidFill>
                <a:latin typeface="Arial" panose="020B0604020202020204" pitchFamily="34" charset="0"/>
                <a:cs typeface="Arial" panose="020B0604020202020204" pitchFamily="34" charset="0"/>
              </a:rPr>
              <a:t>osta</a:t>
            </a:r>
            <a:endParaRPr lang="hu-HU" sz="1000" b="1" dirty="0">
              <a:solidFill>
                <a:schemeClr val="bg1"/>
              </a:solidFill>
              <a:latin typeface="Arial" panose="020B0604020202020204" pitchFamily="34" charset="0"/>
              <a:cs typeface="Arial" panose="020B0604020202020204" pitchFamily="34" charset="0"/>
            </a:endParaRPr>
          </a:p>
        </p:txBody>
      </p:sp>
      <p:sp>
        <p:nvSpPr>
          <p:cNvPr id="3" name="Szövegdoboz 2"/>
          <p:cNvSpPr txBox="1"/>
          <p:nvPr/>
        </p:nvSpPr>
        <p:spPr>
          <a:xfrm>
            <a:off x="2208655" y="6464131"/>
            <a:ext cx="704039" cy="246221"/>
          </a:xfrm>
          <a:prstGeom prst="rect">
            <a:avLst/>
          </a:prstGeom>
          <a:noFill/>
        </p:spPr>
        <p:txBody>
          <a:bodyPr wrap="none" rtlCol="0">
            <a:spAutoFit/>
          </a:bodyPr>
          <a:lstStyle/>
          <a:p>
            <a:r>
              <a:rPr lang="hu-HU" sz="1000" b="1" dirty="0" err="1">
                <a:solidFill>
                  <a:schemeClr val="bg1"/>
                </a:solidFill>
                <a:latin typeface="Arial" panose="020B0604020202020204" pitchFamily="34" charset="0"/>
                <a:cs typeface="Arial" panose="020B0604020202020204" pitchFamily="34" charset="0"/>
              </a:rPr>
              <a:t>S</a:t>
            </a:r>
            <a:r>
              <a:rPr lang="hu-HU" sz="1000" b="1" dirty="0" err="1" smtClean="0">
                <a:solidFill>
                  <a:schemeClr val="bg1"/>
                </a:solidFill>
                <a:latin typeface="Arial" panose="020B0604020202020204" pitchFamily="34" charset="0"/>
                <a:cs typeface="Arial" panose="020B0604020202020204" pitchFamily="34" charset="0"/>
              </a:rPr>
              <a:t>ternum</a:t>
            </a:r>
            <a:endParaRPr lang="hu-HU" sz="1000" b="1" dirty="0">
              <a:solidFill>
                <a:schemeClr val="bg1"/>
              </a:solidFill>
              <a:latin typeface="Arial" panose="020B0604020202020204" pitchFamily="34" charset="0"/>
              <a:cs typeface="Arial" panose="020B0604020202020204" pitchFamily="34" charset="0"/>
            </a:endParaRPr>
          </a:p>
        </p:txBody>
      </p:sp>
      <p:sp>
        <p:nvSpPr>
          <p:cNvPr id="4" name="Szövegdoboz 3"/>
          <p:cNvSpPr txBox="1"/>
          <p:nvPr/>
        </p:nvSpPr>
        <p:spPr>
          <a:xfrm>
            <a:off x="3978185" y="6179108"/>
            <a:ext cx="518091"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costa</a:t>
            </a:r>
            <a:endParaRPr lang="hu-HU"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223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29601" y="364066"/>
            <a:ext cx="10972800" cy="606269"/>
          </a:xfrm>
        </p:spPr>
        <p:txBody>
          <a:bodyPr>
            <a:noAutofit/>
          </a:bodyPr>
          <a:lstStyle/>
          <a:p>
            <a:pPr algn="ctr">
              <a:lnSpc>
                <a:spcPct val="150000"/>
              </a:lnSpc>
            </a:pPr>
            <a:r>
              <a:rPr lang="hu-HU" altLang="de-DE" sz="2000" b="1" dirty="0">
                <a:latin typeface="Arial" panose="020B0604020202020204" pitchFamily="34" charset="0"/>
                <a:cs typeface="Arial" panose="020B0604020202020204" pitchFamily="34" charset="0"/>
              </a:rPr>
              <a:t>AXIÁLIS SKELETON</a:t>
            </a:r>
            <a:br>
              <a:rPr lang="hu-HU" altLang="de-DE" sz="2000" b="1" dirty="0">
                <a:latin typeface="Arial" panose="020B0604020202020204" pitchFamily="34" charset="0"/>
                <a:cs typeface="Arial" panose="020B0604020202020204" pitchFamily="34" charset="0"/>
              </a:rPr>
            </a:br>
            <a:r>
              <a:rPr lang="hu-HU" altLang="de-DE" sz="2000" b="1" dirty="0">
                <a:latin typeface="Arial" panose="020B0604020202020204" pitchFamily="34" charset="0"/>
                <a:cs typeface="Arial" panose="020B0604020202020204" pitchFamily="34" charset="0"/>
              </a:rPr>
              <a:t>TÖRZS</a:t>
            </a:r>
            <a:endParaRPr lang="hu-HU" altLang="hu-HU" sz="2000" b="1" dirty="0" smtClean="0">
              <a:latin typeface="Arial" panose="020B0604020202020204" pitchFamily="34" charset="0"/>
              <a:cs typeface="Arial" panose="020B0604020202020204" pitchFamily="34" charset="0"/>
            </a:endParaRPr>
          </a:p>
        </p:txBody>
      </p:sp>
      <p:sp>
        <p:nvSpPr>
          <p:cNvPr id="15363" name="Rectangle 3"/>
          <p:cNvSpPr>
            <a:spLocks noGrp="1" noChangeArrowheads="1"/>
          </p:cNvSpPr>
          <p:nvPr>
            <p:ph type="body" sz="half" idx="1"/>
          </p:nvPr>
        </p:nvSpPr>
        <p:spPr>
          <a:xfrm>
            <a:off x="402303" y="1124368"/>
            <a:ext cx="5770563" cy="4525963"/>
          </a:xfrm>
        </p:spPr>
        <p:txBody>
          <a:bodyPr>
            <a:normAutofit/>
          </a:bodyPr>
          <a:lstStyle/>
          <a:p>
            <a:pPr eaLnBrk="1" hangingPunct="1">
              <a:buFontTx/>
              <a:buNone/>
            </a:pPr>
            <a:r>
              <a:rPr lang="en-US" altLang="hu-HU" sz="1400" b="1" dirty="0" smtClean="0">
                <a:latin typeface="Arial" panose="020B0604020202020204" pitchFamily="34" charset="0"/>
                <a:cs typeface="Arial" panose="020B0604020202020204" pitchFamily="34" charset="0"/>
              </a:rPr>
              <a:t>1</a:t>
            </a:r>
            <a:r>
              <a:rPr lang="en-US" altLang="hu-HU" sz="1400" b="1" dirty="0">
                <a:latin typeface="Arial" panose="020B0604020202020204" pitchFamily="34" charset="0"/>
                <a:cs typeface="Arial" panose="020B0604020202020204" pitchFamily="34" charset="0"/>
              </a:rPr>
              <a:t>. </a:t>
            </a:r>
            <a:r>
              <a:rPr lang="en-US" altLang="hu-HU" sz="1400" b="1" dirty="0" smtClean="0">
                <a:latin typeface="Arial" panose="020B0604020202020204" pitchFamily="34" charset="0"/>
                <a:cs typeface="Arial" panose="020B0604020202020204" pitchFamily="34" charset="0"/>
              </a:rPr>
              <a:t>STERNUM</a:t>
            </a:r>
            <a:endParaRPr lang="en-US" altLang="hu-HU" sz="1400" b="1" dirty="0">
              <a:latin typeface="Arial" panose="020B0604020202020204" pitchFamily="34" charset="0"/>
              <a:cs typeface="Arial" panose="020B0604020202020204" pitchFamily="34" charset="0"/>
            </a:endParaRPr>
          </a:p>
        </p:txBody>
      </p:sp>
      <p:pic>
        <p:nvPicPr>
          <p:cNvPr id="4" name="Picture 6"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68080" y="1978477"/>
            <a:ext cx="3649221" cy="31397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éptalálat a következőre: „chest organs hu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48390" y="1240742"/>
            <a:ext cx="2884485" cy="46151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sa-anatomy.weebly.com/uploads/4/0/7/9/40794497/772947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9601" y="1958222"/>
            <a:ext cx="2862096" cy="315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76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357399" y="165519"/>
            <a:ext cx="5595937" cy="746573"/>
          </a:xfrm>
        </p:spPr>
        <p:txBody>
          <a:bodyPr/>
          <a:lstStyle/>
          <a:p>
            <a:pPr eaLnBrk="1" hangingPunct="1">
              <a:lnSpc>
                <a:spcPct val="150000"/>
              </a:lnSpc>
            </a:pPr>
            <a:r>
              <a:rPr lang="hu-HU" altLang="de-DE" sz="2000" b="1" dirty="0" smtClean="0">
                <a:solidFill>
                  <a:srgbClr val="001000"/>
                </a:solidFill>
                <a:latin typeface="Arial" panose="020B0604020202020204" pitchFamily="34" charset="0"/>
                <a:cs typeface="Arial" panose="020B0604020202020204" pitchFamily="34" charset="0"/>
              </a:rPr>
              <a:t>CSONTHÁRTYA </a:t>
            </a:r>
            <a:r>
              <a:rPr lang="hu-HU" altLang="de-DE" sz="2000" b="1" dirty="0">
                <a:solidFill>
                  <a:srgbClr val="001000"/>
                </a:solidFill>
                <a:latin typeface="Arial" panose="020B0604020202020204" pitchFamily="34" charset="0"/>
                <a:cs typeface="Arial" panose="020B0604020202020204" pitchFamily="34" charset="0"/>
              </a:rPr>
              <a:t>(PERIOSTEUM)</a:t>
            </a:r>
            <a:endParaRPr lang="en-US" altLang="de-DE" sz="2000" b="1" dirty="0">
              <a:solidFill>
                <a:srgbClr val="001000"/>
              </a:solidFill>
              <a:latin typeface="Arial" panose="020B0604020202020204" pitchFamily="34" charset="0"/>
              <a:cs typeface="Arial" panose="020B0604020202020204" pitchFamily="34" charset="0"/>
            </a:endParaRPr>
          </a:p>
        </p:txBody>
      </p:sp>
      <p:sp>
        <p:nvSpPr>
          <p:cNvPr id="10243" name="Text Box 3"/>
          <p:cNvSpPr txBox="1">
            <a:spLocks noChangeArrowheads="1"/>
          </p:cNvSpPr>
          <p:nvPr/>
        </p:nvSpPr>
        <p:spPr bwMode="auto">
          <a:xfrm>
            <a:off x="379043" y="815416"/>
            <a:ext cx="419698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defRPr/>
            </a:pPr>
            <a:endParaRPr lang="hu-HU" altLang="de-DE" sz="1200" b="1" dirty="0">
              <a:solidFill>
                <a:srgbClr val="001000"/>
              </a:solidFill>
            </a:endParaRPr>
          </a:p>
          <a:p>
            <a:pPr eaLnBrk="1" hangingPunct="1">
              <a:lnSpc>
                <a:spcPct val="150000"/>
              </a:lnSpc>
              <a:spcBef>
                <a:spcPct val="0"/>
              </a:spcBef>
              <a:buFontTx/>
              <a:buNone/>
              <a:defRPr/>
            </a:pPr>
            <a:r>
              <a:rPr lang="hu-HU" altLang="de-DE" sz="1200" b="1" dirty="0" smtClean="0">
                <a:solidFill>
                  <a:srgbClr val="001000"/>
                </a:solidFill>
              </a:rPr>
              <a:t>RÉTEGEI:</a:t>
            </a:r>
            <a:endParaRPr lang="hu-HU" altLang="de-DE" sz="1200" b="1" dirty="0">
              <a:solidFill>
                <a:srgbClr val="001000"/>
              </a:solidFill>
            </a:endParaRPr>
          </a:p>
          <a:p>
            <a:pPr marL="800100" lvl="1" indent="-342900">
              <a:lnSpc>
                <a:spcPct val="200000"/>
              </a:lnSpc>
              <a:spcBef>
                <a:spcPct val="0"/>
              </a:spcBef>
              <a:buFont typeface="+mj-lt"/>
              <a:buAutoNum type="arabicPeriod"/>
              <a:defRPr/>
            </a:pPr>
            <a:r>
              <a:rPr lang="hu-HU" altLang="de-DE" sz="1200" b="1" dirty="0" err="1">
                <a:solidFill>
                  <a:srgbClr val="001000"/>
                </a:solidFill>
              </a:rPr>
              <a:t>Stratum</a:t>
            </a:r>
            <a:r>
              <a:rPr lang="hu-HU" altLang="de-DE" sz="1200" b="1" dirty="0">
                <a:solidFill>
                  <a:srgbClr val="001000"/>
                </a:solidFill>
              </a:rPr>
              <a:t> </a:t>
            </a:r>
            <a:r>
              <a:rPr lang="hu-HU" altLang="de-DE" sz="1200" b="1" dirty="0" err="1">
                <a:solidFill>
                  <a:srgbClr val="001000"/>
                </a:solidFill>
              </a:rPr>
              <a:t>fibrosum</a:t>
            </a:r>
            <a:r>
              <a:rPr lang="hu-HU" altLang="de-DE" sz="1200" b="1" dirty="0">
                <a:solidFill>
                  <a:srgbClr val="001000"/>
                </a:solidFill>
              </a:rPr>
              <a:t> </a:t>
            </a:r>
          </a:p>
          <a:p>
            <a:pPr marL="800100" lvl="1" indent="-342900">
              <a:lnSpc>
                <a:spcPct val="200000"/>
              </a:lnSpc>
              <a:spcBef>
                <a:spcPct val="0"/>
              </a:spcBef>
              <a:buFont typeface="+mj-lt"/>
              <a:buAutoNum type="arabicPeriod"/>
              <a:defRPr/>
            </a:pPr>
            <a:r>
              <a:rPr lang="hu-HU" altLang="de-DE" sz="1200" b="1" dirty="0" err="1">
                <a:solidFill>
                  <a:srgbClr val="001000"/>
                </a:solidFill>
              </a:rPr>
              <a:t>Stratum</a:t>
            </a:r>
            <a:r>
              <a:rPr lang="hu-HU" altLang="de-DE" sz="1200" b="1" dirty="0">
                <a:solidFill>
                  <a:srgbClr val="001000"/>
                </a:solidFill>
              </a:rPr>
              <a:t> </a:t>
            </a:r>
            <a:r>
              <a:rPr lang="hu-HU" altLang="de-DE" sz="1200" b="1" dirty="0" err="1">
                <a:solidFill>
                  <a:srgbClr val="001000"/>
                </a:solidFill>
              </a:rPr>
              <a:t>osteoblasticum</a:t>
            </a:r>
            <a:r>
              <a:rPr lang="hu-HU" altLang="de-DE" sz="1200" b="1" dirty="0">
                <a:solidFill>
                  <a:srgbClr val="001000"/>
                </a:solidFill>
              </a:rPr>
              <a:t> – </a:t>
            </a:r>
            <a:r>
              <a:rPr lang="hu-HU" altLang="de-DE" sz="1200" b="1" dirty="0" smtClean="0">
                <a:solidFill>
                  <a:srgbClr val="FF0000"/>
                </a:solidFill>
              </a:rPr>
              <a:t>csontregeneráció</a:t>
            </a:r>
            <a:endParaRPr lang="hu-HU" altLang="de-DE" sz="1200" b="1" dirty="0">
              <a:solidFill>
                <a:srgbClr val="FF0000"/>
              </a:solidFill>
            </a:endParaRPr>
          </a:p>
          <a:p>
            <a:pPr eaLnBrk="1" hangingPunct="1">
              <a:lnSpc>
                <a:spcPct val="150000"/>
              </a:lnSpc>
              <a:spcBef>
                <a:spcPct val="0"/>
              </a:spcBef>
              <a:buFontTx/>
              <a:buNone/>
              <a:defRPr/>
            </a:pPr>
            <a:endParaRPr lang="hu-HU" altLang="de-DE" sz="1200" b="1" dirty="0">
              <a:solidFill>
                <a:srgbClr val="001000"/>
              </a:solidFill>
            </a:endParaRPr>
          </a:p>
          <a:p>
            <a:pPr eaLnBrk="1" hangingPunct="1">
              <a:lnSpc>
                <a:spcPct val="150000"/>
              </a:lnSpc>
              <a:spcBef>
                <a:spcPct val="0"/>
              </a:spcBef>
              <a:buFontTx/>
              <a:buNone/>
              <a:defRPr/>
            </a:pPr>
            <a:r>
              <a:rPr lang="hu-HU" altLang="de-DE" sz="1200" b="1" dirty="0" smtClean="0">
                <a:solidFill>
                  <a:srgbClr val="001000"/>
                </a:solidFill>
              </a:rPr>
              <a:t>Feladata:</a:t>
            </a:r>
            <a:endParaRPr lang="hu-HU" altLang="de-DE" sz="1200" b="1" dirty="0">
              <a:solidFill>
                <a:srgbClr val="001000"/>
              </a:solidFill>
            </a:endParaRPr>
          </a:p>
          <a:p>
            <a:pPr marL="742950" lvl="1" indent="-285750">
              <a:lnSpc>
                <a:spcPct val="150000"/>
              </a:lnSpc>
              <a:spcBef>
                <a:spcPct val="0"/>
              </a:spcBef>
              <a:defRPr/>
            </a:pPr>
            <a:r>
              <a:rPr lang="hu-HU" altLang="de-DE" sz="1200" b="1" dirty="0" smtClean="0">
                <a:solidFill>
                  <a:srgbClr val="001000"/>
                </a:solidFill>
              </a:rPr>
              <a:t>védelem</a:t>
            </a:r>
            <a:endParaRPr lang="hu-HU" altLang="de-DE" sz="1200" b="1" dirty="0">
              <a:solidFill>
                <a:srgbClr val="001000"/>
              </a:solidFill>
            </a:endParaRPr>
          </a:p>
          <a:p>
            <a:pPr marL="742950" lvl="1" indent="-285750">
              <a:lnSpc>
                <a:spcPct val="150000"/>
              </a:lnSpc>
              <a:spcBef>
                <a:spcPct val="0"/>
              </a:spcBef>
              <a:defRPr/>
            </a:pPr>
            <a:r>
              <a:rPr lang="hu-HU" altLang="de-DE" sz="1200" b="1" dirty="0" smtClean="0">
                <a:solidFill>
                  <a:srgbClr val="001000"/>
                </a:solidFill>
              </a:rPr>
              <a:t>vérellátás</a:t>
            </a:r>
            <a:endParaRPr lang="hu-HU" altLang="de-DE" sz="1200" b="1" dirty="0">
              <a:solidFill>
                <a:srgbClr val="001000"/>
              </a:solidFill>
            </a:endParaRPr>
          </a:p>
          <a:p>
            <a:pPr marL="742950" lvl="1" indent="-285750">
              <a:lnSpc>
                <a:spcPct val="150000"/>
              </a:lnSpc>
              <a:spcBef>
                <a:spcPct val="0"/>
              </a:spcBef>
              <a:defRPr/>
            </a:pPr>
            <a:r>
              <a:rPr lang="hu-HU" altLang="de-DE" sz="1200" b="1" dirty="0" smtClean="0">
                <a:solidFill>
                  <a:srgbClr val="001000"/>
                </a:solidFill>
              </a:rPr>
              <a:t>beidegzés</a:t>
            </a:r>
            <a:endParaRPr lang="hu-HU" altLang="de-DE" sz="1200" b="1" dirty="0">
              <a:solidFill>
                <a:srgbClr val="001000"/>
              </a:solidFill>
            </a:endParaRPr>
          </a:p>
          <a:p>
            <a:pPr eaLnBrk="1" hangingPunct="1">
              <a:spcBef>
                <a:spcPct val="0"/>
              </a:spcBef>
              <a:buFontTx/>
              <a:buNone/>
              <a:defRPr/>
            </a:pPr>
            <a:endParaRPr lang="hu-HU" altLang="de-DE" sz="1600" b="1" dirty="0">
              <a:solidFill>
                <a:srgbClr val="001000"/>
              </a:solidFill>
            </a:endParaRPr>
          </a:p>
          <a:p>
            <a:pPr eaLnBrk="1" hangingPunct="1">
              <a:spcBef>
                <a:spcPct val="0"/>
              </a:spcBef>
              <a:buFontTx/>
              <a:buNone/>
              <a:defRPr/>
            </a:pPr>
            <a:endParaRPr lang="hu-HU" altLang="de-DE" sz="1600" b="1" dirty="0">
              <a:solidFill>
                <a:srgbClr val="001000"/>
              </a:solidFill>
            </a:endParaRPr>
          </a:p>
          <a:p>
            <a:pPr eaLnBrk="1" hangingPunct="1">
              <a:spcBef>
                <a:spcPct val="0"/>
              </a:spcBef>
              <a:buFontTx/>
              <a:buNone/>
              <a:defRPr/>
            </a:pPr>
            <a:endParaRPr lang="en-US" altLang="de-DE" sz="1600" b="1" dirty="0">
              <a:solidFill>
                <a:srgbClr val="001000"/>
              </a:solidFill>
            </a:endParaRPr>
          </a:p>
        </p:txBody>
      </p:sp>
      <p:pic>
        <p:nvPicPr>
          <p:cNvPr id="10245" name="Picture 8" descr="Képtalálat a következőre: „periosteu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91093" y="1044631"/>
            <a:ext cx="3591991" cy="28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periosteum and endosteum histology」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95077" y="4094286"/>
            <a:ext cx="3716518" cy="24776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unifr.ch/anatomy/elearning/de/stuetzgewebe/knochen/images/periost_mit.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951" y="3821957"/>
            <a:ext cx="4410075" cy="27622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áblázat 1"/>
          <p:cNvGraphicFramePr>
            <a:graphicFrameLocks noGrp="1"/>
          </p:cNvGraphicFramePr>
          <p:nvPr>
            <p:extLst>
              <p:ext uri="{D42A27DB-BD31-4B8C-83A1-F6EECF244321}">
                <p14:modId xmlns:p14="http://schemas.microsoft.com/office/powerpoint/2010/main" val="2409847244"/>
              </p:ext>
            </p:extLst>
          </p:nvPr>
        </p:nvGraphicFramePr>
        <p:xfrm>
          <a:off x="4696570" y="5943429"/>
          <a:ext cx="3192619" cy="457200"/>
        </p:xfrm>
        <a:graphic>
          <a:graphicData uri="http://schemas.openxmlformats.org/drawingml/2006/table">
            <a:tbl>
              <a:tblPr/>
              <a:tblGrid>
                <a:gridCol w="152030">
                  <a:extLst>
                    <a:ext uri="{9D8B030D-6E8A-4147-A177-3AD203B41FA5}">
                      <a16:colId xmlns:a16="http://schemas.microsoft.com/office/drawing/2014/main" val="20000"/>
                    </a:ext>
                  </a:extLst>
                </a:gridCol>
                <a:gridCol w="1437369">
                  <a:extLst>
                    <a:ext uri="{9D8B030D-6E8A-4147-A177-3AD203B41FA5}">
                      <a16:colId xmlns:a16="http://schemas.microsoft.com/office/drawing/2014/main" val="20001"/>
                    </a:ext>
                  </a:extLst>
                </a:gridCol>
                <a:gridCol w="165851">
                  <a:extLst>
                    <a:ext uri="{9D8B030D-6E8A-4147-A177-3AD203B41FA5}">
                      <a16:colId xmlns:a16="http://schemas.microsoft.com/office/drawing/2014/main" val="20002"/>
                    </a:ext>
                  </a:extLst>
                </a:gridCol>
                <a:gridCol w="1437369">
                  <a:extLst>
                    <a:ext uri="{9D8B030D-6E8A-4147-A177-3AD203B41FA5}">
                      <a16:colId xmlns:a16="http://schemas.microsoft.com/office/drawing/2014/main" val="20003"/>
                    </a:ext>
                  </a:extLst>
                </a:gridCol>
              </a:tblGrid>
              <a:tr h="96763">
                <a:tc>
                  <a:txBody>
                    <a:bodyPr/>
                    <a:lstStyle/>
                    <a:p>
                      <a:r>
                        <a:rPr lang="hu-HU" sz="800" dirty="0">
                          <a:solidFill>
                            <a:srgbClr val="000000"/>
                          </a:solidFill>
                          <a:effectLst/>
                          <a:latin typeface="Verdana" panose="020B0604030504040204" pitchFamily="34" charset="0"/>
                        </a:rPr>
                        <a:t>1.</a:t>
                      </a:r>
                    </a:p>
                  </a:txBody>
                  <a:tcPr marL="0" marR="0" marT="0" marB="0">
                    <a:lnL>
                      <a:noFill/>
                    </a:lnL>
                    <a:lnR>
                      <a:noFill/>
                    </a:lnR>
                    <a:lnT>
                      <a:noFill/>
                    </a:lnT>
                    <a:lnB>
                      <a:noFill/>
                    </a:lnB>
                  </a:tcPr>
                </a:tc>
                <a:tc>
                  <a:txBody>
                    <a:bodyPr/>
                    <a:lstStyle/>
                    <a:p>
                      <a:r>
                        <a:rPr lang="hu-HU" sz="1000" dirty="0" err="1" smtClean="0">
                          <a:solidFill>
                            <a:srgbClr val="000000"/>
                          </a:solidFill>
                          <a:effectLst/>
                          <a:latin typeface="Arial" panose="020B0604020202020204" pitchFamily="34" charset="0"/>
                          <a:ea typeface="SimHei" panose="02010609060101010101" pitchFamily="49" charset="-122"/>
                          <a:cs typeface="Arial" panose="020B0604020202020204" pitchFamily="34" charset="0"/>
                        </a:rPr>
                        <a:t>Periosteum</a:t>
                      </a:r>
                      <a:endParaRPr lang="hu-HU" sz="1000" dirty="0">
                        <a:solidFill>
                          <a:srgbClr val="000000"/>
                        </a:solidFill>
                        <a:effectLst/>
                        <a:latin typeface="Arial" panose="020B0604020202020204" pitchFamily="34" charset="0"/>
                        <a:ea typeface="SimHei" panose="02010609060101010101" pitchFamily="49" charset="-122"/>
                        <a:cs typeface="Arial" panose="020B0604020202020204" pitchFamily="34" charset="0"/>
                      </a:endParaRPr>
                    </a:p>
                  </a:txBody>
                  <a:tcPr marL="0" marR="0" marT="0" marB="0">
                    <a:lnL>
                      <a:noFill/>
                    </a:lnL>
                    <a:lnR>
                      <a:noFill/>
                    </a:lnR>
                    <a:lnT>
                      <a:noFill/>
                    </a:lnT>
                    <a:lnB>
                      <a:noFill/>
                    </a:lnB>
                  </a:tcPr>
                </a:tc>
                <a:tc>
                  <a:txBody>
                    <a:bodyPr/>
                    <a:lstStyle/>
                    <a:p>
                      <a:r>
                        <a:rPr lang="hu-HU" sz="1000">
                          <a:solidFill>
                            <a:srgbClr val="000000"/>
                          </a:solidFill>
                          <a:effectLst/>
                          <a:latin typeface="Arial" panose="020B0604020202020204" pitchFamily="34" charset="0"/>
                          <a:ea typeface="SimHei" panose="02010609060101010101" pitchFamily="49" charset="-122"/>
                          <a:cs typeface="Arial" panose="020B0604020202020204" pitchFamily="34" charset="0"/>
                        </a:rPr>
                        <a:t>4.</a:t>
                      </a:r>
                    </a:p>
                  </a:txBody>
                  <a:tcPr marL="0" marR="0" marT="0" marB="0">
                    <a:lnL>
                      <a:noFill/>
                    </a:lnL>
                    <a:lnR>
                      <a:noFill/>
                    </a:lnR>
                    <a:lnT>
                      <a:noFill/>
                    </a:lnT>
                    <a:lnB>
                      <a:noFill/>
                    </a:lnB>
                  </a:tcPr>
                </a:tc>
                <a:tc>
                  <a:txBody>
                    <a:bodyPr/>
                    <a:lstStyle/>
                    <a:p>
                      <a:r>
                        <a:rPr lang="hu-HU" sz="1000">
                          <a:solidFill>
                            <a:srgbClr val="000000"/>
                          </a:solidFill>
                          <a:effectLst/>
                          <a:latin typeface="Arial" panose="020B0604020202020204" pitchFamily="34" charset="0"/>
                          <a:ea typeface="SimHei" panose="02010609060101010101" pitchFamily="49" charset="-122"/>
                          <a:cs typeface="Arial" panose="020B0604020202020204" pitchFamily="34" charset="0"/>
                        </a:rPr>
                        <a:t>Kortikalis</a:t>
                      </a:r>
                    </a:p>
                  </a:txBody>
                  <a:tcPr marL="0" marR="0" marT="0" marB="0">
                    <a:lnL>
                      <a:noFill/>
                    </a:lnL>
                    <a:lnR>
                      <a:noFill/>
                    </a:lnR>
                    <a:lnT>
                      <a:noFill/>
                    </a:lnT>
                    <a:lnB>
                      <a:noFill/>
                    </a:lnB>
                  </a:tcPr>
                </a:tc>
                <a:extLst>
                  <a:ext uri="{0D108BD9-81ED-4DB2-BD59-A6C34878D82A}">
                    <a16:rowId xmlns:a16="http://schemas.microsoft.com/office/drawing/2014/main" val="10000"/>
                  </a:ext>
                </a:extLst>
              </a:tr>
              <a:tr h="0">
                <a:tc>
                  <a:txBody>
                    <a:bodyPr/>
                    <a:lstStyle/>
                    <a:p>
                      <a:r>
                        <a:rPr lang="hu-HU" sz="800">
                          <a:solidFill>
                            <a:srgbClr val="000000"/>
                          </a:solidFill>
                          <a:effectLst/>
                          <a:latin typeface="Verdana" panose="020B0604030504040204" pitchFamily="34" charset="0"/>
                        </a:rPr>
                        <a:t>2.</a:t>
                      </a:r>
                    </a:p>
                  </a:txBody>
                  <a:tcPr marL="0" marR="0" marT="0" marB="0">
                    <a:lnL>
                      <a:noFill/>
                    </a:lnL>
                    <a:lnR>
                      <a:noFill/>
                    </a:lnR>
                    <a:lnT>
                      <a:noFill/>
                    </a:lnT>
                    <a:lnB>
                      <a:noFill/>
                    </a:lnB>
                  </a:tcPr>
                </a:tc>
                <a:tc>
                  <a:txBody>
                    <a:bodyPr/>
                    <a:lstStyle/>
                    <a:p>
                      <a:r>
                        <a:rPr lang="hu-HU" sz="1000" dirty="0" err="1">
                          <a:solidFill>
                            <a:srgbClr val="000000"/>
                          </a:solidFill>
                          <a:effectLst/>
                          <a:latin typeface="Arial" panose="020B0604020202020204" pitchFamily="34" charset="0"/>
                          <a:ea typeface="SimHei" panose="02010609060101010101" pitchFamily="49" charset="-122"/>
                          <a:cs typeface="Arial" panose="020B0604020202020204" pitchFamily="34" charset="0"/>
                        </a:rPr>
                        <a:t>Stratum</a:t>
                      </a:r>
                      <a:r>
                        <a:rPr lang="hu-HU" sz="1000" dirty="0">
                          <a:solidFill>
                            <a:srgbClr val="000000"/>
                          </a:solidFill>
                          <a:effectLst/>
                          <a:latin typeface="Arial" panose="020B0604020202020204" pitchFamily="34" charset="0"/>
                          <a:ea typeface="SimHei" panose="02010609060101010101" pitchFamily="49" charset="-122"/>
                          <a:cs typeface="Arial" panose="020B0604020202020204" pitchFamily="34" charset="0"/>
                        </a:rPr>
                        <a:t> </a:t>
                      </a:r>
                      <a:r>
                        <a:rPr lang="hu-HU" sz="1000" dirty="0" err="1">
                          <a:solidFill>
                            <a:srgbClr val="000000"/>
                          </a:solidFill>
                          <a:effectLst/>
                          <a:latin typeface="Arial" panose="020B0604020202020204" pitchFamily="34" charset="0"/>
                          <a:ea typeface="SimHei" panose="02010609060101010101" pitchFamily="49" charset="-122"/>
                          <a:cs typeface="Arial" panose="020B0604020202020204" pitchFamily="34" charset="0"/>
                        </a:rPr>
                        <a:t>fibrosum</a:t>
                      </a:r>
                      <a:endParaRPr lang="hu-HU" sz="1000" dirty="0">
                        <a:solidFill>
                          <a:srgbClr val="000000"/>
                        </a:solidFill>
                        <a:effectLst/>
                        <a:latin typeface="Arial" panose="020B0604020202020204" pitchFamily="34" charset="0"/>
                        <a:ea typeface="SimHei" panose="02010609060101010101" pitchFamily="49" charset="-122"/>
                        <a:cs typeface="Arial" panose="020B0604020202020204" pitchFamily="34" charset="0"/>
                      </a:endParaRPr>
                    </a:p>
                  </a:txBody>
                  <a:tcPr marL="0" marR="0" marT="0" marB="0">
                    <a:lnL>
                      <a:noFill/>
                    </a:lnL>
                    <a:lnR>
                      <a:noFill/>
                    </a:lnR>
                    <a:lnT>
                      <a:noFill/>
                    </a:lnT>
                    <a:lnB>
                      <a:noFill/>
                    </a:lnB>
                  </a:tcPr>
                </a:tc>
                <a:tc>
                  <a:txBody>
                    <a:bodyPr/>
                    <a:lstStyle/>
                    <a:p>
                      <a:r>
                        <a:rPr lang="hu-HU" sz="1000">
                          <a:solidFill>
                            <a:srgbClr val="000000"/>
                          </a:solidFill>
                          <a:effectLst/>
                          <a:latin typeface="Arial" panose="020B0604020202020204" pitchFamily="34" charset="0"/>
                          <a:ea typeface="SimHei" panose="02010609060101010101" pitchFamily="49" charset="-122"/>
                          <a:cs typeface="Arial" panose="020B0604020202020204" pitchFamily="34" charset="0"/>
                        </a:rPr>
                        <a:t>5.</a:t>
                      </a:r>
                    </a:p>
                  </a:txBody>
                  <a:tcPr marL="0" marR="0" marT="0" marB="0">
                    <a:lnL>
                      <a:noFill/>
                    </a:lnL>
                    <a:lnR>
                      <a:noFill/>
                    </a:lnR>
                    <a:lnT>
                      <a:noFill/>
                    </a:lnT>
                    <a:lnB>
                      <a:noFill/>
                    </a:lnB>
                  </a:tcPr>
                </a:tc>
                <a:tc>
                  <a:txBody>
                    <a:bodyPr/>
                    <a:lstStyle/>
                    <a:p>
                      <a:r>
                        <a:rPr lang="hu-HU" sz="1000" dirty="0" err="1" smtClean="0">
                          <a:solidFill>
                            <a:srgbClr val="000000"/>
                          </a:solidFill>
                          <a:effectLst/>
                          <a:latin typeface="Arial" panose="020B0604020202020204" pitchFamily="34" charset="0"/>
                          <a:ea typeface="SimHei" panose="02010609060101010101" pitchFamily="49" charset="-122"/>
                          <a:cs typeface="Arial" panose="020B0604020202020204" pitchFamily="34" charset="0"/>
                        </a:rPr>
                        <a:t>Havers</a:t>
                      </a:r>
                      <a:r>
                        <a:rPr lang="hu-HU" sz="1000" baseline="0" dirty="0" smtClean="0">
                          <a:solidFill>
                            <a:srgbClr val="000000"/>
                          </a:solidFill>
                          <a:effectLst/>
                          <a:latin typeface="Arial" panose="020B0604020202020204" pitchFamily="34" charset="0"/>
                          <a:ea typeface="SimHei" panose="02010609060101010101" pitchFamily="49" charset="-122"/>
                          <a:cs typeface="Arial" panose="020B0604020202020204" pitchFamily="34" charset="0"/>
                        </a:rPr>
                        <a:t> csatorna</a:t>
                      </a:r>
                      <a:endParaRPr lang="hu-HU" sz="1000" dirty="0">
                        <a:solidFill>
                          <a:srgbClr val="000000"/>
                        </a:solidFill>
                        <a:effectLst/>
                        <a:latin typeface="Arial" panose="020B0604020202020204" pitchFamily="34" charset="0"/>
                        <a:ea typeface="SimHei" panose="02010609060101010101" pitchFamily="49" charset="-122"/>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1"/>
                  </a:ext>
                </a:extLst>
              </a:tr>
              <a:tr h="0">
                <a:tc>
                  <a:txBody>
                    <a:bodyPr/>
                    <a:lstStyle/>
                    <a:p>
                      <a:r>
                        <a:rPr lang="hu-HU" sz="800">
                          <a:solidFill>
                            <a:srgbClr val="000000"/>
                          </a:solidFill>
                          <a:effectLst/>
                          <a:latin typeface="Verdana" panose="020B0604030504040204" pitchFamily="34" charset="0"/>
                        </a:rPr>
                        <a:t>3.</a:t>
                      </a:r>
                    </a:p>
                  </a:txBody>
                  <a:tcPr marL="0" marR="0" marT="0" marB="0">
                    <a:lnL>
                      <a:noFill/>
                    </a:lnL>
                    <a:lnR>
                      <a:noFill/>
                    </a:lnR>
                    <a:lnT>
                      <a:noFill/>
                    </a:lnT>
                    <a:lnB>
                      <a:noFill/>
                    </a:lnB>
                  </a:tcPr>
                </a:tc>
                <a:tc>
                  <a:txBody>
                    <a:bodyPr/>
                    <a:lstStyle/>
                    <a:p>
                      <a:r>
                        <a:rPr lang="hu-HU" sz="1000" dirty="0" err="1">
                          <a:solidFill>
                            <a:srgbClr val="000000"/>
                          </a:solidFill>
                          <a:effectLst/>
                          <a:latin typeface="Arial" panose="020B0604020202020204" pitchFamily="34" charset="0"/>
                          <a:ea typeface="SimHei" panose="02010609060101010101" pitchFamily="49" charset="-122"/>
                          <a:cs typeface="Arial" panose="020B0604020202020204" pitchFamily="34" charset="0"/>
                        </a:rPr>
                        <a:t>Stratum</a:t>
                      </a:r>
                      <a:r>
                        <a:rPr lang="hu-HU" sz="1000" dirty="0">
                          <a:solidFill>
                            <a:srgbClr val="000000"/>
                          </a:solidFill>
                          <a:effectLst/>
                          <a:latin typeface="Arial" panose="020B0604020202020204" pitchFamily="34" charset="0"/>
                          <a:ea typeface="SimHei" panose="02010609060101010101" pitchFamily="49" charset="-122"/>
                          <a:cs typeface="Arial" panose="020B0604020202020204" pitchFamily="34" charset="0"/>
                        </a:rPr>
                        <a:t> </a:t>
                      </a:r>
                      <a:r>
                        <a:rPr lang="hu-HU" sz="1000" dirty="0" err="1">
                          <a:solidFill>
                            <a:srgbClr val="000000"/>
                          </a:solidFill>
                          <a:effectLst/>
                          <a:latin typeface="Arial" panose="020B0604020202020204" pitchFamily="34" charset="0"/>
                          <a:ea typeface="SimHei" panose="02010609060101010101" pitchFamily="49" charset="-122"/>
                          <a:cs typeface="Arial" panose="020B0604020202020204" pitchFamily="34" charset="0"/>
                        </a:rPr>
                        <a:t>osteogenicum</a:t>
                      </a:r>
                      <a:endParaRPr lang="hu-HU" sz="1000" dirty="0">
                        <a:solidFill>
                          <a:srgbClr val="000000"/>
                        </a:solidFill>
                        <a:effectLst/>
                        <a:latin typeface="Arial" panose="020B0604020202020204" pitchFamily="34" charset="0"/>
                        <a:ea typeface="SimHei" panose="02010609060101010101" pitchFamily="49" charset="-122"/>
                        <a:cs typeface="Arial" panose="020B0604020202020204" pitchFamily="34" charset="0"/>
                      </a:endParaRPr>
                    </a:p>
                  </a:txBody>
                  <a:tcPr marL="0" marR="0" marT="0" marB="0">
                    <a:lnL>
                      <a:noFill/>
                    </a:lnL>
                    <a:lnR>
                      <a:noFill/>
                    </a:lnR>
                    <a:lnT>
                      <a:noFill/>
                    </a:lnT>
                    <a:lnB>
                      <a:noFill/>
                    </a:lnB>
                  </a:tcPr>
                </a:tc>
                <a:tc>
                  <a:txBody>
                    <a:bodyPr/>
                    <a:lstStyle/>
                    <a:p>
                      <a:r>
                        <a:rPr lang="hu-HU" sz="1000" dirty="0">
                          <a:solidFill>
                            <a:srgbClr val="000000"/>
                          </a:solidFill>
                          <a:effectLst/>
                          <a:latin typeface="Arial" panose="020B0604020202020204" pitchFamily="34" charset="0"/>
                          <a:ea typeface="SimHei" panose="02010609060101010101" pitchFamily="49" charset="-122"/>
                          <a:cs typeface="Arial" panose="020B0604020202020204" pitchFamily="34" charset="0"/>
                        </a:rPr>
                        <a:t>6.</a:t>
                      </a:r>
                    </a:p>
                  </a:txBody>
                  <a:tcPr marL="0" marR="0" marT="0" marB="0">
                    <a:lnL>
                      <a:noFill/>
                    </a:lnL>
                    <a:lnR>
                      <a:noFill/>
                    </a:lnR>
                    <a:lnT>
                      <a:noFill/>
                    </a:lnT>
                    <a:lnB>
                      <a:noFill/>
                    </a:lnB>
                  </a:tcPr>
                </a:tc>
                <a:tc>
                  <a:txBody>
                    <a:bodyPr/>
                    <a:lstStyle/>
                    <a:p>
                      <a:r>
                        <a:rPr lang="hu-HU" sz="1000" dirty="0" err="1" smtClean="0">
                          <a:solidFill>
                            <a:srgbClr val="000000"/>
                          </a:solidFill>
                          <a:effectLst/>
                          <a:latin typeface="Arial" panose="020B0604020202020204" pitchFamily="34" charset="0"/>
                          <a:ea typeface="SimHei" panose="02010609060101010101" pitchFamily="49" charset="-122"/>
                          <a:cs typeface="Arial" panose="020B0604020202020204" pitchFamily="34" charset="0"/>
                        </a:rPr>
                        <a:t>Osteocyta</a:t>
                      </a:r>
                      <a:endParaRPr lang="hu-HU" sz="1000" dirty="0">
                        <a:solidFill>
                          <a:srgbClr val="000000"/>
                        </a:solidFill>
                        <a:effectLst/>
                        <a:latin typeface="Arial" panose="020B0604020202020204" pitchFamily="34" charset="0"/>
                        <a:ea typeface="SimHei" panose="02010609060101010101" pitchFamily="49" charset="-122"/>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2"/>
                  </a:ext>
                </a:extLst>
              </a:tr>
            </a:tbl>
          </a:graphicData>
        </a:graphic>
      </p:graphicFrame>
      <p:pic>
        <p:nvPicPr>
          <p:cNvPr id="3074" name="Picture 2" descr="「csonthártya」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770360" y="320130"/>
            <a:ext cx="3323701" cy="278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243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29412" y="446329"/>
            <a:ext cx="10972800" cy="683542"/>
          </a:xfrm>
        </p:spPr>
        <p:txBody>
          <a:bodyPr>
            <a:normAutofit fontScale="90000"/>
          </a:bodyPr>
          <a:lstStyle/>
          <a:p>
            <a:pPr algn="ctr">
              <a:lnSpc>
                <a:spcPct val="150000"/>
              </a:lnSpc>
            </a:pPr>
            <a:r>
              <a:rPr lang="hu-HU" altLang="de-DE" sz="2000" b="1" dirty="0">
                <a:latin typeface="Arial" panose="020B0604020202020204" pitchFamily="34" charset="0"/>
                <a:cs typeface="Arial" panose="020B0604020202020204" pitchFamily="34" charset="0"/>
              </a:rPr>
              <a:t>AXIÁLIS SKELETON</a:t>
            </a:r>
            <a:br>
              <a:rPr lang="hu-HU" altLang="de-DE" sz="2000" b="1" dirty="0">
                <a:latin typeface="Arial" panose="020B0604020202020204" pitchFamily="34" charset="0"/>
                <a:cs typeface="Arial" panose="020B0604020202020204" pitchFamily="34" charset="0"/>
              </a:rPr>
            </a:br>
            <a:r>
              <a:rPr lang="hu-HU" altLang="de-DE" sz="2000" b="1" dirty="0">
                <a:latin typeface="Arial" panose="020B0604020202020204" pitchFamily="34" charset="0"/>
                <a:cs typeface="Arial" panose="020B0604020202020204" pitchFamily="34" charset="0"/>
              </a:rPr>
              <a:t>TÖRZS</a:t>
            </a:r>
            <a:endParaRPr lang="hu-HU" altLang="hu-HU" sz="2000" b="1" dirty="0" smtClean="0">
              <a:latin typeface="Arial" panose="020B0604020202020204" pitchFamily="34" charset="0"/>
              <a:cs typeface="Arial" panose="020B0604020202020204" pitchFamily="34" charset="0"/>
            </a:endParaRPr>
          </a:p>
        </p:txBody>
      </p:sp>
      <p:sp>
        <p:nvSpPr>
          <p:cNvPr id="16387" name="Rectangle 3"/>
          <p:cNvSpPr>
            <a:spLocks noGrp="1" noChangeArrowheads="1"/>
          </p:cNvSpPr>
          <p:nvPr>
            <p:ph type="body" sz="half" idx="1"/>
          </p:nvPr>
        </p:nvSpPr>
        <p:spPr>
          <a:xfrm>
            <a:off x="271031" y="1386381"/>
            <a:ext cx="10534738" cy="4525963"/>
          </a:xfrm>
        </p:spPr>
        <p:txBody>
          <a:bodyPr>
            <a:normAutofit/>
          </a:bodyPr>
          <a:lstStyle/>
          <a:p>
            <a:pPr eaLnBrk="1" hangingPunct="1">
              <a:buFontTx/>
              <a:buNone/>
            </a:pPr>
            <a:r>
              <a:rPr lang="hu-HU" altLang="hu-HU" sz="1200" b="1" dirty="0" smtClean="0">
                <a:latin typeface="Arial" panose="020B0604020202020204" pitchFamily="34" charset="0"/>
                <a:cs typeface="Arial" panose="020B0604020202020204" pitchFamily="34" charset="0"/>
              </a:rPr>
              <a:t>II. BORDÁK (COSTAE):</a:t>
            </a:r>
          </a:p>
          <a:p>
            <a:r>
              <a:rPr lang="hu-HU" altLang="hu-HU" sz="1200" b="1" dirty="0" smtClean="0">
                <a:latin typeface="Arial" panose="020B0604020202020204" pitchFamily="34" charset="0"/>
                <a:cs typeface="Arial" panose="020B0604020202020204" pitchFamily="34" charset="0"/>
              </a:rPr>
              <a:t>12 pár</a:t>
            </a:r>
          </a:p>
          <a:p>
            <a:pPr>
              <a:lnSpc>
                <a:spcPct val="150000"/>
              </a:lnSpc>
            </a:pPr>
            <a:r>
              <a:rPr lang="hu-HU" sz="1200" b="1" dirty="0" smtClean="0">
                <a:latin typeface="Arial" panose="020B0604020202020204" pitchFamily="34" charset="0"/>
                <a:cs typeface="Arial" panose="020B0604020202020204" pitchFamily="34" charset="0"/>
              </a:rPr>
              <a:t>1 - 7 – valódi borda (</a:t>
            </a:r>
            <a:r>
              <a:rPr lang="en-US" sz="1200" b="1" i="1" dirty="0" smtClean="0">
                <a:latin typeface="Arial" panose="020B0604020202020204" pitchFamily="34" charset="0"/>
                <a:cs typeface="Arial" panose="020B0604020202020204" pitchFamily="34" charset="0"/>
              </a:rPr>
              <a:t>costae </a:t>
            </a:r>
            <a:r>
              <a:rPr lang="en-US" sz="1200" b="1" i="1" dirty="0" err="1">
                <a:latin typeface="Arial" panose="020B0604020202020204" pitchFamily="34" charset="0"/>
                <a:cs typeface="Arial" panose="020B0604020202020204" pitchFamily="34" charset="0"/>
              </a:rPr>
              <a:t>verae</a:t>
            </a:r>
            <a:r>
              <a:rPr lang="en-US" sz="1200" b="1" dirty="0" smtClean="0">
                <a:latin typeface="Arial" panose="020B0604020202020204" pitchFamily="34" charset="0"/>
                <a:cs typeface="Arial" panose="020B0604020202020204" pitchFamily="34" charset="0"/>
              </a:rPr>
              <a:t>)</a:t>
            </a:r>
            <a:endParaRPr lang="hu-HU" sz="1200" b="1" dirty="0" smtClean="0">
              <a:latin typeface="Arial" panose="020B0604020202020204" pitchFamily="34" charset="0"/>
              <a:cs typeface="Arial" panose="020B0604020202020204" pitchFamily="34" charset="0"/>
            </a:endParaRPr>
          </a:p>
          <a:p>
            <a:pPr>
              <a:lnSpc>
                <a:spcPct val="150000"/>
              </a:lnSpc>
            </a:pPr>
            <a:r>
              <a:rPr lang="hu-HU" sz="1200" b="1" dirty="0" smtClean="0">
                <a:latin typeface="Arial" panose="020B0604020202020204" pitchFamily="34" charset="0"/>
                <a:cs typeface="Arial" panose="020B0604020202020204" pitchFamily="34" charset="0"/>
              </a:rPr>
              <a:t>8 -9 - álborda</a:t>
            </a:r>
            <a:r>
              <a:rPr lang="en-US" sz="1200" b="1" dirty="0" smtClean="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costae </a:t>
            </a:r>
            <a:r>
              <a:rPr lang="en-US" sz="1200" b="1" i="1" dirty="0" err="1">
                <a:latin typeface="Arial" panose="020B0604020202020204" pitchFamily="34" charset="0"/>
                <a:cs typeface="Arial" panose="020B0604020202020204" pitchFamily="34" charset="0"/>
              </a:rPr>
              <a:t>spuriae</a:t>
            </a:r>
            <a:r>
              <a:rPr lang="en-US" sz="1200" b="1" dirty="0" smtClean="0">
                <a:latin typeface="Arial" panose="020B0604020202020204" pitchFamily="34" charset="0"/>
                <a:cs typeface="Arial" panose="020B0604020202020204" pitchFamily="34" charset="0"/>
              </a:rPr>
              <a:t>)</a:t>
            </a:r>
            <a:endParaRPr lang="hu-HU" sz="1200" b="1" dirty="0" smtClean="0">
              <a:latin typeface="Arial" panose="020B0604020202020204" pitchFamily="34" charset="0"/>
              <a:cs typeface="Arial" panose="020B0604020202020204" pitchFamily="34" charset="0"/>
            </a:endParaRPr>
          </a:p>
          <a:p>
            <a:pPr>
              <a:lnSpc>
                <a:spcPct val="150000"/>
              </a:lnSpc>
            </a:pPr>
            <a:r>
              <a:rPr lang="hu-HU" sz="1200" b="1" dirty="0" smtClean="0">
                <a:latin typeface="Arial" panose="020B0604020202020204" pitchFamily="34" charset="0"/>
                <a:cs typeface="Arial" panose="020B0604020202020204" pitchFamily="34" charset="0"/>
              </a:rPr>
              <a:t>11-12 repülő (lengő) borda </a:t>
            </a:r>
            <a:r>
              <a:rPr lang="en-US" sz="1200" b="1" dirty="0">
                <a:latin typeface="Arial" panose="020B0604020202020204" pitchFamily="34" charset="0"/>
                <a:cs typeface="Arial" panose="020B0604020202020204" pitchFamily="34" charset="0"/>
              </a:rPr>
              <a:t> (</a:t>
            </a:r>
            <a:r>
              <a:rPr lang="en-US" sz="1200" b="1" i="1" dirty="0">
                <a:latin typeface="Arial" panose="020B0604020202020204" pitchFamily="34" charset="0"/>
                <a:cs typeface="Arial" panose="020B0604020202020204" pitchFamily="34" charset="0"/>
              </a:rPr>
              <a:t>costae </a:t>
            </a:r>
            <a:r>
              <a:rPr lang="en-US" sz="1200" b="1" i="1" dirty="0" err="1">
                <a:latin typeface="Arial" panose="020B0604020202020204" pitchFamily="34" charset="0"/>
                <a:cs typeface="Arial" panose="020B0604020202020204" pitchFamily="34" charset="0"/>
              </a:rPr>
              <a:t>fluctuantes</a:t>
            </a:r>
            <a:r>
              <a:rPr lang="en-US" sz="1200" b="1" dirty="0">
                <a:latin typeface="Arial" panose="020B0604020202020204" pitchFamily="34" charset="0"/>
                <a:cs typeface="Arial" panose="020B0604020202020204" pitchFamily="34" charset="0"/>
              </a:rPr>
              <a:t>)</a:t>
            </a:r>
            <a:endParaRPr lang="hu-HU" altLang="hu-HU" sz="1200" b="1" dirty="0">
              <a:latin typeface="Arial" panose="020B0604020202020204" pitchFamily="34" charset="0"/>
              <a:cs typeface="Arial" panose="020B0604020202020204" pitchFamily="34" charset="0"/>
            </a:endParaRPr>
          </a:p>
        </p:txBody>
      </p:sp>
      <p:pic>
        <p:nvPicPr>
          <p:cNvPr id="2050" name="Picture 2" descr="ãribs anatomyãã®ç»åæ¤ç´¢çµæ"/>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694232" y="206062"/>
            <a:ext cx="3248629" cy="3344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esa-anatomy.weebly.com/uploads/4/0/7/9/40794497/9045782_or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2715" y="3748217"/>
            <a:ext cx="4122752" cy="22602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esa-anatomy.weebly.com/uploads/4/0/7/9/40794497/449916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78603" y="2373221"/>
            <a:ext cx="2566435" cy="39747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ãribs anatomyãã®ç»åæ¤ç´¢çµæ"/>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74120" y="3764693"/>
            <a:ext cx="3273325" cy="280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47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690429" y="306676"/>
            <a:ext cx="8229600" cy="647700"/>
          </a:xfrm>
        </p:spPr>
        <p:txBody>
          <a:bodyPr>
            <a:noAutofit/>
          </a:bodyPr>
          <a:lstStyle/>
          <a:p>
            <a:pPr algn="ctr" eaLnBrk="1" hangingPunct="1">
              <a:lnSpc>
                <a:spcPct val="150000"/>
              </a:lnSpc>
            </a:pPr>
            <a:r>
              <a:rPr lang="hu-HU" altLang="de-DE" sz="2000" b="1" dirty="0" smtClean="0">
                <a:latin typeface="Arial" panose="020B0604020202020204" pitchFamily="34" charset="0"/>
                <a:cs typeface="Arial" panose="020B0604020202020204" pitchFamily="34" charset="0"/>
              </a:rPr>
              <a:t>AXIÁLIS SKELETON</a:t>
            </a:r>
            <a:br>
              <a:rPr lang="hu-HU" altLang="de-DE" sz="2000" b="1" dirty="0" smtClean="0">
                <a:latin typeface="Arial" panose="020B0604020202020204" pitchFamily="34" charset="0"/>
                <a:cs typeface="Arial" panose="020B0604020202020204" pitchFamily="34" charset="0"/>
              </a:rPr>
            </a:br>
            <a:r>
              <a:rPr lang="hu-HU" altLang="de-DE" sz="2000" b="1" dirty="0" smtClean="0">
                <a:latin typeface="Arial" panose="020B0604020202020204" pitchFamily="34" charset="0"/>
                <a:cs typeface="Arial" panose="020B0604020202020204" pitchFamily="34" charset="0"/>
              </a:rPr>
              <a:t>TÖRZS</a:t>
            </a:r>
            <a:endParaRPr lang="hu-HU" altLang="de-DE" sz="2000" b="1" dirty="0">
              <a:latin typeface="Arial" panose="020B0604020202020204" pitchFamily="34" charset="0"/>
              <a:cs typeface="Arial" panose="020B0604020202020204" pitchFamily="34" charset="0"/>
            </a:endParaRPr>
          </a:p>
        </p:txBody>
      </p:sp>
      <p:sp>
        <p:nvSpPr>
          <p:cNvPr id="26627" name="Rectangle 3"/>
          <p:cNvSpPr>
            <a:spLocks noGrp="1" noChangeArrowheads="1"/>
          </p:cNvSpPr>
          <p:nvPr>
            <p:ph type="body" sz="half" idx="1"/>
          </p:nvPr>
        </p:nvSpPr>
        <p:spPr>
          <a:xfrm>
            <a:off x="148771" y="1281395"/>
            <a:ext cx="5040312" cy="3455987"/>
          </a:xfrm>
        </p:spPr>
        <p:txBody>
          <a:bodyPr>
            <a:noAutofit/>
          </a:bodyPr>
          <a:lstStyle/>
          <a:p>
            <a:pPr eaLnBrk="1" hangingPunct="1">
              <a:lnSpc>
                <a:spcPct val="80000"/>
              </a:lnSpc>
              <a:buFontTx/>
              <a:buNone/>
              <a:defRPr/>
            </a:pPr>
            <a:r>
              <a:rPr lang="hu-HU" altLang="de-DE" sz="1200" b="1" dirty="0" smtClean="0">
                <a:latin typeface="Arial" panose="020B0604020202020204" pitchFamily="34" charset="0"/>
                <a:cs typeface="Arial" panose="020B0604020202020204" pitchFamily="34" charset="0"/>
              </a:rPr>
              <a:t>TÖRZS </a:t>
            </a:r>
            <a:r>
              <a:rPr lang="en-US" altLang="de-DE" sz="1200" b="1" dirty="0">
                <a:latin typeface="Arial" panose="020B0604020202020204" pitchFamily="34" charset="0"/>
                <a:cs typeface="Arial" panose="020B0604020202020204" pitchFamily="34" charset="0"/>
              </a:rPr>
              <a:t>(TRUNCUS)</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a:latin typeface="Arial" panose="020B0604020202020204" pitchFamily="34" charset="0"/>
                <a:cs typeface="Arial" panose="020B0604020202020204" pitchFamily="34" charset="0"/>
              </a:rPr>
              <a:t>2. </a:t>
            </a:r>
            <a:r>
              <a:rPr lang="hu-HU" altLang="de-DE" sz="1200" b="1" dirty="0" smtClean="0">
                <a:latin typeface="Arial" panose="020B0604020202020204" pitchFamily="34" charset="0"/>
                <a:cs typeface="Arial" panose="020B0604020202020204" pitchFamily="34" charset="0"/>
              </a:rPr>
              <a:t>MELLKAS</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smtClean="0">
                <a:latin typeface="Arial" panose="020B0604020202020204" pitchFamily="34" charset="0"/>
                <a:cs typeface="Arial" panose="020B0604020202020204" pitchFamily="34" charset="0"/>
              </a:rPr>
              <a:t>FUNKCIÓ:</a:t>
            </a:r>
            <a:r>
              <a:rPr lang="hu-HU" altLang="de-DE" sz="1200" b="1" u="sng" dirty="0">
                <a:latin typeface="Arial" panose="020B0604020202020204" pitchFamily="34" charset="0"/>
                <a:cs typeface="Arial" panose="020B0604020202020204" pitchFamily="34" charset="0"/>
              </a:rPr>
              <a:t/>
            </a:r>
            <a:br>
              <a:rPr lang="hu-HU" altLang="de-DE" sz="1200" b="1" u="sng" dirty="0">
                <a:latin typeface="Arial" panose="020B0604020202020204" pitchFamily="34" charset="0"/>
                <a:cs typeface="Arial" panose="020B0604020202020204" pitchFamily="34" charset="0"/>
              </a:rPr>
            </a:br>
            <a:r>
              <a:rPr lang="hu-HU" altLang="de-DE" sz="1200" b="1" dirty="0" smtClean="0">
                <a:latin typeface="Arial" panose="020B0604020202020204" pitchFamily="34" charset="0"/>
                <a:cs typeface="Arial" panose="020B0604020202020204" pitchFamily="34" charset="0"/>
              </a:rPr>
              <a:t>szervek védelme:</a:t>
            </a:r>
            <a:endParaRPr lang="hu-HU" altLang="de-DE" sz="1200" b="1" dirty="0">
              <a:latin typeface="Arial" panose="020B0604020202020204" pitchFamily="34" charset="0"/>
              <a:cs typeface="Arial" panose="020B0604020202020204" pitchFamily="34" charset="0"/>
            </a:endParaRPr>
          </a:p>
          <a:p>
            <a:pPr>
              <a:lnSpc>
                <a:spcPct val="200000"/>
              </a:lnSpc>
              <a:defRPr/>
            </a:pPr>
            <a:r>
              <a:rPr lang="hu-HU" altLang="de-DE" sz="1200" b="1" dirty="0" smtClean="0">
                <a:latin typeface="Arial" panose="020B0604020202020204" pitchFamily="34" charset="0"/>
                <a:cs typeface="Arial" panose="020B0604020202020204" pitchFamily="34" charset="0"/>
              </a:rPr>
              <a:t>szív</a:t>
            </a:r>
            <a:endParaRPr lang="hu-HU" altLang="de-DE" sz="1200" b="1" dirty="0">
              <a:latin typeface="Arial" panose="020B0604020202020204" pitchFamily="34" charset="0"/>
              <a:cs typeface="Arial" panose="020B0604020202020204" pitchFamily="34" charset="0"/>
            </a:endParaRPr>
          </a:p>
          <a:p>
            <a:pPr eaLnBrk="1" hangingPunct="1">
              <a:lnSpc>
                <a:spcPct val="200000"/>
              </a:lnSpc>
              <a:defRPr/>
            </a:pP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tüdők</a:t>
            </a:r>
            <a:endParaRPr lang="hu-HU" altLang="de-DE" sz="1200" b="1" dirty="0">
              <a:latin typeface="Arial" panose="020B0604020202020204" pitchFamily="34" charset="0"/>
              <a:cs typeface="Arial" panose="020B0604020202020204" pitchFamily="34" charset="0"/>
            </a:endParaRPr>
          </a:p>
          <a:p>
            <a:pPr eaLnBrk="1" hangingPunct="1">
              <a:lnSpc>
                <a:spcPct val="200000"/>
              </a:lnSpc>
              <a:defRPr/>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orta</a:t>
            </a:r>
            <a:endParaRPr lang="hu-HU" altLang="de-DE" sz="1200" b="1" dirty="0">
              <a:latin typeface="Arial" panose="020B0604020202020204" pitchFamily="34" charset="0"/>
              <a:cs typeface="Arial" panose="020B0604020202020204" pitchFamily="34" charset="0"/>
            </a:endParaRPr>
          </a:p>
          <a:p>
            <a:pPr eaLnBrk="1" hangingPunct="1">
              <a:lnSpc>
                <a:spcPct val="200000"/>
              </a:lnSpc>
              <a:defRPr/>
            </a:pPr>
            <a:r>
              <a:rPr lang="hu-HU" altLang="de-DE" sz="1200" b="1" dirty="0" err="1">
                <a:latin typeface="Arial" panose="020B0604020202020204" pitchFamily="34" charset="0"/>
                <a:cs typeface="Arial" panose="020B0604020202020204" pitchFamily="34" charset="0"/>
              </a:rPr>
              <a:t>v</a:t>
            </a:r>
            <a:r>
              <a:rPr lang="hu-HU" altLang="de-DE" sz="1200" b="1" dirty="0" err="1" smtClean="0">
                <a:latin typeface="Arial" panose="020B0604020202020204" pitchFamily="34" charset="0"/>
                <a:cs typeface="Arial" panose="020B0604020202020204" pitchFamily="34" charset="0"/>
              </a:rPr>
              <a:t>ena</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cava</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superior</a:t>
            </a:r>
            <a:r>
              <a:rPr lang="hu-HU" altLang="de-DE" sz="1200" b="1" dirty="0">
                <a:latin typeface="Arial" panose="020B0604020202020204" pitchFamily="34" charset="0"/>
                <a:cs typeface="Arial" panose="020B0604020202020204" pitchFamily="34" charset="0"/>
              </a:rPr>
              <a:t> et  </a:t>
            </a:r>
            <a:r>
              <a:rPr lang="hu-HU" altLang="de-DE" sz="1200" b="1" dirty="0" err="1">
                <a:latin typeface="Arial" panose="020B0604020202020204" pitchFamily="34" charset="0"/>
                <a:cs typeface="Arial" panose="020B0604020202020204" pitchFamily="34" charset="0"/>
              </a:rPr>
              <a:t>inferior</a:t>
            </a:r>
            <a:endParaRPr lang="hu-HU" altLang="de-DE" sz="1200" b="1" dirty="0">
              <a:latin typeface="Arial" panose="020B0604020202020204" pitchFamily="34" charset="0"/>
              <a:cs typeface="Arial" panose="020B0604020202020204" pitchFamily="34" charset="0"/>
            </a:endParaRPr>
          </a:p>
          <a:p>
            <a:pPr eaLnBrk="1" hangingPunct="1">
              <a:lnSpc>
                <a:spcPct val="200000"/>
              </a:lnSpc>
              <a:defRPr/>
            </a:pPr>
            <a:r>
              <a:rPr lang="hu-HU" altLang="de-DE" sz="1200" b="1" dirty="0" err="1">
                <a:latin typeface="Arial" panose="020B0604020202020204" pitchFamily="34" charset="0"/>
                <a:cs typeface="Arial" panose="020B0604020202020204" pitchFamily="34" charset="0"/>
              </a:rPr>
              <a:t>e</a:t>
            </a:r>
            <a:r>
              <a:rPr lang="hu-HU" altLang="de-DE" sz="1200" b="1" dirty="0" err="1" smtClean="0">
                <a:latin typeface="Arial" panose="020B0604020202020204" pitchFamily="34" charset="0"/>
                <a:cs typeface="Arial" panose="020B0604020202020204" pitchFamily="34" charset="0"/>
              </a:rPr>
              <a:t>sophagus</a:t>
            </a:r>
            <a:endParaRPr lang="hu-HU" altLang="de-DE" sz="1200" b="1" dirty="0">
              <a:latin typeface="Arial" panose="020B0604020202020204" pitchFamily="34" charset="0"/>
              <a:cs typeface="Arial" panose="020B0604020202020204" pitchFamily="34" charset="0"/>
            </a:endParaRPr>
          </a:p>
          <a:p>
            <a:pPr eaLnBrk="1" hangingPunct="1">
              <a:lnSpc>
                <a:spcPct val="200000"/>
              </a:lnSpc>
              <a:defRPr/>
            </a:pPr>
            <a:r>
              <a:rPr lang="hu-HU" altLang="de-DE" sz="1200" b="1" dirty="0" smtClean="0">
                <a:latin typeface="Arial" panose="020B0604020202020204" pitchFamily="34" charset="0"/>
                <a:cs typeface="Arial" panose="020B0604020202020204" pitchFamily="34" charset="0"/>
              </a:rPr>
              <a:t>trachea</a:t>
            </a:r>
            <a:endParaRPr lang="hu-HU" altLang="de-DE" sz="1200" b="1" dirty="0">
              <a:latin typeface="Arial" panose="020B0604020202020204" pitchFamily="34" charset="0"/>
              <a:cs typeface="Arial" panose="020B0604020202020204" pitchFamily="34" charset="0"/>
            </a:endParaRPr>
          </a:p>
          <a:p>
            <a:pPr eaLnBrk="1" hangingPunct="1">
              <a:lnSpc>
                <a:spcPct val="200000"/>
              </a:lnSpc>
              <a:defRPr/>
            </a:pPr>
            <a:r>
              <a:rPr lang="hu-HU" altLang="de-DE" sz="1200" b="1" dirty="0">
                <a:latin typeface="Arial" panose="020B0604020202020204" pitchFamily="34" charset="0"/>
                <a:cs typeface="Arial" panose="020B0604020202020204" pitchFamily="34" charset="0"/>
              </a:rPr>
              <a:t>d</a:t>
            </a:r>
            <a:r>
              <a:rPr lang="en-US" altLang="de-DE" sz="1200" b="1" dirty="0" err="1" smtClean="0">
                <a:latin typeface="Arial" panose="020B0604020202020204" pitchFamily="34" charset="0"/>
                <a:cs typeface="Arial" panose="020B0604020202020204" pitchFamily="34" charset="0"/>
              </a:rPr>
              <a:t>iaphragm</a:t>
            </a:r>
            <a:r>
              <a:rPr lang="hu-HU" altLang="de-DE" sz="1200" b="1" dirty="0" smtClean="0">
                <a:latin typeface="Arial" panose="020B0604020202020204" pitchFamily="34" charset="0"/>
                <a:cs typeface="Arial" panose="020B0604020202020204" pitchFamily="34" charset="0"/>
              </a:rPr>
              <a:t>a</a:t>
            </a:r>
            <a:endParaRPr lang="hu-HU" altLang="de-DE" sz="1200" b="1" dirty="0">
              <a:latin typeface="Arial" panose="020B0604020202020204" pitchFamily="34" charset="0"/>
              <a:cs typeface="Arial" panose="020B0604020202020204" pitchFamily="34" charset="0"/>
            </a:endParaRPr>
          </a:p>
        </p:txBody>
      </p:sp>
      <p:grpSp>
        <p:nvGrpSpPr>
          <p:cNvPr id="9" name="Csoportba foglalás 8"/>
          <p:cNvGrpSpPr/>
          <p:nvPr/>
        </p:nvGrpSpPr>
        <p:grpSpPr>
          <a:xfrm>
            <a:off x="2260767" y="1149589"/>
            <a:ext cx="2517130" cy="2240455"/>
            <a:chOff x="3309870" y="1334421"/>
            <a:chExt cx="3760631" cy="3978113"/>
          </a:xfrm>
        </p:grpSpPr>
        <p:pic>
          <p:nvPicPr>
            <p:cNvPr id="24578" name="Picture 2" descr="image thoaanvavthorightbrachiocephalicv for term side of car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09870" y="1334421"/>
              <a:ext cx="3760631" cy="3978113"/>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5474880" y="4031087"/>
              <a:ext cx="405880"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Cor</a:t>
              </a:r>
              <a:endParaRPr lang="hu-HU" sz="1000" b="1" dirty="0">
                <a:latin typeface="Arial" panose="020B0604020202020204" pitchFamily="34" charset="0"/>
                <a:cs typeface="Arial" panose="020B0604020202020204" pitchFamily="34" charset="0"/>
              </a:endParaRPr>
            </a:p>
          </p:txBody>
        </p:sp>
        <p:sp>
          <p:nvSpPr>
            <p:cNvPr id="6" name="Szövegdoboz 5"/>
            <p:cNvSpPr txBox="1"/>
            <p:nvPr/>
          </p:nvSpPr>
          <p:spPr>
            <a:xfrm>
              <a:off x="6249988" y="2897746"/>
              <a:ext cx="356874" cy="1015663"/>
            </a:xfrm>
            <a:prstGeom prst="rect">
              <a:avLst/>
            </a:prstGeom>
            <a:noFill/>
          </p:spPr>
          <p:txBody>
            <a:bodyPr wrap="square" rtlCol="0">
              <a:spAutoFit/>
            </a:bodyPr>
            <a:lstStyle/>
            <a:p>
              <a:r>
                <a:rPr lang="hu-HU" sz="1200" b="1" dirty="0" err="1" smtClean="0">
                  <a:solidFill>
                    <a:schemeClr val="bg1"/>
                  </a:solidFill>
                  <a:latin typeface="Arial" panose="020B0604020202020204" pitchFamily="34" charset="0"/>
                  <a:cs typeface="Arial" panose="020B0604020202020204" pitchFamily="34" charset="0"/>
                </a:rPr>
                <a:t>Pu</a:t>
              </a:r>
              <a:endParaRPr lang="hu-HU" sz="1200" b="1" dirty="0" smtClean="0">
                <a:solidFill>
                  <a:schemeClr val="bg1"/>
                </a:solidFill>
                <a:latin typeface="Arial" panose="020B0604020202020204" pitchFamily="34" charset="0"/>
                <a:cs typeface="Arial" panose="020B0604020202020204" pitchFamily="34" charset="0"/>
              </a:endParaRPr>
            </a:p>
            <a:p>
              <a:r>
                <a:rPr lang="hu-HU" sz="1200" b="1" dirty="0" err="1" smtClean="0">
                  <a:solidFill>
                    <a:schemeClr val="bg1"/>
                  </a:solidFill>
                  <a:latin typeface="Arial" panose="020B0604020202020204" pitchFamily="34" charset="0"/>
                  <a:cs typeface="Arial" panose="020B0604020202020204" pitchFamily="34" charset="0"/>
                </a:rPr>
                <a:t>lmo</a:t>
              </a:r>
              <a:endParaRPr lang="hu-HU" sz="1200" b="1" dirty="0">
                <a:solidFill>
                  <a:schemeClr val="bg1"/>
                </a:solidFill>
                <a:latin typeface="Arial" panose="020B0604020202020204" pitchFamily="34" charset="0"/>
                <a:cs typeface="Arial" panose="020B0604020202020204" pitchFamily="34" charset="0"/>
              </a:endParaRPr>
            </a:p>
          </p:txBody>
        </p:sp>
        <p:sp>
          <p:nvSpPr>
            <p:cNvPr id="7" name="Szövegdoboz 6"/>
            <p:cNvSpPr txBox="1"/>
            <p:nvPr/>
          </p:nvSpPr>
          <p:spPr>
            <a:xfrm>
              <a:off x="4102053" y="3267077"/>
              <a:ext cx="699230" cy="276999"/>
            </a:xfrm>
            <a:prstGeom prst="rect">
              <a:avLst/>
            </a:prstGeom>
            <a:noFill/>
          </p:spPr>
          <p:txBody>
            <a:bodyPr wrap="none" rtlCol="0">
              <a:spAutoFit/>
            </a:bodyPr>
            <a:lstStyle/>
            <a:p>
              <a:r>
                <a:rPr lang="hu-HU" sz="1200" b="1" dirty="0" err="1" smtClean="0">
                  <a:solidFill>
                    <a:schemeClr val="bg1"/>
                  </a:solidFill>
                  <a:latin typeface="Arial" panose="020B0604020202020204" pitchFamily="34" charset="0"/>
                  <a:cs typeface="Arial" panose="020B0604020202020204" pitchFamily="34" charset="0"/>
                </a:rPr>
                <a:t>Pulmo</a:t>
              </a:r>
              <a:r>
                <a:rPr lang="hu-HU" sz="1200" b="1" dirty="0" smtClean="0">
                  <a:solidFill>
                    <a:schemeClr val="bg1"/>
                  </a:solidFill>
                  <a:latin typeface="Arial" panose="020B0604020202020204" pitchFamily="34" charset="0"/>
                  <a:cs typeface="Arial" panose="020B0604020202020204" pitchFamily="34" charset="0"/>
                </a:rPr>
                <a:t> </a:t>
              </a:r>
              <a:endParaRPr lang="hu-HU" sz="1200" b="1" dirty="0">
                <a:solidFill>
                  <a:schemeClr val="bg1"/>
                </a:solidFill>
                <a:latin typeface="Arial" panose="020B0604020202020204" pitchFamily="34" charset="0"/>
                <a:cs typeface="Arial" panose="020B0604020202020204" pitchFamily="34" charset="0"/>
              </a:endParaRPr>
            </a:p>
          </p:txBody>
        </p:sp>
        <p:sp>
          <p:nvSpPr>
            <p:cNvPr id="8" name="Szövegdoboz 7"/>
            <p:cNvSpPr txBox="1"/>
            <p:nvPr/>
          </p:nvSpPr>
          <p:spPr>
            <a:xfrm>
              <a:off x="4801283" y="4816175"/>
              <a:ext cx="1116011" cy="276999"/>
            </a:xfrm>
            <a:prstGeom prst="rect">
              <a:avLst/>
            </a:prstGeom>
            <a:noFill/>
          </p:spPr>
          <p:txBody>
            <a:bodyPr wrap="none" rtlCol="0">
              <a:spAutoFit/>
            </a:bodyPr>
            <a:lstStyle/>
            <a:p>
              <a:r>
                <a:rPr lang="hu-HU" sz="1200" b="1" dirty="0" err="1" smtClean="0">
                  <a:latin typeface="Arial" panose="020B0604020202020204" pitchFamily="34" charset="0"/>
                  <a:cs typeface="Arial" panose="020B0604020202020204" pitchFamily="34" charset="0"/>
                </a:rPr>
                <a:t>Diaphragma</a:t>
              </a:r>
              <a:r>
                <a:rPr lang="hu-HU" sz="1200" b="1" dirty="0" smtClean="0">
                  <a:latin typeface="Arial" panose="020B0604020202020204" pitchFamily="34" charset="0"/>
                  <a:cs typeface="Arial" panose="020B0604020202020204" pitchFamily="34" charset="0"/>
                </a:rPr>
                <a:t> </a:t>
              </a:r>
              <a:endParaRPr lang="hu-HU" sz="1200" b="1" dirty="0">
                <a:latin typeface="Arial" panose="020B0604020202020204" pitchFamily="34" charset="0"/>
                <a:cs typeface="Arial" panose="020B0604020202020204" pitchFamily="34" charset="0"/>
              </a:endParaRPr>
            </a:p>
          </p:txBody>
        </p:sp>
      </p:grpSp>
      <p:grpSp>
        <p:nvGrpSpPr>
          <p:cNvPr id="14" name="Csoportba foglalás 13"/>
          <p:cNvGrpSpPr/>
          <p:nvPr/>
        </p:nvGrpSpPr>
        <p:grpSpPr>
          <a:xfrm>
            <a:off x="2760612" y="3589026"/>
            <a:ext cx="2271059" cy="2542751"/>
            <a:chOff x="3058346" y="4152356"/>
            <a:chExt cx="2400673" cy="2570195"/>
          </a:xfrm>
        </p:grpSpPr>
        <p:pic>
          <p:nvPicPr>
            <p:cNvPr id="24582" name="Picture 6" descr="「aorta cadaver」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58346" y="4152356"/>
              <a:ext cx="2400673" cy="2323485"/>
            </a:xfrm>
            <a:prstGeom prst="rect">
              <a:avLst/>
            </a:prstGeom>
            <a:noFill/>
            <a:extLst>
              <a:ext uri="{909E8E84-426E-40DD-AFC4-6F175D3DCCD1}">
                <a14:hiddenFill xmlns:a14="http://schemas.microsoft.com/office/drawing/2010/main">
                  <a:solidFill>
                    <a:srgbClr val="FFFFFF"/>
                  </a:solidFill>
                </a14:hiddenFill>
              </a:ext>
            </a:extLst>
          </p:spPr>
        </p:pic>
        <p:sp>
          <p:nvSpPr>
            <p:cNvPr id="13" name="Szövegdoboz 12"/>
            <p:cNvSpPr txBox="1"/>
            <p:nvPr/>
          </p:nvSpPr>
          <p:spPr>
            <a:xfrm>
              <a:off x="3416478" y="6476330"/>
              <a:ext cx="1653017"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Aorta </a:t>
              </a:r>
              <a:r>
                <a:rPr lang="hu-HU" sz="1000" b="1" dirty="0" err="1" smtClean="0">
                  <a:latin typeface="Arial" panose="020B0604020202020204" pitchFamily="34" charset="0"/>
                  <a:cs typeface="Arial" panose="020B0604020202020204" pitchFamily="34" charset="0"/>
                </a:rPr>
                <a:t>asc</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Arcus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aortae</a:t>
              </a:r>
              <a:endParaRPr lang="hu-HU" sz="1000" b="1" dirty="0">
                <a:latin typeface="Arial" panose="020B0604020202020204" pitchFamily="34" charset="0"/>
                <a:cs typeface="Arial" panose="020B0604020202020204" pitchFamily="34" charset="0"/>
              </a:endParaRPr>
            </a:p>
          </p:txBody>
        </p:sp>
      </p:grpSp>
      <p:grpSp>
        <p:nvGrpSpPr>
          <p:cNvPr id="18" name="Csoportba foglalás 17"/>
          <p:cNvGrpSpPr/>
          <p:nvPr/>
        </p:nvGrpSpPr>
        <p:grpSpPr>
          <a:xfrm>
            <a:off x="4931717" y="1158375"/>
            <a:ext cx="2263650" cy="2231669"/>
            <a:chOff x="5316095" y="1218512"/>
            <a:chExt cx="2872159" cy="2810244"/>
          </a:xfrm>
        </p:grpSpPr>
        <p:grpSp>
          <p:nvGrpSpPr>
            <p:cNvPr id="12" name="Csoportba foglalás 11"/>
            <p:cNvGrpSpPr/>
            <p:nvPr/>
          </p:nvGrpSpPr>
          <p:grpSpPr>
            <a:xfrm>
              <a:off x="5316095" y="1218512"/>
              <a:ext cx="2872159" cy="2810244"/>
              <a:chOff x="5748061" y="1279759"/>
              <a:chExt cx="2840061" cy="3007946"/>
            </a:xfrm>
          </p:grpSpPr>
          <p:pic>
            <p:nvPicPr>
              <p:cNvPr id="24580" name="Picture 4" descr="関連画像"/>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48061" y="1279759"/>
                <a:ext cx="2840061" cy="3007946"/>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doboz 9"/>
              <p:cNvSpPr txBox="1"/>
              <p:nvPr/>
            </p:nvSpPr>
            <p:spPr>
              <a:xfrm>
                <a:off x="6095952" y="2879419"/>
                <a:ext cx="655949" cy="276999"/>
              </a:xfrm>
              <a:prstGeom prst="rect">
                <a:avLst/>
              </a:prstGeom>
              <a:noFill/>
            </p:spPr>
            <p:txBody>
              <a:bodyPr wrap="none" rtlCol="0">
                <a:spAutoFit/>
              </a:bodyPr>
              <a:lstStyle/>
              <a:p>
                <a:r>
                  <a:rPr lang="hu-HU" sz="1200" b="1" dirty="0" err="1">
                    <a:solidFill>
                      <a:schemeClr val="bg1"/>
                    </a:solidFill>
                    <a:latin typeface="Arial" panose="020B0604020202020204" pitchFamily="34" charset="0"/>
                    <a:cs typeface="Arial" panose="020B0604020202020204" pitchFamily="34" charset="0"/>
                  </a:rPr>
                  <a:t>P</a:t>
                </a:r>
                <a:r>
                  <a:rPr lang="hu-HU" sz="1200" b="1" dirty="0" err="1" smtClean="0">
                    <a:solidFill>
                      <a:schemeClr val="bg1"/>
                    </a:solidFill>
                    <a:latin typeface="Arial" panose="020B0604020202020204" pitchFamily="34" charset="0"/>
                    <a:cs typeface="Arial" panose="020B0604020202020204" pitchFamily="34" charset="0"/>
                  </a:rPr>
                  <a:t>ulmo</a:t>
                </a:r>
                <a:endParaRPr lang="hu-HU" sz="1200" b="1" dirty="0">
                  <a:solidFill>
                    <a:schemeClr val="bg1"/>
                  </a:solidFill>
                  <a:latin typeface="Arial" panose="020B0604020202020204" pitchFamily="34" charset="0"/>
                  <a:cs typeface="Arial" panose="020B0604020202020204" pitchFamily="34" charset="0"/>
                </a:endParaRPr>
              </a:p>
            </p:txBody>
          </p:sp>
          <p:sp>
            <p:nvSpPr>
              <p:cNvPr id="11" name="Szövegdoboz 10"/>
              <p:cNvSpPr txBox="1"/>
              <p:nvPr/>
            </p:nvSpPr>
            <p:spPr>
              <a:xfrm>
                <a:off x="7633926" y="2552305"/>
                <a:ext cx="655949" cy="276999"/>
              </a:xfrm>
              <a:prstGeom prst="rect">
                <a:avLst/>
              </a:prstGeom>
              <a:noFill/>
            </p:spPr>
            <p:txBody>
              <a:bodyPr wrap="none" rtlCol="0">
                <a:spAutoFit/>
              </a:bodyPr>
              <a:lstStyle/>
              <a:p>
                <a:r>
                  <a:rPr lang="hu-HU" sz="1200" b="1" dirty="0" err="1" smtClean="0">
                    <a:solidFill>
                      <a:schemeClr val="bg1"/>
                    </a:solidFill>
                    <a:latin typeface="Arial" panose="020B0604020202020204" pitchFamily="34" charset="0"/>
                    <a:cs typeface="Arial" panose="020B0604020202020204" pitchFamily="34" charset="0"/>
                  </a:rPr>
                  <a:t>Pulmo</a:t>
                </a:r>
                <a:endParaRPr lang="hu-HU" sz="1200" b="1" dirty="0">
                  <a:solidFill>
                    <a:schemeClr val="bg1"/>
                  </a:solidFill>
                  <a:latin typeface="Arial" panose="020B0604020202020204" pitchFamily="34" charset="0"/>
                  <a:cs typeface="Arial" panose="020B0604020202020204" pitchFamily="34" charset="0"/>
                </a:endParaRPr>
              </a:p>
            </p:txBody>
          </p:sp>
        </p:grpSp>
        <p:sp>
          <p:nvSpPr>
            <p:cNvPr id="17" name="Szövegdoboz 16"/>
            <p:cNvSpPr txBox="1"/>
            <p:nvPr/>
          </p:nvSpPr>
          <p:spPr>
            <a:xfrm>
              <a:off x="6789879" y="2966067"/>
              <a:ext cx="405880"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Cor</a:t>
              </a:r>
              <a:endParaRPr lang="hu-HU" sz="1000" b="1" dirty="0">
                <a:latin typeface="Arial" panose="020B0604020202020204" pitchFamily="34" charset="0"/>
                <a:cs typeface="Arial" panose="020B0604020202020204" pitchFamily="34" charset="0"/>
              </a:endParaRPr>
            </a:p>
          </p:txBody>
        </p:sp>
      </p:grpSp>
      <p:grpSp>
        <p:nvGrpSpPr>
          <p:cNvPr id="20" name="Csoportba foglalás 19"/>
          <p:cNvGrpSpPr/>
          <p:nvPr/>
        </p:nvGrpSpPr>
        <p:grpSpPr>
          <a:xfrm>
            <a:off x="5143306" y="3600667"/>
            <a:ext cx="2097839" cy="2537042"/>
            <a:chOff x="5606815" y="4057894"/>
            <a:chExt cx="2313689" cy="2696358"/>
          </a:xfrm>
        </p:grpSpPr>
        <p:pic>
          <p:nvPicPr>
            <p:cNvPr id="24584" name="Picture 8" descr="「aorta cadaver」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6815" y="4057894"/>
              <a:ext cx="2313689" cy="2450137"/>
            </a:xfrm>
            <a:prstGeom prst="rect">
              <a:avLst/>
            </a:prstGeom>
            <a:noFill/>
            <a:extLst>
              <a:ext uri="{909E8E84-426E-40DD-AFC4-6F175D3DCCD1}">
                <a14:hiddenFill xmlns:a14="http://schemas.microsoft.com/office/drawing/2010/main">
                  <a:solidFill>
                    <a:srgbClr val="FFFFFF"/>
                  </a:solidFill>
                </a14:hiddenFill>
              </a:ext>
            </a:extLst>
          </p:spPr>
        </p:pic>
        <p:sp>
          <p:nvSpPr>
            <p:cNvPr id="19" name="Szövegdoboz 18"/>
            <p:cNvSpPr txBox="1"/>
            <p:nvPr/>
          </p:nvSpPr>
          <p:spPr>
            <a:xfrm>
              <a:off x="6147395" y="6508031"/>
              <a:ext cx="1292341"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Aorta </a:t>
              </a:r>
              <a:r>
                <a:rPr lang="hu-HU" sz="1000" b="1" dirty="0" err="1" smtClean="0">
                  <a:latin typeface="Arial" panose="020B0604020202020204" pitchFamily="34" charset="0"/>
                  <a:cs typeface="Arial" panose="020B0604020202020204" pitchFamily="34" charset="0"/>
                </a:rPr>
                <a:t>descendens</a:t>
              </a:r>
              <a:endParaRPr lang="hu-HU" sz="1000" b="1" dirty="0">
                <a:latin typeface="Arial" panose="020B0604020202020204" pitchFamily="34" charset="0"/>
                <a:cs typeface="Arial" panose="020B0604020202020204" pitchFamily="34" charset="0"/>
              </a:endParaRPr>
            </a:p>
          </p:txBody>
        </p:sp>
      </p:grpSp>
      <p:grpSp>
        <p:nvGrpSpPr>
          <p:cNvPr id="22" name="Csoportba foglalás 21"/>
          <p:cNvGrpSpPr/>
          <p:nvPr/>
        </p:nvGrpSpPr>
        <p:grpSpPr>
          <a:xfrm>
            <a:off x="7355713" y="1222825"/>
            <a:ext cx="2230994" cy="2410065"/>
            <a:chOff x="8052353" y="2623876"/>
            <a:chExt cx="2147715" cy="2288067"/>
          </a:xfrm>
        </p:grpSpPr>
        <p:pic>
          <p:nvPicPr>
            <p:cNvPr id="24586" name="Picture 10" descr="「trachea cadaver」の画像検索結果"/>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052353" y="2623876"/>
              <a:ext cx="2147715" cy="2043350"/>
            </a:xfrm>
            <a:prstGeom prst="rect">
              <a:avLst/>
            </a:prstGeom>
            <a:noFill/>
            <a:extLst>
              <a:ext uri="{909E8E84-426E-40DD-AFC4-6F175D3DCCD1}">
                <a14:hiddenFill xmlns:a14="http://schemas.microsoft.com/office/drawing/2010/main">
                  <a:solidFill>
                    <a:srgbClr val="FFFFFF"/>
                  </a:solidFill>
                </a14:hiddenFill>
              </a:ext>
            </a:extLst>
          </p:spPr>
        </p:pic>
        <p:sp>
          <p:nvSpPr>
            <p:cNvPr id="21" name="Szövegdoboz 20"/>
            <p:cNvSpPr txBox="1"/>
            <p:nvPr/>
          </p:nvSpPr>
          <p:spPr>
            <a:xfrm>
              <a:off x="8840497" y="4665722"/>
              <a:ext cx="673582"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Trachea</a:t>
              </a:r>
              <a:endParaRPr lang="hu-HU" sz="1000" b="1" dirty="0">
                <a:latin typeface="Arial" panose="020B0604020202020204" pitchFamily="34" charset="0"/>
                <a:cs typeface="Arial" panose="020B0604020202020204" pitchFamily="34" charset="0"/>
              </a:endParaRPr>
            </a:p>
          </p:txBody>
        </p:sp>
      </p:grpSp>
      <p:grpSp>
        <p:nvGrpSpPr>
          <p:cNvPr id="24" name="Csoportba foglalás 23"/>
          <p:cNvGrpSpPr/>
          <p:nvPr/>
        </p:nvGrpSpPr>
        <p:grpSpPr>
          <a:xfrm>
            <a:off x="7402708" y="3600667"/>
            <a:ext cx="2103704" cy="2542751"/>
            <a:chOff x="7452858" y="4237166"/>
            <a:chExt cx="2034862" cy="2396993"/>
          </a:xfrm>
        </p:grpSpPr>
        <p:pic>
          <p:nvPicPr>
            <p:cNvPr id="24588" name="Picture 12" descr="関連画像"/>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452858" y="4237166"/>
              <a:ext cx="2034862" cy="2150772"/>
            </a:xfrm>
            <a:prstGeom prst="rect">
              <a:avLst/>
            </a:prstGeom>
            <a:noFill/>
            <a:extLst>
              <a:ext uri="{909E8E84-426E-40DD-AFC4-6F175D3DCCD1}">
                <a14:hiddenFill xmlns:a14="http://schemas.microsoft.com/office/drawing/2010/main">
                  <a:solidFill>
                    <a:srgbClr val="FFFFFF"/>
                  </a:solidFill>
                </a14:hiddenFill>
              </a:ext>
            </a:extLst>
          </p:spPr>
        </p:pic>
        <p:sp>
          <p:nvSpPr>
            <p:cNvPr id="23" name="Szövegdoboz 22"/>
            <p:cNvSpPr txBox="1"/>
            <p:nvPr/>
          </p:nvSpPr>
          <p:spPr>
            <a:xfrm>
              <a:off x="8033310" y="6387938"/>
              <a:ext cx="873957" cy="246221"/>
            </a:xfrm>
            <a:prstGeom prst="rect">
              <a:avLst/>
            </a:prstGeom>
            <a:noFill/>
          </p:spPr>
          <p:txBody>
            <a:bodyPr wrap="none" rtlCol="0">
              <a:spAutoFit/>
            </a:bodyPr>
            <a:lstStyle/>
            <a:p>
              <a:r>
                <a:rPr lang="hu-HU" sz="1000" b="1" dirty="0" err="1">
                  <a:latin typeface="Arial" panose="020B0604020202020204" pitchFamily="34" charset="0"/>
                  <a:cs typeface="Arial" panose="020B0604020202020204" pitchFamily="34" charset="0"/>
                </a:rPr>
                <a:t>E</a:t>
              </a:r>
              <a:r>
                <a:rPr lang="hu-HU" sz="1000" b="1" dirty="0" err="1" smtClean="0">
                  <a:latin typeface="Arial" panose="020B0604020202020204" pitchFamily="34" charset="0"/>
                  <a:cs typeface="Arial" panose="020B0604020202020204" pitchFamily="34" charset="0"/>
                </a:rPr>
                <a:t>sophagus</a:t>
              </a:r>
              <a:endParaRPr lang="hu-HU" sz="1000" b="1" dirty="0">
                <a:latin typeface="Arial" panose="020B0604020202020204" pitchFamily="34" charset="0"/>
                <a:cs typeface="Arial" panose="020B0604020202020204" pitchFamily="34" charset="0"/>
              </a:endParaRPr>
            </a:p>
          </p:txBody>
        </p:sp>
      </p:grpSp>
      <p:grpSp>
        <p:nvGrpSpPr>
          <p:cNvPr id="26" name="Csoportba foglalás 25"/>
          <p:cNvGrpSpPr/>
          <p:nvPr/>
        </p:nvGrpSpPr>
        <p:grpSpPr>
          <a:xfrm>
            <a:off x="9770068" y="1149589"/>
            <a:ext cx="2165771" cy="2483301"/>
            <a:chOff x="9693293" y="2238052"/>
            <a:chExt cx="2165771" cy="2483301"/>
          </a:xfrm>
        </p:grpSpPr>
        <p:pic>
          <p:nvPicPr>
            <p:cNvPr id="24590" name="Picture 14" descr="「superior vena cava cadaver」の画像検索結果"/>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693293" y="2238052"/>
              <a:ext cx="2165771" cy="2208133"/>
            </a:xfrm>
            <a:prstGeom prst="rect">
              <a:avLst/>
            </a:prstGeom>
            <a:noFill/>
            <a:extLst>
              <a:ext uri="{909E8E84-426E-40DD-AFC4-6F175D3DCCD1}">
                <a14:hiddenFill xmlns:a14="http://schemas.microsoft.com/office/drawing/2010/main">
                  <a:solidFill>
                    <a:srgbClr val="FFFFFF"/>
                  </a:solidFill>
                </a14:hiddenFill>
              </a:ext>
            </a:extLst>
          </p:spPr>
        </p:pic>
        <p:sp>
          <p:nvSpPr>
            <p:cNvPr id="25" name="Szövegdoboz 24"/>
            <p:cNvSpPr txBox="1"/>
            <p:nvPr/>
          </p:nvSpPr>
          <p:spPr>
            <a:xfrm>
              <a:off x="10259751" y="4475132"/>
              <a:ext cx="1104790"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Vena</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cava</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sup</a:t>
              </a:r>
              <a:r>
                <a:rPr lang="hu-HU" sz="1000" b="1" dirty="0" smtClean="0">
                  <a:latin typeface="Arial" panose="020B0604020202020204" pitchFamily="34" charset="0"/>
                  <a:cs typeface="Arial" panose="020B0604020202020204" pitchFamily="34" charset="0"/>
                </a:rPr>
                <a:t>.</a:t>
              </a:r>
              <a:endParaRPr lang="hu-HU" sz="1000" b="1" dirty="0">
                <a:latin typeface="Arial" panose="020B0604020202020204" pitchFamily="34" charset="0"/>
                <a:cs typeface="Arial" panose="020B0604020202020204" pitchFamily="34" charset="0"/>
              </a:endParaRPr>
            </a:p>
          </p:txBody>
        </p:sp>
      </p:grpSp>
      <p:grpSp>
        <p:nvGrpSpPr>
          <p:cNvPr id="31" name="Csoportba foglalás 30"/>
          <p:cNvGrpSpPr/>
          <p:nvPr/>
        </p:nvGrpSpPr>
        <p:grpSpPr>
          <a:xfrm>
            <a:off x="9770068" y="3674334"/>
            <a:ext cx="2202315" cy="2515296"/>
            <a:chOff x="9882228" y="4557681"/>
            <a:chExt cx="2202315" cy="2515296"/>
          </a:xfrm>
        </p:grpSpPr>
        <p:pic>
          <p:nvPicPr>
            <p:cNvPr id="24592" name="Picture 16" descr="「inferior vena cava cadaver」の画像検索結果"/>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882228" y="4557681"/>
              <a:ext cx="2202315" cy="2207891"/>
            </a:xfrm>
            <a:prstGeom prst="rect">
              <a:avLst/>
            </a:prstGeom>
            <a:noFill/>
            <a:extLst>
              <a:ext uri="{909E8E84-426E-40DD-AFC4-6F175D3DCCD1}">
                <a14:hiddenFill xmlns:a14="http://schemas.microsoft.com/office/drawing/2010/main">
                  <a:solidFill>
                    <a:srgbClr val="FFFFFF"/>
                  </a:solidFill>
                </a14:hiddenFill>
              </a:ext>
            </a:extLst>
          </p:spPr>
        </p:pic>
        <p:sp>
          <p:nvSpPr>
            <p:cNvPr id="27" name="Szövegdoboz 26"/>
            <p:cNvSpPr txBox="1"/>
            <p:nvPr/>
          </p:nvSpPr>
          <p:spPr>
            <a:xfrm>
              <a:off x="10502803" y="6826756"/>
              <a:ext cx="1069524"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Vena</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cava</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inf</a:t>
              </a:r>
              <a:r>
                <a:rPr lang="hu-HU" sz="1000" b="1" dirty="0" smtClean="0">
                  <a:latin typeface="Arial" panose="020B0604020202020204" pitchFamily="34" charset="0"/>
                  <a:cs typeface="Arial" panose="020B0604020202020204" pitchFamily="34" charset="0"/>
                </a:rPr>
                <a:t>. </a:t>
              </a:r>
              <a:endParaRPr lang="hu-HU" sz="1000" b="1" dirty="0">
                <a:latin typeface="Arial" panose="020B0604020202020204" pitchFamily="34" charset="0"/>
                <a:cs typeface="Arial" panose="020B0604020202020204" pitchFamily="34" charset="0"/>
              </a:endParaRPr>
            </a:p>
          </p:txBody>
        </p:sp>
        <p:sp>
          <p:nvSpPr>
            <p:cNvPr id="28" name="Szövegdoboz 27"/>
            <p:cNvSpPr txBox="1"/>
            <p:nvPr/>
          </p:nvSpPr>
          <p:spPr>
            <a:xfrm>
              <a:off x="10063721" y="4856660"/>
              <a:ext cx="546945" cy="246221"/>
            </a:xfrm>
            <a:prstGeom prst="rect">
              <a:avLst/>
            </a:prstGeom>
            <a:noFill/>
          </p:spPr>
          <p:txBody>
            <a:bodyPr wrap="none" rtlCol="0">
              <a:spAutoFit/>
            </a:bodyPr>
            <a:lstStyle/>
            <a:p>
              <a:r>
                <a:rPr lang="hu-HU" sz="1000" b="1" dirty="0" err="1">
                  <a:solidFill>
                    <a:schemeClr val="bg1"/>
                  </a:solidFill>
                  <a:latin typeface="Arial" panose="020B0604020202020204" pitchFamily="34" charset="0"/>
                  <a:cs typeface="Arial" panose="020B0604020202020204" pitchFamily="34" charset="0"/>
                </a:rPr>
                <a:t>H</a:t>
              </a:r>
              <a:r>
                <a:rPr lang="hu-HU" sz="1000" b="1" dirty="0" err="1" smtClean="0">
                  <a:solidFill>
                    <a:schemeClr val="bg1"/>
                  </a:solidFill>
                  <a:latin typeface="Arial" panose="020B0604020202020204" pitchFamily="34" charset="0"/>
                  <a:cs typeface="Arial" panose="020B0604020202020204" pitchFamily="34" charset="0"/>
                </a:rPr>
                <a:t>epar</a:t>
              </a:r>
              <a:endParaRPr lang="hu-HU" sz="1000" b="1" dirty="0">
                <a:solidFill>
                  <a:schemeClr val="bg1"/>
                </a:solidFill>
                <a:latin typeface="Arial" panose="020B0604020202020204" pitchFamily="34" charset="0"/>
                <a:cs typeface="Arial" panose="020B0604020202020204" pitchFamily="34" charset="0"/>
              </a:endParaRPr>
            </a:p>
          </p:txBody>
        </p:sp>
        <p:sp>
          <p:nvSpPr>
            <p:cNvPr id="29" name="Szövegdoboz 28"/>
            <p:cNvSpPr txBox="1"/>
            <p:nvPr/>
          </p:nvSpPr>
          <p:spPr>
            <a:xfrm>
              <a:off x="11405616" y="4979770"/>
              <a:ext cx="447558"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Lien</a:t>
              </a:r>
              <a:endParaRPr lang="hu-HU" sz="1000" b="1" dirty="0">
                <a:solidFill>
                  <a:schemeClr val="bg1"/>
                </a:solidFill>
                <a:latin typeface="Arial" panose="020B0604020202020204" pitchFamily="34" charset="0"/>
                <a:cs typeface="Arial" panose="020B0604020202020204" pitchFamily="34" charset="0"/>
              </a:endParaRPr>
            </a:p>
          </p:txBody>
        </p:sp>
        <p:sp>
          <p:nvSpPr>
            <p:cNvPr id="30" name="Szövegdoboz 29"/>
            <p:cNvSpPr txBox="1"/>
            <p:nvPr/>
          </p:nvSpPr>
          <p:spPr>
            <a:xfrm>
              <a:off x="10212805" y="5636004"/>
              <a:ext cx="426720"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Ren</a:t>
              </a:r>
              <a:endParaRPr lang="hu-HU" sz="1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450866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291288" y="436228"/>
            <a:ext cx="8229600" cy="777875"/>
          </a:xfrm>
        </p:spPr>
        <p:txBody>
          <a:bodyPr>
            <a:noAutofit/>
          </a:bodyPr>
          <a:lstStyle/>
          <a:p>
            <a:pPr algn="ctr" eaLnBrk="1" hangingPunct="1">
              <a:lnSpc>
                <a:spcPct val="150000"/>
              </a:lnSpc>
            </a:pPr>
            <a:r>
              <a:rPr lang="hu-HU" altLang="de-DE" sz="2000" b="1" dirty="0" smtClean="0">
                <a:latin typeface="Arial" panose="020B0604020202020204" pitchFamily="34" charset="0"/>
                <a:cs typeface="Arial" panose="020B0604020202020204" pitchFamily="34" charset="0"/>
              </a:rPr>
              <a:t>AXIÁLIS SKELETON</a:t>
            </a:r>
            <a:br>
              <a:rPr lang="hu-HU" altLang="de-DE" sz="2000" b="1" dirty="0" smtClean="0">
                <a:latin typeface="Arial" panose="020B0604020202020204" pitchFamily="34" charset="0"/>
                <a:cs typeface="Arial" panose="020B0604020202020204" pitchFamily="34" charset="0"/>
              </a:rPr>
            </a:br>
            <a:r>
              <a:rPr lang="hu-HU" altLang="de-DE" sz="2000" b="1" dirty="0" smtClean="0">
                <a:latin typeface="Arial" panose="020B0604020202020204" pitchFamily="34" charset="0"/>
                <a:cs typeface="Arial" panose="020B0604020202020204" pitchFamily="34" charset="0"/>
              </a:rPr>
              <a:t>MEDENCE</a:t>
            </a:r>
            <a:endParaRPr lang="hu-HU" altLang="de-DE" sz="2000" b="1" dirty="0">
              <a:latin typeface="Arial" panose="020B0604020202020204" pitchFamily="34" charset="0"/>
              <a:cs typeface="Arial" panose="020B0604020202020204" pitchFamily="34" charset="0"/>
            </a:endParaRPr>
          </a:p>
        </p:txBody>
      </p:sp>
      <p:sp>
        <p:nvSpPr>
          <p:cNvPr id="29699" name="Rectangle 3"/>
          <p:cNvSpPr>
            <a:spLocks noGrp="1" noChangeArrowheads="1"/>
          </p:cNvSpPr>
          <p:nvPr>
            <p:ph type="body" sz="half" idx="1"/>
          </p:nvPr>
        </p:nvSpPr>
        <p:spPr>
          <a:xfrm>
            <a:off x="312223" y="1117076"/>
            <a:ext cx="4762500" cy="4525962"/>
          </a:xfrm>
        </p:spPr>
        <p:txBody>
          <a:bodyPr>
            <a:normAutofit/>
          </a:bodyPr>
          <a:lstStyle/>
          <a:p>
            <a:pPr eaLnBrk="1" hangingPunct="1">
              <a:lnSpc>
                <a:spcPct val="150000"/>
              </a:lnSpc>
              <a:buFontTx/>
              <a:buNone/>
            </a:pPr>
            <a:r>
              <a:rPr lang="en-US" altLang="de-DE" sz="1200" b="1" dirty="0">
                <a:latin typeface="Arial" panose="020B0604020202020204" pitchFamily="34" charset="0"/>
                <a:cs typeface="Arial" panose="020B0604020202020204" pitchFamily="34" charset="0"/>
              </a:rPr>
              <a:t>PELVIS</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(medence)</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smtClean="0">
                <a:latin typeface="Arial" panose="020B0604020202020204" pitchFamily="34" charset="0"/>
                <a:cs typeface="Arial" panose="020B0604020202020204" pitchFamily="34" charset="0"/>
              </a:rPr>
              <a:t>1</a:t>
            </a:r>
            <a:r>
              <a:rPr lang="hu-HU" altLang="de-DE" sz="1200" b="1" dirty="0">
                <a:latin typeface="Arial" panose="020B0604020202020204" pitchFamily="34" charset="0"/>
                <a:cs typeface="Arial" panose="020B0604020202020204" pitchFamily="34" charset="0"/>
              </a:rPr>
              <a:t>. OS COXAE </a:t>
            </a:r>
          </a:p>
          <a:p>
            <a:pPr eaLnBrk="1" hangingPunct="1">
              <a:lnSpc>
                <a:spcPct val="150000"/>
              </a:lnSpc>
              <a:buFontTx/>
              <a:buNone/>
            </a:pPr>
            <a:r>
              <a:rPr lang="hu-HU" altLang="de-DE" sz="1200" b="1" dirty="0" smtClean="0">
                <a:latin typeface="Arial" panose="020B0604020202020204" pitchFamily="34" charset="0"/>
                <a:cs typeface="Arial" panose="020B0604020202020204" pitchFamily="34" charset="0"/>
              </a:rPr>
              <a:t>2</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SACRUM</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a:latin typeface="Arial" panose="020B0604020202020204" pitchFamily="34" charset="0"/>
                <a:cs typeface="Arial" panose="020B0604020202020204" pitchFamily="34" charset="0"/>
              </a:rPr>
              <a:t>3. OS COCCYGIS </a:t>
            </a:r>
            <a:endParaRPr lang="en-US" altLang="de-DE" sz="1200" b="1" dirty="0">
              <a:latin typeface="Arial" panose="020B0604020202020204" pitchFamily="34" charset="0"/>
              <a:cs typeface="Arial" panose="020B0604020202020204" pitchFamily="34" charset="0"/>
            </a:endParaRPr>
          </a:p>
        </p:txBody>
      </p:sp>
      <p:grpSp>
        <p:nvGrpSpPr>
          <p:cNvPr id="4" name="Csoportba foglalás 3"/>
          <p:cNvGrpSpPr/>
          <p:nvPr/>
        </p:nvGrpSpPr>
        <p:grpSpPr>
          <a:xfrm>
            <a:off x="160871" y="3331008"/>
            <a:ext cx="4445961" cy="3356023"/>
            <a:chOff x="2693473" y="1266991"/>
            <a:chExt cx="4445961" cy="3356023"/>
          </a:xfrm>
        </p:grpSpPr>
        <p:pic>
          <p:nvPicPr>
            <p:cNvPr id="25604" name="Picture 4" descr="「os coxae bone」の画像検索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93473" y="1266991"/>
              <a:ext cx="2126844" cy="307037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os coxae bone」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4723" y="1266991"/>
              <a:ext cx="2064711" cy="3077831"/>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827464" y="4364165"/>
              <a:ext cx="1992853"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Os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coxae</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Ansicht</a:t>
              </a:r>
              <a:r>
                <a:rPr lang="hu-HU" sz="1000" b="1" dirty="0" smtClean="0">
                  <a:latin typeface="Arial" panose="020B0604020202020204" pitchFamily="34" charset="0"/>
                  <a:cs typeface="Arial" panose="020B0604020202020204" pitchFamily="34" charset="0"/>
                </a:rPr>
                <a:t> von </a:t>
              </a:r>
              <a:r>
                <a:rPr lang="hu-HU" sz="1000" b="1" dirty="0" err="1" smtClean="0">
                  <a:latin typeface="Arial" panose="020B0604020202020204" pitchFamily="34" charset="0"/>
                  <a:cs typeface="Arial" panose="020B0604020202020204" pitchFamily="34" charset="0"/>
                </a:rPr>
                <a:t>medial</a:t>
              </a:r>
              <a:endParaRPr lang="hu-HU" sz="1000" b="1" dirty="0">
                <a:latin typeface="Arial" panose="020B0604020202020204" pitchFamily="34" charset="0"/>
                <a:cs typeface="Arial" panose="020B0604020202020204" pitchFamily="34" charset="0"/>
              </a:endParaRPr>
            </a:p>
          </p:txBody>
        </p:sp>
        <p:sp>
          <p:nvSpPr>
            <p:cNvPr id="3" name="Szövegdoboz 2"/>
            <p:cNvSpPr txBox="1"/>
            <p:nvPr/>
          </p:nvSpPr>
          <p:spPr>
            <a:xfrm>
              <a:off x="5175435" y="4376793"/>
              <a:ext cx="1963999"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Os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coxae</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Ansicht</a:t>
              </a:r>
              <a:r>
                <a:rPr lang="hu-HU" sz="1000" b="1" dirty="0" smtClean="0">
                  <a:latin typeface="Arial" panose="020B0604020202020204" pitchFamily="34" charset="0"/>
                  <a:cs typeface="Arial" panose="020B0604020202020204" pitchFamily="34" charset="0"/>
                </a:rPr>
                <a:t> von </a:t>
              </a:r>
              <a:r>
                <a:rPr lang="hu-HU" sz="1000" b="1" dirty="0" err="1" smtClean="0">
                  <a:latin typeface="Arial" panose="020B0604020202020204" pitchFamily="34" charset="0"/>
                  <a:cs typeface="Arial" panose="020B0604020202020204" pitchFamily="34" charset="0"/>
                </a:rPr>
                <a:t>lateral</a:t>
              </a:r>
              <a:endParaRPr lang="hu-HU" sz="1000" b="1" dirty="0">
                <a:latin typeface="Arial" panose="020B0604020202020204" pitchFamily="34" charset="0"/>
                <a:cs typeface="Arial" panose="020B0604020202020204" pitchFamily="34" charset="0"/>
              </a:endParaRPr>
            </a:p>
          </p:txBody>
        </p:sp>
      </p:grpSp>
      <p:grpSp>
        <p:nvGrpSpPr>
          <p:cNvPr id="9" name="Csoportba foglalás 8"/>
          <p:cNvGrpSpPr/>
          <p:nvPr/>
        </p:nvGrpSpPr>
        <p:grpSpPr>
          <a:xfrm>
            <a:off x="8336458" y="142262"/>
            <a:ext cx="3637599" cy="2659421"/>
            <a:chOff x="8413732" y="3817810"/>
            <a:chExt cx="3637599" cy="2659421"/>
          </a:xfrm>
        </p:grpSpPr>
        <p:pic>
          <p:nvPicPr>
            <p:cNvPr id="25602" name="Picture 2" descr="image screen_shot_2011-09-01_at_6.52.19_pm1314921149714.png for term side of car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397" t="3941" r="3130" b="8053"/>
            <a:stretch/>
          </p:blipFill>
          <p:spPr bwMode="auto">
            <a:xfrm>
              <a:off x="8413732" y="3817810"/>
              <a:ext cx="3637599" cy="2659421"/>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9858871" y="4870521"/>
              <a:ext cx="747320" cy="276999"/>
            </a:xfrm>
            <a:prstGeom prst="rect">
              <a:avLst/>
            </a:prstGeom>
            <a:noFill/>
          </p:spPr>
          <p:txBody>
            <a:bodyPr wrap="none" rtlCol="0">
              <a:spAutoFit/>
            </a:bodyPr>
            <a:lstStyle/>
            <a:p>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acrum</a:t>
              </a:r>
              <a:endParaRPr lang="hu-HU" sz="1200" b="1" dirty="0">
                <a:latin typeface="Arial" panose="020B0604020202020204" pitchFamily="34" charset="0"/>
                <a:cs typeface="Arial" panose="020B0604020202020204" pitchFamily="34" charset="0"/>
              </a:endParaRPr>
            </a:p>
          </p:txBody>
        </p:sp>
        <p:sp>
          <p:nvSpPr>
            <p:cNvPr id="6" name="Szövegdoboz 5"/>
            <p:cNvSpPr txBox="1"/>
            <p:nvPr/>
          </p:nvSpPr>
          <p:spPr>
            <a:xfrm>
              <a:off x="8457428" y="5266515"/>
              <a:ext cx="619079" cy="1015663"/>
            </a:xfrm>
            <a:prstGeom prst="rect">
              <a:avLst/>
            </a:prstGeom>
            <a:noFill/>
          </p:spPr>
          <p:txBody>
            <a:bodyPr wrap="none" rtlCol="0">
              <a:spAutoFit/>
            </a:bodyPr>
            <a:lstStyle/>
            <a:p>
              <a:pPr algn="ctr">
                <a:lnSpc>
                  <a:spcPct val="250000"/>
                </a:lnSpc>
              </a:pPr>
              <a:r>
                <a:rPr lang="hu-HU" sz="1200" b="1" dirty="0" err="1" smtClean="0">
                  <a:solidFill>
                    <a:schemeClr val="bg1"/>
                  </a:solidFill>
                  <a:latin typeface="Arial" panose="020B0604020202020204" pitchFamily="34" charset="0"/>
                  <a:cs typeface="Arial" panose="020B0604020202020204" pitchFamily="34" charset="0"/>
                </a:rPr>
                <a:t>Os</a:t>
              </a:r>
              <a:r>
                <a:rPr lang="hu-HU" sz="1200" b="1" dirty="0" smtClean="0">
                  <a:solidFill>
                    <a:schemeClr val="bg1"/>
                  </a:solidFill>
                  <a:latin typeface="Arial" panose="020B0604020202020204" pitchFamily="34" charset="0"/>
                  <a:cs typeface="Arial" panose="020B0604020202020204" pitchFamily="34" charset="0"/>
                </a:rPr>
                <a:t> </a:t>
              </a:r>
            </a:p>
            <a:p>
              <a:pPr algn="ctr">
                <a:lnSpc>
                  <a:spcPct val="250000"/>
                </a:lnSpc>
              </a:pPr>
              <a:r>
                <a:rPr lang="hu-HU" sz="1200" b="1" dirty="0" err="1" smtClean="0">
                  <a:solidFill>
                    <a:schemeClr val="bg1"/>
                  </a:solidFill>
                  <a:latin typeface="Arial" panose="020B0604020202020204" pitchFamily="34" charset="0"/>
                  <a:cs typeface="Arial" panose="020B0604020202020204" pitchFamily="34" charset="0"/>
                </a:rPr>
                <a:t>coxae</a:t>
              </a:r>
              <a:endParaRPr lang="hu-HU" sz="1200" b="1" dirty="0">
                <a:solidFill>
                  <a:schemeClr val="bg1"/>
                </a:solidFill>
                <a:latin typeface="Arial" panose="020B0604020202020204" pitchFamily="34" charset="0"/>
                <a:cs typeface="Arial" panose="020B0604020202020204" pitchFamily="34" charset="0"/>
              </a:endParaRPr>
            </a:p>
          </p:txBody>
        </p:sp>
        <p:cxnSp>
          <p:nvCxnSpPr>
            <p:cNvPr id="8" name="Egyenes összekötő 7"/>
            <p:cNvCxnSpPr/>
            <p:nvPr/>
          </p:nvCxnSpPr>
          <p:spPr>
            <a:xfrm>
              <a:off x="8465248" y="4069724"/>
              <a:ext cx="0" cy="2393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Csoportba foglalás 15"/>
          <p:cNvGrpSpPr/>
          <p:nvPr/>
        </p:nvGrpSpPr>
        <p:grpSpPr>
          <a:xfrm>
            <a:off x="4961950" y="2877417"/>
            <a:ext cx="3399061" cy="3563393"/>
            <a:chOff x="8939495" y="2800478"/>
            <a:chExt cx="3050046" cy="3135048"/>
          </a:xfrm>
        </p:grpSpPr>
        <p:pic>
          <p:nvPicPr>
            <p:cNvPr id="17" name="Picture 20" descr="関連画像"/>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39495" y="2800478"/>
              <a:ext cx="3050046" cy="3135048"/>
            </a:xfrm>
            <a:prstGeom prst="rect">
              <a:avLst/>
            </a:prstGeom>
            <a:noFill/>
            <a:extLst>
              <a:ext uri="{909E8E84-426E-40DD-AFC4-6F175D3DCCD1}">
                <a14:hiddenFill xmlns:a14="http://schemas.microsoft.com/office/drawing/2010/main">
                  <a:solidFill>
                    <a:srgbClr val="FFFFFF"/>
                  </a:solidFill>
                </a14:hiddenFill>
              </a:ext>
            </a:extLst>
          </p:spPr>
        </p:pic>
        <p:sp>
          <p:nvSpPr>
            <p:cNvPr id="18" name="Szövegdoboz 17"/>
            <p:cNvSpPr txBox="1"/>
            <p:nvPr/>
          </p:nvSpPr>
          <p:spPr>
            <a:xfrm>
              <a:off x="9501568" y="4681909"/>
              <a:ext cx="652743" cy="246221"/>
            </a:xfrm>
            <a:prstGeom prst="rect">
              <a:avLst/>
            </a:prstGeom>
            <a:noFill/>
          </p:spPr>
          <p:txBody>
            <a:bodyPr wrap="none" rtlCol="0">
              <a:spAutoFit/>
            </a:bodyPr>
            <a:lstStyle/>
            <a:p>
              <a:r>
                <a:rPr lang="hu-HU" sz="1000" b="1" dirty="0" err="1">
                  <a:latin typeface="Arial" panose="020B0604020202020204" pitchFamily="34" charset="0"/>
                  <a:cs typeface="Arial" panose="020B0604020202020204" pitchFamily="34" charset="0"/>
                </a:rPr>
                <a:t>S</a:t>
              </a:r>
              <a:r>
                <a:rPr lang="hu-HU" sz="1000" b="1" dirty="0" err="1" smtClean="0">
                  <a:latin typeface="Arial" panose="020B0604020202020204" pitchFamily="34" charset="0"/>
                  <a:cs typeface="Arial" panose="020B0604020202020204" pitchFamily="34" charset="0"/>
                </a:rPr>
                <a:t>acrum</a:t>
              </a:r>
              <a:endParaRPr lang="hu-HU" sz="1000" b="1" dirty="0">
                <a:latin typeface="Arial" panose="020B0604020202020204" pitchFamily="34" charset="0"/>
                <a:cs typeface="Arial" panose="020B0604020202020204" pitchFamily="34" charset="0"/>
              </a:endParaRPr>
            </a:p>
          </p:txBody>
        </p:sp>
        <p:cxnSp>
          <p:nvCxnSpPr>
            <p:cNvPr id="19" name="Egyenes összekötő nyíllal 18"/>
            <p:cNvCxnSpPr/>
            <p:nvPr/>
          </p:nvCxnSpPr>
          <p:spPr>
            <a:xfrm flipH="1">
              <a:off x="9874329" y="5616447"/>
              <a:ext cx="475230" cy="1287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Szövegdoboz 19"/>
            <p:cNvSpPr txBox="1"/>
            <p:nvPr/>
          </p:nvSpPr>
          <p:spPr>
            <a:xfrm>
              <a:off x="10369956" y="5490722"/>
              <a:ext cx="879188" cy="235476"/>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Os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coccygis</a:t>
              </a:r>
              <a:endParaRPr lang="hu-HU" sz="1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32097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52263" y="292425"/>
            <a:ext cx="10972800" cy="773694"/>
          </a:xfrm>
        </p:spPr>
        <p:txBody>
          <a:bodyPr>
            <a:normAutofit/>
          </a:bodyPr>
          <a:lstStyle/>
          <a:p>
            <a:pPr algn="ctr" eaLnBrk="1" hangingPunct="1"/>
            <a:r>
              <a:rPr lang="hu-HU" altLang="hu-HU" sz="2000" b="1" dirty="0" smtClean="0">
                <a:latin typeface="Arial" panose="020B0604020202020204" pitchFamily="34" charset="0"/>
                <a:cs typeface="Arial" panose="020B0604020202020204" pitchFamily="34" charset="0"/>
              </a:rPr>
              <a:t>A CSONTOS MEDENCE NEMI KÜLÖNBSÉGEI</a:t>
            </a:r>
            <a:endParaRPr lang="hu-HU" altLang="hu-HU" sz="2000" b="1" dirty="0">
              <a:latin typeface="Arial" panose="020B0604020202020204" pitchFamily="34" charset="0"/>
              <a:cs typeface="Arial" panose="020B0604020202020204" pitchFamily="34" charset="0"/>
            </a:endParaRPr>
          </a:p>
        </p:txBody>
      </p:sp>
      <p:grpSp>
        <p:nvGrpSpPr>
          <p:cNvPr id="2" name="Csoportba foglalás 1"/>
          <p:cNvGrpSpPr/>
          <p:nvPr/>
        </p:nvGrpSpPr>
        <p:grpSpPr>
          <a:xfrm>
            <a:off x="9430973" y="4328677"/>
            <a:ext cx="2494090" cy="2010863"/>
            <a:chOff x="3000376" y="4149726"/>
            <a:chExt cx="2663825" cy="2549469"/>
          </a:xfrm>
        </p:grpSpPr>
        <p:pic>
          <p:nvPicPr>
            <p:cNvPr id="14340" name="Picture 4" descr="női csontos medence kép"/>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a:xfrm>
              <a:off x="3000376" y="4149726"/>
              <a:ext cx="2663825" cy="178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Text Box 7"/>
            <p:cNvSpPr txBox="1">
              <a:spLocks noChangeArrowheads="1"/>
            </p:cNvSpPr>
            <p:nvPr/>
          </p:nvSpPr>
          <p:spPr bwMode="auto">
            <a:xfrm>
              <a:off x="3397250" y="6230938"/>
              <a:ext cx="1731271" cy="46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b="1" i="1" dirty="0" smtClean="0"/>
                <a:t>Női medence</a:t>
              </a:r>
              <a:endParaRPr lang="hu-HU" altLang="hu-HU" b="1" i="1" dirty="0"/>
            </a:p>
          </p:txBody>
        </p:sp>
      </p:grpSp>
      <p:grpSp>
        <p:nvGrpSpPr>
          <p:cNvPr id="3" name="Csoportba foglalás 2"/>
          <p:cNvGrpSpPr/>
          <p:nvPr/>
        </p:nvGrpSpPr>
        <p:grpSpPr>
          <a:xfrm>
            <a:off x="7189611" y="4371001"/>
            <a:ext cx="2125552" cy="2010863"/>
            <a:chOff x="6888163" y="4149726"/>
            <a:chExt cx="2520950" cy="2542436"/>
          </a:xfrm>
        </p:grpSpPr>
        <p:pic>
          <p:nvPicPr>
            <p:cNvPr id="14342" name="Picture 8" descr="férfi csontos medence kép"/>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6888163" y="4149726"/>
              <a:ext cx="2520950" cy="183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10"/>
            <p:cNvSpPr txBox="1">
              <a:spLocks noChangeArrowheads="1"/>
            </p:cNvSpPr>
            <p:nvPr/>
          </p:nvSpPr>
          <p:spPr bwMode="auto">
            <a:xfrm>
              <a:off x="7259118" y="6225197"/>
              <a:ext cx="2074585" cy="46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b="1" i="1" dirty="0" smtClean="0"/>
                <a:t>Férfi medence</a:t>
              </a:r>
              <a:endParaRPr lang="hu-HU" altLang="hu-HU" b="1" i="1" dirty="0"/>
            </a:p>
          </p:txBody>
        </p:sp>
      </p:grpSp>
      <p:pic>
        <p:nvPicPr>
          <p:cNvPr id="11" name="Picture 2" descr="Kapcsolódó ké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57535" y="1369937"/>
            <a:ext cx="4604825" cy="22683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body" sz="half" idx="1"/>
          </p:nvPr>
        </p:nvSpPr>
        <p:spPr bwMode="auto">
          <a:xfrm>
            <a:off x="469469" y="1284776"/>
            <a:ext cx="7023076" cy="33239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hu-HU" altLang="hu-HU" sz="1000" b="1" i="0" u="none" strike="noStrike" cap="none" normalizeH="0" baseline="0" dirty="0" smtClean="0">
                <a:ln>
                  <a:noFill/>
                </a:ln>
                <a:solidFill>
                  <a:srgbClr val="222222"/>
                </a:solidFill>
                <a:effectLst/>
                <a:cs typeface="Arial" panose="020B0604020202020204" pitchFamily="34" charset="0"/>
              </a:rPr>
              <a:t>A férfi medence:</a:t>
            </a:r>
          </a:p>
          <a:p>
            <a:pPr>
              <a:lnSpc>
                <a:spcPct val="150000"/>
              </a:lnSpc>
            </a:pPr>
            <a:r>
              <a:rPr kumimoji="0" lang="hu-HU" altLang="hu-HU" sz="1000" b="1" i="0" u="none" strike="noStrike" cap="none" normalizeH="0" baseline="0" dirty="0" smtClean="0">
                <a:ln>
                  <a:noFill/>
                </a:ln>
                <a:solidFill>
                  <a:srgbClr val="222222"/>
                </a:solidFill>
                <a:effectLst/>
                <a:cs typeface="Arial" panose="020B0604020202020204" pitchFamily="34" charset="0"/>
              </a:rPr>
              <a:t>bemenete szív alakú</a:t>
            </a:r>
          </a:p>
          <a:p>
            <a:pPr>
              <a:lnSpc>
                <a:spcPct val="150000"/>
              </a:lnSpc>
            </a:pPr>
            <a:r>
              <a:rPr kumimoji="0" lang="hu-HU" altLang="hu-HU" sz="1000" b="1" i="0" u="none" strike="noStrike" cap="none" normalizeH="0" baseline="0" dirty="0" smtClean="0">
                <a:ln>
                  <a:noFill/>
                </a:ln>
                <a:solidFill>
                  <a:srgbClr val="222222"/>
                </a:solidFill>
                <a:effectLst/>
                <a:cs typeface="Arial" panose="020B0604020202020204" pitchFamily="34" charset="0"/>
              </a:rPr>
              <a:t>lefelé erősen szűkül, és magasabb</a:t>
            </a:r>
          </a:p>
          <a:p>
            <a:pPr>
              <a:lnSpc>
                <a:spcPct val="150000"/>
              </a:lnSpc>
            </a:pPr>
            <a:r>
              <a:rPr lang="hu-HU" altLang="hu-HU" sz="1000" b="1" dirty="0">
                <a:solidFill>
                  <a:srgbClr val="222222"/>
                </a:solidFill>
                <a:cs typeface="Arial" panose="020B0604020202020204" pitchFamily="34" charset="0"/>
              </a:rPr>
              <a:t>a</a:t>
            </a:r>
            <a:r>
              <a:rPr lang="hu-HU" altLang="hu-HU" sz="1000" b="1" dirty="0" smtClean="0">
                <a:solidFill>
                  <a:srgbClr val="222222"/>
                </a:solidFill>
                <a:cs typeface="Arial" panose="020B0604020202020204" pitchFamily="34" charset="0"/>
              </a:rPr>
              <a:t> </a:t>
            </a:r>
            <a:r>
              <a:rPr kumimoji="0" lang="hu-HU" altLang="hu-HU" sz="1000" b="1" i="0" u="none" strike="noStrike" cap="none" normalizeH="0" baseline="0" dirty="0" smtClean="0">
                <a:ln>
                  <a:noFill/>
                </a:ln>
                <a:solidFill>
                  <a:srgbClr val="222222"/>
                </a:solidFill>
                <a:effectLst/>
                <a:cs typeface="Arial" panose="020B0604020202020204" pitchFamily="34" charset="0"/>
              </a:rPr>
              <a:t>szeméremcsontok hegyesszöget zárnak be</a:t>
            </a:r>
          </a:p>
          <a:p>
            <a:pPr>
              <a:lnSpc>
                <a:spcPct val="150000"/>
              </a:lnSpc>
            </a:pPr>
            <a:r>
              <a:rPr kumimoji="0" lang="hu-HU" altLang="hu-HU" sz="1000" b="1" i="0" u="none" strike="noStrike" cap="none" normalizeH="0" baseline="0" dirty="0" smtClean="0">
                <a:ln>
                  <a:noFill/>
                </a:ln>
                <a:solidFill>
                  <a:srgbClr val="222222"/>
                </a:solidFill>
                <a:effectLst/>
                <a:cs typeface="Arial" panose="020B0604020202020204" pitchFamily="34" charset="0"/>
              </a:rPr>
              <a:t>csontjai vastagabbak, durvábbak</a:t>
            </a:r>
          </a:p>
          <a:p>
            <a:pPr marL="0" marR="0" lvl="0" indent="0" algn="l" defTabSz="914400" rtl="0" eaLnBrk="0" fontAlgn="base" latinLnBrk="0" hangingPunct="0">
              <a:lnSpc>
                <a:spcPct val="150000"/>
              </a:lnSpc>
              <a:spcBef>
                <a:spcPct val="0"/>
              </a:spcBef>
              <a:spcAft>
                <a:spcPct val="0"/>
              </a:spcAft>
              <a:buClrTx/>
              <a:buSzTx/>
              <a:buFontTx/>
              <a:buNone/>
              <a:tabLst/>
            </a:pPr>
            <a:endParaRPr lang="hu-HU" altLang="hu-HU" sz="1000" b="1" dirty="0">
              <a:solidFill>
                <a:srgbClr val="222222"/>
              </a:solidFill>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hu-HU" altLang="hu-HU" sz="1000" b="1" i="0" u="none" strike="noStrike" cap="none" normalizeH="0" baseline="0" dirty="0" smtClean="0">
                <a:ln>
                  <a:noFill/>
                </a:ln>
                <a:solidFill>
                  <a:srgbClr val="222222"/>
                </a:solidFill>
                <a:effectLst/>
                <a:cs typeface="Arial" panose="020B0604020202020204" pitchFamily="34" charset="0"/>
              </a:rPr>
              <a:t>A nő medence:</a:t>
            </a:r>
          </a:p>
          <a:p>
            <a:pPr>
              <a:lnSpc>
                <a:spcPct val="150000"/>
              </a:lnSpc>
            </a:pPr>
            <a:r>
              <a:rPr kumimoji="0" lang="hu-HU" altLang="hu-HU" sz="1000" b="1" i="0" u="none" strike="noStrike" cap="none" normalizeH="0" baseline="0" dirty="0" smtClean="0">
                <a:ln>
                  <a:noFill/>
                </a:ln>
                <a:solidFill>
                  <a:srgbClr val="222222"/>
                </a:solidFill>
                <a:effectLst/>
                <a:cs typeface="Arial" panose="020B0604020202020204" pitchFamily="34" charset="0"/>
              </a:rPr>
              <a:t>bemenete ovális</a:t>
            </a:r>
          </a:p>
          <a:p>
            <a:pPr>
              <a:lnSpc>
                <a:spcPct val="150000"/>
              </a:lnSpc>
            </a:pPr>
            <a:r>
              <a:rPr kumimoji="0" lang="hu-HU" altLang="hu-HU" sz="1000" b="1" i="0" u="none" strike="noStrike" cap="none" normalizeH="0" baseline="0" dirty="0" smtClean="0">
                <a:ln>
                  <a:noFill/>
                </a:ln>
                <a:solidFill>
                  <a:srgbClr val="222222"/>
                </a:solidFill>
                <a:effectLst/>
                <a:cs typeface="Arial" panose="020B0604020202020204" pitchFamily="34" charset="0"/>
              </a:rPr>
              <a:t>a</a:t>
            </a:r>
            <a:r>
              <a:rPr kumimoji="0" lang="hu-HU" altLang="hu-HU" sz="1000" b="1" u="none" strike="noStrike" cap="none" normalizeH="0" baseline="0" dirty="0" smtClean="0">
                <a:ln>
                  <a:noFill/>
                </a:ln>
                <a:solidFill>
                  <a:srgbClr val="222222"/>
                </a:solidFill>
                <a:effectLst/>
                <a:cs typeface="Arial" panose="020B0604020202020204" pitchFamily="34" charset="0"/>
              </a:rPr>
              <a:t> </a:t>
            </a:r>
            <a:r>
              <a:rPr kumimoji="0" lang="hu-HU" altLang="hu-HU" sz="1000" b="1" u="none" strike="noStrike" cap="none" normalizeH="0" baseline="0" dirty="0" err="1" smtClean="0">
                <a:ln>
                  <a:noFill/>
                </a:ln>
                <a:solidFill>
                  <a:srgbClr val="222222"/>
                </a:solidFill>
                <a:effectLst/>
                <a:cs typeface="Arial" panose="020B0604020202020204" pitchFamily="34" charset="0"/>
              </a:rPr>
              <a:t>promontorium</a:t>
            </a:r>
            <a:r>
              <a:rPr kumimoji="0" lang="hu-HU" altLang="hu-HU" sz="1000" b="1" i="0" u="none" strike="noStrike" cap="none" normalizeH="0" baseline="0" dirty="0" smtClean="0">
                <a:ln>
                  <a:noFill/>
                </a:ln>
                <a:solidFill>
                  <a:srgbClr val="222222"/>
                </a:solidFill>
                <a:effectLst/>
                <a:cs typeface="Arial" panose="020B0604020202020204" pitchFamily="34" charset="0"/>
              </a:rPr>
              <a:t> nem nyúlik be</a:t>
            </a:r>
          </a:p>
          <a:p>
            <a:pPr>
              <a:lnSpc>
                <a:spcPct val="150000"/>
              </a:lnSpc>
            </a:pPr>
            <a:r>
              <a:rPr kumimoji="0" lang="hu-HU" altLang="hu-HU" sz="1000" b="1" i="0" u="none" strike="noStrike" cap="none" normalizeH="0" baseline="0" dirty="0" smtClean="0">
                <a:ln>
                  <a:noFill/>
                </a:ln>
                <a:solidFill>
                  <a:srgbClr val="222222"/>
                </a:solidFill>
                <a:effectLst/>
                <a:cs typeface="Arial" panose="020B0604020202020204" pitchFamily="34" charset="0"/>
              </a:rPr>
              <a:t>bemenete és kimenete közötti távolság kisebb</a:t>
            </a:r>
          </a:p>
          <a:p>
            <a:pPr>
              <a:lnSpc>
                <a:spcPct val="150000"/>
              </a:lnSpc>
            </a:pPr>
            <a:r>
              <a:rPr kumimoji="0" lang="hu-HU" altLang="hu-HU" sz="1000" b="1" i="0" u="none" strike="noStrike" cap="none" normalizeH="0" baseline="0" dirty="0" smtClean="0">
                <a:ln>
                  <a:noFill/>
                </a:ln>
                <a:solidFill>
                  <a:srgbClr val="222222"/>
                </a:solidFill>
                <a:effectLst/>
                <a:cs typeface="Arial" panose="020B0604020202020204" pitchFamily="34" charset="0"/>
              </a:rPr>
              <a:t>a medence ürege és kimenete kevéssé szűkül</a:t>
            </a:r>
          </a:p>
          <a:p>
            <a:pPr>
              <a:lnSpc>
                <a:spcPct val="150000"/>
              </a:lnSpc>
            </a:pPr>
            <a:r>
              <a:rPr kumimoji="0" lang="hu-HU" altLang="hu-HU" sz="1000" b="1" i="0" u="none" strike="noStrike" cap="none" normalizeH="0" baseline="0" dirty="0" smtClean="0">
                <a:ln>
                  <a:noFill/>
                </a:ln>
                <a:solidFill>
                  <a:srgbClr val="222222"/>
                </a:solidFill>
                <a:effectLst/>
                <a:cs typeface="Arial" panose="020B0604020202020204" pitchFamily="34" charset="0"/>
              </a:rPr>
              <a:t>a </a:t>
            </a:r>
            <a:r>
              <a:rPr kumimoji="0" lang="hu-HU" altLang="hu-HU" sz="1000" b="1" i="0" u="none" strike="noStrike" cap="none" normalizeH="0" baseline="0" dirty="0" err="1" smtClean="0">
                <a:ln>
                  <a:noFill/>
                </a:ln>
                <a:solidFill>
                  <a:srgbClr val="222222"/>
                </a:solidFill>
                <a:effectLst/>
                <a:cs typeface="Arial" panose="020B0604020202020204" pitchFamily="34" charset="0"/>
              </a:rPr>
              <a:t>farokcsont</a:t>
            </a:r>
            <a:r>
              <a:rPr kumimoji="0" lang="hu-HU" altLang="hu-HU" sz="1000" b="1" i="0" u="none" strike="noStrike" cap="none" normalizeH="0" baseline="0" dirty="0" smtClean="0">
                <a:ln>
                  <a:noFill/>
                </a:ln>
                <a:solidFill>
                  <a:srgbClr val="222222"/>
                </a:solidFill>
                <a:effectLst/>
                <a:cs typeface="Arial" panose="020B0604020202020204" pitchFamily="34" charset="0"/>
              </a:rPr>
              <a:t> elmozdulhat, nincs összecsontosodva a keresztcsonttal, ami további tágulási lehetőséget jelent</a:t>
            </a:r>
          </a:p>
          <a:p>
            <a:pPr>
              <a:lnSpc>
                <a:spcPct val="150000"/>
              </a:lnSpc>
            </a:pPr>
            <a:r>
              <a:rPr lang="hu-HU" altLang="hu-HU" sz="1000" b="1" dirty="0">
                <a:solidFill>
                  <a:srgbClr val="222222"/>
                </a:solidFill>
                <a:cs typeface="Arial" panose="020B0604020202020204" pitchFamily="34" charset="0"/>
              </a:rPr>
              <a:t>a</a:t>
            </a:r>
            <a:r>
              <a:rPr kumimoji="0" lang="hu-HU" altLang="hu-HU" sz="1000" b="1" i="0" u="none" strike="noStrike" cap="none" normalizeH="0" baseline="0" dirty="0" smtClean="0">
                <a:ln>
                  <a:noFill/>
                </a:ln>
                <a:solidFill>
                  <a:srgbClr val="222222"/>
                </a:solidFill>
                <a:effectLst/>
                <a:cs typeface="Arial" panose="020B0604020202020204" pitchFamily="34" charset="0"/>
              </a:rPr>
              <a:t> szeméremcsontok ívet zárnak be egymással</a:t>
            </a:r>
          </a:p>
          <a:p>
            <a:pPr>
              <a:lnSpc>
                <a:spcPct val="150000"/>
              </a:lnSpc>
            </a:pPr>
            <a:r>
              <a:rPr kumimoji="0" lang="hu-HU" altLang="hu-HU" sz="1000" b="1" i="0" u="none" strike="noStrike" cap="none" normalizeH="0" baseline="0" dirty="0" smtClean="0">
                <a:ln>
                  <a:noFill/>
                </a:ln>
                <a:solidFill>
                  <a:srgbClr val="222222"/>
                </a:solidFill>
                <a:effectLst/>
                <a:cs typeface="Arial" panose="020B0604020202020204" pitchFamily="34" charset="0"/>
              </a:rPr>
              <a:t>csontok finomak, lekerekítettek</a:t>
            </a:r>
            <a:endParaRPr kumimoji="0" lang="hu-HU" altLang="hu-HU" sz="10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9672878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5216" y="263057"/>
            <a:ext cx="4602456" cy="654990"/>
          </a:xfrm>
        </p:spPr>
        <p:txBody>
          <a:bodyPr>
            <a:normAutofit/>
          </a:bodyPr>
          <a:lstStyle/>
          <a:p>
            <a:pPr algn="ctr">
              <a:lnSpc>
                <a:spcPct val="150000"/>
              </a:lnSpc>
            </a:pPr>
            <a:r>
              <a:rPr lang="hu-HU" sz="2000" b="1" dirty="0" smtClean="0">
                <a:latin typeface="Arial" panose="020B0604020202020204" pitchFamily="34" charset="0"/>
                <a:cs typeface="Arial" panose="020B0604020202020204" pitchFamily="34" charset="0"/>
              </a:rPr>
              <a:t>NEUROCRANIUM</a:t>
            </a:r>
            <a:endParaRPr lang="hu-HU" sz="2000" dirty="0"/>
          </a:p>
        </p:txBody>
      </p:sp>
      <p:sp>
        <p:nvSpPr>
          <p:cNvPr id="3" name="Tartalom helye 2"/>
          <p:cNvSpPr>
            <a:spLocks noGrp="1"/>
          </p:cNvSpPr>
          <p:nvPr>
            <p:ph idx="1"/>
          </p:nvPr>
        </p:nvSpPr>
        <p:spPr>
          <a:xfrm>
            <a:off x="313483" y="1223056"/>
            <a:ext cx="10515600" cy="4351338"/>
          </a:xfrm>
        </p:spPr>
        <p:txBody>
          <a:bodyPr/>
          <a:lstStyle/>
          <a:p>
            <a:pPr marL="0" indent="0">
              <a:lnSpc>
                <a:spcPct val="150000"/>
              </a:lnSpc>
              <a:buNone/>
            </a:pPr>
            <a:r>
              <a:rPr lang="hu-HU" sz="1200" b="1" dirty="0" smtClean="0">
                <a:latin typeface="Arial" panose="020B0604020202020204" pitchFamily="34" charset="0"/>
                <a:cs typeface="Arial" panose="020B0604020202020204" pitchFamily="34" charset="0"/>
              </a:rPr>
              <a:t>RÉSZEI:</a:t>
            </a:r>
          </a:p>
          <a:p>
            <a:pPr>
              <a:lnSpc>
                <a:spcPct val="150000"/>
              </a:lnSpc>
              <a:buFont typeface="+mj-lt"/>
              <a:buAutoNum type="arabicPeriod"/>
            </a:pPr>
            <a:r>
              <a:rPr lang="de-DE" sz="1200" b="1" dirty="0" smtClean="0">
                <a:latin typeface="Arial" panose="020B0604020202020204" pitchFamily="34" charset="0"/>
                <a:cs typeface="Arial" panose="020B0604020202020204" pitchFamily="34" charset="0"/>
              </a:rPr>
              <a:t>C</a:t>
            </a:r>
            <a:r>
              <a:rPr lang="hu-HU" sz="1200" b="1" dirty="0" smtClean="0">
                <a:latin typeface="Arial" panose="020B0604020202020204" pitchFamily="34" charset="0"/>
                <a:cs typeface="Arial" panose="020B0604020202020204" pitchFamily="34" charset="0"/>
              </a:rPr>
              <a:t>ALVARIA</a:t>
            </a:r>
            <a:r>
              <a:rPr lang="hu-HU" sz="1200" b="1" dirty="0">
                <a:latin typeface="Arial" panose="020B0604020202020204" pitchFamily="34" charset="0"/>
                <a:cs typeface="Arial" panose="020B0604020202020204" pitchFamily="34" charset="0"/>
              </a:rPr>
              <a:t> </a:t>
            </a:r>
            <a:r>
              <a:rPr lang="hu-HU" sz="1200" b="1" dirty="0" smtClean="0">
                <a:latin typeface="Arial" panose="020B0604020202020204" pitchFamily="34" charset="0"/>
                <a:cs typeface="Arial" panose="020B0604020202020204" pitchFamily="34" charset="0"/>
              </a:rPr>
              <a:t>(KOPONYATETŐ)</a:t>
            </a:r>
          </a:p>
          <a:p>
            <a:pPr>
              <a:lnSpc>
                <a:spcPct val="150000"/>
              </a:lnSpc>
              <a:buFont typeface="+mj-lt"/>
              <a:buAutoNum type="arabicPeriod"/>
            </a:pPr>
            <a:r>
              <a:rPr lang="hu-HU" sz="1200" b="1" dirty="0" smtClean="0">
                <a:latin typeface="Arial" panose="020B0604020202020204" pitchFamily="34" charset="0"/>
                <a:cs typeface="Arial" panose="020B0604020202020204" pitchFamily="34" charset="0"/>
              </a:rPr>
              <a:t>BASIS CRANII</a:t>
            </a:r>
            <a:r>
              <a:rPr lang="hu-HU" sz="1200" b="1" dirty="0">
                <a:latin typeface="Arial" panose="020B0604020202020204" pitchFamily="34" charset="0"/>
                <a:cs typeface="Arial" panose="020B0604020202020204" pitchFamily="34" charset="0"/>
              </a:rPr>
              <a:t> </a:t>
            </a:r>
            <a:r>
              <a:rPr lang="hu-HU" sz="1200" b="1" dirty="0" smtClean="0">
                <a:latin typeface="Arial" panose="020B0604020202020204" pitchFamily="34" charset="0"/>
                <a:cs typeface="Arial" panose="020B0604020202020204" pitchFamily="34" charset="0"/>
              </a:rPr>
              <a:t>(KOPONYALAP)</a:t>
            </a:r>
            <a:endParaRPr lang="de-DE" sz="1200" b="1" dirty="0" smtClean="0">
              <a:latin typeface="Arial" panose="020B0604020202020204" pitchFamily="34" charset="0"/>
              <a:cs typeface="Arial" panose="020B0604020202020204" pitchFamily="34" charset="0"/>
            </a:endParaRPr>
          </a:p>
          <a:p>
            <a:pPr marL="0" indent="0">
              <a:buNone/>
            </a:pPr>
            <a:endParaRPr lang="hu-HU" dirty="0"/>
          </a:p>
        </p:txBody>
      </p:sp>
      <p:pic>
        <p:nvPicPr>
          <p:cNvPr id="3074" name="Picture 2" descr="http://www.anatomiedesmenschen.uni-koeln.de/ie/neuro/schaedelbasis/schaedeldach_inne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16200000">
            <a:off x="-465668" y="3890399"/>
            <a:ext cx="3278896" cy="21662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yeditepeanatomylab.files.wordpress.com/2013/09/figure-1-basicranium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3173" y="3398725"/>
            <a:ext cx="4247216" cy="318541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Csoportba foglalás 4"/>
          <p:cNvGrpSpPr/>
          <p:nvPr/>
        </p:nvGrpSpPr>
        <p:grpSpPr>
          <a:xfrm>
            <a:off x="4731495" y="293070"/>
            <a:ext cx="2265159" cy="2578192"/>
            <a:chOff x="8489748" y="359139"/>
            <a:chExt cx="1587313" cy="2078058"/>
          </a:xfrm>
        </p:grpSpPr>
        <p:pic>
          <p:nvPicPr>
            <p:cNvPr id="3078" name="Picture 6" descr="https://c1.staticflickr.com/1/27/57496984_e3f7ea639c.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8258760" y="618896"/>
              <a:ext cx="2078058" cy="1558544"/>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8489748" y="2190976"/>
              <a:ext cx="848309" cy="246221"/>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CALVARIA</a:t>
              </a:r>
              <a:endParaRPr lang="hu-HU" sz="1000" b="1" dirty="0">
                <a:solidFill>
                  <a:schemeClr val="bg1"/>
                </a:solidFill>
                <a:latin typeface="Arial" panose="020B0604020202020204" pitchFamily="34" charset="0"/>
                <a:cs typeface="Arial" panose="020B0604020202020204" pitchFamily="34" charset="0"/>
              </a:endParaRPr>
            </a:p>
          </p:txBody>
        </p:sp>
      </p:grpSp>
      <p:grpSp>
        <p:nvGrpSpPr>
          <p:cNvPr id="7" name="Csoportba foglalás 6"/>
          <p:cNvGrpSpPr/>
          <p:nvPr/>
        </p:nvGrpSpPr>
        <p:grpSpPr>
          <a:xfrm>
            <a:off x="7186411" y="263057"/>
            <a:ext cx="2227967" cy="2578192"/>
            <a:chOff x="10171332" y="359139"/>
            <a:chExt cx="1746194" cy="2103848"/>
          </a:xfrm>
        </p:grpSpPr>
        <p:pic>
          <p:nvPicPr>
            <p:cNvPr id="3080" name="Picture 8" descr="http://www.anatonomina.org/data/obrazy/Basis-cranii-interna/thumb.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171332" y="359139"/>
              <a:ext cx="1746194" cy="2103848"/>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10214714" y="2190975"/>
              <a:ext cx="1659429" cy="246221"/>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BASIS CRANII INTERNA</a:t>
              </a:r>
              <a:endParaRPr lang="hu-HU" sz="1000" b="1" dirty="0">
                <a:solidFill>
                  <a:schemeClr val="bg1"/>
                </a:solidFill>
                <a:latin typeface="Arial" panose="020B0604020202020204" pitchFamily="34" charset="0"/>
                <a:cs typeface="Arial" panose="020B0604020202020204" pitchFamily="34" charset="0"/>
              </a:endParaRPr>
            </a:p>
          </p:txBody>
        </p:sp>
      </p:grpSp>
      <p:grpSp>
        <p:nvGrpSpPr>
          <p:cNvPr id="9" name="Csoportba foglalás 8"/>
          <p:cNvGrpSpPr/>
          <p:nvPr/>
        </p:nvGrpSpPr>
        <p:grpSpPr>
          <a:xfrm>
            <a:off x="9525794" y="323084"/>
            <a:ext cx="2288401" cy="2518164"/>
            <a:chOff x="9632673" y="211074"/>
            <a:chExt cx="1701107" cy="2077220"/>
          </a:xfrm>
        </p:grpSpPr>
        <p:pic>
          <p:nvPicPr>
            <p:cNvPr id="3082" name="Picture 10" descr="http://www.meduniwien.ac.at/plastination/skull/bce.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632673" y="211074"/>
              <a:ext cx="1661775" cy="2077220"/>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9632673" y="2016281"/>
              <a:ext cx="1701107" cy="246221"/>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BASIS CRANII EXTERNA</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3084" name="Picture 12" descr="http://www.anatomiedesmenschen.uni-koeln.de/netscape/neuro/schaedelbasis/bce_detail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04433" y="3398725"/>
            <a:ext cx="5019890" cy="297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015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38520" y="551460"/>
            <a:ext cx="10515600" cy="720304"/>
          </a:xfrm>
        </p:spPr>
        <p:txBody>
          <a:bodyPr>
            <a:normAutofit/>
          </a:bodyPr>
          <a:lstStyle/>
          <a:p>
            <a:pPr algn="ctr"/>
            <a:r>
              <a:rPr lang="hu-HU" sz="2000" b="1" dirty="0" smtClean="0">
                <a:latin typeface="Arial" panose="020B0604020202020204" pitchFamily="34" charset="0"/>
                <a:cs typeface="Arial" panose="020B0604020202020204" pitchFamily="34" charset="0"/>
              </a:rPr>
              <a:t>CALVARIA  </a:t>
            </a:r>
            <a:endParaRPr 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258313" y="914390"/>
            <a:ext cx="10515600" cy="4351338"/>
          </a:xfrm>
        </p:spPr>
        <p:txBody>
          <a:bodyPr>
            <a:normAutofit/>
          </a:bodyPr>
          <a:lstStyle/>
          <a:p>
            <a:pPr marL="0" indent="0">
              <a:lnSpc>
                <a:spcPct val="150000"/>
              </a:lnSpc>
              <a:buNone/>
            </a:pPr>
            <a:r>
              <a:rPr lang="hu-HU" sz="1200" b="1" dirty="0" smtClean="0">
                <a:latin typeface="Arial" panose="020B0604020202020204" pitchFamily="34" charset="0"/>
                <a:cs typeface="Arial" panose="020B0604020202020204" pitchFamily="34" charset="0"/>
              </a:rPr>
              <a:t>RÉSZEI:</a:t>
            </a: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Os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frontale</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Ossa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parietalia</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Os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occipitale</a:t>
            </a:r>
            <a:endParaRPr lang="hu-HU" sz="1200" b="1" dirty="0">
              <a:latin typeface="Arial" panose="020B0604020202020204" pitchFamily="34" charset="0"/>
              <a:cs typeface="Arial" panose="020B0604020202020204" pitchFamily="34" charset="0"/>
            </a:endParaRPr>
          </a:p>
        </p:txBody>
      </p:sp>
      <p:pic>
        <p:nvPicPr>
          <p:cNvPr id="2050" name="Picture 2" descr="http://www.artistdaily.com/cfs-file.ashx/__key/CommunityServer.Blogs.Components.WeblogFiles/pleinair/skull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85369" y="141668"/>
            <a:ext cx="3296116" cy="22853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e-learning.studmed.unibe.ch/morphomed/ana/images_mt/2542_m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7466" y="2475074"/>
            <a:ext cx="3942036" cy="39420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e-learning.studmed.unibe.ch/morphomed/ana/images_mt/2663_m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4056" y="2475074"/>
            <a:ext cx="3993964" cy="399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124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22604"/>
            <a:ext cx="10515600" cy="684042"/>
          </a:xfrm>
        </p:spPr>
        <p:txBody>
          <a:bodyPr>
            <a:normAutofit/>
          </a:bodyPr>
          <a:lstStyle/>
          <a:p>
            <a:pPr algn="ctr"/>
            <a:r>
              <a:rPr lang="hu-HU" sz="2000" b="1" dirty="0" smtClean="0">
                <a:latin typeface="Arial" panose="020B0604020202020204" pitchFamily="34" charset="0"/>
                <a:cs typeface="Arial" panose="020B0604020202020204" pitchFamily="34" charset="0"/>
              </a:rPr>
              <a:t>BASIS CRANII</a:t>
            </a:r>
            <a:endParaRPr 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772886" y="1006646"/>
            <a:ext cx="10515600" cy="1775991"/>
          </a:xfrm>
        </p:spPr>
        <p:txBody>
          <a:bodyPr>
            <a:normAutofit fontScale="92500"/>
          </a:bodyPr>
          <a:lstStyle/>
          <a:p>
            <a:pPr marL="342900" indent="-342900" algn="ctr">
              <a:lnSpc>
                <a:spcPct val="300000"/>
              </a:lnSpc>
              <a:buFont typeface="+mj-lt"/>
              <a:buAutoNum type="arabicPeriod"/>
            </a:pPr>
            <a:r>
              <a:rPr lang="hu-HU" sz="1800" b="1" dirty="0" smtClean="0">
                <a:latin typeface="Arial" panose="020B0604020202020204" pitchFamily="34" charset="0"/>
                <a:cs typeface="Arial" panose="020B0604020202020204" pitchFamily="34" charset="0"/>
              </a:rPr>
              <a:t>BASIS CRANII INTERNA </a:t>
            </a:r>
          </a:p>
          <a:p>
            <a:pPr marL="342900" indent="-342900" algn="ctr">
              <a:lnSpc>
                <a:spcPct val="300000"/>
              </a:lnSpc>
              <a:buFont typeface="+mj-lt"/>
              <a:buAutoNum type="arabicPeriod"/>
            </a:pPr>
            <a:r>
              <a:rPr lang="hu-HU" sz="1800" b="1" dirty="0" smtClean="0">
                <a:latin typeface="Arial" panose="020B0604020202020204" pitchFamily="34" charset="0"/>
                <a:cs typeface="Arial" panose="020B0604020202020204" pitchFamily="34" charset="0"/>
              </a:rPr>
              <a:t>BASIS CRANII EXTERNA </a:t>
            </a:r>
          </a:p>
          <a:p>
            <a:pPr marL="0" indent="0">
              <a:buNone/>
            </a:pPr>
            <a:endParaRPr lang="hu-HU" dirty="0"/>
          </a:p>
        </p:txBody>
      </p:sp>
      <p:pic>
        <p:nvPicPr>
          <p:cNvPr id="15362" name="Picture 2" descr="http://www.anatomiedesmenschen.uni-koeln.de/ie/neuro/schaedelbasis/schaedelbasis_uebersich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75384" y="3052634"/>
            <a:ext cx="6441232" cy="334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006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28869" y="186612"/>
            <a:ext cx="10515600" cy="682982"/>
          </a:xfrm>
        </p:spPr>
        <p:txBody>
          <a:bodyPr>
            <a:normAutofit/>
          </a:bodyPr>
          <a:lstStyle/>
          <a:p>
            <a:pPr algn="ctr"/>
            <a:r>
              <a:rPr lang="hu-HU" sz="2000" b="1" dirty="0" smtClean="0">
                <a:latin typeface="Arial" panose="020B0604020202020204" pitchFamily="34" charset="0"/>
                <a:cs typeface="Arial" panose="020B0604020202020204" pitchFamily="34" charset="0"/>
              </a:rPr>
              <a:t>KOPONYAVARRATOK (SUTURÁK)</a:t>
            </a:r>
            <a:endParaRPr 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466816" y="1009550"/>
            <a:ext cx="10515600" cy="4351338"/>
          </a:xfrm>
        </p:spPr>
        <p:txBody>
          <a:bodyPr>
            <a:normAutofit/>
          </a:bodyPr>
          <a:lstStyle/>
          <a:p>
            <a:pPr>
              <a:lnSpc>
                <a:spcPct val="150000"/>
              </a:lnSpc>
              <a:buFont typeface="+mj-lt"/>
              <a:buAutoNum type="arabicPeriod"/>
            </a:pPr>
            <a:r>
              <a:rPr lang="hu-HU" sz="1200" b="1" dirty="0">
                <a:solidFill>
                  <a:srgbClr val="C00000"/>
                </a:solidFill>
                <a:latin typeface="Arial" panose="020B0604020202020204" pitchFamily="34" charset="0"/>
                <a:cs typeface="Arial" panose="020B0604020202020204" pitchFamily="34" charset="0"/>
              </a:rPr>
              <a:t>k</a:t>
            </a:r>
            <a:r>
              <a:rPr lang="hu-HU" sz="1200" b="1" dirty="0" smtClean="0">
                <a:solidFill>
                  <a:srgbClr val="C00000"/>
                </a:solidFill>
                <a:latin typeface="Arial" panose="020B0604020202020204" pitchFamily="34" charset="0"/>
                <a:cs typeface="Arial" panose="020B0604020202020204" pitchFamily="34" charset="0"/>
              </a:rPr>
              <a:t>orona varrat (</a:t>
            </a:r>
            <a:r>
              <a:rPr lang="hu-HU" sz="1200" b="1" dirty="0" err="1">
                <a:solidFill>
                  <a:srgbClr val="C00000"/>
                </a:solidFill>
                <a:latin typeface="Arial" panose="020B0604020202020204" pitchFamily="34" charset="0"/>
                <a:cs typeface="Arial" panose="020B0604020202020204" pitchFamily="34" charset="0"/>
              </a:rPr>
              <a:t>s</a:t>
            </a:r>
            <a:r>
              <a:rPr lang="hu-HU" sz="1200" b="1" dirty="0" err="1" smtClean="0">
                <a:solidFill>
                  <a:srgbClr val="C00000"/>
                </a:solidFill>
                <a:latin typeface="Arial" panose="020B0604020202020204" pitchFamily="34" charset="0"/>
                <a:cs typeface="Arial" panose="020B0604020202020204" pitchFamily="34" charset="0"/>
              </a:rPr>
              <a:t>utura</a:t>
            </a:r>
            <a:r>
              <a:rPr lang="hu-HU" sz="1200" b="1" dirty="0" smtClean="0">
                <a:solidFill>
                  <a:srgbClr val="C00000"/>
                </a:solidFill>
                <a:latin typeface="Arial" panose="020B0604020202020204" pitchFamily="34" charset="0"/>
                <a:cs typeface="Arial" panose="020B0604020202020204" pitchFamily="34" charset="0"/>
              </a:rPr>
              <a:t> </a:t>
            </a:r>
            <a:r>
              <a:rPr lang="hu-HU" sz="1200" b="1" dirty="0" err="1">
                <a:solidFill>
                  <a:srgbClr val="C00000"/>
                </a:solidFill>
                <a:latin typeface="Arial" panose="020B0604020202020204" pitchFamily="34" charset="0"/>
                <a:cs typeface="Arial" panose="020B0604020202020204" pitchFamily="34" charset="0"/>
              </a:rPr>
              <a:t>coronalis</a:t>
            </a:r>
            <a:r>
              <a:rPr lang="hu-HU" sz="1200" b="1" dirty="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frontale</a:t>
            </a:r>
            <a:r>
              <a:rPr lang="hu-HU" sz="1200" b="1" dirty="0">
                <a:latin typeface="Arial" panose="020B0604020202020204" pitchFamily="34" charset="0"/>
                <a:cs typeface="Arial" panose="020B0604020202020204" pitchFamily="34" charset="0"/>
              </a:rPr>
              <a:t> </a:t>
            </a:r>
            <a:r>
              <a:rPr lang="hu-HU" sz="1200" b="1" dirty="0" smtClean="0">
                <a:latin typeface="Arial" panose="020B0604020202020204" pitchFamily="34" charset="0"/>
                <a:cs typeface="Arial" panose="020B0604020202020204" pitchFamily="34" charset="0"/>
              </a:rPr>
              <a:t>és </a:t>
            </a: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parietale</a:t>
            </a:r>
            <a:r>
              <a:rPr lang="hu-HU" sz="1200" b="1" dirty="0" smtClean="0">
                <a:latin typeface="Arial" panose="020B0604020202020204" pitchFamily="34" charset="0"/>
                <a:cs typeface="Arial" panose="020B0604020202020204" pitchFamily="34" charset="0"/>
              </a:rPr>
              <a:t> között</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solidFill>
                  <a:srgbClr val="C00000"/>
                </a:solidFill>
                <a:latin typeface="Arial" panose="020B0604020202020204" pitchFamily="34" charset="0"/>
                <a:cs typeface="Arial" panose="020B0604020202020204" pitchFamily="34" charset="0"/>
              </a:rPr>
              <a:t>l</a:t>
            </a:r>
            <a:r>
              <a:rPr lang="hu-HU" sz="1200" b="1" dirty="0" err="1" smtClean="0">
                <a:solidFill>
                  <a:srgbClr val="C00000"/>
                </a:solidFill>
                <a:latin typeface="Arial" panose="020B0604020202020204" pitchFamily="34" charset="0"/>
                <a:cs typeface="Arial" panose="020B0604020202020204" pitchFamily="34" charset="0"/>
              </a:rPr>
              <a:t>ambda</a:t>
            </a:r>
            <a:r>
              <a:rPr lang="hu-HU" sz="1200" b="1" dirty="0" smtClean="0">
                <a:solidFill>
                  <a:srgbClr val="C00000"/>
                </a:solidFill>
                <a:latin typeface="Arial" panose="020B0604020202020204" pitchFamily="34" charset="0"/>
                <a:cs typeface="Arial" panose="020B0604020202020204" pitchFamily="34" charset="0"/>
              </a:rPr>
              <a:t> varrat (</a:t>
            </a:r>
            <a:r>
              <a:rPr lang="hu-HU" sz="1200" b="1" dirty="0">
                <a:solidFill>
                  <a:srgbClr val="C00000"/>
                </a:solidFill>
                <a:latin typeface="Arial" panose="020B0604020202020204" pitchFamily="34" charset="0"/>
                <a:cs typeface="Arial" panose="020B0604020202020204" pitchFamily="34" charset="0"/>
              </a:rPr>
              <a:t>s</a:t>
            </a:r>
            <a:r>
              <a:rPr lang="hu-HU" sz="1200" b="1" dirty="0" smtClean="0">
                <a:solidFill>
                  <a:srgbClr val="C00000"/>
                </a:solidFill>
                <a:latin typeface="Arial" panose="020B0604020202020204" pitchFamily="34" charset="0"/>
                <a:cs typeface="Arial" panose="020B0604020202020204" pitchFamily="34" charset="0"/>
              </a:rPr>
              <a:t>utra </a:t>
            </a:r>
            <a:r>
              <a:rPr lang="hu-HU" sz="1200" b="1" dirty="0" err="1">
                <a:solidFill>
                  <a:srgbClr val="C00000"/>
                </a:solidFill>
                <a:latin typeface="Arial" panose="020B0604020202020204" pitchFamily="34" charset="0"/>
                <a:cs typeface="Arial" panose="020B0604020202020204" pitchFamily="34" charset="0"/>
              </a:rPr>
              <a:t>lambdoidea</a:t>
            </a:r>
            <a:r>
              <a:rPr lang="hu-HU" sz="1200" b="1" dirty="0" smtClean="0">
                <a:latin typeface="Arial" panose="020B0604020202020204" pitchFamily="34" charset="0"/>
                <a:cs typeface="Arial" panose="020B0604020202020204" pitchFamily="34" charset="0"/>
              </a:rPr>
              <a:t>):</a:t>
            </a:r>
            <a:r>
              <a:rPr lang="hu-HU" sz="1200" b="1" dirty="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parietale</a:t>
            </a:r>
            <a:r>
              <a:rPr lang="hu-HU" sz="1200" b="1" dirty="0">
                <a:latin typeface="Arial" panose="020B0604020202020204" pitchFamily="34" charset="0"/>
                <a:cs typeface="Arial" panose="020B0604020202020204" pitchFamily="34" charset="0"/>
              </a:rPr>
              <a:t> </a:t>
            </a:r>
            <a:r>
              <a:rPr lang="hu-HU" sz="1200" b="1" dirty="0" smtClean="0">
                <a:latin typeface="Arial" panose="020B0604020202020204" pitchFamily="34" charset="0"/>
                <a:cs typeface="Arial" panose="020B0604020202020204" pitchFamily="34" charset="0"/>
              </a:rPr>
              <a:t>és </a:t>
            </a: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occipitale</a:t>
            </a:r>
            <a:r>
              <a:rPr lang="hu-HU" sz="1200" b="1" dirty="0" smtClean="0">
                <a:latin typeface="Arial" panose="020B0604020202020204" pitchFamily="34" charset="0"/>
                <a:cs typeface="Arial" panose="020B0604020202020204" pitchFamily="34" charset="0"/>
              </a:rPr>
              <a:t> között</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smtClean="0">
                <a:latin typeface="Arial" panose="020B0604020202020204" pitchFamily="34" charset="0"/>
                <a:cs typeface="Arial" panose="020B0604020202020204" pitchFamily="34" charset="0"/>
              </a:rPr>
              <a:t>nyílvarrat (</a:t>
            </a:r>
            <a:r>
              <a:rPr lang="hu-HU" sz="1200" b="1" dirty="0" err="1">
                <a:solidFill>
                  <a:srgbClr val="C00000"/>
                </a:solidFill>
                <a:latin typeface="Arial" panose="020B0604020202020204" pitchFamily="34" charset="0"/>
                <a:cs typeface="Arial" panose="020B0604020202020204" pitchFamily="34" charset="0"/>
              </a:rPr>
              <a:t>s</a:t>
            </a:r>
            <a:r>
              <a:rPr lang="hu-HU" sz="1200" b="1" dirty="0" err="1" smtClean="0">
                <a:solidFill>
                  <a:srgbClr val="C00000"/>
                </a:solidFill>
                <a:latin typeface="Arial" panose="020B0604020202020204" pitchFamily="34" charset="0"/>
                <a:cs typeface="Arial" panose="020B0604020202020204" pitchFamily="34" charset="0"/>
              </a:rPr>
              <a:t>utura</a:t>
            </a:r>
            <a:r>
              <a:rPr lang="hu-HU" sz="1200" b="1" dirty="0" smtClean="0">
                <a:solidFill>
                  <a:srgbClr val="C00000"/>
                </a:solidFill>
                <a:latin typeface="Arial" panose="020B0604020202020204" pitchFamily="34" charset="0"/>
                <a:cs typeface="Arial" panose="020B0604020202020204" pitchFamily="34" charset="0"/>
              </a:rPr>
              <a:t> </a:t>
            </a:r>
            <a:r>
              <a:rPr lang="hu-HU" sz="1200" b="1" dirty="0" err="1">
                <a:solidFill>
                  <a:srgbClr val="C00000"/>
                </a:solidFill>
                <a:latin typeface="Arial" panose="020B0604020202020204" pitchFamily="34" charset="0"/>
                <a:cs typeface="Arial" panose="020B0604020202020204" pitchFamily="34" charset="0"/>
              </a:rPr>
              <a:t>sagittalis</a:t>
            </a:r>
            <a:r>
              <a:rPr lang="hu-HU" sz="1200" b="1" dirty="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ssa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parietalia</a:t>
            </a:r>
            <a:r>
              <a:rPr lang="hu-HU" sz="1200" b="1" dirty="0" smtClean="0">
                <a:latin typeface="Arial" panose="020B0604020202020204" pitchFamily="34" charset="0"/>
                <a:cs typeface="Arial" panose="020B0604020202020204" pitchFamily="34" charset="0"/>
              </a:rPr>
              <a:t> között</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a:latin typeface="Arial" panose="020B0604020202020204" pitchFamily="34" charset="0"/>
                <a:cs typeface="Arial" panose="020B0604020202020204" pitchFamily="34" charset="0"/>
              </a:rPr>
              <a:t> </a:t>
            </a:r>
            <a:r>
              <a:rPr lang="hu-HU" sz="1200" b="1" dirty="0" err="1">
                <a:solidFill>
                  <a:srgbClr val="C00000"/>
                </a:solidFill>
                <a:latin typeface="Arial" panose="020B0604020202020204" pitchFamily="34" charset="0"/>
                <a:cs typeface="Arial" panose="020B0604020202020204" pitchFamily="34" charset="0"/>
              </a:rPr>
              <a:t>s</a:t>
            </a:r>
            <a:r>
              <a:rPr lang="hu-HU" sz="1200" b="1" dirty="0" err="1" smtClean="0">
                <a:solidFill>
                  <a:srgbClr val="C00000"/>
                </a:solidFill>
                <a:latin typeface="Arial" panose="020B0604020202020204" pitchFamily="34" charset="0"/>
                <a:cs typeface="Arial" panose="020B0604020202020204" pitchFamily="34" charset="0"/>
              </a:rPr>
              <a:t>utura</a:t>
            </a:r>
            <a:r>
              <a:rPr lang="hu-HU" sz="1200" b="1" dirty="0" smtClean="0">
                <a:solidFill>
                  <a:srgbClr val="C00000"/>
                </a:solidFill>
                <a:latin typeface="Arial" panose="020B0604020202020204" pitchFamily="34" charset="0"/>
                <a:cs typeface="Arial" panose="020B0604020202020204" pitchFamily="34" charset="0"/>
              </a:rPr>
              <a:t> </a:t>
            </a:r>
            <a:r>
              <a:rPr lang="hu-HU" sz="1200" b="1" dirty="0" err="1" smtClean="0">
                <a:solidFill>
                  <a:srgbClr val="C00000"/>
                </a:solidFill>
                <a:latin typeface="Arial" panose="020B0604020202020204" pitchFamily="34" charset="0"/>
                <a:cs typeface="Arial" panose="020B0604020202020204" pitchFamily="34" charset="0"/>
              </a:rPr>
              <a:t>frontalis</a:t>
            </a:r>
            <a:r>
              <a:rPr lang="hu-HU" sz="1200" b="1" dirty="0" smtClean="0">
                <a:latin typeface="Arial" panose="020B0604020202020204" pitchFamily="34" charset="0"/>
                <a:cs typeface="Arial" panose="020B0604020202020204" pitchFamily="34" charset="0"/>
              </a:rPr>
              <a:t>:</a:t>
            </a:r>
            <a:r>
              <a:rPr lang="hu-HU" sz="1200" b="1" dirty="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ssa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frontaliák</a:t>
            </a:r>
            <a:r>
              <a:rPr lang="hu-HU" sz="1200" b="1" dirty="0" smtClean="0">
                <a:latin typeface="Arial" panose="020B0604020202020204" pitchFamily="34" charset="0"/>
                <a:cs typeface="Arial" panose="020B0604020202020204" pitchFamily="34" charset="0"/>
              </a:rPr>
              <a:t> között</a:t>
            </a:r>
          </a:p>
          <a:p>
            <a:pPr marL="0" indent="0">
              <a:lnSpc>
                <a:spcPct val="150000"/>
              </a:lnSpc>
              <a:buNone/>
            </a:pPr>
            <a:r>
              <a:rPr lang="hu-HU" sz="1200" b="1" dirty="0" smtClean="0">
                <a:latin typeface="Arial" panose="020B0604020202020204" pitchFamily="34" charset="0"/>
                <a:cs typeface="Arial" panose="020B0604020202020204" pitchFamily="34" charset="0"/>
              </a:rPr>
              <a:t>- </a:t>
            </a:r>
            <a:r>
              <a:rPr lang="hu-HU" sz="1200" b="1" dirty="0">
                <a:latin typeface="Arial" panose="020B0604020202020204" pitchFamily="34" charset="0"/>
                <a:cs typeface="Arial" panose="020B0604020202020204" pitchFamily="34" charset="0"/>
              </a:rPr>
              <a:t>é</a:t>
            </a:r>
            <a:r>
              <a:rPr lang="hu-HU" sz="1200" b="1" dirty="0" smtClean="0">
                <a:latin typeface="Arial" panose="020B0604020202020204" pitchFamily="34" charset="0"/>
                <a:cs typeface="Arial" panose="020B0604020202020204" pitchFamily="34" charset="0"/>
              </a:rPr>
              <a:t>letkor előre </a:t>
            </a:r>
            <a:r>
              <a:rPr lang="hu-HU" sz="1200" b="1" dirty="0" err="1" smtClean="0">
                <a:latin typeface="Arial" panose="020B0604020202020204" pitchFamily="34" charset="0"/>
                <a:cs typeface="Arial" panose="020B0604020202020204" pitchFamily="34" charset="0"/>
              </a:rPr>
              <a:t>haladtával</a:t>
            </a:r>
            <a:r>
              <a:rPr lang="hu-HU" sz="1200" b="1" dirty="0" smtClean="0">
                <a:latin typeface="Arial" panose="020B0604020202020204" pitchFamily="34" charset="0"/>
                <a:cs typeface="Arial" panose="020B0604020202020204" pitchFamily="34" charset="0"/>
              </a:rPr>
              <a:t> elcsontosodnak </a:t>
            </a:r>
            <a:endParaRPr lang="hu-HU" sz="1200" b="1" dirty="0">
              <a:latin typeface="Arial" panose="020B0604020202020204" pitchFamily="34" charset="0"/>
              <a:cs typeface="Arial" panose="020B0604020202020204" pitchFamily="34" charset="0"/>
            </a:endParaRPr>
          </a:p>
        </p:txBody>
      </p:sp>
      <p:pic>
        <p:nvPicPr>
          <p:cNvPr id="3074" name="Picture 2" descr="Képtalálat a következőre: „suturen schädel”"/>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29462" y="46656"/>
            <a:ext cx="3774484" cy="35438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éptalálat a következőre: „suturen schäde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479" t="3200" r="3413" b="3035"/>
          <a:stretch/>
        </p:blipFill>
        <p:spPr bwMode="auto">
          <a:xfrm>
            <a:off x="466816" y="3142683"/>
            <a:ext cx="2927108" cy="34565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éptalálat a következőre: „suturen schäde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29717" y="3142683"/>
            <a:ext cx="4913903" cy="332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7141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26572"/>
            <a:ext cx="10515600" cy="692312"/>
          </a:xfrm>
        </p:spPr>
        <p:txBody>
          <a:bodyPr>
            <a:normAutofit/>
          </a:bodyPr>
          <a:lstStyle/>
          <a:p>
            <a:pPr algn="ctr"/>
            <a:r>
              <a:rPr lang="hu-HU" sz="2000" b="1" dirty="0" smtClean="0">
                <a:latin typeface="Arial" panose="020B0604020202020204" pitchFamily="34" charset="0"/>
                <a:cs typeface="Arial" panose="020B0604020202020204" pitchFamily="34" charset="0"/>
              </a:rPr>
              <a:t>KUTACSOK (FONTANELLA, FONTICULUS)</a:t>
            </a:r>
            <a:endParaRPr 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735492" y="1215630"/>
            <a:ext cx="10515600" cy="4351338"/>
          </a:xfrm>
        </p:spPr>
        <p:txBody>
          <a:bodyPr>
            <a:normAutofit/>
          </a:bodyPr>
          <a:lstStyle/>
          <a:p>
            <a:pPr>
              <a:lnSpc>
                <a:spcPct val="150000"/>
              </a:lnSpc>
            </a:pPr>
            <a:r>
              <a:rPr lang="hu-HU" sz="1200" b="1" dirty="0">
                <a:latin typeface="Arial" panose="020B0604020202020204" pitchFamily="34" charset="0"/>
                <a:cs typeface="Arial" panose="020B0604020202020204" pitchFamily="34" charset="0"/>
              </a:rPr>
              <a:t>a csecsemő koponyájának puha alkotórésze a koponyavarratok </a:t>
            </a:r>
            <a:r>
              <a:rPr lang="hu-HU" sz="1200" b="1" dirty="0" smtClean="0">
                <a:latin typeface="Arial" panose="020B0604020202020204" pitchFamily="34" charset="0"/>
                <a:cs typeface="Arial" panose="020B0604020202020204" pitchFamily="34" charset="0"/>
              </a:rPr>
              <a:t>találkozóhelyén</a:t>
            </a:r>
          </a:p>
          <a:p>
            <a:pPr>
              <a:lnSpc>
                <a:spcPct val="150000"/>
              </a:lnSpc>
            </a:pPr>
            <a:r>
              <a:rPr lang="hu-HU" sz="1200" b="1" dirty="0">
                <a:latin typeface="Arial" panose="020B0604020202020204" pitchFamily="34" charset="0"/>
                <a:cs typeface="Arial" panose="020B0604020202020204" pitchFamily="34" charset="0"/>
              </a:rPr>
              <a:t>a</a:t>
            </a:r>
            <a:r>
              <a:rPr lang="hu-HU" sz="1200" b="1" dirty="0" smtClean="0">
                <a:latin typeface="Arial" panose="020B0604020202020204" pitchFamily="34" charset="0"/>
                <a:cs typeface="Arial" panose="020B0604020202020204" pitchFamily="34" charset="0"/>
              </a:rPr>
              <a:t> </a:t>
            </a:r>
            <a:r>
              <a:rPr lang="hu-HU" sz="1200" b="1" dirty="0">
                <a:latin typeface="Arial" panose="020B0604020202020204" pitchFamily="34" charset="0"/>
                <a:cs typeface="Arial" panose="020B0604020202020204" pitchFamily="34" charset="0"/>
              </a:rPr>
              <a:t>kutacsok jelentősége az, hogy hajlékonyságuk megkönnyíti a szülést és lehetővé teszi a koponya későbbi </a:t>
            </a:r>
            <a:r>
              <a:rPr lang="hu-HU" sz="1200" b="1" dirty="0" smtClean="0">
                <a:latin typeface="Arial" panose="020B0604020202020204" pitchFamily="34" charset="0"/>
                <a:cs typeface="Arial" panose="020B0604020202020204" pitchFamily="34" charset="0"/>
              </a:rPr>
              <a:t>növekedését</a:t>
            </a:r>
            <a:endParaRPr lang="hu-HU" sz="1200" b="1" dirty="0">
              <a:latin typeface="Arial" panose="020B0604020202020204" pitchFamily="34" charset="0"/>
              <a:cs typeface="Arial" panose="020B0604020202020204" pitchFamily="34" charset="0"/>
            </a:endParaRPr>
          </a:p>
          <a:p>
            <a:pPr>
              <a:lnSpc>
                <a:spcPct val="150000"/>
              </a:lnSpc>
            </a:pPr>
            <a:r>
              <a:rPr lang="hu-HU" sz="1200" b="1" dirty="0">
                <a:latin typeface="Arial" panose="020B0604020202020204" pitchFamily="34" charset="0"/>
                <a:cs typeface="Arial" panose="020B0604020202020204" pitchFamily="34" charset="0"/>
              </a:rPr>
              <a:t>a</a:t>
            </a:r>
            <a:r>
              <a:rPr lang="hu-HU" sz="1200" b="1" dirty="0" smtClean="0">
                <a:latin typeface="Arial" panose="020B0604020202020204" pitchFamily="34" charset="0"/>
                <a:cs typeface="Arial" panose="020B0604020202020204" pitchFamily="34" charset="0"/>
              </a:rPr>
              <a:t> </a:t>
            </a:r>
            <a:r>
              <a:rPr lang="hu-HU" sz="1200" b="1" dirty="0">
                <a:latin typeface="Arial" panose="020B0604020202020204" pitchFamily="34" charset="0"/>
                <a:cs typeface="Arial" panose="020B0604020202020204" pitchFamily="34" charset="0"/>
              </a:rPr>
              <a:t>kutacsok idővel </a:t>
            </a:r>
            <a:r>
              <a:rPr lang="hu-HU" sz="1200" b="1" dirty="0" smtClean="0">
                <a:latin typeface="Arial" panose="020B0604020202020204" pitchFamily="34" charset="0"/>
                <a:cs typeface="Arial" panose="020B0604020202020204" pitchFamily="34" charset="0"/>
              </a:rPr>
              <a:t>megkeményednek</a:t>
            </a:r>
          </a:p>
          <a:p>
            <a:pPr>
              <a:lnSpc>
                <a:spcPct val="150000"/>
              </a:lnSpc>
            </a:pPr>
            <a:r>
              <a:rPr lang="hu-HU" sz="1200" b="1" dirty="0">
                <a:latin typeface="Arial" panose="020B0604020202020204" pitchFamily="34" charset="0"/>
                <a:cs typeface="Arial" panose="020B0604020202020204" pitchFamily="34" charset="0"/>
              </a:rPr>
              <a:t>m</a:t>
            </a:r>
            <a:r>
              <a:rPr lang="hu-HU" sz="1200" b="1" dirty="0" smtClean="0">
                <a:latin typeface="Arial" panose="020B0604020202020204" pitchFamily="34" charset="0"/>
                <a:cs typeface="Arial" panose="020B0604020202020204" pitchFamily="34" charset="0"/>
              </a:rPr>
              <a:t>íg </a:t>
            </a:r>
            <a:r>
              <a:rPr lang="hu-HU" sz="1200" b="1" dirty="0">
                <a:latin typeface="Arial" panose="020B0604020202020204" pitchFamily="34" charset="0"/>
                <a:cs typeface="Arial" panose="020B0604020202020204" pitchFamily="34" charset="0"/>
              </a:rPr>
              <a:t>a hátsó és oldalsó kutacsok esetén ez kb. hat hónapos korban történik, az elülső kutacs csak a harmadik év közepe táján kezd </a:t>
            </a:r>
            <a:r>
              <a:rPr lang="hu-HU" sz="1200" b="1" dirty="0" smtClean="0">
                <a:latin typeface="Arial" panose="020B0604020202020204" pitchFamily="34" charset="0"/>
                <a:cs typeface="Arial" panose="020B0604020202020204" pitchFamily="34" charset="0"/>
              </a:rPr>
              <a:t>megkeményedni</a:t>
            </a:r>
            <a:endParaRPr lang="hu-HU" sz="1200" b="1" dirty="0">
              <a:latin typeface="Arial" panose="020B0604020202020204" pitchFamily="34" charset="0"/>
              <a:cs typeface="Arial" panose="020B0604020202020204" pitchFamily="34" charset="0"/>
            </a:endParaRPr>
          </a:p>
          <a:p>
            <a:pPr algn="just">
              <a:lnSpc>
                <a:spcPct val="150000"/>
              </a:lnSpc>
            </a:pPr>
            <a:endParaRPr lang="hu-HU" sz="1200" b="1" dirty="0">
              <a:latin typeface="Arial" panose="020B0604020202020204" pitchFamily="34" charset="0"/>
              <a:cs typeface="Arial" panose="020B0604020202020204" pitchFamily="34" charset="0"/>
            </a:endParaRPr>
          </a:p>
        </p:txBody>
      </p:sp>
      <p:pic>
        <p:nvPicPr>
          <p:cNvPr id="5122" name="Picture 2" descr="http://www.jameda.de/gesundheits-lexikon/bilder/big/50669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93292" y="3831561"/>
            <a:ext cx="2528077" cy="23068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jameda.de/gesundheits-lexikon/bilder/big/50669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
          <a:stretch/>
        </p:blipFill>
        <p:spPr bwMode="auto">
          <a:xfrm>
            <a:off x="258905" y="3741939"/>
            <a:ext cx="2565420" cy="25521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cyberdoktor.de/img/seitenfontanelle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86800" y="3742815"/>
            <a:ext cx="3284894" cy="2343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www.uke.de/kliniken/neurochirurgie/images_content/klinik_neurochirurgie_kraniosynostose_Abb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89756" y="3564294"/>
            <a:ext cx="2838105" cy="272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937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35902"/>
            <a:ext cx="10515600" cy="776288"/>
          </a:xfrm>
        </p:spPr>
        <p:txBody>
          <a:bodyPr>
            <a:normAutofit/>
          </a:bodyPr>
          <a:lstStyle/>
          <a:p>
            <a:pPr algn="ctr"/>
            <a:r>
              <a:rPr lang="hu-HU" sz="2000" b="1" dirty="0" smtClean="0">
                <a:latin typeface="Arial" panose="020B0604020202020204" pitchFamily="34" charset="0"/>
                <a:cs typeface="Arial" panose="020B0604020202020204" pitchFamily="34" charset="0"/>
              </a:rPr>
              <a:t>KUTACSOK (FONTANELLA)</a:t>
            </a:r>
            <a:endParaRPr lang="hu-HU" sz="2000" dirty="0"/>
          </a:p>
        </p:txBody>
      </p:sp>
      <p:sp>
        <p:nvSpPr>
          <p:cNvPr id="3" name="Tartalom helye 2"/>
          <p:cNvSpPr>
            <a:spLocks noGrp="1"/>
          </p:cNvSpPr>
          <p:nvPr>
            <p:ph idx="1"/>
          </p:nvPr>
        </p:nvSpPr>
        <p:spPr>
          <a:xfrm>
            <a:off x="672921" y="876606"/>
            <a:ext cx="10515600" cy="4351338"/>
          </a:xfrm>
        </p:spPr>
        <p:txBody>
          <a:bodyPr>
            <a:normAutofit/>
          </a:bodyPr>
          <a:lstStyle/>
          <a:p>
            <a:pPr algn="just">
              <a:lnSpc>
                <a:spcPct val="200000"/>
              </a:lnSpc>
              <a:buFont typeface="+mj-lt"/>
              <a:buAutoNum type="arabicPeriod"/>
            </a:pP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f</a:t>
            </a:r>
            <a:r>
              <a:rPr lang="hu-HU" sz="1200" b="1" dirty="0" err="1" smtClean="0">
                <a:latin typeface="Arial" panose="020B0604020202020204" pitchFamily="34" charset="0"/>
                <a:cs typeface="Arial" panose="020B0604020202020204" pitchFamily="34" charset="0"/>
              </a:rPr>
              <a:t>onticulus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anterior</a:t>
            </a:r>
            <a:r>
              <a:rPr lang="hu-HU" sz="1200" b="1" dirty="0" smtClean="0">
                <a:latin typeface="Arial" panose="020B0604020202020204" pitchFamily="34" charset="0"/>
                <a:cs typeface="Arial" panose="020B0604020202020204" pitchFamily="34" charset="0"/>
              </a:rPr>
              <a:t> (nagykutacs)</a:t>
            </a: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f</a:t>
            </a:r>
            <a:r>
              <a:rPr lang="hu-HU" sz="1200" b="1" dirty="0" err="1" smtClean="0">
                <a:latin typeface="Arial" panose="020B0604020202020204" pitchFamily="34" charset="0"/>
                <a:cs typeface="Arial" panose="020B0604020202020204" pitchFamily="34" charset="0"/>
              </a:rPr>
              <a:t>onticulus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posterior</a:t>
            </a:r>
            <a:r>
              <a:rPr lang="hu-HU" sz="1200" b="1" dirty="0" smtClean="0">
                <a:latin typeface="Arial" panose="020B0604020202020204" pitchFamily="34" charset="0"/>
                <a:cs typeface="Arial" panose="020B0604020202020204" pitchFamily="34" charset="0"/>
              </a:rPr>
              <a:t> (kiskutacs)</a:t>
            </a: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f</a:t>
            </a:r>
            <a:r>
              <a:rPr lang="hu-HU" sz="1200" b="1" dirty="0" err="1" smtClean="0">
                <a:latin typeface="Arial" panose="020B0604020202020204" pitchFamily="34" charset="0"/>
                <a:cs typeface="Arial" panose="020B0604020202020204" pitchFamily="34" charset="0"/>
              </a:rPr>
              <a:t>onticulus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sphenoidalis</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f</a:t>
            </a:r>
            <a:r>
              <a:rPr lang="hu-HU" sz="1200" b="1" dirty="0" err="1" smtClean="0">
                <a:latin typeface="Arial" panose="020B0604020202020204" pitchFamily="34" charset="0"/>
                <a:cs typeface="Arial" panose="020B0604020202020204" pitchFamily="34" charset="0"/>
              </a:rPr>
              <a:t>onticulus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mastoideus</a:t>
            </a:r>
            <a:endParaRPr lang="hu-HU" sz="1200" b="1" dirty="0">
              <a:latin typeface="Arial" panose="020B0604020202020204" pitchFamily="34" charset="0"/>
              <a:cs typeface="Arial" panose="020B0604020202020204" pitchFamily="34" charset="0"/>
            </a:endParaRPr>
          </a:p>
        </p:txBody>
      </p:sp>
      <p:pic>
        <p:nvPicPr>
          <p:cNvPr id="1026" name="Picture 2" descr="http://upload.wikimedia.org/wikipedia/commons/thumb/7/76/Fontanelle-dt.JPG/220px-Fontanelle-d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76084" y="2154682"/>
            <a:ext cx="3156460" cy="42899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cyberdoktor.de/img/seitenfontanelle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7129" y="2858546"/>
            <a:ext cx="5435983" cy="3877668"/>
          </a:xfrm>
          <a:prstGeom prst="rect">
            <a:avLst/>
          </a:prstGeom>
          <a:noFill/>
          <a:extLst>
            <a:ext uri="{909E8E84-426E-40DD-AFC4-6F175D3DCCD1}">
              <a14:hiddenFill xmlns:a14="http://schemas.microsoft.com/office/drawing/2010/main">
                <a:solidFill>
                  <a:srgbClr val="FFFFFF"/>
                </a:solidFill>
              </a14:hiddenFill>
            </a:ext>
          </a:extLst>
        </p:spPr>
      </p:pic>
      <p:sp>
        <p:nvSpPr>
          <p:cNvPr id="4" name="Ellipszis 3"/>
          <p:cNvSpPr/>
          <p:nvPr/>
        </p:nvSpPr>
        <p:spPr>
          <a:xfrm>
            <a:off x="1751527" y="4494727"/>
            <a:ext cx="1004552" cy="6053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Ellipszis 5"/>
          <p:cNvSpPr/>
          <p:nvPr/>
        </p:nvSpPr>
        <p:spPr>
          <a:xfrm>
            <a:off x="5512158" y="6168980"/>
            <a:ext cx="837127" cy="5512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Ellipszis 6"/>
          <p:cNvSpPr/>
          <p:nvPr/>
        </p:nvSpPr>
        <p:spPr>
          <a:xfrm>
            <a:off x="8178085" y="1918952"/>
            <a:ext cx="1326523" cy="77273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Ellipszis 7"/>
          <p:cNvSpPr/>
          <p:nvPr/>
        </p:nvSpPr>
        <p:spPr>
          <a:xfrm>
            <a:off x="8745855" y="6093126"/>
            <a:ext cx="2498501" cy="4582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47388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ím 1"/>
          <p:cNvSpPr>
            <a:spLocks noGrp="1"/>
          </p:cNvSpPr>
          <p:nvPr>
            <p:ph type="title"/>
          </p:nvPr>
        </p:nvSpPr>
        <p:spPr>
          <a:xfrm>
            <a:off x="869792" y="121390"/>
            <a:ext cx="10515600" cy="729579"/>
          </a:xfrm>
        </p:spPr>
        <p:txBody>
          <a:bodyPr/>
          <a:lstStyle/>
          <a:p>
            <a:pPr algn="ctr"/>
            <a:r>
              <a:rPr lang="hu-HU" altLang="de-DE" sz="2000" b="1" dirty="0" smtClean="0">
                <a:latin typeface="Arial" panose="020B0604020202020204" pitchFamily="34" charset="0"/>
                <a:cs typeface="Arial" panose="020B0604020202020204" pitchFamily="34" charset="0"/>
              </a:rPr>
              <a:t>CSONTOK OSZTÁLYOZÁSA </a:t>
            </a:r>
            <a:endParaRPr lang="hu-HU" altLang="de-DE" sz="2000" b="1" dirty="0">
              <a:latin typeface="Arial" panose="020B0604020202020204" pitchFamily="34" charset="0"/>
              <a:cs typeface="Arial" panose="020B0604020202020204" pitchFamily="34" charset="0"/>
            </a:endParaRPr>
          </a:p>
        </p:txBody>
      </p:sp>
      <p:sp>
        <p:nvSpPr>
          <p:cNvPr id="5123" name="Tartalom helye 2"/>
          <p:cNvSpPr>
            <a:spLocks noGrp="1"/>
          </p:cNvSpPr>
          <p:nvPr>
            <p:ph idx="1"/>
          </p:nvPr>
        </p:nvSpPr>
        <p:spPr>
          <a:xfrm>
            <a:off x="321972" y="1844430"/>
            <a:ext cx="8232903" cy="2701812"/>
          </a:xfrm>
        </p:spPr>
        <p:txBody>
          <a:bodyPr>
            <a:normAutofit fontScale="92500" lnSpcReduction="10000"/>
          </a:bodyPr>
          <a:lstStyle/>
          <a:p>
            <a:pPr>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h</a:t>
            </a:r>
            <a:r>
              <a:rPr lang="hu-HU" altLang="de-DE" sz="1200" b="1" dirty="0" smtClean="0">
                <a:latin typeface="Arial" panose="020B0604020202020204" pitchFamily="34" charset="0"/>
                <a:cs typeface="Arial" panose="020B0604020202020204" pitchFamily="34" charset="0"/>
              </a:rPr>
              <a:t>osszú csöves csontok </a:t>
            </a:r>
            <a:endParaRPr lang="hu-HU" altLang="de-DE" sz="1200" b="1" dirty="0">
              <a:latin typeface="Arial" panose="020B0604020202020204" pitchFamily="34" charset="0"/>
              <a:cs typeface="Arial" panose="020B0604020202020204" pitchFamily="34" charset="0"/>
            </a:endParaRPr>
          </a:p>
          <a:p>
            <a:pPr>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r</a:t>
            </a:r>
            <a:r>
              <a:rPr lang="hu-HU" altLang="de-DE" sz="1200" b="1" dirty="0" smtClean="0">
                <a:latin typeface="Arial" panose="020B0604020202020204" pitchFamily="34" charset="0"/>
                <a:cs typeface="Arial" panose="020B0604020202020204" pitchFamily="34" charset="0"/>
              </a:rPr>
              <a:t>övid csöves csontok</a:t>
            </a:r>
            <a:endParaRPr lang="hu-HU" altLang="de-DE" sz="1200" b="1" dirty="0">
              <a:latin typeface="Arial" panose="020B0604020202020204" pitchFamily="34" charset="0"/>
              <a:cs typeface="Arial" panose="020B0604020202020204" pitchFamily="34" charset="0"/>
            </a:endParaRPr>
          </a:p>
          <a:p>
            <a:pPr>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l</a:t>
            </a:r>
            <a:r>
              <a:rPr lang="hu-HU" altLang="de-DE" sz="1200" b="1" dirty="0" smtClean="0">
                <a:latin typeface="Arial" panose="020B0604020202020204" pitchFamily="34" charset="0"/>
                <a:cs typeface="Arial" panose="020B0604020202020204" pitchFamily="34" charset="0"/>
              </a:rPr>
              <a:t>apos csontok </a:t>
            </a:r>
            <a:endParaRPr lang="hu-HU" altLang="de-DE" sz="1200" b="1" dirty="0">
              <a:latin typeface="Arial" panose="020B0604020202020204" pitchFamily="34" charset="0"/>
              <a:cs typeface="Arial" panose="020B0604020202020204" pitchFamily="34" charset="0"/>
            </a:endParaRPr>
          </a:p>
          <a:p>
            <a:pPr>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zabálytalan alakú csontok</a:t>
            </a:r>
          </a:p>
          <a:p>
            <a:pPr>
              <a:lnSpc>
                <a:spcPct val="200000"/>
              </a:lnSpc>
              <a:buFont typeface="Arial" panose="020B0604020202020204" pitchFamily="34" charset="0"/>
              <a:buAutoNum type="arabicPeriod"/>
            </a:pPr>
            <a:r>
              <a:rPr lang="hu-HU" altLang="de-DE" sz="1200" b="1" dirty="0" smtClean="0">
                <a:latin typeface="Arial" panose="020B0604020202020204" pitchFamily="34" charset="0"/>
                <a:cs typeface="Arial" panose="020B0604020202020204" pitchFamily="34" charset="0"/>
              </a:rPr>
              <a:t>szezám csontok</a:t>
            </a:r>
          </a:p>
          <a:p>
            <a:pPr>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p</a:t>
            </a:r>
            <a:r>
              <a:rPr lang="hu-HU" altLang="de-DE" sz="1200" b="1" dirty="0" smtClean="0">
                <a:latin typeface="Arial" panose="020B0604020202020204" pitchFamily="34" charset="0"/>
                <a:cs typeface="Arial" panose="020B0604020202020204" pitchFamily="34" charset="0"/>
              </a:rPr>
              <a:t>neumatikus csontok</a:t>
            </a:r>
          </a:p>
          <a:p>
            <a:pPr marL="0" indent="0">
              <a:lnSpc>
                <a:spcPct val="200000"/>
              </a:lnSpc>
              <a:buNone/>
            </a:pPr>
            <a:endParaRPr lang="hu-HU" altLang="de-DE" sz="1200" b="1" dirty="0">
              <a:latin typeface="Arial" panose="020B0604020202020204" pitchFamily="34" charset="0"/>
              <a:cs typeface="Arial" panose="020B0604020202020204" pitchFamily="34" charset="0"/>
            </a:endParaRPr>
          </a:p>
        </p:txBody>
      </p:sp>
      <p:pic>
        <p:nvPicPr>
          <p:cNvPr id="4098" name="Picture 2" descr="「emberi csontváz felépítése」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83653" y="747938"/>
            <a:ext cx="3129567" cy="580510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mberi csontváz felépítése」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6674" y="1844430"/>
            <a:ext cx="3361907" cy="42048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mberi csontváz felépítése」の画像検索結果"/>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67651" y="1844430"/>
            <a:ext cx="2867181" cy="439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274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54546" y="276976"/>
            <a:ext cx="10515600" cy="710974"/>
          </a:xfrm>
        </p:spPr>
        <p:txBody>
          <a:bodyPr>
            <a:normAutofit/>
          </a:bodyPr>
          <a:lstStyle/>
          <a:p>
            <a:pPr algn="ctr">
              <a:lnSpc>
                <a:spcPct val="150000"/>
              </a:lnSpc>
            </a:pPr>
            <a:r>
              <a:rPr lang="hu-HU" sz="2000" b="1" dirty="0" smtClean="0">
                <a:latin typeface="Arial" panose="020B0604020202020204" pitchFamily="34" charset="0"/>
                <a:cs typeface="Arial" panose="020B0604020202020204" pitchFamily="34" charset="0"/>
              </a:rPr>
              <a:t>FONTICULUS ANTERIOR (NAGYKUTACS)</a:t>
            </a:r>
            <a:endParaRPr 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597317" y="1405696"/>
            <a:ext cx="3715139" cy="4351338"/>
          </a:xfrm>
        </p:spPr>
        <p:txBody>
          <a:bodyPr>
            <a:normAutofit/>
          </a:bodyPr>
          <a:lstStyle/>
          <a:p>
            <a:pPr algn="just">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ssa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frontalia</a:t>
            </a:r>
            <a:endParaRPr lang="hu-HU" sz="1200" b="1" dirty="0" smtClean="0">
              <a:latin typeface="Arial" panose="020B0604020202020204" pitchFamily="34" charset="0"/>
              <a:cs typeface="Arial" panose="020B0604020202020204" pitchFamily="34" charset="0"/>
            </a:endParaRPr>
          </a:p>
          <a:p>
            <a:pPr algn="just">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ssa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parietalia</a:t>
            </a:r>
            <a:endParaRPr lang="hu-HU" sz="1200" b="1" dirty="0" smtClean="0">
              <a:latin typeface="Arial" panose="020B0604020202020204" pitchFamily="34" charset="0"/>
              <a:cs typeface="Arial" panose="020B0604020202020204" pitchFamily="34" charset="0"/>
            </a:endParaRPr>
          </a:p>
          <a:p>
            <a:pPr algn="just">
              <a:lnSpc>
                <a:spcPct val="150000"/>
              </a:lnSpc>
              <a:buFont typeface="+mj-lt"/>
              <a:buAutoNum type="arabicPeriod"/>
            </a:pPr>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utura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coronalis</a:t>
            </a:r>
            <a:endParaRPr lang="hu-HU" sz="1200" b="1" dirty="0">
              <a:latin typeface="Arial" panose="020B0604020202020204" pitchFamily="34" charset="0"/>
              <a:cs typeface="Arial" panose="020B0604020202020204" pitchFamily="34" charset="0"/>
            </a:endParaRPr>
          </a:p>
          <a:p>
            <a:pPr algn="just">
              <a:lnSpc>
                <a:spcPct val="150000"/>
              </a:lnSpc>
              <a:buFont typeface="+mj-lt"/>
              <a:buAutoNum type="arabicPeriod"/>
            </a:pPr>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utura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sagittalis</a:t>
            </a:r>
            <a:endParaRPr lang="hu-HU" sz="1200" b="1" dirty="0" smtClean="0">
              <a:latin typeface="Arial" panose="020B0604020202020204" pitchFamily="34" charset="0"/>
              <a:cs typeface="Arial" panose="020B0604020202020204" pitchFamily="34" charset="0"/>
            </a:endParaRPr>
          </a:p>
          <a:p>
            <a:pPr algn="just">
              <a:lnSpc>
                <a:spcPct val="150000"/>
              </a:lnSpc>
              <a:buFont typeface="+mj-lt"/>
              <a:buAutoNum type="arabicPeriod"/>
            </a:pPr>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utura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frontalis</a:t>
            </a:r>
            <a:r>
              <a:rPr lang="hu-HU" sz="1200" b="1" dirty="0" smtClean="0">
                <a:latin typeface="Arial" panose="020B0604020202020204" pitchFamily="34" charset="0"/>
                <a:cs typeface="Arial" panose="020B0604020202020204" pitchFamily="34" charset="0"/>
              </a:rPr>
              <a:t> között</a:t>
            </a:r>
            <a:endParaRPr lang="hu-HU" sz="1200" b="1" dirty="0">
              <a:latin typeface="Arial" panose="020B0604020202020204" pitchFamily="34" charset="0"/>
              <a:cs typeface="Arial" panose="020B0604020202020204" pitchFamily="34" charset="0"/>
            </a:endParaRPr>
          </a:p>
        </p:txBody>
      </p:sp>
      <p:pic>
        <p:nvPicPr>
          <p:cNvPr id="5122" name="Picture 2" descr="Képtalálat a következőre: „fontanelle bab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67678" y="185510"/>
            <a:ext cx="2638473" cy="205567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Csoportba foglalás 5"/>
          <p:cNvGrpSpPr/>
          <p:nvPr/>
        </p:nvGrpSpPr>
        <p:grpSpPr>
          <a:xfrm>
            <a:off x="3449571" y="2047739"/>
            <a:ext cx="2762775" cy="3948315"/>
            <a:chOff x="4312456" y="2408348"/>
            <a:chExt cx="2762775" cy="3948315"/>
          </a:xfrm>
        </p:grpSpPr>
        <p:pic>
          <p:nvPicPr>
            <p:cNvPr id="4" name="Picture 2" descr="http://upload.wikimedia.org/wikipedia/commons/thumb/7/76/Fontanelle-dt.JPG/220px-Fontanelle-d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2456" y="2601798"/>
              <a:ext cx="2762775" cy="3754865"/>
            </a:xfrm>
            <a:prstGeom prst="rect">
              <a:avLst/>
            </a:prstGeom>
            <a:noFill/>
            <a:extLst>
              <a:ext uri="{909E8E84-426E-40DD-AFC4-6F175D3DCCD1}">
                <a14:hiddenFill xmlns:a14="http://schemas.microsoft.com/office/drawing/2010/main">
                  <a:solidFill>
                    <a:srgbClr val="FFFFFF"/>
                  </a:solidFill>
                </a14:hiddenFill>
              </a:ext>
            </a:extLst>
          </p:spPr>
        </p:pic>
        <p:sp>
          <p:nvSpPr>
            <p:cNvPr id="5" name="Ellipszis 4"/>
            <p:cNvSpPr/>
            <p:nvPr/>
          </p:nvSpPr>
          <p:spPr>
            <a:xfrm>
              <a:off x="5808372" y="2408348"/>
              <a:ext cx="1266859" cy="6954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6146" name="Picture 2" descr="Képtalálat a következőre: „real nasal septum sku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4906" y="369706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Képtalálat a következőre: „nagykutac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6200000">
            <a:off x="6014017" y="1465889"/>
            <a:ext cx="2907541" cy="21345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éptalálat a következőre: „nagykutacs”"/>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7433" t="4829" r="12641"/>
          <a:stretch/>
        </p:blipFill>
        <p:spPr bwMode="auto">
          <a:xfrm>
            <a:off x="8753639" y="3697068"/>
            <a:ext cx="3252512" cy="285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211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09789" y="226355"/>
            <a:ext cx="10515600" cy="897005"/>
          </a:xfrm>
        </p:spPr>
        <p:txBody>
          <a:bodyPr>
            <a:normAutofit/>
          </a:bodyPr>
          <a:lstStyle/>
          <a:p>
            <a:pPr algn="ctr"/>
            <a:r>
              <a:rPr lang="hu-HU" sz="2000" b="1" dirty="0" smtClean="0">
                <a:latin typeface="Arial" panose="020B0604020202020204" pitchFamily="34" charset="0"/>
                <a:cs typeface="Arial" panose="020B0604020202020204" pitchFamily="34" charset="0"/>
              </a:rPr>
              <a:t>FONTICULUS POSTERIOR (KISKUTACS)</a:t>
            </a:r>
            <a:endParaRPr 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511205" y="1069463"/>
            <a:ext cx="3715139" cy="4351338"/>
          </a:xfrm>
        </p:spPr>
        <p:txBody>
          <a:bodyPr>
            <a:normAutofit/>
          </a:bodyPr>
          <a:lstStyle/>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occipitale</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utura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sagittalis</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utura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lambdoidea</a:t>
            </a:r>
            <a:r>
              <a:rPr lang="hu-HU" sz="1200" b="1" dirty="0" smtClean="0">
                <a:latin typeface="Arial" panose="020B0604020202020204" pitchFamily="34" charset="0"/>
                <a:cs typeface="Arial" panose="020B0604020202020204" pitchFamily="34" charset="0"/>
              </a:rPr>
              <a:t> között</a:t>
            </a:r>
            <a:endParaRPr lang="hu-HU" sz="1200" b="1" dirty="0">
              <a:latin typeface="Arial" panose="020B0604020202020204" pitchFamily="34" charset="0"/>
              <a:cs typeface="Arial" panose="020B0604020202020204" pitchFamily="34" charset="0"/>
            </a:endParaRPr>
          </a:p>
        </p:txBody>
      </p:sp>
      <p:pic>
        <p:nvPicPr>
          <p:cNvPr id="5" name="Picture 6" descr="Képtalálat a következőre: „fontanelle bab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8271" y="363166"/>
            <a:ext cx="2013960" cy="270066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Csoportba foglalás 6"/>
          <p:cNvGrpSpPr/>
          <p:nvPr/>
        </p:nvGrpSpPr>
        <p:grpSpPr>
          <a:xfrm>
            <a:off x="656342" y="2780606"/>
            <a:ext cx="2557568" cy="3663253"/>
            <a:chOff x="4017681" y="2000147"/>
            <a:chExt cx="2762775" cy="3948049"/>
          </a:xfrm>
        </p:grpSpPr>
        <p:pic>
          <p:nvPicPr>
            <p:cNvPr id="4" name="Picture 2" descr="http://upload.wikimedia.org/wikipedia/commons/thumb/7/76/Fontanelle-dt.JPG/220px-Fontanelle-d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7681" y="2000147"/>
              <a:ext cx="2762775" cy="3754865"/>
            </a:xfrm>
            <a:prstGeom prst="rect">
              <a:avLst/>
            </a:prstGeom>
            <a:noFill/>
            <a:extLst>
              <a:ext uri="{909E8E84-426E-40DD-AFC4-6F175D3DCCD1}">
                <a14:hiddenFill xmlns:a14="http://schemas.microsoft.com/office/drawing/2010/main">
                  <a:solidFill>
                    <a:srgbClr val="FFFFFF"/>
                  </a:solidFill>
                </a14:hiddenFill>
              </a:ext>
            </a:extLst>
          </p:spPr>
        </p:pic>
        <p:sp>
          <p:nvSpPr>
            <p:cNvPr id="6" name="Ellipszis 5"/>
            <p:cNvSpPr/>
            <p:nvPr/>
          </p:nvSpPr>
          <p:spPr>
            <a:xfrm>
              <a:off x="4391697" y="5473522"/>
              <a:ext cx="2099256" cy="47467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1026" name="Picture 2" descr="Figure 1 (A-E) :Normal sutures. 3DCT volume rendered images. Vertex (A) and lateral (B) views. (a) Metopic suture; (b) coronal sutures; (c) sagittal suture; (d) lambdoid suture; (e) squamosal suture; (f) anterior fontanel; (g) posterior fontanel; (h) sphenoidal fontanel; (i) mastoid fontanel. Cranial vault bones usually ossify from the center to periphery, which results in this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1586" y="1389413"/>
            <a:ext cx="5304099" cy="4875197"/>
          </a:xfrm>
          <a:prstGeom prst="rect">
            <a:avLst/>
          </a:prstGeom>
          <a:noFill/>
          <a:extLst>
            <a:ext uri="{909E8E84-426E-40DD-AFC4-6F175D3DCCD1}">
              <a14:hiddenFill xmlns:a14="http://schemas.microsoft.com/office/drawing/2010/main">
                <a:solidFill>
                  <a:srgbClr val="FFFFFF"/>
                </a:solidFill>
              </a14:hiddenFill>
            </a:ext>
          </a:extLst>
        </p:spPr>
      </p:pic>
      <p:sp>
        <p:nvSpPr>
          <p:cNvPr id="8" name="Téglalap 7"/>
          <p:cNvSpPr/>
          <p:nvPr/>
        </p:nvSpPr>
        <p:spPr>
          <a:xfrm>
            <a:off x="3831772" y="6443859"/>
            <a:ext cx="6096000" cy="246221"/>
          </a:xfrm>
          <a:prstGeom prst="rect">
            <a:avLst/>
          </a:prstGeom>
        </p:spPr>
        <p:txBody>
          <a:bodyPr>
            <a:spAutoFit/>
          </a:bodyPr>
          <a:lstStyle/>
          <a:p>
            <a:r>
              <a:rPr lang="hu-HU" sz="1000" b="1" dirty="0">
                <a:latin typeface="Arial" panose="020B0604020202020204" pitchFamily="34" charset="0"/>
                <a:cs typeface="Arial" panose="020B0604020202020204" pitchFamily="34" charset="0"/>
              </a:rPr>
              <a:t>http://www.ijri.org/viewimage.asp?img=IndianJRadiolImaging_2011_21_1_49_76055_f2.jpg</a:t>
            </a:r>
          </a:p>
        </p:txBody>
      </p:sp>
    </p:spTree>
    <p:extLst>
      <p:ext uri="{BB962C8B-B14F-4D97-AF65-F5344CB8AC3E}">
        <p14:creationId xmlns:p14="http://schemas.microsoft.com/office/powerpoint/2010/main" val="2589787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77067" y="75229"/>
            <a:ext cx="10515600" cy="768216"/>
          </a:xfrm>
        </p:spPr>
        <p:txBody>
          <a:bodyPr>
            <a:normAutofit/>
          </a:bodyPr>
          <a:lstStyle/>
          <a:p>
            <a:pPr algn="ctr"/>
            <a:r>
              <a:rPr lang="hu-HU" sz="2000" b="1" dirty="0" smtClean="0">
                <a:latin typeface="Arial" panose="020B0604020202020204" pitchFamily="34" charset="0"/>
                <a:cs typeface="Arial" panose="020B0604020202020204" pitchFamily="34" charset="0"/>
              </a:rPr>
              <a:t>NEUROCRANIUM </a:t>
            </a:r>
            <a:endParaRPr lang="hu-HU" sz="2000" dirty="0"/>
          </a:p>
        </p:txBody>
      </p:sp>
      <p:sp>
        <p:nvSpPr>
          <p:cNvPr id="3" name="Tartalom helye 2"/>
          <p:cNvSpPr>
            <a:spLocks noGrp="1"/>
          </p:cNvSpPr>
          <p:nvPr>
            <p:ph idx="1"/>
          </p:nvPr>
        </p:nvSpPr>
        <p:spPr>
          <a:xfrm>
            <a:off x="232725" y="755595"/>
            <a:ext cx="10515600" cy="4351338"/>
          </a:xfrm>
        </p:spPr>
        <p:txBody>
          <a:bodyPr/>
          <a:lstStyle/>
          <a:p>
            <a:pPr>
              <a:lnSpc>
                <a:spcPct val="20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occipitale</a:t>
            </a:r>
            <a:endParaRPr lang="hu-HU" sz="1200" b="1" dirty="0">
              <a:latin typeface="Arial" panose="020B0604020202020204" pitchFamily="34" charset="0"/>
              <a:cs typeface="Arial" panose="020B0604020202020204" pitchFamily="34" charset="0"/>
            </a:endParaRPr>
          </a:p>
          <a:p>
            <a:pPr>
              <a:lnSpc>
                <a:spcPct val="20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parietale</a:t>
            </a:r>
            <a:endParaRPr lang="hu-HU" sz="1200" b="1" dirty="0">
              <a:latin typeface="Arial" panose="020B0604020202020204" pitchFamily="34" charset="0"/>
              <a:cs typeface="Arial" panose="020B0604020202020204" pitchFamily="34" charset="0"/>
            </a:endParaRPr>
          </a:p>
          <a:p>
            <a:pPr>
              <a:lnSpc>
                <a:spcPct val="20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temporale</a:t>
            </a:r>
            <a:endParaRPr lang="hu-HU" sz="1200" b="1" dirty="0">
              <a:latin typeface="Arial" panose="020B0604020202020204" pitchFamily="34" charset="0"/>
              <a:cs typeface="Arial" panose="020B0604020202020204" pitchFamily="34" charset="0"/>
            </a:endParaRPr>
          </a:p>
          <a:p>
            <a:pPr>
              <a:lnSpc>
                <a:spcPct val="20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sphenoidale</a:t>
            </a:r>
            <a:endParaRPr lang="hu-HU" sz="1200" b="1" dirty="0">
              <a:latin typeface="Arial" panose="020B0604020202020204" pitchFamily="34" charset="0"/>
              <a:cs typeface="Arial" panose="020B0604020202020204" pitchFamily="34" charset="0"/>
            </a:endParaRPr>
          </a:p>
          <a:p>
            <a:pPr>
              <a:lnSpc>
                <a:spcPct val="20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frontale</a:t>
            </a:r>
            <a:endParaRPr lang="hu-HU" sz="1200" b="1" dirty="0">
              <a:latin typeface="Arial" panose="020B0604020202020204" pitchFamily="34" charset="0"/>
              <a:cs typeface="Arial" panose="020B0604020202020204" pitchFamily="34" charset="0"/>
            </a:endParaRPr>
          </a:p>
          <a:p>
            <a:pPr marL="342900" indent="-342900">
              <a:lnSpc>
                <a:spcPct val="20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ethmoidale</a:t>
            </a:r>
            <a:endParaRPr lang="hu-HU" sz="1200" b="1" dirty="0">
              <a:latin typeface="Arial" panose="020B0604020202020204" pitchFamily="34" charset="0"/>
              <a:cs typeface="Arial" panose="020B0604020202020204" pitchFamily="34" charset="0"/>
            </a:endParaRPr>
          </a:p>
          <a:p>
            <a:pPr marL="0" indent="0">
              <a:buNone/>
            </a:pPr>
            <a:endParaRPr lang="hu-HU" b="1" dirty="0"/>
          </a:p>
        </p:txBody>
      </p:sp>
      <p:pic>
        <p:nvPicPr>
          <p:cNvPr id="2052" name="Picture 4" descr="Képtalálat a következőre: „schädel anatomi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0603" y="755595"/>
            <a:ext cx="3695711" cy="36957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éptalálat a következőre: „schädel anatomi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30531" y="755595"/>
            <a:ext cx="4206477" cy="280706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os sphenoidale」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725" y="3664696"/>
            <a:ext cx="2587748" cy="3113080"/>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106378" y="6538292"/>
            <a:ext cx="1135247"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Os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sphenoidale</a:t>
            </a:r>
            <a:endParaRPr lang="hu-HU" sz="1000" b="1" dirty="0">
              <a:latin typeface="Arial" panose="020B0604020202020204" pitchFamily="34" charset="0"/>
              <a:cs typeface="Arial" panose="020B0604020202020204" pitchFamily="34" charset="0"/>
            </a:endParaRPr>
          </a:p>
        </p:txBody>
      </p:sp>
      <p:pic>
        <p:nvPicPr>
          <p:cNvPr id="6148" name="Picture 4" descr="「os sphenoidale」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79594" y="4640446"/>
            <a:ext cx="4169668" cy="2020956"/>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3079594" y="6406015"/>
            <a:ext cx="1135247"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Os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sphenoidale</a:t>
            </a:r>
            <a:endParaRPr lang="hu-HU" sz="1000" b="1" dirty="0">
              <a:solidFill>
                <a:schemeClr val="bg1"/>
              </a:solidFill>
              <a:latin typeface="Arial" panose="020B0604020202020204" pitchFamily="34" charset="0"/>
              <a:cs typeface="Arial" panose="020B0604020202020204" pitchFamily="34" charset="0"/>
            </a:endParaRPr>
          </a:p>
        </p:txBody>
      </p:sp>
      <p:pic>
        <p:nvPicPr>
          <p:cNvPr id="6150" name="Picture 6" descr="「os sphenoidale」の画像検索結果"/>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29085" y="3894320"/>
            <a:ext cx="4009370" cy="2837401"/>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7929085" y="3926561"/>
            <a:ext cx="1064715"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Os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ethmoidale</a:t>
            </a:r>
            <a:endParaRPr lang="hu-HU"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692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25482" y="115236"/>
            <a:ext cx="10515600" cy="757627"/>
          </a:xfrm>
        </p:spPr>
        <p:txBody>
          <a:bodyPr>
            <a:normAutofit/>
          </a:bodyPr>
          <a:lstStyle/>
          <a:p>
            <a:pPr algn="ctr"/>
            <a:r>
              <a:rPr lang="hu-HU" sz="2000" b="1" dirty="0" smtClean="0">
                <a:latin typeface="Arial" panose="020B0604020202020204" pitchFamily="34" charset="0"/>
                <a:cs typeface="Arial" panose="020B0604020202020204" pitchFamily="34" charset="0"/>
              </a:rPr>
              <a:t>VISCEROCRANIUM</a:t>
            </a:r>
            <a:endParaRPr 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205012" y="686227"/>
            <a:ext cx="10775302" cy="4575175"/>
          </a:xfrm>
        </p:spPr>
        <p:txBody>
          <a:bodyPr>
            <a:normAutofit/>
          </a:bodyPr>
          <a:lstStyle/>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zygomaticum</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m</a:t>
            </a:r>
            <a:r>
              <a:rPr lang="hu-HU" sz="1200" b="1" dirty="0" err="1" smtClean="0">
                <a:latin typeface="Arial" panose="020B0604020202020204" pitchFamily="34" charset="0"/>
                <a:cs typeface="Arial" panose="020B0604020202020204" pitchFamily="34" charset="0"/>
              </a:rPr>
              <a:t>axilla</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incisivum</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m</a:t>
            </a:r>
            <a:r>
              <a:rPr lang="hu-HU" sz="1200" b="1" dirty="0" err="1" smtClean="0">
                <a:latin typeface="Arial" panose="020B0604020202020204" pitchFamily="34" charset="0"/>
                <a:cs typeface="Arial" panose="020B0604020202020204" pitchFamily="34" charset="0"/>
              </a:rPr>
              <a:t>andibula</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nasale</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conchale</a:t>
            </a:r>
            <a:r>
              <a:rPr lang="hu-HU" sz="1200" b="1" dirty="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inferius</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lacrimale</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palatinum</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v</a:t>
            </a:r>
            <a:r>
              <a:rPr lang="hu-HU" sz="1200" b="1" dirty="0" err="1" smtClean="0">
                <a:latin typeface="Arial" panose="020B0604020202020204" pitchFamily="34" charset="0"/>
                <a:cs typeface="Arial" panose="020B0604020202020204" pitchFamily="34" charset="0"/>
              </a:rPr>
              <a:t>omer</a:t>
            </a:r>
            <a:endParaRPr lang="hu-HU" sz="1200" b="1" dirty="0">
              <a:latin typeface="Arial" panose="020B0604020202020204" pitchFamily="34" charset="0"/>
              <a:cs typeface="Arial" panose="020B0604020202020204" pitchFamily="34" charset="0"/>
            </a:endParaRPr>
          </a:p>
          <a:p>
            <a:pPr marL="0" indent="0">
              <a:buNone/>
            </a:pPr>
            <a:endParaRPr lang="hu-HU" dirty="0"/>
          </a:p>
        </p:txBody>
      </p:sp>
      <p:pic>
        <p:nvPicPr>
          <p:cNvPr id="1026" name="Picture 2" descr="http://e-learning.studmed.unibe.ch/morphomed/ana/images_mt/2541_m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03091" y="115236"/>
            <a:ext cx="2989105" cy="29891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learning.studmed.unibe.ch/morphomed/ana/images_mt/2538_m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37364" y="872863"/>
            <a:ext cx="3194489" cy="2762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earning.studmed.unibe.ch/morphomed/ana/images_mt/2662_m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4800" y="872863"/>
            <a:ext cx="3485344" cy="34853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e-learning.studmed.unibe.ch/morphomed/ana/images_mt/2656_mt.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81"/>
          <a:stretch/>
        </p:blipFill>
        <p:spPr bwMode="auto">
          <a:xfrm>
            <a:off x="1552390" y="3822057"/>
            <a:ext cx="3779463" cy="2921366"/>
          </a:xfrm>
          <a:prstGeom prst="rect">
            <a:avLst/>
          </a:prstGeom>
          <a:noFill/>
          <a:extLst>
            <a:ext uri="{909E8E84-426E-40DD-AFC4-6F175D3DCCD1}">
              <a14:hiddenFill xmlns:a14="http://schemas.microsoft.com/office/drawing/2010/main">
                <a:solidFill>
                  <a:srgbClr val="FFFFFF"/>
                </a:solidFill>
              </a14:hiddenFill>
            </a:ext>
          </a:extLst>
        </p:spPr>
      </p:pic>
      <p:sp>
        <p:nvSpPr>
          <p:cNvPr id="4" name="Ellipszis 3"/>
          <p:cNvSpPr/>
          <p:nvPr/>
        </p:nvSpPr>
        <p:spPr>
          <a:xfrm>
            <a:off x="4465122" y="5700156"/>
            <a:ext cx="866731" cy="4181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4100" name="Picture 4" descr="Képtalálat a következőre: „vom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70836" y="3635421"/>
            <a:ext cx="2719563" cy="2772888"/>
          </a:xfrm>
          <a:prstGeom prst="rect">
            <a:avLst/>
          </a:prstGeom>
          <a:noFill/>
          <a:extLst>
            <a:ext uri="{909E8E84-426E-40DD-AFC4-6F175D3DCCD1}">
              <a14:hiddenFill xmlns:a14="http://schemas.microsoft.com/office/drawing/2010/main">
                <a:solidFill>
                  <a:srgbClr val="FFFFFF"/>
                </a:solidFill>
              </a14:hiddenFill>
            </a:ext>
          </a:extLst>
        </p:spPr>
      </p:pic>
      <p:sp>
        <p:nvSpPr>
          <p:cNvPr id="7" name="Téglalap 6"/>
          <p:cNvSpPr/>
          <p:nvPr/>
        </p:nvSpPr>
        <p:spPr>
          <a:xfrm>
            <a:off x="8391896" y="6527979"/>
            <a:ext cx="3934691" cy="215444"/>
          </a:xfrm>
          <a:prstGeom prst="rect">
            <a:avLst/>
          </a:prstGeom>
        </p:spPr>
        <p:txBody>
          <a:bodyPr wrap="square">
            <a:spAutoFit/>
          </a:bodyPr>
          <a:lstStyle/>
          <a:p>
            <a:r>
              <a:rPr lang="hu-HU" sz="800" b="1" dirty="0">
                <a:latin typeface="Arial" panose="020B0604020202020204" pitchFamily="34" charset="0"/>
                <a:cs typeface="Arial" panose="020B0604020202020204" pitchFamily="34" charset="0"/>
              </a:rPr>
              <a:t>http://skullanatomy.info/Individ%20Spaces/Nasal%20Cavities/vomer.htm</a:t>
            </a:r>
          </a:p>
        </p:txBody>
      </p:sp>
      <p:pic>
        <p:nvPicPr>
          <p:cNvPr id="4102" name="Picture 6" descr="Képtalálat a következőre: „vome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942854" y="4443411"/>
            <a:ext cx="2449042" cy="230001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Egyenes összekötő nyíllal 8"/>
          <p:cNvCxnSpPr>
            <a:stCxn id="4102" idx="1"/>
          </p:cNvCxnSpPr>
          <p:nvPr/>
        </p:nvCxnSpPr>
        <p:spPr>
          <a:xfrm>
            <a:off x="5942854" y="5593417"/>
            <a:ext cx="766704" cy="3158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Szövegdoboz 9"/>
          <p:cNvSpPr txBox="1"/>
          <p:nvPr/>
        </p:nvSpPr>
        <p:spPr>
          <a:xfrm>
            <a:off x="5474800" y="5357668"/>
            <a:ext cx="567784"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vomer</a:t>
            </a:r>
            <a:endParaRPr lang="hu-HU"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662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3876" y="192101"/>
            <a:ext cx="10515600" cy="710974"/>
          </a:xfrm>
        </p:spPr>
        <p:txBody>
          <a:bodyPr>
            <a:normAutofit/>
          </a:bodyPr>
          <a:lstStyle/>
          <a:p>
            <a:pPr algn="ctr"/>
            <a:r>
              <a:rPr lang="hu-HU" sz="2000" b="1" dirty="0" smtClean="0">
                <a:latin typeface="Arial" panose="020B0604020202020204" pitchFamily="34" charset="0"/>
                <a:cs typeface="Arial" panose="020B0604020202020204" pitchFamily="34" charset="0"/>
              </a:rPr>
              <a:t>VISCEROCRANIUM</a:t>
            </a:r>
            <a:endParaRPr lang="hu-HU" sz="2000" dirty="0"/>
          </a:p>
        </p:txBody>
      </p:sp>
      <p:sp>
        <p:nvSpPr>
          <p:cNvPr id="3" name="Tartalom helye 2"/>
          <p:cNvSpPr>
            <a:spLocks noGrp="1"/>
          </p:cNvSpPr>
          <p:nvPr>
            <p:ph idx="1"/>
          </p:nvPr>
        </p:nvSpPr>
        <p:spPr>
          <a:xfrm>
            <a:off x="428002" y="1007664"/>
            <a:ext cx="10515600" cy="4351338"/>
          </a:xfrm>
        </p:spPr>
        <p:txBody>
          <a:bodyPr/>
          <a:lstStyle/>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rbita</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c</a:t>
            </a:r>
            <a:r>
              <a:rPr lang="hu-HU" sz="1200" b="1" dirty="0" err="1" smtClean="0">
                <a:latin typeface="Arial" panose="020B0604020202020204" pitchFamily="34" charset="0"/>
                <a:cs typeface="Arial" panose="020B0604020202020204" pitchFamily="34" charset="0"/>
              </a:rPr>
              <a:t>avum</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nasi</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c</a:t>
            </a:r>
            <a:r>
              <a:rPr lang="hu-HU" sz="1200" b="1" dirty="0" err="1" smtClean="0">
                <a:latin typeface="Arial" panose="020B0604020202020204" pitchFamily="34" charset="0"/>
                <a:cs typeface="Arial" panose="020B0604020202020204" pitchFamily="34" charset="0"/>
              </a:rPr>
              <a:t>avum</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oris</a:t>
            </a:r>
            <a:endParaRPr lang="hu-HU" sz="1200" b="1" dirty="0" smtClean="0">
              <a:latin typeface="Arial" panose="020B0604020202020204" pitchFamily="34" charset="0"/>
              <a:cs typeface="Arial" panose="020B0604020202020204" pitchFamily="34" charset="0"/>
            </a:endParaRPr>
          </a:p>
          <a:p>
            <a:endParaRPr lang="hu-HU" sz="1200" b="1" dirty="0" smtClean="0">
              <a:latin typeface="Arial" panose="020B0604020202020204" pitchFamily="34" charset="0"/>
              <a:cs typeface="Arial" panose="020B0604020202020204" pitchFamily="34" charset="0"/>
            </a:endParaRPr>
          </a:p>
          <a:p>
            <a:pPr marL="0" indent="0">
              <a:buNone/>
            </a:pPr>
            <a:endParaRPr lang="hu-HU" dirty="0"/>
          </a:p>
        </p:txBody>
      </p:sp>
      <p:pic>
        <p:nvPicPr>
          <p:cNvPr id="13316" name="Picture 4" descr="http://edoc.hu-berlin.de/dissertationen/zhou-quan-2003-02-14/HTML/Zhou_html_m308336b9.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75464" y="1121681"/>
            <a:ext cx="3925262" cy="275660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anatomiya-atlas.ru/wp-content/uploads/55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651" y="3183333"/>
            <a:ext cx="3874200" cy="338992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idoktor.info/userfiles/image/Anatomy/9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62786" y="3818835"/>
            <a:ext cx="4786178" cy="29361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e-learning.studmed.unibe.ch/morphomed/ana/images_mt/2541_m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56432" y="123475"/>
            <a:ext cx="3592532" cy="35925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éptalálat a következőre: „real nasal septum sku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57851" y="4583090"/>
            <a:ext cx="3161301" cy="140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675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2845" y="516152"/>
            <a:ext cx="10515600" cy="561684"/>
          </a:xfrm>
        </p:spPr>
        <p:txBody>
          <a:bodyPr>
            <a:normAutofit/>
          </a:bodyPr>
          <a:lstStyle/>
          <a:p>
            <a:pPr algn="ctr"/>
            <a:r>
              <a:rPr lang="hu-HU" sz="2000" b="1" dirty="0" smtClean="0">
                <a:latin typeface="Arial" panose="020B0604020202020204" pitchFamily="34" charset="0"/>
                <a:cs typeface="Arial" panose="020B0604020202020204" pitchFamily="34" charset="0"/>
              </a:rPr>
              <a:t>BASIS CRANII INTERNA</a:t>
            </a:r>
            <a:endParaRPr 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912845" y="1265789"/>
            <a:ext cx="10515600" cy="4351338"/>
          </a:xfrm>
        </p:spPr>
        <p:txBody>
          <a:bodyPr/>
          <a:lstStyle/>
          <a:p>
            <a:pPr marL="0" indent="0">
              <a:lnSpc>
                <a:spcPct val="250000"/>
              </a:lnSpc>
              <a:buNone/>
            </a:pPr>
            <a:endParaRPr lang="hu-HU" sz="1200" b="1" dirty="0" smtClean="0">
              <a:latin typeface="Arial" panose="020B0604020202020204" pitchFamily="34" charset="0"/>
              <a:cs typeface="Arial" panose="020B0604020202020204" pitchFamily="34" charset="0"/>
            </a:endParaRPr>
          </a:p>
          <a:p>
            <a:pPr>
              <a:lnSpc>
                <a:spcPct val="250000"/>
              </a:lnSpc>
              <a:buFont typeface="+mj-lt"/>
              <a:buAutoNum type="arabicPeriod"/>
            </a:pPr>
            <a:r>
              <a:rPr lang="hu-HU" sz="1200" b="1" dirty="0" smtClean="0">
                <a:latin typeface="Arial" panose="020B0604020202020204" pitchFamily="34" charset="0"/>
                <a:cs typeface="Arial" panose="020B0604020202020204" pitchFamily="34" charset="0"/>
              </a:rPr>
              <a:t>FOSSA CRANII ANTERIOR (SCALA ANTERIOR, ELÜLSŐ KOPONYAGÖDÖR)</a:t>
            </a:r>
          </a:p>
          <a:p>
            <a:pPr>
              <a:lnSpc>
                <a:spcPct val="250000"/>
              </a:lnSpc>
              <a:buFont typeface="+mj-lt"/>
              <a:buAutoNum type="arabicPeriod"/>
            </a:pPr>
            <a:r>
              <a:rPr lang="hu-HU" sz="1200" b="1" dirty="0" smtClean="0">
                <a:latin typeface="Arial" panose="020B0604020202020204" pitchFamily="34" charset="0"/>
                <a:cs typeface="Arial" panose="020B0604020202020204" pitchFamily="34" charset="0"/>
              </a:rPr>
              <a:t>FOSSA CRANII MEDIA (SCALA MEDIA, KÖZÉPSŐ KOPONYAGÖDÖR)</a:t>
            </a:r>
          </a:p>
          <a:p>
            <a:pPr>
              <a:lnSpc>
                <a:spcPct val="250000"/>
              </a:lnSpc>
              <a:buFont typeface="+mj-lt"/>
              <a:buAutoNum type="arabicPeriod"/>
            </a:pPr>
            <a:r>
              <a:rPr lang="hu-HU" sz="1200" b="1" dirty="0" smtClean="0">
                <a:latin typeface="Arial" panose="020B0604020202020204" pitchFamily="34" charset="0"/>
                <a:cs typeface="Arial" panose="020B0604020202020204" pitchFamily="34" charset="0"/>
              </a:rPr>
              <a:t>FOSSA CRANII POSTERIOR (SCALA POSTERIOR, HÁTSÓ KOPONYAGÖDÖR)</a:t>
            </a:r>
            <a:endParaRPr lang="de-DE" sz="1200" b="1" dirty="0">
              <a:latin typeface="Arial" panose="020B0604020202020204" pitchFamily="34" charset="0"/>
              <a:cs typeface="Arial" panose="020B0604020202020204" pitchFamily="34" charset="0"/>
            </a:endParaRPr>
          </a:p>
          <a:p>
            <a:pPr algn="ctr">
              <a:lnSpc>
                <a:spcPct val="250000"/>
              </a:lnSpc>
            </a:pPr>
            <a:endParaRPr lang="hu-HU" dirty="0"/>
          </a:p>
        </p:txBody>
      </p:sp>
      <p:grpSp>
        <p:nvGrpSpPr>
          <p:cNvPr id="8" name="Csoportba foglalás 7"/>
          <p:cNvGrpSpPr/>
          <p:nvPr/>
        </p:nvGrpSpPr>
        <p:grpSpPr>
          <a:xfrm>
            <a:off x="7861764" y="1389120"/>
            <a:ext cx="3376323" cy="4104676"/>
            <a:chOff x="7949682" y="1796678"/>
            <a:chExt cx="3376323" cy="4104676"/>
          </a:xfrm>
        </p:grpSpPr>
        <p:pic>
          <p:nvPicPr>
            <p:cNvPr id="16386" name="Picture 2" descr="http://c0018295.cdn1.cloudfiles.rackspacecloud.com/bnfoss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9682" y="1796678"/>
              <a:ext cx="3376323" cy="4104676"/>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8733589" y="2509935"/>
              <a:ext cx="1808508"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FOSSA CRANII ANTERIOR</a:t>
              </a:r>
              <a:endParaRPr lang="hu-HU" sz="1000" b="1" dirty="0">
                <a:latin typeface="Arial" panose="020B0604020202020204" pitchFamily="34" charset="0"/>
                <a:cs typeface="Arial" panose="020B0604020202020204" pitchFamily="34" charset="0"/>
              </a:endParaRPr>
            </a:p>
          </p:txBody>
        </p:sp>
        <p:sp>
          <p:nvSpPr>
            <p:cNvPr id="5" name="Szövegdoboz 4"/>
            <p:cNvSpPr txBox="1"/>
            <p:nvPr/>
          </p:nvSpPr>
          <p:spPr>
            <a:xfrm>
              <a:off x="8248261" y="3287045"/>
              <a:ext cx="627095" cy="756297"/>
            </a:xfrm>
            <a:prstGeom prst="rect">
              <a:avLst/>
            </a:prstGeom>
            <a:noFill/>
          </p:spPr>
          <p:txBody>
            <a:bodyPr wrap="none" rtlCol="0">
              <a:spAutoFit/>
            </a:bodyPr>
            <a:lstStyle/>
            <a:p>
              <a:pPr>
                <a:lnSpc>
                  <a:spcPct val="150000"/>
                </a:lnSpc>
              </a:pPr>
              <a:r>
                <a:rPr lang="hu-HU" sz="1000" b="1" dirty="0" smtClean="0">
                  <a:latin typeface="Arial" panose="020B0604020202020204" pitchFamily="34" charset="0"/>
                  <a:cs typeface="Arial" panose="020B0604020202020204" pitchFamily="34" charset="0"/>
                </a:rPr>
                <a:t>FOSSA</a:t>
              </a:r>
            </a:p>
            <a:p>
              <a:pPr>
                <a:lnSpc>
                  <a:spcPct val="150000"/>
                </a:lnSpc>
              </a:pPr>
              <a:r>
                <a:rPr lang="hu-HU" sz="1000" b="1" dirty="0" smtClean="0">
                  <a:latin typeface="Arial" panose="020B0604020202020204" pitchFamily="34" charset="0"/>
                  <a:cs typeface="Arial" panose="020B0604020202020204" pitchFamily="34" charset="0"/>
                </a:rPr>
                <a:t>CRANII</a:t>
              </a:r>
            </a:p>
            <a:p>
              <a:pPr>
                <a:lnSpc>
                  <a:spcPct val="150000"/>
                </a:lnSpc>
              </a:pPr>
              <a:r>
                <a:rPr lang="hu-HU" sz="1000" b="1" dirty="0" smtClean="0">
                  <a:latin typeface="Arial" panose="020B0604020202020204" pitchFamily="34" charset="0"/>
                  <a:cs typeface="Arial" panose="020B0604020202020204" pitchFamily="34" charset="0"/>
                </a:rPr>
                <a:t>MEIDA</a:t>
              </a:r>
              <a:endParaRPr lang="hu-HU" sz="1000" b="1" dirty="0">
                <a:latin typeface="Arial" panose="020B0604020202020204" pitchFamily="34" charset="0"/>
                <a:cs typeface="Arial" panose="020B0604020202020204" pitchFamily="34" charset="0"/>
              </a:endParaRPr>
            </a:p>
          </p:txBody>
        </p:sp>
        <p:sp>
          <p:nvSpPr>
            <p:cNvPr id="6" name="Szövegdoboz 5"/>
            <p:cNvSpPr txBox="1"/>
            <p:nvPr/>
          </p:nvSpPr>
          <p:spPr>
            <a:xfrm>
              <a:off x="10310326" y="3287045"/>
              <a:ext cx="627095" cy="756297"/>
            </a:xfrm>
            <a:prstGeom prst="rect">
              <a:avLst/>
            </a:prstGeom>
            <a:noFill/>
          </p:spPr>
          <p:txBody>
            <a:bodyPr wrap="none" rtlCol="0">
              <a:spAutoFit/>
            </a:bodyPr>
            <a:lstStyle/>
            <a:p>
              <a:pPr>
                <a:lnSpc>
                  <a:spcPct val="150000"/>
                </a:lnSpc>
              </a:pPr>
              <a:r>
                <a:rPr lang="hu-HU" sz="1000" b="1" dirty="0" smtClean="0">
                  <a:latin typeface="Arial" panose="020B0604020202020204" pitchFamily="34" charset="0"/>
                  <a:cs typeface="Arial" panose="020B0604020202020204" pitchFamily="34" charset="0"/>
                </a:rPr>
                <a:t>FOSSA</a:t>
              </a:r>
            </a:p>
            <a:p>
              <a:pPr>
                <a:lnSpc>
                  <a:spcPct val="150000"/>
                </a:lnSpc>
              </a:pPr>
              <a:r>
                <a:rPr lang="hu-HU" sz="1000" b="1" dirty="0" smtClean="0">
                  <a:latin typeface="Arial" panose="020B0604020202020204" pitchFamily="34" charset="0"/>
                  <a:cs typeface="Arial" panose="020B0604020202020204" pitchFamily="34" charset="0"/>
                </a:rPr>
                <a:t>CRANII</a:t>
              </a:r>
            </a:p>
            <a:p>
              <a:pPr>
                <a:lnSpc>
                  <a:spcPct val="150000"/>
                </a:lnSpc>
              </a:pPr>
              <a:r>
                <a:rPr lang="hu-HU" sz="1000" b="1" dirty="0" smtClean="0">
                  <a:latin typeface="Arial" panose="020B0604020202020204" pitchFamily="34" charset="0"/>
                  <a:cs typeface="Arial" panose="020B0604020202020204" pitchFamily="34" charset="0"/>
                </a:rPr>
                <a:t>MEDIA</a:t>
              </a:r>
              <a:endParaRPr lang="hu-HU" sz="1000" b="1" dirty="0">
                <a:latin typeface="Arial" panose="020B0604020202020204" pitchFamily="34" charset="0"/>
                <a:cs typeface="Arial" panose="020B0604020202020204" pitchFamily="34" charset="0"/>
              </a:endParaRPr>
            </a:p>
          </p:txBody>
        </p:sp>
        <p:sp>
          <p:nvSpPr>
            <p:cNvPr id="7" name="Szövegdoboz 6"/>
            <p:cNvSpPr txBox="1"/>
            <p:nvPr/>
          </p:nvSpPr>
          <p:spPr>
            <a:xfrm>
              <a:off x="8733589" y="4707124"/>
              <a:ext cx="1891865"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FOSSA CRANII POSTERIOR</a:t>
              </a:r>
              <a:endParaRPr lang="hu-HU" sz="1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10965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47530" y="237815"/>
            <a:ext cx="10515600" cy="682982"/>
          </a:xfrm>
        </p:spPr>
        <p:txBody>
          <a:bodyPr>
            <a:normAutofit/>
          </a:bodyPr>
          <a:lstStyle/>
          <a:p>
            <a:pPr algn="ctr"/>
            <a:r>
              <a:rPr lang="hu-HU" sz="2000" b="1" dirty="0" smtClean="0">
                <a:latin typeface="Arial" panose="020B0604020202020204" pitchFamily="34" charset="0"/>
                <a:cs typeface="Arial" panose="020B0604020202020204" pitchFamily="34" charset="0"/>
              </a:rPr>
              <a:t>FOSSA CRANII ANTERIOR (SCALA ANTERIOR</a:t>
            </a:r>
            <a:r>
              <a:rPr lang="hu-HU" sz="2000" b="1" dirty="0">
                <a:latin typeface="Arial" panose="020B0604020202020204" pitchFamily="34" charset="0"/>
                <a:cs typeface="Arial" panose="020B0604020202020204" pitchFamily="34" charset="0"/>
              </a:rPr>
              <a:t>)</a:t>
            </a:r>
            <a:r>
              <a:rPr lang="hu-HU" sz="2000" b="1" dirty="0" smtClean="0">
                <a:latin typeface="Arial" panose="020B0604020202020204" pitchFamily="34" charset="0"/>
                <a:cs typeface="Arial" panose="020B0604020202020204" pitchFamily="34" charset="0"/>
              </a:rPr>
              <a:t/>
            </a:r>
            <a:br>
              <a:rPr lang="hu-HU" sz="2000" b="1" dirty="0" smtClean="0">
                <a:latin typeface="Arial" panose="020B0604020202020204" pitchFamily="34" charset="0"/>
                <a:cs typeface="Arial" panose="020B0604020202020204" pitchFamily="34" charset="0"/>
              </a:rPr>
            </a:br>
            <a:endParaRPr lang="hu-HU" sz="2000" dirty="0"/>
          </a:p>
        </p:txBody>
      </p:sp>
      <p:sp>
        <p:nvSpPr>
          <p:cNvPr id="3" name="Tartalom helye 2"/>
          <p:cNvSpPr>
            <a:spLocks noGrp="1"/>
          </p:cNvSpPr>
          <p:nvPr>
            <p:ph idx="1"/>
          </p:nvPr>
        </p:nvSpPr>
        <p:spPr>
          <a:xfrm>
            <a:off x="292358" y="1056206"/>
            <a:ext cx="10515600" cy="4351338"/>
          </a:xfrm>
        </p:spPr>
        <p:txBody>
          <a:bodyPr>
            <a:normAutofit/>
          </a:bodyPr>
          <a:lstStyle/>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frontale</a:t>
            </a:r>
            <a:r>
              <a:rPr lang="hu-HU" sz="1200" b="1" dirty="0">
                <a:latin typeface="Arial" panose="020B0604020202020204" pitchFamily="34" charset="0"/>
                <a:cs typeface="Arial" panose="020B0604020202020204" pitchFamily="34" charset="0"/>
              </a:rPr>
              <a:t> </a:t>
            </a:r>
            <a:r>
              <a:rPr lang="hu-HU" sz="1200" b="1" dirty="0" smtClean="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p</a:t>
            </a:r>
            <a:r>
              <a:rPr lang="hu-HU" sz="1200" b="1" dirty="0" err="1" smtClean="0">
                <a:latin typeface="Arial" panose="020B0604020202020204" pitchFamily="34" charset="0"/>
                <a:cs typeface="Arial" panose="020B0604020202020204" pitchFamily="34" charset="0"/>
              </a:rPr>
              <a:t>artes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orbitales</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ethmoidale</a:t>
            </a:r>
            <a:r>
              <a:rPr lang="hu-HU" sz="1200" b="1" dirty="0">
                <a:latin typeface="Arial" panose="020B0604020202020204" pitchFamily="34" charset="0"/>
                <a:cs typeface="Arial" panose="020B0604020202020204" pitchFamily="34" charset="0"/>
              </a:rPr>
              <a:t> </a:t>
            </a: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sphenoidale</a:t>
            </a:r>
            <a:r>
              <a:rPr lang="hu-HU" sz="1200" b="1" dirty="0">
                <a:latin typeface="Arial" panose="020B0604020202020204" pitchFamily="34" charset="0"/>
                <a:cs typeface="Arial" panose="020B0604020202020204" pitchFamily="34" charset="0"/>
              </a:rPr>
              <a:t>:</a:t>
            </a:r>
          </a:p>
          <a:p>
            <a:pPr lvl="1">
              <a:lnSpc>
                <a:spcPct val="150000"/>
              </a:lnSpc>
            </a:pP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lae</a:t>
            </a:r>
            <a:r>
              <a:rPr lang="hu-HU" sz="1200" b="1" dirty="0" smtClean="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minores</a:t>
            </a:r>
            <a:endParaRPr lang="hu-HU" sz="1200" b="1" dirty="0">
              <a:latin typeface="Arial" panose="020B0604020202020204" pitchFamily="34" charset="0"/>
              <a:cs typeface="Arial" panose="020B0604020202020204" pitchFamily="34" charset="0"/>
            </a:endParaRPr>
          </a:p>
          <a:p>
            <a:pPr lvl="1">
              <a:lnSpc>
                <a:spcPct val="150000"/>
              </a:lnSpc>
            </a:pPr>
            <a:r>
              <a:rPr lang="hu-HU" sz="1200" b="1" dirty="0" err="1">
                <a:latin typeface="Arial" panose="020B0604020202020204" pitchFamily="34" charset="0"/>
                <a:cs typeface="Arial" panose="020B0604020202020204" pitchFamily="34" charset="0"/>
              </a:rPr>
              <a:t>j</a:t>
            </a:r>
            <a:r>
              <a:rPr lang="hu-HU" sz="1200" b="1" dirty="0" err="1" smtClean="0">
                <a:latin typeface="Arial" panose="020B0604020202020204" pitchFamily="34" charset="0"/>
                <a:cs typeface="Arial" panose="020B0604020202020204" pitchFamily="34" charset="0"/>
              </a:rPr>
              <a:t>ugum</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sphenoidale</a:t>
            </a:r>
            <a:endParaRPr lang="hu-HU" sz="1200" b="1" dirty="0" smtClean="0">
              <a:latin typeface="Arial" panose="020B0604020202020204" pitchFamily="34" charset="0"/>
              <a:cs typeface="Arial" panose="020B0604020202020204" pitchFamily="34" charset="0"/>
            </a:endParaRPr>
          </a:p>
          <a:p>
            <a:pPr lvl="1">
              <a:lnSpc>
                <a:spcPct val="150000"/>
              </a:lnSpc>
            </a:pPr>
            <a:r>
              <a:rPr lang="hu-HU" sz="1200" b="1" dirty="0">
                <a:latin typeface="Arial" panose="020B0604020202020204" pitchFamily="34" charset="0"/>
                <a:cs typeface="Arial" panose="020B0604020202020204" pitchFamily="34" charset="0"/>
              </a:rPr>
              <a:t>c</a:t>
            </a:r>
            <a:r>
              <a:rPr lang="hu-HU" sz="1200" b="1" dirty="0" smtClean="0">
                <a:latin typeface="Arial" panose="020B0604020202020204" pitchFamily="34" charset="0"/>
                <a:cs typeface="Arial" panose="020B0604020202020204" pitchFamily="34" charset="0"/>
              </a:rPr>
              <a:t>orpus </a:t>
            </a:r>
            <a:r>
              <a:rPr lang="hu-HU" sz="1200" b="1" dirty="0" err="1" smtClean="0">
                <a:latin typeface="Arial" panose="020B0604020202020204" pitchFamily="34" charset="0"/>
                <a:cs typeface="Arial" panose="020B0604020202020204" pitchFamily="34" charset="0"/>
              </a:rPr>
              <a:t>ossis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sphenoidalis</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orbita</a:t>
            </a:r>
            <a:endParaRPr lang="hu-HU" sz="1200" b="1" dirty="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c</a:t>
            </a:r>
            <a:r>
              <a:rPr lang="hu-HU" sz="1200" b="1" dirty="0" err="1" smtClean="0">
                <a:latin typeface="Arial" panose="020B0604020202020204" pitchFamily="34" charset="0"/>
                <a:cs typeface="Arial" panose="020B0604020202020204" pitchFamily="34" charset="0"/>
              </a:rPr>
              <a:t>avum</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nasi</a:t>
            </a:r>
            <a:endParaRPr lang="hu-HU" sz="1200" b="1" dirty="0" smtClean="0">
              <a:latin typeface="Arial" panose="020B0604020202020204" pitchFamily="34" charset="0"/>
              <a:cs typeface="Arial" panose="020B0604020202020204" pitchFamily="34" charset="0"/>
            </a:endParaRPr>
          </a:p>
          <a:p>
            <a:pPr marL="0" indent="0">
              <a:lnSpc>
                <a:spcPct val="150000"/>
              </a:lnSpc>
              <a:buNone/>
            </a:pPr>
            <a:endParaRPr lang="hu-HU" sz="1200" b="1" dirty="0">
              <a:latin typeface="Arial" panose="020B0604020202020204" pitchFamily="34" charset="0"/>
              <a:cs typeface="Arial" panose="020B0604020202020204" pitchFamily="34" charset="0"/>
            </a:endParaRPr>
          </a:p>
        </p:txBody>
      </p:sp>
      <p:pic>
        <p:nvPicPr>
          <p:cNvPr id="17412" name="Picture 4" descr="http://o.quizlet.com/i/NzdYm65kj_u9kawumxYXeg_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08394" y="1524070"/>
            <a:ext cx="2643423" cy="275835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Basis cranii inter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50158" y="844704"/>
            <a:ext cx="3445097" cy="4160117"/>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4886980" y="5048000"/>
            <a:ext cx="6096000" cy="1708160"/>
          </a:xfrm>
          <a:prstGeom prst="rect">
            <a:avLst/>
          </a:prstGeom>
        </p:spPr>
        <p:txBody>
          <a:bodyPr>
            <a:spAutoFit/>
          </a:bodyPr>
          <a:lstStyle/>
          <a:p>
            <a:pPr>
              <a:lnSpc>
                <a:spcPct val="150000"/>
              </a:lnSpc>
            </a:pPr>
            <a:r>
              <a:rPr lang="hu-HU" sz="1000" b="1" dirty="0">
                <a:solidFill>
                  <a:srgbClr val="000000"/>
                </a:solidFill>
                <a:latin typeface="Arial" panose="020B0604020202020204" pitchFamily="34" charset="0"/>
                <a:cs typeface="Arial" panose="020B0604020202020204" pitchFamily="34" charset="0"/>
              </a:rPr>
              <a:t>1 - </a:t>
            </a:r>
            <a:r>
              <a:rPr lang="hu-HU" sz="1000" b="1" dirty="0">
                <a:solidFill>
                  <a:srgbClr val="C00000"/>
                </a:solidFill>
                <a:latin typeface="Arial" panose="020B0604020202020204" pitchFamily="34" charset="0"/>
                <a:cs typeface="Arial" panose="020B0604020202020204" pitchFamily="34" charset="0"/>
              </a:rPr>
              <a:t>Sinus </a:t>
            </a:r>
            <a:r>
              <a:rPr lang="hu-HU" sz="1000" b="1" dirty="0" err="1" smtClean="0">
                <a:solidFill>
                  <a:srgbClr val="C00000"/>
                </a:solidFill>
                <a:latin typeface="Arial" panose="020B0604020202020204" pitchFamily="34" charset="0"/>
                <a:cs typeface="Arial" panose="020B0604020202020204" pitchFamily="34" charset="0"/>
              </a:rPr>
              <a:t>frontalis</a:t>
            </a:r>
            <a:r>
              <a:rPr lang="hu-HU" sz="1000" b="1" dirty="0" smtClean="0">
                <a:solidFill>
                  <a:srgbClr val="C00000"/>
                </a:solidFill>
                <a:latin typeface="Arial" panose="020B0604020202020204" pitchFamily="34" charset="0"/>
                <a:cs typeface="Arial" panose="020B0604020202020204" pitchFamily="34" charset="0"/>
              </a:rPr>
              <a:t>, 2 </a:t>
            </a:r>
            <a:r>
              <a:rPr lang="hu-HU" sz="1000" b="1" dirty="0">
                <a:solidFill>
                  <a:srgbClr val="C00000"/>
                </a:solidFill>
                <a:latin typeface="Arial" panose="020B0604020202020204" pitchFamily="34" charset="0"/>
                <a:cs typeface="Arial" panose="020B0604020202020204" pitchFamily="34" charset="0"/>
              </a:rPr>
              <a:t>- </a:t>
            </a:r>
            <a:r>
              <a:rPr lang="hu-HU" sz="1000" b="1" dirty="0" err="1">
                <a:solidFill>
                  <a:srgbClr val="C00000"/>
                </a:solidFill>
                <a:latin typeface="Arial" panose="020B0604020202020204" pitchFamily="34" charset="0"/>
                <a:cs typeface="Arial" panose="020B0604020202020204" pitchFamily="34" charset="0"/>
              </a:rPr>
              <a:t>Crista</a:t>
            </a:r>
            <a:r>
              <a:rPr lang="hu-HU" sz="1000" b="1" dirty="0">
                <a:solidFill>
                  <a:srgbClr val="C00000"/>
                </a:solidFill>
                <a:latin typeface="Arial" panose="020B0604020202020204" pitchFamily="34" charset="0"/>
                <a:cs typeface="Arial" panose="020B0604020202020204" pitchFamily="34" charset="0"/>
              </a:rPr>
              <a:t> </a:t>
            </a:r>
            <a:r>
              <a:rPr lang="hu-HU" sz="1000" b="1" dirty="0" err="1" smtClean="0">
                <a:solidFill>
                  <a:srgbClr val="C00000"/>
                </a:solidFill>
                <a:latin typeface="Arial" panose="020B0604020202020204" pitchFamily="34" charset="0"/>
                <a:cs typeface="Arial" panose="020B0604020202020204" pitchFamily="34" charset="0"/>
              </a:rPr>
              <a:t>frontalis</a:t>
            </a:r>
            <a:r>
              <a:rPr lang="hu-HU" sz="1000" b="1" dirty="0" smtClean="0">
                <a:solidFill>
                  <a:srgbClr val="C00000"/>
                </a:solidFill>
                <a:latin typeface="Arial" panose="020B0604020202020204" pitchFamily="34" charset="0"/>
                <a:cs typeface="Arial" panose="020B0604020202020204" pitchFamily="34" charset="0"/>
              </a:rPr>
              <a:t>, 3 </a:t>
            </a:r>
            <a:r>
              <a:rPr lang="hu-HU" sz="1000" b="1" dirty="0">
                <a:solidFill>
                  <a:srgbClr val="C00000"/>
                </a:solidFill>
                <a:latin typeface="Arial" panose="020B0604020202020204" pitchFamily="34" charset="0"/>
                <a:cs typeface="Arial" panose="020B0604020202020204" pitchFamily="34" charset="0"/>
              </a:rPr>
              <a:t>- </a:t>
            </a:r>
            <a:r>
              <a:rPr lang="hu-HU" sz="1000" b="1" dirty="0" err="1">
                <a:solidFill>
                  <a:srgbClr val="C00000"/>
                </a:solidFill>
                <a:latin typeface="Arial" panose="020B0604020202020204" pitchFamily="34" charset="0"/>
                <a:cs typeface="Arial" panose="020B0604020202020204" pitchFamily="34" charset="0"/>
              </a:rPr>
              <a:t>Lamina</a:t>
            </a:r>
            <a:r>
              <a:rPr lang="hu-HU" sz="1000" b="1" dirty="0">
                <a:solidFill>
                  <a:srgbClr val="C00000"/>
                </a:solidFill>
                <a:latin typeface="Arial" panose="020B0604020202020204" pitchFamily="34" charset="0"/>
                <a:cs typeface="Arial" panose="020B0604020202020204" pitchFamily="34" charset="0"/>
              </a:rPr>
              <a:t> </a:t>
            </a:r>
            <a:r>
              <a:rPr lang="hu-HU" sz="1000" b="1" dirty="0" err="1">
                <a:solidFill>
                  <a:srgbClr val="C00000"/>
                </a:solidFill>
                <a:latin typeface="Arial" panose="020B0604020202020204" pitchFamily="34" charset="0"/>
                <a:cs typeface="Arial" panose="020B0604020202020204" pitchFamily="34" charset="0"/>
              </a:rPr>
              <a:t>ccribrosa</a:t>
            </a:r>
            <a:r>
              <a:rPr lang="hu-HU" sz="1000" b="1" dirty="0">
                <a:solidFill>
                  <a:srgbClr val="C00000"/>
                </a:solidFill>
                <a:latin typeface="Arial" panose="020B0604020202020204" pitchFamily="34" charset="0"/>
                <a:cs typeface="Arial" panose="020B0604020202020204" pitchFamily="34" charset="0"/>
              </a:rPr>
              <a:t>, 4 - </a:t>
            </a:r>
            <a:r>
              <a:rPr lang="hu-HU" sz="1000" b="1" dirty="0" err="1">
                <a:solidFill>
                  <a:srgbClr val="C00000"/>
                </a:solidFill>
                <a:latin typeface="Arial" panose="020B0604020202020204" pitchFamily="34" charset="0"/>
                <a:cs typeface="Arial" panose="020B0604020202020204" pitchFamily="34" charset="0"/>
              </a:rPr>
              <a:t>Jugum</a:t>
            </a:r>
            <a:r>
              <a:rPr lang="hu-HU" sz="1000" b="1" dirty="0">
                <a:solidFill>
                  <a:srgbClr val="C00000"/>
                </a:solidFill>
                <a:latin typeface="Arial" panose="020B0604020202020204" pitchFamily="34" charset="0"/>
                <a:cs typeface="Arial" panose="020B0604020202020204" pitchFamily="34" charset="0"/>
              </a:rPr>
              <a:t> </a:t>
            </a:r>
            <a:r>
              <a:rPr lang="hu-HU" sz="1000" b="1" dirty="0" err="1">
                <a:solidFill>
                  <a:srgbClr val="C00000"/>
                </a:solidFill>
                <a:latin typeface="Arial" panose="020B0604020202020204" pitchFamily="34" charset="0"/>
                <a:cs typeface="Arial" panose="020B0604020202020204" pitchFamily="34" charset="0"/>
              </a:rPr>
              <a:t>sphenoidale</a:t>
            </a:r>
            <a:r>
              <a:rPr lang="hu-HU" sz="1000" b="1" dirty="0" smtClean="0">
                <a:solidFill>
                  <a:srgbClr val="C00000"/>
                </a:solidFill>
                <a:latin typeface="Arial" panose="020B0604020202020204" pitchFamily="34" charset="0"/>
                <a:cs typeface="Arial" panose="020B0604020202020204" pitchFamily="34" charset="0"/>
              </a:rPr>
              <a:t>,</a:t>
            </a:r>
          </a:p>
          <a:p>
            <a:pPr>
              <a:lnSpc>
                <a:spcPct val="150000"/>
              </a:lnSpc>
            </a:pPr>
            <a:r>
              <a:rPr lang="hu-HU" sz="1000" b="1" dirty="0" smtClean="0">
                <a:solidFill>
                  <a:srgbClr val="000000"/>
                </a:solidFill>
                <a:latin typeface="Arial" panose="020B0604020202020204" pitchFamily="34" charset="0"/>
                <a:cs typeface="Arial" panose="020B0604020202020204" pitchFamily="34" charset="0"/>
              </a:rPr>
              <a:t> </a:t>
            </a:r>
            <a:r>
              <a:rPr lang="hu-HU" sz="1000" b="1" dirty="0">
                <a:solidFill>
                  <a:srgbClr val="000000"/>
                </a:solidFill>
                <a:latin typeface="Arial" panose="020B0604020202020204" pitchFamily="34" charset="0"/>
                <a:cs typeface="Arial" panose="020B0604020202020204" pitchFamily="34" charset="0"/>
              </a:rPr>
              <a:t>5 - </a:t>
            </a:r>
            <a:r>
              <a:rPr lang="hu-HU" sz="1000" b="1" dirty="0" err="1">
                <a:solidFill>
                  <a:srgbClr val="000000"/>
                </a:solidFill>
                <a:latin typeface="Arial" panose="020B0604020202020204" pitchFamily="34" charset="0"/>
                <a:cs typeface="Arial" panose="020B0604020202020204" pitchFamily="34" charset="0"/>
              </a:rPr>
              <a:t>Sulcus</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prechiasmaticus</a:t>
            </a:r>
            <a:r>
              <a:rPr lang="hu-HU" sz="1000" b="1" dirty="0">
                <a:solidFill>
                  <a:srgbClr val="000000"/>
                </a:solidFill>
                <a:latin typeface="Arial" panose="020B0604020202020204" pitchFamily="34" charset="0"/>
                <a:cs typeface="Arial" panose="020B0604020202020204" pitchFamily="34" charset="0"/>
              </a:rPr>
              <a:t>, 6 - </a:t>
            </a:r>
            <a:r>
              <a:rPr lang="hu-HU" sz="1000" b="1" dirty="0" err="1">
                <a:solidFill>
                  <a:srgbClr val="000000"/>
                </a:solidFill>
                <a:latin typeface="Arial" panose="020B0604020202020204" pitchFamily="34" charset="0"/>
                <a:cs typeface="Arial" panose="020B0604020202020204" pitchFamily="34" charset="0"/>
              </a:rPr>
              <a:t>Canalis</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opticus</a:t>
            </a:r>
            <a:r>
              <a:rPr lang="hu-HU" sz="1000" b="1" dirty="0">
                <a:solidFill>
                  <a:srgbClr val="000000"/>
                </a:solidFill>
                <a:latin typeface="Arial" panose="020B0604020202020204" pitchFamily="34" charset="0"/>
                <a:cs typeface="Arial" panose="020B0604020202020204" pitchFamily="34" charset="0"/>
              </a:rPr>
              <a:t>, 7 - </a:t>
            </a:r>
            <a:r>
              <a:rPr lang="hu-HU" sz="1000" b="1" dirty="0" err="1">
                <a:solidFill>
                  <a:srgbClr val="000000"/>
                </a:solidFill>
                <a:latin typeface="Arial" panose="020B0604020202020204" pitchFamily="34" charset="0"/>
                <a:cs typeface="Arial" panose="020B0604020202020204" pitchFamily="34" charset="0"/>
              </a:rPr>
              <a:t>Proc</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clinoideus</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med</a:t>
            </a:r>
            <a:r>
              <a:rPr lang="hu-HU" sz="1000" b="1" dirty="0">
                <a:solidFill>
                  <a:srgbClr val="000000"/>
                </a:solidFill>
                <a:latin typeface="Arial" panose="020B0604020202020204" pitchFamily="34" charset="0"/>
                <a:cs typeface="Arial" panose="020B0604020202020204" pitchFamily="34" charset="0"/>
              </a:rPr>
              <a:t>., </a:t>
            </a:r>
            <a:endParaRPr lang="hu-HU" sz="1000" b="1" dirty="0" smtClean="0">
              <a:solidFill>
                <a:srgbClr val="000000"/>
              </a:solidFill>
              <a:latin typeface="Arial" panose="020B0604020202020204" pitchFamily="34" charset="0"/>
              <a:cs typeface="Arial" panose="020B0604020202020204" pitchFamily="34" charset="0"/>
            </a:endParaRPr>
          </a:p>
          <a:p>
            <a:pPr>
              <a:lnSpc>
                <a:spcPct val="150000"/>
              </a:lnSpc>
            </a:pPr>
            <a:r>
              <a:rPr lang="hu-HU" sz="1000" b="1" dirty="0" smtClean="0">
                <a:solidFill>
                  <a:srgbClr val="000000"/>
                </a:solidFill>
                <a:latin typeface="Arial" panose="020B0604020202020204" pitchFamily="34" charset="0"/>
                <a:cs typeface="Arial" panose="020B0604020202020204" pitchFamily="34" charset="0"/>
              </a:rPr>
              <a:t>8 </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Proc</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clinoideus</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ant</a:t>
            </a:r>
            <a:r>
              <a:rPr lang="hu-HU" sz="1000" b="1" dirty="0">
                <a:solidFill>
                  <a:srgbClr val="000000"/>
                </a:solidFill>
                <a:latin typeface="Arial" panose="020B0604020202020204" pitchFamily="34" charset="0"/>
                <a:cs typeface="Arial" panose="020B0604020202020204" pitchFamily="34" charset="0"/>
              </a:rPr>
              <a:t>., 9 - Fossa </a:t>
            </a:r>
            <a:r>
              <a:rPr lang="hu-HU" sz="1000" b="1" dirty="0" err="1">
                <a:solidFill>
                  <a:srgbClr val="000000"/>
                </a:solidFill>
                <a:latin typeface="Arial" panose="020B0604020202020204" pitchFamily="34" charset="0"/>
                <a:cs typeface="Arial" panose="020B0604020202020204" pitchFamily="34" charset="0"/>
              </a:rPr>
              <a:t>hypophysialis</a:t>
            </a:r>
            <a:r>
              <a:rPr lang="hu-HU" sz="1000" b="1" dirty="0">
                <a:solidFill>
                  <a:srgbClr val="000000"/>
                </a:solidFill>
                <a:latin typeface="Arial" panose="020B0604020202020204" pitchFamily="34" charset="0"/>
                <a:cs typeface="Arial" panose="020B0604020202020204" pitchFamily="34" charset="0"/>
              </a:rPr>
              <a:t>, 10 - </a:t>
            </a:r>
            <a:r>
              <a:rPr lang="hu-HU" sz="1000" b="1" dirty="0" err="1">
                <a:solidFill>
                  <a:srgbClr val="000000"/>
                </a:solidFill>
                <a:latin typeface="Arial" panose="020B0604020202020204" pitchFamily="34" charset="0"/>
                <a:cs typeface="Arial" panose="020B0604020202020204" pitchFamily="34" charset="0"/>
              </a:rPr>
              <a:t>Dorsum</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sellae</a:t>
            </a:r>
            <a:r>
              <a:rPr lang="hu-HU" sz="1000" b="1" dirty="0">
                <a:solidFill>
                  <a:srgbClr val="000000"/>
                </a:solidFill>
                <a:latin typeface="Arial" panose="020B0604020202020204" pitchFamily="34" charset="0"/>
                <a:cs typeface="Arial" panose="020B0604020202020204" pitchFamily="34" charset="0"/>
              </a:rPr>
              <a:t>, 11 - </a:t>
            </a:r>
            <a:r>
              <a:rPr lang="hu-HU" sz="1000" b="1" dirty="0" err="1">
                <a:solidFill>
                  <a:srgbClr val="000000"/>
                </a:solidFill>
                <a:latin typeface="Arial" panose="020B0604020202020204" pitchFamily="34" charset="0"/>
                <a:cs typeface="Arial" panose="020B0604020202020204" pitchFamily="34" charset="0"/>
              </a:rPr>
              <a:t>Proc</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clinoideus</a:t>
            </a:r>
            <a:r>
              <a:rPr lang="hu-HU" sz="1000" b="1" dirty="0">
                <a:solidFill>
                  <a:srgbClr val="000000"/>
                </a:solidFill>
                <a:latin typeface="Arial" panose="020B0604020202020204" pitchFamily="34" charset="0"/>
                <a:cs typeface="Arial" panose="020B0604020202020204" pitchFamily="34" charset="0"/>
              </a:rPr>
              <a:t> post., 12 - </a:t>
            </a:r>
            <a:r>
              <a:rPr lang="hu-HU" sz="1000" b="1" dirty="0" err="1">
                <a:solidFill>
                  <a:srgbClr val="000000"/>
                </a:solidFill>
                <a:latin typeface="Arial" panose="020B0604020202020204" pitchFamily="34" charset="0"/>
                <a:cs typeface="Arial" panose="020B0604020202020204" pitchFamily="34" charset="0"/>
              </a:rPr>
              <a:t>Foramen</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rotundum</a:t>
            </a:r>
            <a:r>
              <a:rPr lang="hu-HU" sz="1000" b="1" dirty="0">
                <a:solidFill>
                  <a:srgbClr val="000000"/>
                </a:solidFill>
                <a:latin typeface="Arial" panose="020B0604020202020204" pitchFamily="34" charset="0"/>
                <a:cs typeface="Arial" panose="020B0604020202020204" pitchFamily="34" charset="0"/>
              </a:rPr>
              <a:t>, 13 - </a:t>
            </a:r>
            <a:r>
              <a:rPr lang="hu-HU" sz="1000" b="1" dirty="0" err="1">
                <a:solidFill>
                  <a:srgbClr val="000000"/>
                </a:solidFill>
                <a:latin typeface="Arial" panose="020B0604020202020204" pitchFamily="34" charset="0"/>
                <a:cs typeface="Arial" panose="020B0604020202020204" pitchFamily="34" charset="0"/>
              </a:rPr>
              <a:t>Foramen</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ovale</a:t>
            </a:r>
            <a:r>
              <a:rPr lang="hu-HU" sz="1000" b="1" dirty="0">
                <a:solidFill>
                  <a:srgbClr val="000000"/>
                </a:solidFill>
                <a:latin typeface="Arial" panose="020B0604020202020204" pitchFamily="34" charset="0"/>
                <a:cs typeface="Arial" panose="020B0604020202020204" pitchFamily="34" charset="0"/>
              </a:rPr>
              <a:t>, 14 - </a:t>
            </a:r>
            <a:r>
              <a:rPr lang="hu-HU" sz="1000" b="1" dirty="0" err="1">
                <a:solidFill>
                  <a:srgbClr val="000000"/>
                </a:solidFill>
                <a:latin typeface="Arial" panose="020B0604020202020204" pitchFamily="34" charset="0"/>
                <a:cs typeface="Arial" panose="020B0604020202020204" pitchFamily="34" charset="0"/>
              </a:rPr>
              <a:t>Foramen</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spinosum</a:t>
            </a:r>
            <a:r>
              <a:rPr lang="hu-HU" sz="1000" b="1" dirty="0">
                <a:solidFill>
                  <a:srgbClr val="000000"/>
                </a:solidFill>
                <a:latin typeface="Arial" panose="020B0604020202020204" pitchFamily="34" charset="0"/>
                <a:cs typeface="Arial" panose="020B0604020202020204" pitchFamily="34" charset="0"/>
              </a:rPr>
              <a:t>, 15 - </a:t>
            </a:r>
            <a:r>
              <a:rPr lang="hu-HU" sz="1000" b="1" dirty="0" err="1">
                <a:solidFill>
                  <a:srgbClr val="000000"/>
                </a:solidFill>
                <a:latin typeface="Arial" panose="020B0604020202020204" pitchFamily="34" charset="0"/>
                <a:cs typeface="Arial" panose="020B0604020202020204" pitchFamily="34" charset="0"/>
              </a:rPr>
              <a:t>Eminentia</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arcuata</a:t>
            </a:r>
            <a:r>
              <a:rPr lang="hu-HU" sz="1000" b="1" dirty="0">
                <a:solidFill>
                  <a:srgbClr val="000000"/>
                </a:solidFill>
                <a:latin typeface="Arial" panose="020B0604020202020204" pitchFamily="34" charset="0"/>
                <a:cs typeface="Arial" panose="020B0604020202020204" pitchFamily="34" charset="0"/>
              </a:rPr>
              <a:t>, </a:t>
            </a:r>
            <a:endParaRPr lang="hu-HU" sz="1000" b="1" dirty="0" smtClean="0">
              <a:solidFill>
                <a:srgbClr val="000000"/>
              </a:solidFill>
              <a:latin typeface="Arial" panose="020B0604020202020204" pitchFamily="34" charset="0"/>
              <a:cs typeface="Arial" panose="020B0604020202020204" pitchFamily="34" charset="0"/>
            </a:endParaRPr>
          </a:p>
          <a:p>
            <a:pPr>
              <a:lnSpc>
                <a:spcPct val="150000"/>
              </a:lnSpc>
            </a:pPr>
            <a:r>
              <a:rPr lang="hu-HU" sz="1000" b="1" dirty="0" smtClean="0">
                <a:solidFill>
                  <a:srgbClr val="000000"/>
                </a:solidFill>
                <a:latin typeface="Arial" panose="020B0604020202020204" pitchFamily="34" charset="0"/>
                <a:cs typeface="Arial" panose="020B0604020202020204" pitchFamily="34" charset="0"/>
              </a:rPr>
              <a:t>16 </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Tuberculum</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jugulare</a:t>
            </a:r>
            <a:r>
              <a:rPr lang="hu-HU" sz="1000" b="1" dirty="0">
                <a:solidFill>
                  <a:srgbClr val="000000"/>
                </a:solidFill>
                <a:latin typeface="Arial" panose="020B0604020202020204" pitchFamily="34" charset="0"/>
                <a:cs typeface="Arial" panose="020B0604020202020204" pitchFamily="34" charset="0"/>
              </a:rPr>
              <a:t>, 17 - Fossa </a:t>
            </a:r>
            <a:r>
              <a:rPr lang="hu-HU" sz="1000" b="1" dirty="0" err="1">
                <a:solidFill>
                  <a:srgbClr val="000000"/>
                </a:solidFill>
                <a:latin typeface="Arial" panose="020B0604020202020204" pitchFamily="34" charset="0"/>
                <a:cs typeface="Arial" panose="020B0604020202020204" pitchFamily="34" charset="0"/>
              </a:rPr>
              <a:t>subarcuata</a:t>
            </a:r>
            <a:r>
              <a:rPr lang="hu-HU" sz="1000" b="1" dirty="0">
                <a:solidFill>
                  <a:srgbClr val="000000"/>
                </a:solidFill>
                <a:latin typeface="Arial" panose="020B0604020202020204" pitchFamily="34" charset="0"/>
                <a:cs typeface="Arial" panose="020B0604020202020204" pitchFamily="34" charset="0"/>
              </a:rPr>
              <a:t>, 18 - </a:t>
            </a:r>
            <a:r>
              <a:rPr lang="hu-HU" sz="1000" b="1" dirty="0" err="1">
                <a:solidFill>
                  <a:srgbClr val="000000"/>
                </a:solidFill>
                <a:latin typeface="Arial" panose="020B0604020202020204" pitchFamily="34" charset="0"/>
                <a:cs typeface="Arial" panose="020B0604020202020204" pitchFamily="34" charset="0"/>
              </a:rPr>
              <a:t>Porus</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acusticus</a:t>
            </a:r>
            <a:r>
              <a:rPr lang="hu-HU" sz="1000" b="1" dirty="0">
                <a:solidFill>
                  <a:srgbClr val="000000"/>
                </a:solidFill>
                <a:latin typeface="Arial" panose="020B0604020202020204" pitchFamily="34" charset="0"/>
                <a:cs typeface="Arial" panose="020B0604020202020204" pitchFamily="34" charset="0"/>
              </a:rPr>
              <a:t> int., 19 - </a:t>
            </a:r>
            <a:r>
              <a:rPr lang="hu-HU" sz="1000" b="1" dirty="0" err="1">
                <a:solidFill>
                  <a:srgbClr val="000000"/>
                </a:solidFill>
                <a:latin typeface="Arial" panose="020B0604020202020204" pitchFamily="34" charset="0"/>
                <a:cs typeface="Arial" panose="020B0604020202020204" pitchFamily="34" charset="0"/>
              </a:rPr>
              <a:t>Foramen</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jugulare</a:t>
            </a:r>
            <a:r>
              <a:rPr lang="hu-HU" sz="1000" b="1" dirty="0">
                <a:solidFill>
                  <a:srgbClr val="000000"/>
                </a:solidFill>
                <a:latin typeface="Arial" panose="020B0604020202020204" pitchFamily="34" charset="0"/>
                <a:cs typeface="Arial" panose="020B0604020202020204" pitchFamily="34" charset="0"/>
              </a:rPr>
              <a:t>, </a:t>
            </a:r>
            <a:endParaRPr lang="hu-HU" sz="1000" b="1" dirty="0" smtClean="0">
              <a:solidFill>
                <a:srgbClr val="000000"/>
              </a:solidFill>
              <a:latin typeface="Arial" panose="020B0604020202020204" pitchFamily="34" charset="0"/>
              <a:cs typeface="Arial" panose="020B0604020202020204" pitchFamily="34" charset="0"/>
            </a:endParaRPr>
          </a:p>
          <a:p>
            <a:pPr>
              <a:lnSpc>
                <a:spcPct val="150000"/>
              </a:lnSpc>
            </a:pPr>
            <a:r>
              <a:rPr lang="hu-HU" sz="1000" b="1" dirty="0" smtClean="0">
                <a:solidFill>
                  <a:srgbClr val="000000"/>
                </a:solidFill>
                <a:latin typeface="Arial" panose="020B0604020202020204" pitchFamily="34" charset="0"/>
                <a:cs typeface="Arial" panose="020B0604020202020204" pitchFamily="34" charset="0"/>
              </a:rPr>
              <a:t>20 </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Apertura</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canaliculi</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vestibuli</a:t>
            </a:r>
            <a:r>
              <a:rPr lang="hu-HU" sz="1000" b="1" dirty="0">
                <a:solidFill>
                  <a:srgbClr val="000000"/>
                </a:solidFill>
                <a:latin typeface="Arial" panose="020B0604020202020204" pitchFamily="34" charset="0"/>
                <a:cs typeface="Arial" panose="020B0604020202020204" pitchFamily="34" charset="0"/>
              </a:rPr>
              <a:t>, 21 - </a:t>
            </a:r>
            <a:r>
              <a:rPr lang="hu-HU" sz="1000" b="1" dirty="0" err="1">
                <a:solidFill>
                  <a:srgbClr val="000000"/>
                </a:solidFill>
                <a:latin typeface="Arial" panose="020B0604020202020204" pitchFamily="34" charset="0"/>
                <a:cs typeface="Arial" panose="020B0604020202020204" pitchFamily="34" charset="0"/>
              </a:rPr>
              <a:t>Sulcus</a:t>
            </a:r>
            <a:r>
              <a:rPr lang="hu-HU" sz="1000" b="1" dirty="0">
                <a:solidFill>
                  <a:srgbClr val="000000"/>
                </a:solidFill>
                <a:latin typeface="Arial" panose="020B0604020202020204" pitchFamily="34" charset="0"/>
                <a:cs typeface="Arial" panose="020B0604020202020204" pitchFamily="34" charset="0"/>
              </a:rPr>
              <a:t> sinus </a:t>
            </a:r>
            <a:r>
              <a:rPr lang="hu-HU" sz="1000" b="1" dirty="0" err="1">
                <a:solidFill>
                  <a:srgbClr val="000000"/>
                </a:solidFill>
                <a:latin typeface="Arial" panose="020B0604020202020204" pitchFamily="34" charset="0"/>
                <a:cs typeface="Arial" panose="020B0604020202020204" pitchFamily="34" charset="0"/>
              </a:rPr>
              <a:t>sigmoidei</a:t>
            </a:r>
            <a:r>
              <a:rPr lang="hu-HU" sz="1000" b="1" dirty="0">
                <a:solidFill>
                  <a:srgbClr val="000000"/>
                </a:solidFill>
                <a:latin typeface="Arial" panose="020B0604020202020204" pitchFamily="34" charset="0"/>
                <a:cs typeface="Arial" panose="020B0604020202020204" pitchFamily="34" charset="0"/>
              </a:rPr>
              <a:t>, 22 - </a:t>
            </a:r>
            <a:r>
              <a:rPr lang="hu-HU" sz="1000" b="1" dirty="0" err="1">
                <a:solidFill>
                  <a:srgbClr val="000000"/>
                </a:solidFill>
                <a:latin typeface="Arial" panose="020B0604020202020204" pitchFamily="34" charset="0"/>
                <a:cs typeface="Arial" panose="020B0604020202020204" pitchFamily="34" charset="0"/>
              </a:rPr>
              <a:t>Sulcus</a:t>
            </a:r>
            <a:r>
              <a:rPr lang="hu-HU" sz="1000" b="1" dirty="0">
                <a:solidFill>
                  <a:srgbClr val="000000"/>
                </a:solidFill>
                <a:latin typeface="Arial" panose="020B0604020202020204" pitchFamily="34" charset="0"/>
                <a:cs typeface="Arial" panose="020B0604020202020204" pitchFamily="34" charset="0"/>
              </a:rPr>
              <a:t> sinus </a:t>
            </a:r>
            <a:r>
              <a:rPr lang="hu-HU" sz="1000" b="1" dirty="0" err="1">
                <a:solidFill>
                  <a:srgbClr val="000000"/>
                </a:solidFill>
                <a:latin typeface="Arial" panose="020B0604020202020204" pitchFamily="34" charset="0"/>
                <a:cs typeface="Arial" panose="020B0604020202020204" pitchFamily="34" charset="0"/>
              </a:rPr>
              <a:t>transversi</a:t>
            </a:r>
            <a:r>
              <a:rPr lang="hu-HU" sz="1000" b="1" dirty="0">
                <a:solidFill>
                  <a:srgbClr val="000000"/>
                </a:solidFill>
                <a:latin typeface="Arial" panose="020B0604020202020204" pitchFamily="34" charset="0"/>
                <a:cs typeface="Arial" panose="020B0604020202020204" pitchFamily="34" charset="0"/>
              </a:rPr>
              <a:t>, </a:t>
            </a:r>
            <a:endParaRPr lang="hu-HU" sz="1000" b="1" dirty="0" smtClean="0">
              <a:solidFill>
                <a:srgbClr val="000000"/>
              </a:solidFill>
              <a:latin typeface="Arial" panose="020B0604020202020204" pitchFamily="34" charset="0"/>
              <a:cs typeface="Arial" panose="020B0604020202020204" pitchFamily="34" charset="0"/>
            </a:endParaRPr>
          </a:p>
          <a:p>
            <a:pPr>
              <a:lnSpc>
                <a:spcPct val="150000"/>
              </a:lnSpc>
            </a:pPr>
            <a:r>
              <a:rPr lang="hu-HU" sz="1000" b="1" dirty="0" smtClean="0">
                <a:solidFill>
                  <a:srgbClr val="000000"/>
                </a:solidFill>
                <a:latin typeface="Arial" panose="020B0604020202020204" pitchFamily="34" charset="0"/>
                <a:cs typeface="Arial" panose="020B0604020202020204" pitchFamily="34" charset="0"/>
              </a:rPr>
              <a:t>23 </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Protuberantia</a:t>
            </a:r>
            <a:r>
              <a:rPr lang="hu-HU" sz="1000" b="1" dirty="0">
                <a:solidFill>
                  <a:srgbClr val="000000"/>
                </a:solidFill>
                <a:latin typeface="Arial" panose="020B0604020202020204" pitchFamily="34" charset="0"/>
                <a:cs typeface="Arial" panose="020B0604020202020204" pitchFamily="34" charset="0"/>
              </a:rPr>
              <a:t> </a:t>
            </a:r>
            <a:r>
              <a:rPr lang="hu-HU" sz="1000" b="1" dirty="0" err="1">
                <a:solidFill>
                  <a:srgbClr val="000000"/>
                </a:solidFill>
                <a:latin typeface="Arial" panose="020B0604020202020204" pitchFamily="34" charset="0"/>
                <a:cs typeface="Arial" panose="020B0604020202020204" pitchFamily="34" charset="0"/>
              </a:rPr>
              <a:t>occipitalis</a:t>
            </a:r>
            <a:r>
              <a:rPr lang="hu-HU" sz="1000" b="1" dirty="0">
                <a:solidFill>
                  <a:srgbClr val="000000"/>
                </a:solidFill>
                <a:latin typeface="Arial" panose="020B0604020202020204" pitchFamily="34" charset="0"/>
                <a:cs typeface="Arial" panose="020B0604020202020204" pitchFamily="34" charset="0"/>
              </a:rPr>
              <a:t> int.</a:t>
            </a:r>
            <a:endParaRPr lang="hu-HU" sz="1000" b="1" dirty="0">
              <a:latin typeface="Arial" panose="020B0604020202020204" pitchFamily="34" charset="0"/>
              <a:cs typeface="Arial" panose="020B0604020202020204" pitchFamily="34" charset="0"/>
            </a:endParaRPr>
          </a:p>
        </p:txBody>
      </p:sp>
      <p:pic>
        <p:nvPicPr>
          <p:cNvPr id="17416" name="Picture 8" descr="http://upload.wikimedia.org/wikipedia/commons/thumb/d/d1/Base_of_skull_1.jpg/640px-Base_of_skull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5564" y="4180692"/>
            <a:ext cx="4006394" cy="245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854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33697" y="335596"/>
            <a:ext cx="10515600" cy="920556"/>
          </a:xfrm>
        </p:spPr>
        <p:txBody>
          <a:bodyPr>
            <a:normAutofit fontScale="90000"/>
          </a:bodyPr>
          <a:lstStyle/>
          <a:p>
            <a:pPr algn="ctr"/>
            <a:r>
              <a:rPr lang="hu-HU" sz="2200" b="1" dirty="0" smtClean="0">
                <a:latin typeface="Arial" panose="020B0604020202020204" pitchFamily="34" charset="0"/>
                <a:cs typeface="Arial" panose="020B0604020202020204" pitchFamily="34" charset="0"/>
              </a:rPr>
              <a:t>FOSSA CRANII MEDIA (SCALA MEDIA)</a:t>
            </a:r>
            <a:r>
              <a:rPr lang="hu-HU" b="1" dirty="0" smtClean="0">
                <a:latin typeface="Arial" panose="020B0604020202020204" pitchFamily="34" charset="0"/>
                <a:cs typeface="Arial" panose="020B0604020202020204" pitchFamily="34" charset="0"/>
              </a:rPr>
              <a:t/>
            </a:r>
            <a:br>
              <a:rPr lang="hu-HU" b="1" dirty="0" smtClean="0">
                <a:latin typeface="Arial" panose="020B0604020202020204" pitchFamily="34" charset="0"/>
                <a:cs typeface="Arial" panose="020B0604020202020204" pitchFamily="34" charset="0"/>
              </a:rPr>
            </a:br>
            <a:endParaRPr lang="hu-HU" dirty="0"/>
          </a:p>
        </p:txBody>
      </p:sp>
      <p:sp>
        <p:nvSpPr>
          <p:cNvPr id="3" name="Tartalom helye 2"/>
          <p:cNvSpPr>
            <a:spLocks noGrp="1"/>
          </p:cNvSpPr>
          <p:nvPr>
            <p:ph idx="1"/>
          </p:nvPr>
        </p:nvSpPr>
        <p:spPr>
          <a:xfrm>
            <a:off x="492968" y="1300094"/>
            <a:ext cx="10515600" cy="4351338"/>
          </a:xfrm>
        </p:spPr>
        <p:txBody>
          <a:bodyPr/>
          <a:lstStyle/>
          <a:p>
            <a:pPr>
              <a:lnSpc>
                <a:spcPct val="150000"/>
              </a:lnSpc>
              <a:buAutoNum type="arabicPeriod"/>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sphenoidale</a:t>
            </a:r>
            <a:r>
              <a:rPr lang="hu-HU" sz="1200" b="1" dirty="0" smtClean="0">
                <a:latin typeface="Arial" panose="020B0604020202020204" pitchFamily="34" charset="0"/>
                <a:cs typeface="Arial" panose="020B0604020202020204" pitchFamily="34" charset="0"/>
              </a:rPr>
              <a:t>:</a:t>
            </a:r>
          </a:p>
          <a:p>
            <a:pPr>
              <a:lnSpc>
                <a:spcPct val="150000"/>
              </a:lnSpc>
            </a:pPr>
            <a:r>
              <a:rPr lang="hu-HU" sz="1200" b="1" dirty="0" err="1" smtClean="0">
                <a:latin typeface="Arial" panose="020B0604020202020204" pitchFamily="34" charset="0"/>
                <a:cs typeface="Arial" panose="020B0604020202020204" pitchFamily="34" charset="0"/>
              </a:rPr>
              <a:t>alae</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minores</a:t>
            </a:r>
            <a:endParaRPr lang="hu-HU" sz="1200" b="1" dirty="0">
              <a:latin typeface="Arial" panose="020B0604020202020204" pitchFamily="34" charset="0"/>
              <a:cs typeface="Arial" panose="020B0604020202020204" pitchFamily="34" charset="0"/>
            </a:endParaRPr>
          </a:p>
          <a:p>
            <a:pPr>
              <a:lnSpc>
                <a:spcPct val="150000"/>
              </a:lnSpc>
            </a:pPr>
            <a:r>
              <a:rPr lang="hu-HU" sz="1200" b="1" dirty="0" err="1">
                <a:latin typeface="Arial" panose="020B0604020202020204" pitchFamily="34" charset="0"/>
                <a:cs typeface="Arial" panose="020B0604020202020204" pitchFamily="34" charset="0"/>
              </a:rPr>
              <a:t>a</a:t>
            </a:r>
            <a:r>
              <a:rPr lang="hu-HU" sz="1200" b="1" dirty="0" err="1" smtClean="0">
                <a:latin typeface="Arial" panose="020B0604020202020204" pitchFamily="34" charset="0"/>
                <a:cs typeface="Arial" panose="020B0604020202020204" pitchFamily="34" charset="0"/>
              </a:rPr>
              <a:t>lae</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majores</a:t>
            </a:r>
            <a:r>
              <a:rPr lang="hu-HU" sz="1200" b="1" dirty="0" smtClean="0">
                <a:latin typeface="Arial" panose="020B0604020202020204" pitchFamily="34" charset="0"/>
                <a:cs typeface="Arial" panose="020B0604020202020204" pitchFamily="34" charset="0"/>
              </a:rPr>
              <a:t> </a:t>
            </a:r>
            <a:endParaRPr lang="hu-HU" sz="1200" b="1" dirty="0">
              <a:latin typeface="Arial" panose="020B0604020202020204" pitchFamily="34" charset="0"/>
              <a:cs typeface="Arial" panose="020B0604020202020204" pitchFamily="34" charset="0"/>
            </a:endParaRPr>
          </a:p>
          <a:p>
            <a:pPr>
              <a:lnSpc>
                <a:spcPct val="150000"/>
              </a:lnSpc>
            </a:pPr>
            <a:r>
              <a:rPr lang="hu-HU" sz="1200" b="1" dirty="0">
                <a:latin typeface="Arial" panose="020B0604020202020204" pitchFamily="34" charset="0"/>
                <a:cs typeface="Arial" panose="020B0604020202020204" pitchFamily="34" charset="0"/>
              </a:rPr>
              <a:t>c</a:t>
            </a:r>
            <a:r>
              <a:rPr lang="hu-HU" sz="1200" b="1" dirty="0" smtClean="0">
                <a:latin typeface="Arial" panose="020B0604020202020204" pitchFamily="34" charset="0"/>
                <a:cs typeface="Arial" panose="020B0604020202020204" pitchFamily="34" charset="0"/>
              </a:rPr>
              <a:t>orpus - </a:t>
            </a:r>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ella</a:t>
            </a:r>
            <a:r>
              <a:rPr lang="hu-HU" sz="1200" b="1" dirty="0" smtClean="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turcica</a:t>
            </a:r>
            <a:r>
              <a:rPr lang="hu-HU" sz="1200" b="1" dirty="0">
                <a:latin typeface="Arial" panose="020B0604020202020204" pitchFamily="34" charset="0"/>
                <a:cs typeface="Arial" panose="020B0604020202020204" pitchFamily="34" charset="0"/>
              </a:rPr>
              <a:t> </a:t>
            </a:r>
            <a:r>
              <a:rPr lang="hu-HU" sz="1200" b="1" dirty="0" smtClean="0">
                <a:latin typeface="Arial" panose="020B0604020202020204" pitchFamily="34" charset="0"/>
                <a:cs typeface="Arial" panose="020B0604020202020204" pitchFamily="34" charset="0"/>
              </a:rPr>
              <a:t>és </a:t>
            </a:r>
            <a:r>
              <a:rPr lang="hu-HU" sz="1200" b="1" dirty="0">
                <a:latin typeface="Arial" panose="020B0604020202020204" pitchFamily="34" charset="0"/>
                <a:cs typeface="Arial" panose="020B0604020202020204" pitchFamily="34" charset="0"/>
              </a:rPr>
              <a:t>f</a:t>
            </a:r>
            <a:r>
              <a:rPr lang="hu-HU" sz="1200" b="1" dirty="0" smtClean="0">
                <a:latin typeface="Arial" panose="020B0604020202020204" pitchFamily="34" charset="0"/>
                <a:cs typeface="Arial" panose="020B0604020202020204" pitchFamily="34" charset="0"/>
              </a:rPr>
              <a:t>ossa </a:t>
            </a:r>
            <a:r>
              <a:rPr lang="hu-HU" sz="1200" b="1" dirty="0" err="1" smtClean="0">
                <a:latin typeface="Arial" panose="020B0604020202020204" pitchFamily="34" charset="0"/>
                <a:cs typeface="Arial" panose="020B0604020202020204" pitchFamily="34" charset="0"/>
              </a:rPr>
              <a:t>hypophysialis</a:t>
            </a:r>
            <a:r>
              <a:rPr lang="hu-HU" sz="1200" b="1" dirty="0" smtClean="0">
                <a:latin typeface="Arial" panose="020B0604020202020204" pitchFamily="34" charset="0"/>
                <a:cs typeface="Arial" panose="020B0604020202020204" pitchFamily="34" charset="0"/>
              </a:rPr>
              <a:t> </a:t>
            </a:r>
          </a:p>
          <a:p>
            <a:pPr marL="0" indent="0">
              <a:lnSpc>
                <a:spcPct val="150000"/>
              </a:lnSpc>
              <a:buNone/>
            </a:pPr>
            <a:r>
              <a:rPr lang="hu-HU" sz="1200" b="1" dirty="0" smtClean="0">
                <a:latin typeface="Arial" panose="020B0604020202020204" pitchFamily="34" charset="0"/>
                <a:cs typeface="Arial" panose="020B0604020202020204" pitchFamily="34" charset="0"/>
              </a:rPr>
              <a:t>2. </a:t>
            </a: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temporale</a:t>
            </a:r>
            <a:r>
              <a:rPr lang="hu-HU" sz="1200" b="1" dirty="0" smtClean="0">
                <a:latin typeface="Arial" panose="020B0604020202020204" pitchFamily="34" charset="0"/>
                <a:cs typeface="Arial" panose="020B0604020202020204" pitchFamily="34" charset="0"/>
              </a:rPr>
              <a:t>:</a:t>
            </a:r>
          </a:p>
          <a:p>
            <a:pPr>
              <a:lnSpc>
                <a:spcPct val="150000"/>
              </a:lnSpc>
            </a:pPr>
            <a:r>
              <a:rPr lang="hu-HU" sz="1200" b="1" dirty="0" err="1">
                <a:latin typeface="Arial" panose="020B0604020202020204" pitchFamily="34" charset="0"/>
                <a:cs typeface="Arial" panose="020B0604020202020204" pitchFamily="34" charset="0"/>
              </a:rPr>
              <a:t>p</a:t>
            </a:r>
            <a:r>
              <a:rPr lang="hu-HU" sz="1200" b="1" dirty="0" err="1" smtClean="0">
                <a:latin typeface="Arial" panose="020B0604020202020204" pitchFamily="34" charset="0"/>
                <a:cs typeface="Arial" panose="020B0604020202020204" pitchFamily="34" charset="0"/>
              </a:rPr>
              <a:t>ars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squamosa</a:t>
            </a:r>
            <a:r>
              <a:rPr lang="hu-HU" sz="1200" b="1" dirty="0" smtClean="0">
                <a:latin typeface="Arial" panose="020B0604020202020204" pitchFamily="34" charset="0"/>
                <a:cs typeface="Arial" panose="020B0604020202020204" pitchFamily="34" charset="0"/>
              </a:rPr>
              <a:t> </a:t>
            </a:r>
            <a:endParaRPr lang="hu-HU" sz="1200" b="1" dirty="0">
              <a:latin typeface="Arial" panose="020B0604020202020204" pitchFamily="34" charset="0"/>
              <a:cs typeface="Arial" panose="020B0604020202020204" pitchFamily="34" charset="0"/>
            </a:endParaRPr>
          </a:p>
          <a:p>
            <a:pPr>
              <a:lnSpc>
                <a:spcPct val="150000"/>
              </a:lnSpc>
            </a:pPr>
            <a:r>
              <a:rPr lang="hu-HU" sz="1200" b="1" dirty="0" err="1">
                <a:latin typeface="Arial" panose="020B0604020202020204" pitchFamily="34" charset="0"/>
                <a:cs typeface="Arial" panose="020B0604020202020204" pitchFamily="34" charset="0"/>
              </a:rPr>
              <a:t>p</a:t>
            </a:r>
            <a:r>
              <a:rPr lang="hu-HU" sz="1200" b="1" dirty="0" err="1" smtClean="0">
                <a:latin typeface="Arial" panose="020B0604020202020204" pitchFamily="34" charset="0"/>
                <a:cs typeface="Arial" panose="020B0604020202020204" pitchFamily="34" charset="0"/>
              </a:rPr>
              <a:t>ars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petrosa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margo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superior</a:t>
            </a:r>
            <a:endParaRPr lang="hu-HU" sz="1200" b="1" dirty="0">
              <a:latin typeface="Arial" panose="020B0604020202020204" pitchFamily="34" charset="0"/>
              <a:cs typeface="Arial" panose="020B0604020202020204" pitchFamily="34" charset="0"/>
            </a:endParaRPr>
          </a:p>
          <a:p>
            <a:pPr marL="0" indent="0">
              <a:buNone/>
            </a:pPr>
            <a:endParaRPr lang="hu-HU" dirty="0"/>
          </a:p>
        </p:txBody>
      </p:sp>
      <p:pic>
        <p:nvPicPr>
          <p:cNvPr id="19460" name="Picture 4" descr="https://dw9r2us9jo9xp.cloudfront.net/images/library/503/content_os_temporale_2_large_D0ffsMo663Zs1kUDegQ.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21767" y="3767042"/>
            <a:ext cx="2027530" cy="271182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Csoportba foglalás 6"/>
          <p:cNvGrpSpPr/>
          <p:nvPr/>
        </p:nvGrpSpPr>
        <p:grpSpPr>
          <a:xfrm>
            <a:off x="8015597" y="932954"/>
            <a:ext cx="2680868" cy="2672453"/>
            <a:chOff x="334456" y="3922913"/>
            <a:chExt cx="2465500" cy="2567212"/>
          </a:xfrm>
        </p:grpSpPr>
        <p:pic>
          <p:nvPicPr>
            <p:cNvPr id="8" name="Picture 2" descr="https://classconnection.s3.amazonaws.com/13/flashcards/1203013/jpg/skull_lesser_wing_of_sphenoid_bone134971210723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456" y="3922913"/>
              <a:ext cx="2465500" cy="2567212"/>
            </a:xfrm>
            <a:prstGeom prst="rect">
              <a:avLst/>
            </a:prstGeom>
            <a:noFill/>
            <a:extLst>
              <a:ext uri="{909E8E84-426E-40DD-AFC4-6F175D3DCCD1}">
                <a14:hiddenFill xmlns:a14="http://schemas.microsoft.com/office/drawing/2010/main">
                  <a:solidFill>
                    <a:srgbClr val="FFFFFF"/>
                  </a:solidFill>
                </a14:hiddenFill>
              </a:ext>
            </a:extLst>
          </p:spPr>
        </p:pic>
        <p:sp>
          <p:nvSpPr>
            <p:cNvPr id="9" name="Szövegdoboz 8"/>
            <p:cNvSpPr txBox="1"/>
            <p:nvPr/>
          </p:nvSpPr>
          <p:spPr>
            <a:xfrm>
              <a:off x="334456" y="6243904"/>
              <a:ext cx="912429" cy="246221"/>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ALA MINOR</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10" name="Picture 2" descr="Képtalálat a következőre: „schädelknochen anatomi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43634" y="3245981"/>
            <a:ext cx="3232883" cy="323288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Csoportba foglalás 15"/>
          <p:cNvGrpSpPr/>
          <p:nvPr/>
        </p:nvGrpSpPr>
        <p:grpSpPr>
          <a:xfrm>
            <a:off x="6951891" y="3776265"/>
            <a:ext cx="2200590" cy="2702599"/>
            <a:chOff x="6951891" y="3776265"/>
            <a:chExt cx="2200590" cy="2702599"/>
          </a:xfrm>
        </p:grpSpPr>
        <p:pic>
          <p:nvPicPr>
            <p:cNvPr id="19458" name="Picture 2" descr="https://dw9r2us9jo9xp.cloudfront.net/images/library/501/content_os_temporale_3_large_njwMfp6aVYWGzvxNfGXg.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51891" y="3776265"/>
              <a:ext cx="2200590" cy="2702599"/>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8405605" y="4961299"/>
              <a:ext cx="638316" cy="215444"/>
            </a:xfrm>
            <a:prstGeom prst="rect">
              <a:avLst/>
            </a:prstGeom>
            <a:noFill/>
          </p:spPr>
          <p:txBody>
            <a:bodyPr wrap="none" rtlCol="0">
              <a:spAutoFit/>
            </a:bodyPr>
            <a:lstStyle/>
            <a:p>
              <a:r>
                <a:rPr lang="hu-HU" sz="800" b="1" dirty="0" err="1">
                  <a:solidFill>
                    <a:schemeClr val="bg1"/>
                  </a:solidFill>
                  <a:latin typeface="Arial" panose="020B0604020202020204" pitchFamily="34" charset="0"/>
                  <a:cs typeface="Arial" panose="020B0604020202020204" pitchFamily="34" charset="0"/>
                </a:rPr>
                <a:t>a</a:t>
              </a:r>
              <a:r>
                <a:rPr lang="hu-HU" sz="800" b="1" dirty="0" err="1" smtClean="0">
                  <a:solidFill>
                    <a:schemeClr val="bg1"/>
                  </a:solidFill>
                  <a:latin typeface="Arial" panose="020B0604020202020204" pitchFamily="34" charset="0"/>
                  <a:cs typeface="Arial" panose="020B0604020202020204" pitchFamily="34" charset="0"/>
                </a:rPr>
                <a:t>la</a:t>
              </a:r>
              <a:r>
                <a:rPr lang="hu-HU" sz="800" b="1" dirty="0" smtClean="0">
                  <a:solidFill>
                    <a:schemeClr val="bg1"/>
                  </a:solidFill>
                  <a:latin typeface="Arial" panose="020B0604020202020204" pitchFamily="34" charset="0"/>
                  <a:cs typeface="Arial" panose="020B0604020202020204" pitchFamily="34" charset="0"/>
                </a:rPr>
                <a:t> major</a:t>
              </a:r>
              <a:endParaRPr lang="hu-HU" sz="800" b="1" dirty="0">
                <a:solidFill>
                  <a:schemeClr val="bg1"/>
                </a:solidFill>
                <a:latin typeface="Arial" panose="020B0604020202020204" pitchFamily="34" charset="0"/>
                <a:cs typeface="Arial" panose="020B0604020202020204" pitchFamily="34" charset="0"/>
              </a:endParaRPr>
            </a:p>
          </p:txBody>
        </p:sp>
        <p:cxnSp>
          <p:nvCxnSpPr>
            <p:cNvPr id="6" name="Egyenes összekötő nyíllal 5"/>
            <p:cNvCxnSpPr/>
            <p:nvPr/>
          </p:nvCxnSpPr>
          <p:spPr>
            <a:xfrm>
              <a:off x="7772400" y="4276165"/>
              <a:ext cx="279786" cy="4303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7438022" y="4083014"/>
              <a:ext cx="527709" cy="215444"/>
            </a:xfrm>
            <a:prstGeom prst="rect">
              <a:avLst/>
            </a:prstGeom>
            <a:noFill/>
          </p:spPr>
          <p:txBody>
            <a:bodyPr wrap="none" rtlCol="0">
              <a:spAutoFit/>
            </a:bodyPr>
            <a:lstStyle/>
            <a:p>
              <a:r>
                <a:rPr lang="hu-HU" sz="800" b="1" dirty="0" smtClean="0">
                  <a:latin typeface="Arial" panose="020B0604020202020204" pitchFamily="34" charset="0"/>
                  <a:cs typeface="Arial" panose="020B0604020202020204" pitchFamily="34" charset="0"/>
                </a:rPr>
                <a:t>corpus</a:t>
              </a:r>
              <a:endParaRPr lang="hu-HU" sz="800" b="1" dirty="0">
                <a:latin typeface="Arial" panose="020B0604020202020204" pitchFamily="34" charset="0"/>
                <a:cs typeface="Arial" panose="020B0604020202020204" pitchFamily="34" charset="0"/>
              </a:endParaRPr>
            </a:p>
          </p:txBody>
        </p:sp>
        <p:cxnSp>
          <p:nvCxnSpPr>
            <p:cNvPr id="13" name="Egyenes összekötő nyíllal 12"/>
            <p:cNvCxnSpPr/>
            <p:nvPr/>
          </p:nvCxnSpPr>
          <p:spPr>
            <a:xfrm flipH="1" flipV="1">
              <a:off x="7438022" y="5271248"/>
              <a:ext cx="137154" cy="2779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Szövegdoboz 14"/>
            <p:cNvSpPr txBox="1"/>
            <p:nvPr/>
          </p:nvSpPr>
          <p:spPr>
            <a:xfrm>
              <a:off x="7267884" y="5571539"/>
              <a:ext cx="803425" cy="215444"/>
            </a:xfrm>
            <a:prstGeom prst="rect">
              <a:avLst/>
            </a:prstGeom>
            <a:noFill/>
          </p:spPr>
          <p:txBody>
            <a:bodyPr wrap="none" rtlCol="0">
              <a:spAutoFit/>
            </a:bodyPr>
            <a:lstStyle/>
            <a:p>
              <a:r>
                <a:rPr lang="hu-HU" sz="800" b="1" dirty="0" err="1">
                  <a:latin typeface="Arial" panose="020B0604020202020204" pitchFamily="34" charset="0"/>
                  <a:cs typeface="Arial" panose="020B0604020202020204" pitchFamily="34" charset="0"/>
                </a:rPr>
                <a:t>p</a:t>
              </a:r>
              <a:r>
                <a:rPr lang="hu-HU" sz="800" b="1" dirty="0" err="1" smtClean="0">
                  <a:latin typeface="Arial" panose="020B0604020202020204" pitchFamily="34" charset="0"/>
                  <a:cs typeface="Arial" panose="020B0604020202020204" pitchFamily="34" charset="0"/>
                </a:rPr>
                <a:t>ars</a:t>
              </a:r>
              <a:r>
                <a:rPr lang="hu-HU" sz="800" b="1" dirty="0" smtClean="0">
                  <a:latin typeface="Arial" panose="020B0604020202020204" pitchFamily="34" charset="0"/>
                  <a:cs typeface="Arial" panose="020B0604020202020204" pitchFamily="34" charset="0"/>
                </a:rPr>
                <a:t> </a:t>
              </a:r>
              <a:r>
                <a:rPr lang="hu-HU" sz="800" b="1" dirty="0" err="1" smtClean="0">
                  <a:latin typeface="Arial" panose="020B0604020202020204" pitchFamily="34" charset="0"/>
                  <a:cs typeface="Arial" panose="020B0604020202020204" pitchFamily="34" charset="0"/>
                </a:rPr>
                <a:t>petrosa</a:t>
              </a:r>
              <a:endParaRPr lang="hu-HU" sz="8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61251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74929" y="236176"/>
            <a:ext cx="10515600" cy="812510"/>
          </a:xfrm>
        </p:spPr>
        <p:txBody>
          <a:bodyPr>
            <a:noAutofit/>
          </a:bodyPr>
          <a:lstStyle/>
          <a:p>
            <a:pPr algn="ctr"/>
            <a:r>
              <a:rPr lang="hu-HU" sz="2000" b="1" dirty="0">
                <a:latin typeface="Arial" panose="020B0604020202020204" pitchFamily="34" charset="0"/>
                <a:cs typeface="Arial" panose="020B0604020202020204" pitchFamily="34" charset="0"/>
              </a:rPr>
              <a:t>FOSSA CRANII MEDIA (SCALA </a:t>
            </a:r>
            <a:r>
              <a:rPr lang="hu-HU" sz="2000" b="1" dirty="0" smtClean="0">
                <a:latin typeface="Arial" panose="020B0604020202020204" pitchFamily="34" charset="0"/>
                <a:cs typeface="Arial" panose="020B0604020202020204" pitchFamily="34" charset="0"/>
              </a:rPr>
              <a:t>MEDIA)</a:t>
            </a:r>
            <a:r>
              <a:rPr lang="hu-HU" sz="2000" b="1" dirty="0">
                <a:latin typeface="Arial" panose="020B0604020202020204" pitchFamily="34" charset="0"/>
                <a:cs typeface="Arial" panose="020B0604020202020204" pitchFamily="34" charset="0"/>
              </a:rPr>
              <a:t/>
            </a:r>
            <a:br>
              <a:rPr lang="hu-HU" sz="2000" b="1" dirty="0">
                <a:latin typeface="Arial" panose="020B0604020202020204" pitchFamily="34" charset="0"/>
                <a:cs typeface="Arial" panose="020B0604020202020204" pitchFamily="34" charset="0"/>
              </a:rPr>
            </a:br>
            <a:endParaRPr lang="hu-HU" sz="2000" dirty="0"/>
          </a:p>
        </p:txBody>
      </p:sp>
      <p:grpSp>
        <p:nvGrpSpPr>
          <p:cNvPr id="7" name="Csoportba foglalás 6"/>
          <p:cNvGrpSpPr/>
          <p:nvPr/>
        </p:nvGrpSpPr>
        <p:grpSpPr>
          <a:xfrm>
            <a:off x="444825" y="1380930"/>
            <a:ext cx="2455297" cy="2556588"/>
            <a:chOff x="1144621" y="2537926"/>
            <a:chExt cx="2455297" cy="2556588"/>
          </a:xfrm>
        </p:grpSpPr>
        <p:pic>
          <p:nvPicPr>
            <p:cNvPr id="1026" name="Picture 2" descr="https://classconnection.s3.amazonaws.com/13/flashcards/1203013/jpg/skull_sella_turcica_2134971287145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4621" y="2537926"/>
              <a:ext cx="2455297" cy="2556588"/>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1996751" y="3144416"/>
              <a:ext cx="1010213" cy="215444"/>
            </a:xfrm>
            <a:prstGeom prst="rect">
              <a:avLst/>
            </a:prstGeom>
            <a:noFill/>
          </p:spPr>
          <p:txBody>
            <a:bodyPr wrap="none" rtlCol="0">
              <a:spAutoFit/>
            </a:bodyPr>
            <a:lstStyle/>
            <a:p>
              <a:r>
                <a:rPr lang="hu-HU" sz="800" b="1" dirty="0" smtClean="0">
                  <a:latin typeface="Arial" panose="020B0604020202020204" pitchFamily="34" charset="0"/>
                  <a:cs typeface="Arial" panose="020B0604020202020204" pitchFamily="34" charset="0"/>
                </a:rPr>
                <a:t>SELLA TURCICA</a:t>
              </a:r>
              <a:endParaRPr lang="hu-HU" sz="800" b="1" dirty="0">
                <a:latin typeface="Arial" panose="020B0604020202020204" pitchFamily="34" charset="0"/>
                <a:cs typeface="Arial" panose="020B0604020202020204" pitchFamily="34" charset="0"/>
              </a:endParaRPr>
            </a:p>
          </p:txBody>
        </p:sp>
        <p:cxnSp>
          <p:nvCxnSpPr>
            <p:cNvPr id="6" name="Egyenes összekötő nyíllal 5"/>
            <p:cNvCxnSpPr/>
            <p:nvPr/>
          </p:nvCxnSpPr>
          <p:spPr>
            <a:xfrm flipH="1">
              <a:off x="2539181" y="3331867"/>
              <a:ext cx="1" cy="23242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028" name="Picture 4" descr="http://dc344.4shared.com/img/wT7P49WB/s3/1253624d810/sphenoid-sella_turcica-midsag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824" y="4032111"/>
            <a:ext cx="2455297" cy="2557990"/>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1296955" y="4737879"/>
            <a:ext cx="1010213" cy="215444"/>
          </a:xfrm>
          <a:prstGeom prst="rect">
            <a:avLst/>
          </a:prstGeom>
          <a:noFill/>
          <a:ln>
            <a:noFill/>
          </a:ln>
        </p:spPr>
        <p:txBody>
          <a:bodyPr wrap="none" rtlCol="0">
            <a:spAutoFit/>
          </a:bodyPr>
          <a:lstStyle/>
          <a:p>
            <a:r>
              <a:rPr lang="hu-HU" sz="800" b="1" dirty="0" smtClean="0">
                <a:latin typeface="Arial" panose="020B0604020202020204" pitchFamily="34" charset="0"/>
                <a:cs typeface="Arial" panose="020B0604020202020204" pitchFamily="34" charset="0"/>
              </a:rPr>
              <a:t>SELLA TURCICA</a:t>
            </a:r>
            <a:endParaRPr lang="hu-HU" sz="800" b="1" dirty="0">
              <a:latin typeface="Arial" panose="020B0604020202020204" pitchFamily="34" charset="0"/>
              <a:cs typeface="Arial" panose="020B0604020202020204" pitchFamily="34" charset="0"/>
            </a:endParaRPr>
          </a:p>
        </p:txBody>
      </p:sp>
      <p:cxnSp>
        <p:nvCxnSpPr>
          <p:cNvPr id="10" name="Egyenes összekötő nyíllal 9"/>
          <p:cNvCxnSpPr/>
          <p:nvPr/>
        </p:nvCxnSpPr>
        <p:spPr>
          <a:xfrm>
            <a:off x="1839385" y="4934661"/>
            <a:ext cx="0" cy="1785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http://www.thebarrow.org/stellent/groups/public/@xinternet_con_bni/documents/webcontent/bqjpg02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947" y="3090666"/>
            <a:ext cx="4601353" cy="3509870"/>
          </a:xfrm>
          <a:prstGeom prst="rect">
            <a:avLst/>
          </a:prstGeom>
          <a:noFill/>
          <a:extLst>
            <a:ext uri="{909E8E84-426E-40DD-AFC4-6F175D3DCCD1}">
              <a14:hiddenFill xmlns:a14="http://schemas.microsoft.com/office/drawing/2010/main">
                <a:solidFill>
                  <a:srgbClr val="FFFFFF"/>
                </a:solidFill>
              </a14:hiddenFill>
            </a:ext>
          </a:extLst>
        </p:spPr>
      </p:pic>
      <p:sp>
        <p:nvSpPr>
          <p:cNvPr id="12" name="Téglalap 11"/>
          <p:cNvSpPr/>
          <p:nvPr/>
        </p:nvSpPr>
        <p:spPr>
          <a:xfrm>
            <a:off x="7835300" y="3374364"/>
            <a:ext cx="3436776" cy="3299108"/>
          </a:xfrm>
          <a:prstGeom prst="rect">
            <a:avLst/>
          </a:prstGeom>
        </p:spPr>
        <p:txBody>
          <a:bodyPr wrap="square">
            <a:spAutoFit/>
          </a:bodyPr>
          <a:lstStyle/>
          <a:p>
            <a:pPr>
              <a:lnSpc>
                <a:spcPct val="150000"/>
              </a:lnSpc>
            </a:pPr>
            <a:r>
              <a:rPr lang="en-US" sz="1000" b="1" i="1" dirty="0" smtClean="0">
                <a:solidFill>
                  <a:srgbClr val="333333"/>
                </a:solidFill>
                <a:latin typeface="arial" panose="020B0604020202020204" pitchFamily="34" charset="0"/>
              </a:rPr>
              <a:t>1=</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Processus</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clinoideus</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ant</a:t>
            </a:r>
            <a:r>
              <a:rPr lang="hu-HU" sz="1000" b="1" i="1" dirty="0" smtClean="0">
                <a:solidFill>
                  <a:srgbClr val="333333"/>
                </a:solidFill>
                <a:latin typeface="arial" panose="020B0604020202020204" pitchFamily="34" charset="0"/>
              </a:rPr>
              <a:t>.</a:t>
            </a:r>
          </a:p>
          <a:p>
            <a:pPr>
              <a:lnSpc>
                <a:spcPct val="150000"/>
              </a:lnSpc>
            </a:pPr>
            <a:r>
              <a:rPr lang="en-US" sz="1000" b="1" i="1" dirty="0" smtClean="0">
                <a:solidFill>
                  <a:srgbClr val="333333"/>
                </a:solidFill>
                <a:latin typeface="arial" panose="020B0604020202020204" pitchFamily="34" charset="0"/>
              </a:rPr>
              <a:t>2=</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Ala</a:t>
            </a:r>
            <a:r>
              <a:rPr lang="hu-HU" sz="1000" b="1" i="1" dirty="0" smtClean="0">
                <a:solidFill>
                  <a:srgbClr val="333333"/>
                </a:solidFill>
                <a:latin typeface="arial" panose="020B0604020202020204" pitchFamily="34" charset="0"/>
              </a:rPr>
              <a:t> minor</a:t>
            </a:r>
            <a:endParaRPr lang="hu-HU" sz="1000" b="1" i="1" dirty="0">
              <a:solidFill>
                <a:srgbClr val="333333"/>
              </a:solidFill>
              <a:latin typeface="arial" panose="020B0604020202020204" pitchFamily="34" charset="0"/>
            </a:endParaRPr>
          </a:p>
          <a:p>
            <a:pPr>
              <a:lnSpc>
                <a:spcPct val="150000"/>
              </a:lnSpc>
            </a:pPr>
            <a:r>
              <a:rPr lang="en-US" sz="1000" b="1" i="1" dirty="0" smtClean="0">
                <a:solidFill>
                  <a:srgbClr val="333333"/>
                </a:solidFill>
                <a:latin typeface="arial" panose="020B0604020202020204" pitchFamily="34" charset="0"/>
              </a:rPr>
              <a:t>4=</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Canalis</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opticus</a:t>
            </a:r>
            <a:endParaRPr lang="hu-HU" sz="1000" b="1" i="1" dirty="0" smtClean="0">
              <a:solidFill>
                <a:srgbClr val="333333"/>
              </a:solidFill>
              <a:latin typeface="arial" panose="020B0604020202020204" pitchFamily="34" charset="0"/>
            </a:endParaRPr>
          </a:p>
          <a:p>
            <a:pPr>
              <a:lnSpc>
                <a:spcPct val="150000"/>
              </a:lnSpc>
            </a:pPr>
            <a:r>
              <a:rPr lang="en-US" sz="1000" b="1" i="1" dirty="0" smtClean="0">
                <a:solidFill>
                  <a:srgbClr val="333333"/>
                </a:solidFill>
                <a:latin typeface="arial" panose="020B0604020202020204" pitchFamily="34" charset="0"/>
              </a:rPr>
              <a:t>5=</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Fissura</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orbitalis</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sup</a:t>
            </a:r>
            <a:r>
              <a:rPr lang="hu-HU" sz="1000" b="1" i="1" dirty="0" smtClean="0">
                <a:solidFill>
                  <a:srgbClr val="333333"/>
                </a:solidFill>
                <a:latin typeface="arial" panose="020B0604020202020204" pitchFamily="34" charset="0"/>
              </a:rPr>
              <a:t>.</a:t>
            </a:r>
          </a:p>
          <a:p>
            <a:pPr>
              <a:lnSpc>
                <a:spcPct val="150000"/>
              </a:lnSpc>
            </a:pPr>
            <a:r>
              <a:rPr lang="en-US" sz="1000" b="1" i="1" dirty="0" smtClean="0">
                <a:solidFill>
                  <a:srgbClr val="333333"/>
                </a:solidFill>
                <a:latin typeface="arial" panose="020B0604020202020204" pitchFamily="34" charset="0"/>
              </a:rPr>
              <a:t>6=</a:t>
            </a:r>
            <a:r>
              <a:rPr lang="hu-HU" sz="1000" b="1" i="1" dirty="0" err="1">
                <a:solidFill>
                  <a:srgbClr val="333333"/>
                </a:solidFill>
                <a:latin typeface="arial" panose="020B0604020202020204" pitchFamily="34" charset="0"/>
              </a:rPr>
              <a:t>P</a:t>
            </a:r>
            <a:r>
              <a:rPr lang="en-US" sz="1000" b="1" i="1" dirty="0" err="1" smtClean="0">
                <a:solidFill>
                  <a:srgbClr val="333333"/>
                </a:solidFill>
                <a:latin typeface="arial" panose="020B0604020202020204" pitchFamily="34" charset="0"/>
              </a:rPr>
              <a:t>lanum</a:t>
            </a:r>
            <a:r>
              <a:rPr lang="en-US" sz="1000" b="1" i="1" dirty="0" smtClean="0">
                <a:solidFill>
                  <a:srgbClr val="333333"/>
                </a:solidFill>
                <a:latin typeface="arial" panose="020B0604020202020204" pitchFamily="34" charset="0"/>
              </a:rPr>
              <a:t> </a:t>
            </a:r>
            <a:r>
              <a:rPr lang="en-US" sz="1000" b="1" i="1" dirty="0" err="1" smtClean="0">
                <a:solidFill>
                  <a:srgbClr val="333333"/>
                </a:solidFill>
                <a:latin typeface="arial" panose="020B0604020202020204" pitchFamily="34" charset="0"/>
              </a:rPr>
              <a:t>sphenoidale</a:t>
            </a:r>
            <a:endParaRPr lang="hu-HU" sz="1000" b="1" i="1" dirty="0" smtClean="0">
              <a:solidFill>
                <a:srgbClr val="333333"/>
              </a:solidFill>
              <a:latin typeface="arial" panose="020B0604020202020204" pitchFamily="34" charset="0"/>
            </a:endParaRPr>
          </a:p>
          <a:p>
            <a:pPr>
              <a:lnSpc>
                <a:spcPct val="150000"/>
              </a:lnSpc>
            </a:pPr>
            <a:r>
              <a:rPr lang="hu-HU" sz="1000" b="1" i="1" dirty="0" smtClean="0">
                <a:solidFill>
                  <a:srgbClr val="333333"/>
                </a:solidFill>
                <a:latin typeface="arial" panose="020B0604020202020204" pitchFamily="34" charset="0"/>
              </a:rPr>
              <a:t>7</a:t>
            </a:r>
            <a:r>
              <a:rPr lang="en-US" sz="1000" b="1" i="1" dirty="0" smtClean="0">
                <a:solidFill>
                  <a:srgbClr val="333333"/>
                </a:solidFill>
                <a:latin typeface="arial" panose="020B0604020202020204" pitchFamily="34" charset="0"/>
              </a:rPr>
              <a:t>=</a:t>
            </a:r>
            <a:r>
              <a:rPr lang="hu-HU" sz="1000" b="1" i="1" dirty="0" smtClean="0">
                <a:solidFill>
                  <a:srgbClr val="333333"/>
                </a:solidFill>
                <a:latin typeface="arial" panose="020B0604020202020204" pitchFamily="34" charset="0"/>
              </a:rPr>
              <a:t> S</a:t>
            </a:r>
            <a:r>
              <a:rPr lang="en-US" sz="1000" b="1" i="1" dirty="0" err="1" smtClean="0">
                <a:solidFill>
                  <a:srgbClr val="333333"/>
                </a:solidFill>
                <a:latin typeface="arial" panose="020B0604020202020204" pitchFamily="34" charset="0"/>
              </a:rPr>
              <a:t>ulcus</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chiasmatis</a:t>
            </a:r>
            <a:endParaRPr lang="hu-HU" sz="1000" b="1" i="1" dirty="0">
              <a:solidFill>
                <a:srgbClr val="333333"/>
              </a:solidFill>
              <a:latin typeface="arial" panose="020B0604020202020204" pitchFamily="34" charset="0"/>
            </a:endParaRPr>
          </a:p>
          <a:p>
            <a:pPr>
              <a:lnSpc>
                <a:spcPct val="150000"/>
              </a:lnSpc>
            </a:pPr>
            <a:r>
              <a:rPr lang="en-US" sz="1000" b="1" i="1" dirty="0" smtClean="0">
                <a:solidFill>
                  <a:srgbClr val="333333"/>
                </a:solidFill>
                <a:latin typeface="arial" panose="020B0604020202020204" pitchFamily="34" charset="0"/>
              </a:rPr>
              <a:t>8=</a:t>
            </a:r>
            <a:r>
              <a:rPr lang="hu-HU" sz="1000" b="1" i="1" dirty="0" err="1">
                <a:solidFill>
                  <a:srgbClr val="333333"/>
                </a:solidFill>
                <a:latin typeface="arial" panose="020B0604020202020204" pitchFamily="34" charset="0"/>
              </a:rPr>
              <a:t>T</a:t>
            </a:r>
            <a:r>
              <a:rPr lang="en-US" sz="1000" b="1" i="1" dirty="0" err="1" smtClean="0">
                <a:solidFill>
                  <a:srgbClr val="333333"/>
                </a:solidFill>
                <a:latin typeface="arial" panose="020B0604020202020204" pitchFamily="34" charset="0"/>
              </a:rPr>
              <a:t>uberculum</a:t>
            </a:r>
            <a:r>
              <a:rPr lang="en-US" sz="1000" b="1" i="1" dirty="0" smtClean="0">
                <a:solidFill>
                  <a:srgbClr val="333333"/>
                </a:solidFill>
                <a:latin typeface="arial" panose="020B0604020202020204" pitchFamily="34" charset="0"/>
              </a:rPr>
              <a:t> </a:t>
            </a:r>
            <a:r>
              <a:rPr lang="en-US" sz="1000" b="1" i="1" dirty="0" err="1" smtClean="0">
                <a:solidFill>
                  <a:srgbClr val="333333"/>
                </a:solidFill>
                <a:latin typeface="arial" panose="020B0604020202020204" pitchFamily="34" charset="0"/>
              </a:rPr>
              <a:t>sellae</a:t>
            </a:r>
            <a:endParaRPr lang="hu-HU" sz="1000" b="1" i="1" dirty="0" smtClean="0">
              <a:solidFill>
                <a:srgbClr val="333333"/>
              </a:solidFill>
              <a:latin typeface="arial" panose="020B0604020202020204" pitchFamily="34" charset="0"/>
            </a:endParaRPr>
          </a:p>
          <a:p>
            <a:pPr>
              <a:lnSpc>
                <a:spcPct val="150000"/>
              </a:lnSpc>
            </a:pPr>
            <a:r>
              <a:rPr lang="en-US" sz="1000" b="1" i="1" dirty="0" smtClean="0">
                <a:solidFill>
                  <a:srgbClr val="C00000"/>
                </a:solidFill>
                <a:latin typeface="arial" panose="020B0604020202020204" pitchFamily="34" charset="0"/>
              </a:rPr>
              <a:t>9=</a:t>
            </a:r>
            <a:r>
              <a:rPr lang="hu-HU" sz="1000" b="1" i="1" dirty="0" smtClean="0">
                <a:solidFill>
                  <a:srgbClr val="C00000"/>
                </a:solidFill>
                <a:latin typeface="arial" panose="020B0604020202020204" pitchFamily="34" charset="0"/>
              </a:rPr>
              <a:t> Fossa </a:t>
            </a:r>
            <a:r>
              <a:rPr lang="hu-HU" sz="1000" b="1" i="1" dirty="0" err="1" smtClean="0">
                <a:solidFill>
                  <a:srgbClr val="C00000"/>
                </a:solidFill>
                <a:latin typeface="arial" panose="020B0604020202020204" pitchFamily="34" charset="0"/>
              </a:rPr>
              <a:t>hypophysisalis</a:t>
            </a:r>
            <a:endParaRPr lang="hu-HU" sz="1000" b="1" i="1" dirty="0">
              <a:solidFill>
                <a:srgbClr val="C00000"/>
              </a:solidFill>
              <a:latin typeface="arial" panose="020B0604020202020204" pitchFamily="34" charset="0"/>
            </a:endParaRPr>
          </a:p>
          <a:p>
            <a:pPr>
              <a:lnSpc>
                <a:spcPct val="150000"/>
              </a:lnSpc>
            </a:pPr>
            <a:r>
              <a:rPr lang="en-US" sz="1000" b="1" i="1" dirty="0" smtClean="0">
                <a:solidFill>
                  <a:srgbClr val="333333"/>
                </a:solidFill>
                <a:latin typeface="arial" panose="020B0604020202020204" pitchFamily="34" charset="0"/>
              </a:rPr>
              <a:t>10=</a:t>
            </a:r>
            <a:r>
              <a:rPr lang="hu-HU" sz="1000" b="1" i="1" dirty="0" smtClean="0">
                <a:solidFill>
                  <a:srgbClr val="333333"/>
                </a:solidFill>
                <a:latin typeface="arial" panose="020B0604020202020204" pitchFamily="34" charset="0"/>
              </a:rPr>
              <a:t>D</a:t>
            </a:r>
            <a:r>
              <a:rPr lang="en-US" sz="1000" b="1" i="1" dirty="0" err="1" smtClean="0">
                <a:solidFill>
                  <a:srgbClr val="333333"/>
                </a:solidFill>
                <a:latin typeface="arial" panose="020B0604020202020204" pitchFamily="34" charset="0"/>
              </a:rPr>
              <a:t>orsum</a:t>
            </a:r>
            <a:r>
              <a:rPr lang="en-US" sz="1000" b="1" i="1" dirty="0" smtClean="0">
                <a:solidFill>
                  <a:srgbClr val="333333"/>
                </a:solidFill>
                <a:latin typeface="arial" panose="020B0604020202020204" pitchFamily="34" charset="0"/>
              </a:rPr>
              <a:t> </a:t>
            </a:r>
            <a:r>
              <a:rPr lang="en-US" sz="1000" b="1" i="1" dirty="0" err="1" smtClean="0">
                <a:solidFill>
                  <a:srgbClr val="333333"/>
                </a:solidFill>
                <a:latin typeface="arial" panose="020B0604020202020204" pitchFamily="34" charset="0"/>
              </a:rPr>
              <a:t>sellae</a:t>
            </a:r>
            <a:endParaRPr lang="hu-HU" sz="1000" b="1" i="1" dirty="0" smtClean="0">
              <a:solidFill>
                <a:srgbClr val="333333"/>
              </a:solidFill>
              <a:latin typeface="arial" panose="020B0604020202020204" pitchFamily="34" charset="0"/>
            </a:endParaRPr>
          </a:p>
          <a:p>
            <a:pPr>
              <a:lnSpc>
                <a:spcPct val="150000"/>
              </a:lnSpc>
            </a:pPr>
            <a:r>
              <a:rPr lang="en-US" sz="1000" b="1" i="1" dirty="0" smtClean="0">
                <a:solidFill>
                  <a:srgbClr val="333333"/>
                </a:solidFill>
                <a:latin typeface="arial" panose="020B0604020202020204" pitchFamily="34" charset="0"/>
              </a:rPr>
              <a:t>11=</a:t>
            </a:r>
            <a:r>
              <a:rPr lang="hu-HU" sz="1000" b="1" i="1" dirty="0" smtClean="0">
                <a:solidFill>
                  <a:srgbClr val="333333"/>
                </a:solidFill>
                <a:latin typeface="arial" panose="020B0604020202020204" pitchFamily="34" charset="0"/>
              </a:rPr>
              <a:t> </a:t>
            </a:r>
            <a:r>
              <a:rPr lang="hu-HU" sz="1000" b="1" i="1" dirty="0">
                <a:solidFill>
                  <a:srgbClr val="333333"/>
                </a:solidFill>
                <a:latin typeface="arial" panose="020B0604020202020204" pitchFamily="34" charset="0"/>
              </a:rPr>
              <a:t>P</a:t>
            </a:r>
            <a:r>
              <a:rPr lang="en-US" sz="1000" b="1" i="1" dirty="0" err="1" smtClean="0">
                <a:solidFill>
                  <a:srgbClr val="333333"/>
                </a:solidFill>
                <a:latin typeface="arial" panose="020B0604020202020204" pitchFamily="34" charset="0"/>
              </a:rPr>
              <a:t>rocess</a:t>
            </a:r>
            <a:r>
              <a:rPr lang="hu-HU" sz="1000" b="1" i="1" dirty="0" err="1" smtClean="0">
                <a:solidFill>
                  <a:srgbClr val="333333"/>
                </a:solidFill>
                <a:latin typeface="arial" panose="020B0604020202020204" pitchFamily="34" charset="0"/>
              </a:rPr>
              <a:t>us</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clinoideus</a:t>
            </a:r>
            <a:r>
              <a:rPr lang="hu-HU" sz="1000" b="1" i="1" dirty="0" smtClean="0">
                <a:solidFill>
                  <a:srgbClr val="333333"/>
                </a:solidFill>
                <a:latin typeface="arial" panose="020B0604020202020204" pitchFamily="34" charset="0"/>
              </a:rPr>
              <a:t> post. </a:t>
            </a:r>
          </a:p>
          <a:p>
            <a:pPr>
              <a:lnSpc>
                <a:spcPct val="150000"/>
              </a:lnSpc>
            </a:pPr>
            <a:r>
              <a:rPr lang="en-US" sz="1000" b="1" i="1" dirty="0" smtClean="0">
                <a:solidFill>
                  <a:srgbClr val="333333"/>
                </a:solidFill>
                <a:latin typeface="arial" panose="020B0604020202020204" pitchFamily="34" charset="0"/>
              </a:rPr>
              <a:t>12=</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Sulcus</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caroticus</a:t>
            </a:r>
            <a:endParaRPr lang="hu-HU" sz="1000" b="1" i="1" dirty="0">
              <a:solidFill>
                <a:srgbClr val="333333"/>
              </a:solidFill>
              <a:latin typeface="arial" panose="020B0604020202020204" pitchFamily="34" charset="0"/>
            </a:endParaRPr>
          </a:p>
          <a:p>
            <a:pPr>
              <a:lnSpc>
                <a:spcPct val="150000"/>
              </a:lnSpc>
            </a:pPr>
            <a:r>
              <a:rPr lang="en-US" sz="1000" b="1" i="1" dirty="0" smtClean="0">
                <a:solidFill>
                  <a:srgbClr val="333333"/>
                </a:solidFill>
                <a:latin typeface="arial" panose="020B0604020202020204" pitchFamily="34" charset="0"/>
              </a:rPr>
              <a:t>13=</a:t>
            </a:r>
            <a:r>
              <a:rPr lang="hu-HU" sz="1000" b="1" i="1" dirty="0" smtClean="0">
                <a:solidFill>
                  <a:srgbClr val="333333"/>
                </a:solidFill>
                <a:latin typeface="arial" panose="020B0604020202020204" pitchFamily="34" charset="0"/>
              </a:rPr>
              <a:t> F</a:t>
            </a:r>
            <a:r>
              <a:rPr lang="en-US" sz="1000" b="1" i="1" dirty="0" err="1" smtClean="0">
                <a:solidFill>
                  <a:srgbClr val="333333"/>
                </a:solidFill>
                <a:latin typeface="arial" panose="020B0604020202020204" pitchFamily="34" charset="0"/>
              </a:rPr>
              <a:t>oramen</a:t>
            </a:r>
            <a:r>
              <a:rPr lang="en-US" sz="1000" b="1" i="1" dirty="0" smtClean="0">
                <a:solidFill>
                  <a:srgbClr val="333333"/>
                </a:solidFill>
                <a:latin typeface="arial" panose="020B0604020202020204" pitchFamily="34" charset="0"/>
              </a:rPr>
              <a:t> </a:t>
            </a:r>
            <a:r>
              <a:rPr lang="en-US" sz="1000" b="1" i="1" dirty="0" err="1" smtClean="0">
                <a:solidFill>
                  <a:srgbClr val="333333"/>
                </a:solidFill>
                <a:latin typeface="arial" panose="020B0604020202020204" pitchFamily="34" charset="0"/>
              </a:rPr>
              <a:t>rotundum</a:t>
            </a:r>
            <a:endParaRPr lang="hu-HU" sz="1000" b="1" i="1" dirty="0" smtClean="0">
              <a:solidFill>
                <a:srgbClr val="333333"/>
              </a:solidFill>
              <a:latin typeface="arial" panose="020B0604020202020204" pitchFamily="34" charset="0"/>
            </a:endParaRPr>
          </a:p>
          <a:p>
            <a:pPr>
              <a:lnSpc>
                <a:spcPct val="150000"/>
              </a:lnSpc>
            </a:pPr>
            <a:r>
              <a:rPr lang="en-US" sz="1000" b="1" i="1" dirty="0" smtClean="0">
                <a:solidFill>
                  <a:srgbClr val="333333"/>
                </a:solidFill>
                <a:latin typeface="arial" panose="020B0604020202020204" pitchFamily="34" charset="0"/>
              </a:rPr>
              <a:t>14=</a:t>
            </a:r>
            <a:r>
              <a:rPr lang="hu-HU" sz="1000" b="1" i="1" dirty="0" smtClean="0">
                <a:solidFill>
                  <a:srgbClr val="333333"/>
                </a:solidFill>
                <a:latin typeface="arial" panose="020B0604020202020204" pitchFamily="34" charset="0"/>
              </a:rPr>
              <a:t> </a:t>
            </a:r>
            <a:r>
              <a:rPr lang="hu-HU" sz="1000" b="1" i="1" dirty="0">
                <a:solidFill>
                  <a:srgbClr val="333333"/>
                </a:solidFill>
                <a:latin typeface="arial" panose="020B0604020202020204" pitchFamily="34" charset="0"/>
              </a:rPr>
              <a:t>F</a:t>
            </a:r>
            <a:r>
              <a:rPr lang="en-US" sz="1000" b="1" i="1" dirty="0" err="1" smtClean="0">
                <a:solidFill>
                  <a:srgbClr val="333333"/>
                </a:solidFill>
                <a:latin typeface="arial" panose="020B0604020202020204" pitchFamily="34" charset="0"/>
              </a:rPr>
              <a:t>oramen</a:t>
            </a:r>
            <a:r>
              <a:rPr lang="en-US" sz="1000" b="1" i="1" dirty="0" smtClean="0">
                <a:solidFill>
                  <a:srgbClr val="333333"/>
                </a:solidFill>
                <a:latin typeface="arial" panose="020B0604020202020204" pitchFamily="34" charset="0"/>
              </a:rPr>
              <a:t> </a:t>
            </a:r>
            <a:r>
              <a:rPr lang="en-US" sz="1000" b="1" i="1" dirty="0" err="1" smtClean="0">
                <a:solidFill>
                  <a:srgbClr val="333333"/>
                </a:solidFill>
                <a:latin typeface="arial" panose="020B0604020202020204" pitchFamily="34" charset="0"/>
              </a:rPr>
              <a:t>ovale</a:t>
            </a:r>
            <a:endParaRPr lang="hu-HU" sz="1000" b="1" i="1" dirty="0" smtClean="0">
              <a:solidFill>
                <a:srgbClr val="333333"/>
              </a:solidFill>
              <a:latin typeface="arial" panose="020B0604020202020204" pitchFamily="34" charset="0"/>
            </a:endParaRPr>
          </a:p>
          <a:p>
            <a:pPr>
              <a:lnSpc>
                <a:spcPct val="150000"/>
              </a:lnSpc>
            </a:pPr>
            <a:r>
              <a:rPr lang="en-US" sz="1000" b="1" i="1" dirty="0" smtClean="0">
                <a:solidFill>
                  <a:srgbClr val="333333"/>
                </a:solidFill>
                <a:latin typeface="arial" panose="020B0604020202020204" pitchFamily="34" charset="0"/>
              </a:rPr>
              <a:t>15=</a:t>
            </a:r>
            <a:r>
              <a:rPr lang="hu-HU" sz="1000" b="1" i="1" dirty="0" smtClean="0">
                <a:solidFill>
                  <a:srgbClr val="333333"/>
                </a:solidFill>
                <a:latin typeface="arial" panose="020B0604020202020204" pitchFamily="34" charset="0"/>
              </a:rPr>
              <a:t> </a:t>
            </a:r>
            <a:r>
              <a:rPr lang="hu-HU" sz="1000" b="1" i="1" dirty="0">
                <a:solidFill>
                  <a:srgbClr val="333333"/>
                </a:solidFill>
                <a:latin typeface="arial" panose="020B0604020202020204" pitchFamily="34" charset="0"/>
              </a:rPr>
              <a:t>P</a:t>
            </a:r>
            <a:r>
              <a:rPr lang="en-US" sz="1000" b="1" i="1" dirty="0" err="1" smtClean="0">
                <a:solidFill>
                  <a:srgbClr val="333333"/>
                </a:solidFill>
                <a:latin typeface="arial" panose="020B0604020202020204" pitchFamily="34" charset="0"/>
              </a:rPr>
              <a:t>rocess</a:t>
            </a:r>
            <a:r>
              <a:rPr lang="hu-HU" sz="1000" b="1" i="1" dirty="0" err="1" smtClean="0">
                <a:solidFill>
                  <a:srgbClr val="333333"/>
                </a:solidFill>
                <a:latin typeface="arial" panose="020B0604020202020204" pitchFamily="34" charset="0"/>
              </a:rPr>
              <a:t>us</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clinoideus</a:t>
            </a:r>
            <a:r>
              <a:rPr lang="hu-HU" sz="1000" b="1" i="1" dirty="0" smtClean="0">
                <a:solidFill>
                  <a:srgbClr val="333333"/>
                </a:solidFill>
                <a:latin typeface="arial" panose="020B0604020202020204" pitchFamily="34" charset="0"/>
              </a:rPr>
              <a:t> </a:t>
            </a:r>
            <a:r>
              <a:rPr lang="hu-HU" sz="1000" b="1" i="1" dirty="0" err="1" smtClean="0">
                <a:solidFill>
                  <a:srgbClr val="333333"/>
                </a:solidFill>
                <a:latin typeface="arial" panose="020B0604020202020204" pitchFamily="34" charset="0"/>
              </a:rPr>
              <a:t>med</a:t>
            </a:r>
            <a:r>
              <a:rPr lang="hu-HU" sz="1000" b="1" i="1" dirty="0" smtClean="0">
                <a:solidFill>
                  <a:srgbClr val="333333"/>
                </a:solidFill>
                <a:latin typeface="arial" panose="020B0604020202020204" pitchFamily="34" charset="0"/>
              </a:rPr>
              <a:t>.</a:t>
            </a:r>
            <a:endParaRPr lang="hu-HU" sz="1000" b="1" dirty="0"/>
          </a:p>
        </p:txBody>
      </p:sp>
      <p:sp>
        <p:nvSpPr>
          <p:cNvPr id="3" name="Szövegdoboz 2"/>
          <p:cNvSpPr txBox="1"/>
          <p:nvPr/>
        </p:nvSpPr>
        <p:spPr>
          <a:xfrm>
            <a:off x="3128682" y="1449107"/>
            <a:ext cx="2680542" cy="276999"/>
          </a:xfrm>
          <a:prstGeom prst="rect">
            <a:avLst/>
          </a:prstGeom>
          <a:noFill/>
        </p:spPr>
        <p:txBody>
          <a:bodyPr wrap="none" rtlCol="0">
            <a:spAutoFit/>
          </a:bodyPr>
          <a:lstStyle/>
          <a:p>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ella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thurcica</a:t>
            </a:r>
            <a:r>
              <a:rPr lang="hu-HU" sz="1200" b="1" dirty="0" smtClean="0">
                <a:latin typeface="Arial" panose="020B0604020202020204" pitchFamily="34" charset="0"/>
                <a:cs typeface="Arial" panose="020B0604020202020204" pitchFamily="34" charset="0"/>
              </a:rPr>
              <a:t>: fossa </a:t>
            </a:r>
            <a:r>
              <a:rPr lang="hu-HU" sz="1200" b="1" dirty="0" err="1" smtClean="0">
                <a:latin typeface="Arial" panose="020B0604020202020204" pitchFamily="34" charset="0"/>
                <a:cs typeface="Arial" panose="020B0604020202020204" pitchFamily="34" charset="0"/>
              </a:rPr>
              <a:t>hypohysealis</a:t>
            </a:r>
            <a:endParaRPr lang="hu-HU" sz="1200" b="1" dirty="0">
              <a:latin typeface="Arial" panose="020B0604020202020204" pitchFamily="34" charset="0"/>
              <a:cs typeface="Arial" panose="020B0604020202020204" pitchFamily="34" charset="0"/>
            </a:endParaRPr>
          </a:p>
        </p:txBody>
      </p:sp>
      <p:grpSp>
        <p:nvGrpSpPr>
          <p:cNvPr id="9" name="Csoportba foglalás 8"/>
          <p:cNvGrpSpPr/>
          <p:nvPr/>
        </p:nvGrpSpPr>
        <p:grpSpPr>
          <a:xfrm>
            <a:off x="7977519" y="740822"/>
            <a:ext cx="4301263" cy="2633542"/>
            <a:chOff x="7977519" y="740822"/>
            <a:chExt cx="4301263" cy="2633542"/>
          </a:xfrm>
        </p:grpSpPr>
        <p:pic>
          <p:nvPicPr>
            <p:cNvPr id="7170" name="Picture 2" descr="https://upload.wikimedia.org/wikipedia/commons/6/6a/Pituitary_gland.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272" r="4698"/>
            <a:stretch/>
          </p:blipFill>
          <p:spPr bwMode="auto">
            <a:xfrm>
              <a:off x="7977519" y="740822"/>
              <a:ext cx="3453591" cy="2633542"/>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11369559" y="2536113"/>
              <a:ext cx="909223" cy="246221"/>
            </a:xfrm>
            <a:prstGeom prst="rect">
              <a:avLst/>
            </a:prstGeom>
            <a:noFill/>
          </p:spPr>
          <p:txBody>
            <a:bodyPr wrap="none" rtlCol="0">
              <a:spAutoFit/>
            </a:bodyPr>
            <a:lstStyle/>
            <a:p>
              <a:r>
                <a:rPr lang="hu-HU" sz="1000" b="1" dirty="0" err="1" smtClean="0">
                  <a:solidFill>
                    <a:srgbClr val="C00000"/>
                  </a:solidFill>
                  <a:latin typeface="Arial" panose="020B0604020202020204" pitchFamily="34" charset="0"/>
                  <a:cs typeface="Arial" panose="020B0604020202020204" pitchFamily="34" charset="0"/>
                </a:rPr>
                <a:t>Hypophysis</a:t>
              </a:r>
              <a:endParaRPr lang="hu-HU" sz="10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43197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06151" y="326571"/>
            <a:ext cx="10515600" cy="757627"/>
          </a:xfrm>
        </p:spPr>
        <p:txBody>
          <a:bodyPr>
            <a:normAutofit/>
          </a:bodyPr>
          <a:lstStyle/>
          <a:p>
            <a:pPr algn="ctr"/>
            <a:r>
              <a:rPr lang="hu-HU" sz="2000" b="1" dirty="0" smtClean="0">
                <a:latin typeface="Arial" panose="020B0604020202020204" pitchFamily="34" charset="0"/>
                <a:cs typeface="Arial" panose="020B0604020202020204" pitchFamily="34" charset="0"/>
              </a:rPr>
              <a:t>FOSSA CRANII POSTERIOR (SCALA POSTERIOR)</a:t>
            </a:r>
            <a:r>
              <a:rPr lang="de-DE" sz="2000" b="1" dirty="0" smtClean="0">
                <a:latin typeface="Arial" panose="020B0604020202020204" pitchFamily="34" charset="0"/>
                <a:cs typeface="Arial" panose="020B0604020202020204" pitchFamily="34" charset="0"/>
              </a:rPr>
              <a:t/>
            </a:r>
            <a:br>
              <a:rPr lang="de-DE" sz="2000" b="1" dirty="0" smtClean="0">
                <a:latin typeface="Arial" panose="020B0604020202020204" pitchFamily="34" charset="0"/>
                <a:cs typeface="Arial" panose="020B0604020202020204" pitchFamily="34" charset="0"/>
              </a:rPr>
            </a:br>
            <a:endParaRPr lang="hu-HU" sz="2000" dirty="0"/>
          </a:p>
        </p:txBody>
      </p:sp>
      <p:sp>
        <p:nvSpPr>
          <p:cNvPr id="3" name="Tartalom helye 2"/>
          <p:cNvSpPr>
            <a:spLocks noGrp="1"/>
          </p:cNvSpPr>
          <p:nvPr>
            <p:ph idx="1"/>
          </p:nvPr>
        </p:nvSpPr>
        <p:spPr>
          <a:xfrm>
            <a:off x="361763" y="1079732"/>
            <a:ext cx="10515600" cy="4351338"/>
          </a:xfrm>
        </p:spPr>
        <p:txBody>
          <a:bodyPr/>
          <a:lstStyle/>
          <a:p>
            <a:pPr>
              <a:lnSpc>
                <a:spcPct val="150000"/>
              </a:lnSpc>
            </a:pPr>
            <a:r>
              <a:rPr lang="hu-HU" sz="1200" b="1" dirty="0">
                <a:latin typeface="Arial" panose="020B0604020202020204" pitchFamily="34" charset="0"/>
                <a:cs typeface="Arial" panose="020B0604020202020204" pitchFamily="34" charset="0"/>
              </a:rPr>
              <a:t>c</a:t>
            </a:r>
            <a:r>
              <a:rPr lang="hu-HU" sz="1200" b="1" dirty="0" smtClean="0">
                <a:latin typeface="Arial" panose="020B0604020202020204" pitchFamily="34" charset="0"/>
                <a:cs typeface="Arial" panose="020B0604020202020204" pitchFamily="34" charset="0"/>
              </a:rPr>
              <a:t>orpus </a:t>
            </a:r>
            <a:r>
              <a:rPr lang="hu-HU" sz="1200" b="1" dirty="0" err="1" smtClean="0">
                <a:latin typeface="Arial" panose="020B0604020202020204" pitchFamily="34" charset="0"/>
                <a:cs typeface="Arial" panose="020B0604020202020204" pitchFamily="34" charset="0"/>
              </a:rPr>
              <a:t>ossis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sphenoidalis</a:t>
            </a:r>
            <a:endParaRPr lang="hu-HU" sz="1200" b="1" dirty="0">
              <a:latin typeface="Arial" panose="020B0604020202020204" pitchFamily="34" charset="0"/>
              <a:cs typeface="Arial" panose="020B0604020202020204" pitchFamily="34" charset="0"/>
            </a:endParaRPr>
          </a:p>
          <a:p>
            <a:pPr>
              <a:lnSpc>
                <a:spcPct val="150000"/>
              </a:lnSpc>
            </a:pPr>
            <a:r>
              <a:rPr lang="hu-HU" sz="1200" b="1" dirty="0" smtClean="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p</a:t>
            </a:r>
            <a:r>
              <a:rPr lang="hu-HU" sz="1200" b="1" dirty="0" err="1" smtClean="0">
                <a:latin typeface="Arial" panose="020B0604020202020204" pitchFamily="34" charset="0"/>
                <a:cs typeface="Arial" panose="020B0604020202020204" pitchFamily="34" charset="0"/>
              </a:rPr>
              <a:t>ars</a:t>
            </a:r>
            <a:r>
              <a:rPr lang="hu-HU" sz="1200" b="1" dirty="0" smtClean="0">
                <a:latin typeface="Arial" panose="020B0604020202020204" pitchFamily="34" charset="0"/>
                <a:cs typeface="Arial" panose="020B0604020202020204" pitchFamily="34" charset="0"/>
              </a:rPr>
              <a:t> </a:t>
            </a:r>
            <a:r>
              <a:rPr lang="hu-HU" sz="1200" b="1" dirty="0" err="1">
                <a:latin typeface="Arial" panose="020B0604020202020204" pitchFamily="34" charset="0"/>
                <a:cs typeface="Arial" panose="020B0604020202020204" pitchFamily="34" charset="0"/>
              </a:rPr>
              <a:t>petrosa</a:t>
            </a:r>
            <a:r>
              <a:rPr lang="hu-HU" sz="1200" b="1" dirty="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ossis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temporalis</a:t>
            </a:r>
            <a:endParaRPr lang="hu-HU" sz="1200" b="1" dirty="0">
              <a:latin typeface="Arial" panose="020B0604020202020204" pitchFamily="34" charset="0"/>
              <a:cs typeface="Arial" panose="020B0604020202020204" pitchFamily="34" charset="0"/>
            </a:endParaRPr>
          </a:p>
          <a:p>
            <a:pPr>
              <a:lnSpc>
                <a:spcPct val="150000"/>
              </a:lnSpc>
            </a:pPr>
            <a:r>
              <a:rPr lang="hu-HU" sz="1200" b="1" dirty="0" err="1">
                <a:latin typeface="Arial" panose="020B0604020202020204" pitchFamily="34" charset="0"/>
                <a:cs typeface="Arial" panose="020B0604020202020204" pitchFamily="34" charset="0"/>
              </a:rPr>
              <a:t>o</a:t>
            </a:r>
            <a:r>
              <a:rPr lang="hu-HU" sz="1200" b="1" dirty="0" err="1" smtClean="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occipitale</a:t>
            </a:r>
            <a:r>
              <a:rPr lang="hu-HU" sz="1200" b="1" dirty="0" smtClean="0">
                <a:latin typeface="Arial" panose="020B0604020202020204" pitchFamily="34" charset="0"/>
                <a:cs typeface="Arial" panose="020B0604020202020204" pitchFamily="34" charset="0"/>
              </a:rPr>
              <a:t> - </a:t>
            </a:r>
            <a:r>
              <a:rPr lang="hu-HU" sz="1200" b="1" dirty="0" err="1">
                <a:latin typeface="Arial" panose="020B0604020202020204" pitchFamily="34" charset="0"/>
                <a:cs typeface="Arial" panose="020B0604020202020204" pitchFamily="34" charset="0"/>
              </a:rPr>
              <a:t>c</a:t>
            </a:r>
            <a:r>
              <a:rPr lang="hu-HU" sz="1200" b="1" dirty="0" err="1" smtClean="0">
                <a:latin typeface="Arial" panose="020B0604020202020204" pitchFamily="34" charset="0"/>
                <a:cs typeface="Arial" panose="020B0604020202020204" pitchFamily="34" charset="0"/>
              </a:rPr>
              <a:t>livus</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p</a:t>
            </a:r>
            <a:r>
              <a:rPr lang="hu-HU" sz="1200" b="1" dirty="0" err="1" smtClean="0">
                <a:latin typeface="Arial" panose="020B0604020202020204" pitchFamily="34" charset="0"/>
                <a:cs typeface="Arial" panose="020B0604020202020204" pitchFamily="34" charset="0"/>
              </a:rPr>
              <a:t>rotuberantia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occipitalis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interna</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c</a:t>
            </a:r>
            <a:r>
              <a:rPr lang="hu-HU" sz="1200" b="1" dirty="0" err="1" smtClean="0">
                <a:latin typeface="Arial" panose="020B0604020202020204" pitchFamily="34" charset="0"/>
                <a:cs typeface="Arial" panose="020B0604020202020204" pitchFamily="34" charset="0"/>
              </a:rPr>
              <a:t>rista</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occipitalis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interna</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ulcus</a:t>
            </a:r>
            <a:r>
              <a:rPr lang="hu-HU" sz="1200" b="1" dirty="0" smtClean="0">
                <a:latin typeface="Arial" panose="020B0604020202020204" pitchFamily="34" charset="0"/>
                <a:cs typeface="Arial" panose="020B0604020202020204" pitchFamily="34" charset="0"/>
              </a:rPr>
              <a:t> sinus </a:t>
            </a:r>
            <a:r>
              <a:rPr lang="hu-HU" sz="1200" b="1" dirty="0" err="1" smtClean="0">
                <a:latin typeface="Arial" panose="020B0604020202020204" pitchFamily="34" charset="0"/>
                <a:cs typeface="Arial" panose="020B0604020202020204" pitchFamily="34" charset="0"/>
              </a:rPr>
              <a:t>transversus</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s</a:t>
            </a:r>
            <a:r>
              <a:rPr lang="hu-HU" sz="1200" b="1" dirty="0" err="1" smtClean="0">
                <a:latin typeface="Arial" panose="020B0604020202020204" pitchFamily="34" charset="0"/>
                <a:cs typeface="Arial" panose="020B0604020202020204" pitchFamily="34" charset="0"/>
              </a:rPr>
              <a:t>ulcus</a:t>
            </a:r>
            <a:r>
              <a:rPr lang="hu-HU" sz="1200" b="1" dirty="0" smtClean="0">
                <a:latin typeface="Arial" panose="020B0604020202020204" pitchFamily="34" charset="0"/>
                <a:cs typeface="Arial" panose="020B0604020202020204" pitchFamily="34" charset="0"/>
              </a:rPr>
              <a:t> sinus </a:t>
            </a:r>
            <a:r>
              <a:rPr lang="hu-HU" sz="1200" b="1" dirty="0" err="1" smtClean="0">
                <a:latin typeface="Arial" panose="020B0604020202020204" pitchFamily="34" charset="0"/>
                <a:cs typeface="Arial" panose="020B0604020202020204" pitchFamily="34" charset="0"/>
              </a:rPr>
              <a:t>sigmoideae</a:t>
            </a:r>
            <a:endParaRPr lang="hu-HU" sz="1200" b="1" dirty="0">
              <a:latin typeface="Arial" panose="020B0604020202020204" pitchFamily="34" charset="0"/>
              <a:cs typeface="Arial" panose="020B0604020202020204" pitchFamily="34" charset="0"/>
            </a:endParaRPr>
          </a:p>
          <a:p>
            <a:pPr marL="0" indent="0">
              <a:buNone/>
            </a:pPr>
            <a:endParaRPr lang="hu-HU" dirty="0"/>
          </a:p>
        </p:txBody>
      </p:sp>
      <p:pic>
        <p:nvPicPr>
          <p:cNvPr id="23554" name="Picture 2" descr="https://dw9r2us9jo9xp.cloudfront.net/images/anatomy_term/fossa-cranii-posterior/fossa_cranii_posterior_listing_thumb_Y6lP0sIH6uX5YeAJD3H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30915" y="326571"/>
            <a:ext cx="20764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www.meduniwien.ac.at/plastination/skull/bci-tex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6618" y="1995634"/>
            <a:ext cx="3571458" cy="4764326"/>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10030915" y="4102181"/>
            <a:ext cx="2579331" cy="2657779"/>
          </a:xfrm>
          <a:prstGeom prst="rect">
            <a:avLst/>
          </a:prstGeom>
        </p:spPr>
        <p:txBody>
          <a:bodyPr wrap="square">
            <a:spAutoFit/>
          </a:bodyPr>
          <a:lstStyle/>
          <a:p>
            <a:pPr>
              <a:lnSpc>
                <a:spcPct val="150000"/>
              </a:lnSpc>
            </a:pPr>
            <a:r>
              <a:rPr lang="hu-HU" sz="800" b="1" dirty="0">
                <a:latin typeface="arial" panose="020B0604020202020204" pitchFamily="34" charset="0"/>
              </a:rPr>
              <a:t>Fossa </a:t>
            </a:r>
            <a:r>
              <a:rPr lang="hu-HU" sz="800" b="1" dirty="0" err="1">
                <a:latin typeface="arial" panose="020B0604020202020204" pitchFamily="34" charset="0"/>
              </a:rPr>
              <a:t>cranii</a:t>
            </a:r>
            <a:r>
              <a:rPr lang="hu-HU" sz="800" b="1" dirty="0">
                <a:latin typeface="arial" panose="020B0604020202020204" pitchFamily="34" charset="0"/>
              </a:rPr>
              <a:t> </a:t>
            </a:r>
            <a:r>
              <a:rPr lang="hu-HU" sz="800" b="1" dirty="0" err="1">
                <a:latin typeface="arial" panose="020B0604020202020204" pitchFamily="34" charset="0"/>
              </a:rPr>
              <a:t>posterior</a:t>
            </a:r>
            <a:r>
              <a:rPr lang="hu-HU" sz="800" b="1" dirty="0"/>
              <a:t/>
            </a:r>
            <a:br>
              <a:rPr lang="hu-HU" sz="800" b="1" dirty="0"/>
            </a:br>
            <a:r>
              <a:rPr lang="hu-HU" sz="800" b="1" dirty="0">
                <a:latin typeface="arial" panose="020B0604020202020204" pitchFamily="34" charset="0"/>
              </a:rPr>
              <a:t>28.Margo </a:t>
            </a:r>
            <a:r>
              <a:rPr lang="hu-HU" sz="800" b="1" dirty="0" err="1">
                <a:latin typeface="arial" panose="020B0604020202020204" pitchFamily="34" charset="0"/>
              </a:rPr>
              <a:t>superior</a:t>
            </a:r>
            <a:r>
              <a:rPr lang="hu-HU" sz="800" b="1" dirty="0">
                <a:latin typeface="arial" panose="020B0604020202020204" pitchFamily="34" charset="0"/>
              </a:rPr>
              <a:t> partis </a:t>
            </a:r>
            <a:r>
              <a:rPr lang="hu-HU" sz="800" b="1" dirty="0" err="1">
                <a:latin typeface="arial" panose="020B0604020202020204" pitchFamily="34" charset="0"/>
              </a:rPr>
              <a:t>petrosae</a:t>
            </a:r>
            <a:r>
              <a:rPr lang="hu-HU" sz="800" b="1" dirty="0"/>
              <a:t/>
            </a:r>
            <a:br>
              <a:rPr lang="hu-HU" sz="800" b="1" dirty="0"/>
            </a:br>
            <a:r>
              <a:rPr lang="hu-HU" sz="800" b="1" dirty="0" err="1">
                <a:latin typeface="arial" panose="020B0604020202020204" pitchFamily="34" charset="0"/>
              </a:rPr>
              <a:t>with</a:t>
            </a:r>
            <a:r>
              <a:rPr lang="hu-HU" sz="800" b="1" dirty="0">
                <a:latin typeface="arial" panose="020B0604020202020204" pitchFamily="34" charset="0"/>
              </a:rPr>
              <a:t> </a:t>
            </a:r>
            <a:r>
              <a:rPr lang="hu-HU" sz="800" b="1" dirty="0" err="1">
                <a:latin typeface="arial" panose="020B0604020202020204" pitchFamily="34" charset="0"/>
              </a:rPr>
              <a:t>Sulcus</a:t>
            </a:r>
            <a:r>
              <a:rPr lang="hu-HU" sz="800" b="1" dirty="0">
                <a:latin typeface="arial" panose="020B0604020202020204" pitchFamily="34" charset="0"/>
              </a:rPr>
              <a:t> sinus </a:t>
            </a:r>
            <a:r>
              <a:rPr lang="hu-HU" sz="800" b="1" dirty="0" err="1">
                <a:latin typeface="arial" panose="020B0604020202020204" pitchFamily="34" charset="0"/>
              </a:rPr>
              <a:t>petrosi</a:t>
            </a:r>
            <a:r>
              <a:rPr lang="hu-HU" sz="800" b="1" dirty="0">
                <a:latin typeface="arial" panose="020B0604020202020204" pitchFamily="34" charset="0"/>
              </a:rPr>
              <a:t> </a:t>
            </a:r>
            <a:r>
              <a:rPr lang="hu-HU" sz="800" b="1" dirty="0" err="1">
                <a:latin typeface="arial" panose="020B0604020202020204" pitchFamily="34" charset="0"/>
              </a:rPr>
              <a:t>superioris</a:t>
            </a:r>
            <a:r>
              <a:rPr lang="hu-HU" sz="800" b="1" dirty="0"/>
              <a:t/>
            </a:r>
            <a:br>
              <a:rPr lang="hu-HU" sz="800" b="1" dirty="0"/>
            </a:br>
            <a:r>
              <a:rPr lang="hu-HU" sz="800" b="1" dirty="0">
                <a:latin typeface="arial" panose="020B0604020202020204" pitchFamily="34" charset="0"/>
              </a:rPr>
              <a:t>29.Foramen </a:t>
            </a:r>
            <a:r>
              <a:rPr lang="hu-HU" sz="800" b="1" dirty="0" err="1">
                <a:latin typeface="arial" panose="020B0604020202020204" pitchFamily="34" charset="0"/>
              </a:rPr>
              <a:t>jugulare</a:t>
            </a:r>
            <a:r>
              <a:rPr lang="hu-HU" sz="800" b="1" dirty="0"/>
              <a:t/>
            </a:r>
            <a:br>
              <a:rPr lang="hu-HU" sz="800" b="1" dirty="0"/>
            </a:br>
            <a:r>
              <a:rPr lang="hu-HU" sz="800" b="1" dirty="0">
                <a:latin typeface="arial" panose="020B0604020202020204" pitchFamily="34" charset="0"/>
              </a:rPr>
              <a:t>30.Meatus </a:t>
            </a:r>
            <a:r>
              <a:rPr lang="hu-HU" sz="800" b="1" dirty="0" err="1">
                <a:latin typeface="arial" panose="020B0604020202020204" pitchFamily="34" charset="0"/>
              </a:rPr>
              <a:t>acusticus</a:t>
            </a:r>
            <a:r>
              <a:rPr lang="hu-HU" sz="800" b="1" dirty="0">
                <a:latin typeface="arial" panose="020B0604020202020204" pitchFamily="34" charset="0"/>
              </a:rPr>
              <a:t> </a:t>
            </a:r>
            <a:r>
              <a:rPr lang="hu-HU" sz="800" b="1" dirty="0" err="1">
                <a:latin typeface="arial" panose="020B0604020202020204" pitchFamily="34" charset="0"/>
              </a:rPr>
              <a:t>internus</a:t>
            </a:r>
            <a:r>
              <a:rPr lang="hu-HU" sz="800" b="1" dirty="0"/>
              <a:t/>
            </a:r>
            <a:br>
              <a:rPr lang="hu-HU" sz="800" b="1" dirty="0"/>
            </a:br>
            <a:r>
              <a:rPr lang="hu-HU" sz="800" b="1" dirty="0">
                <a:solidFill>
                  <a:srgbClr val="C00000"/>
                </a:solidFill>
                <a:latin typeface="arial" panose="020B0604020202020204" pitchFamily="34" charset="0"/>
              </a:rPr>
              <a:t>31.Sulcus sinus </a:t>
            </a:r>
            <a:r>
              <a:rPr lang="hu-HU" sz="800" b="1" dirty="0" err="1">
                <a:solidFill>
                  <a:srgbClr val="C00000"/>
                </a:solidFill>
                <a:latin typeface="arial" panose="020B0604020202020204" pitchFamily="34" charset="0"/>
              </a:rPr>
              <a:t>petrosi</a:t>
            </a:r>
            <a:r>
              <a:rPr lang="hu-HU" sz="800" b="1" dirty="0">
                <a:solidFill>
                  <a:srgbClr val="C00000"/>
                </a:solidFill>
                <a:latin typeface="arial" panose="020B0604020202020204" pitchFamily="34" charset="0"/>
              </a:rPr>
              <a:t> </a:t>
            </a:r>
            <a:r>
              <a:rPr lang="hu-HU" sz="800" b="1" dirty="0" err="1">
                <a:solidFill>
                  <a:srgbClr val="C00000"/>
                </a:solidFill>
                <a:latin typeface="arial" panose="020B0604020202020204" pitchFamily="34" charset="0"/>
              </a:rPr>
              <a:t>inferioris</a:t>
            </a:r>
            <a:r>
              <a:rPr lang="hu-HU" sz="800" b="1" dirty="0"/>
              <a:t/>
            </a:r>
            <a:br>
              <a:rPr lang="hu-HU" sz="800" b="1" dirty="0"/>
            </a:br>
            <a:r>
              <a:rPr lang="hu-HU" sz="800" b="1" dirty="0">
                <a:solidFill>
                  <a:srgbClr val="C00000"/>
                </a:solidFill>
                <a:latin typeface="arial" panose="020B0604020202020204" pitchFamily="34" charset="0"/>
              </a:rPr>
              <a:t>32.Canalis </a:t>
            </a:r>
            <a:r>
              <a:rPr lang="hu-HU" sz="800" b="1" dirty="0" err="1">
                <a:solidFill>
                  <a:srgbClr val="C00000"/>
                </a:solidFill>
                <a:latin typeface="arial" panose="020B0604020202020204" pitchFamily="34" charset="0"/>
              </a:rPr>
              <a:t>hypoglossi</a:t>
            </a:r>
            <a:r>
              <a:rPr lang="hu-HU" sz="800" b="1" dirty="0">
                <a:solidFill>
                  <a:srgbClr val="C00000"/>
                </a:solidFill>
              </a:rPr>
              <a:t/>
            </a:r>
            <a:br>
              <a:rPr lang="hu-HU" sz="800" b="1" dirty="0">
                <a:solidFill>
                  <a:srgbClr val="C00000"/>
                </a:solidFill>
              </a:rPr>
            </a:br>
            <a:r>
              <a:rPr lang="hu-HU" sz="800" b="1" dirty="0">
                <a:solidFill>
                  <a:srgbClr val="C00000"/>
                </a:solidFill>
                <a:latin typeface="arial" panose="020B0604020202020204" pitchFamily="34" charset="0"/>
              </a:rPr>
              <a:t>33.Sulcus sinus </a:t>
            </a:r>
            <a:r>
              <a:rPr lang="hu-HU" sz="800" b="1" dirty="0" err="1">
                <a:solidFill>
                  <a:srgbClr val="C00000"/>
                </a:solidFill>
                <a:latin typeface="arial" panose="020B0604020202020204" pitchFamily="34" charset="0"/>
              </a:rPr>
              <a:t>sigmoidei</a:t>
            </a:r>
            <a:r>
              <a:rPr lang="hu-HU" sz="800" b="1" dirty="0">
                <a:solidFill>
                  <a:srgbClr val="C00000"/>
                </a:solidFill>
              </a:rPr>
              <a:t/>
            </a:r>
            <a:br>
              <a:rPr lang="hu-HU" sz="800" b="1" dirty="0">
                <a:solidFill>
                  <a:srgbClr val="C00000"/>
                </a:solidFill>
              </a:rPr>
            </a:br>
            <a:r>
              <a:rPr lang="hu-HU" sz="800" b="1" dirty="0">
                <a:solidFill>
                  <a:srgbClr val="C00000"/>
                </a:solidFill>
                <a:latin typeface="arial" panose="020B0604020202020204" pitchFamily="34" charset="0"/>
              </a:rPr>
              <a:t>34.Crista </a:t>
            </a:r>
            <a:r>
              <a:rPr lang="hu-HU" sz="800" b="1" dirty="0" err="1">
                <a:solidFill>
                  <a:srgbClr val="C00000"/>
                </a:solidFill>
                <a:latin typeface="arial" panose="020B0604020202020204" pitchFamily="34" charset="0"/>
              </a:rPr>
              <a:t>occipitalis</a:t>
            </a:r>
            <a:r>
              <a:rPr lang="hu-HU" sz="800" b="1" dirty="0">
                <a:solidFill>
                  <a:srgbClr val="C00000"/>
                </a:solidFill>
                <a:latin typeface="arial" panose="020B0604020202020204" pitchFamily="34" charset="0"/>
              </a:rPr>
              <a:t> </a:t>
            </a:r>
            <a:r>
              <a:rPr lang="hu-HU" sz="800" b="1" dirty="0" err="1">
                <a:solidFill>
                  <a:srgbClr val="C00000"/>
                </a:solidFill>
                <a:latin typeface="arial" panose="020B0604020202020204" pitchFamily="34" charset="0"/>
              </a:rPr>
              <a:t>interna</a:t>
            </a:r>
            <a:r>
              <a:rPr lang="hu-HU" sz="800" b="1" dirty="0">
                <a:solidFill>
                  <a:srgbClr val="C00000"/>
                </a:solidFill>
              </a:rPr>
              <a:t/>
            </a:r>
            <a:br>
              <a:rPr lang="hu-HU" sz="800" b="1" dirty="0">
                <a:solidFill>
                  <a:srgbClr val="C00000"/>
                </a:solidFill>
              </a:rPr>
            </a:br>
            <a:r>
              <a:rPr lang="hu-HU" sz="800" b="1" dirty="0">
                <a:solidFill>
                  <a:srgbClr val="C00000"/>
                </a:solidFill>
                <a:latin typeface="arial" panose="020B0604020202020204" pitchFamily="34" charset="0"/>
              </a:rPr>
              <a:t>35.Sulcus sinus </a:t>
            </a:r>
            <a:r>
              <a:rPr lang="hu-HU" sz="800" b="1" dirty="0" err="1">
                <a:solidFill>
                  <a:srgbClr val="C00000"/>
                </a:solidFill>
                <a:latin typeface="arial" panose="020B0604020202020204" pitchFamily="34" charset="0"/>
              </a:rPr>
              <a:t>transversi</a:t>
            </a:r>
            <a:r>
              <a:rPr lang="hu-HU" sz="800" b="1" dirty="0">
                <a:solidFill>
                  <a:srgbClr val="C00000"/>
                </a:solidFill>
              </a:rPr>
              <a:t/>
            </a:r>
            <a:br>
              <a:rPr lang="hu-HU" sz="800" b="1" dirty="0">
                <a:solidFill>
                  <a:srgbClr val="C00000"/>
                </a:solidFill>
              </a:rPr>
            </a:br>
            <a:r>
              <a:rPr lang="hu-HU" sz="800" b="1" dirty="0">
                <a:solidFill>
                  <a:srgbClr val="C00000"/>
                </a:solidFill>
                <a:latin typeface="arial" panose="020B0604020202020204" pitchFamily="34" charset="0"/>
              </a:rPr>
              <a:t>36.Protuberantia </a:t>
            </a:r>
            <a:r>
              <a:rPr lang="hu-HU" sz="800" b="1" dirty="0" err="1">
                <a:solidFill>
                  <a:srgbClr val="C00000"/>
                </a:solidFill>
                <a:latin typeface="arial" panose="020B0604020202020204" pitchFamily="34" charset="0"/>
              </a:rPr>
              <a:t>occipitalis</a:t>
            </a:r>
            <a:r>
              <a:rPr lang="hu-HU" sz="800" b="1" dirty="0">
                <a:solidFill>
                  <a:srgbClr val="C00000"/>
                </a:solidFill>
                <a:latin typeface="arial" panose="020B0604020202020204" pitchFamily="34" charset="0"/>
              </a:rPr>
              <a:t> </a:t>
            </a:r>
            <a:r>
              <a:rPr lang="hu-HU" sz="800" b="1" dirty="0" err="1">
                <a:solidFill>
                  <a:srgbClr val="C00000"/>
                </a:solidFill>
                <a:latin typeface="arial" panose="020B0604020202020204" pitchFamily="34" charset="0"/>
              </a:rPr>
              <a:t>interna</a:t>
            </a:r>
            <a:r>
              <a:rPr lang="hu-HU" sz="800" b="1" dirty="0">
                <a:solidFill>
                  <a:srgbClr val="C00000"/>
                </a:solidFill>
              </a:rPr>
              <a:t/>
            </a:r>
            <a:br>
              <a:rPr lang="hu-HU" sz="800" b="1" dirty="0">
                <a:solidFill>
                  <a:srgbClr val="C00000"/>
                </a:solidFill>
              </a:rPr>
            </a:br>
            <a:r>
              <a:rPr lang="hu-HU" sz="800" b="1" dirty="0">
                <a:latin typeface="arial" panose="020B0604020202020204" pitchFamily="34" charset="0"/>
              </a:rPr>
              <a:t>37.Sulcus sinus </a:t>
            </a:r>
            <a:r>
              <a:rPr lang="hu-HU" sz="800" b="1" dirty="0" err="1">
                <a:latin typeface="arial" panose="020B0604020202020204" pitchFamily="34" charset="0"/>
              </a:rPr>
              <a:t>sagittalis</a:t>
            </a:r>
            <a:r>
              <a:rPr lang="hu-HU" sz="800" b="1" dirty="0">
                <a:latin typeface="arial" panose="020B0604020202020204" pitchFamily="34" charset="0"/>
              </a:rPr>
              <a:t> </a:t>
            </a:r>
            <a:r>
              <a:rPr lang="hu-HU" sz="800" b="1" dirty="0" err="1">
                <a:latin typeface="arial" panose="020B0604020202020204" pitchFamily="34" charset="0"/>
              </a:rPr>
              <a:t>superioris</a:t>
            </a:r>
            <a:r>
              <a:rPr lang="hu-HU" sz="800" b="1" dirty="0"/>
              <a:t/>
            </a:r>
            <a:br>
              <a:rPr lang="hu-HU" sz="800" b="1" dirty="0"/>
            </a:br>
            <a:r>
              <a:rPr lang="hu-HU" sz="800" b="1" dirty="0">
                <a:solidFill>
                  <a:srgbClr val="C00000"/>
                </a:solidFill>
                <a:latin typeface="arial" panose="020B0604020202020204" pitchFamily="34" charset="0"/>
              </a:rPr>
              <a:t>38.Foramen </a:t>
            </a:r>
            <a:r>
              <a:rPr lang="hu-HU" sz="800" b="1" dirty="0" err="1">
                <a:solidFill>
                  <a:srgbClr val="C00000"/>
                </a:solidFill>
                <a:latin typeface="arial" panose="020B0604020202020204" pitchFamily="34" charset="0"/>
              </a:rPr>
              <a:t>magnum</a:t>
            </a:r>
            <a:r>
              <a:rPr lang="hu-HU" sz="800" b="1" dirty="0">
                <a:solidFill>
                  <a:srgbClr val="C00000"/>
                </a:solidFill>
              </a:rPr>
              <a:t/>
            </a:r>
            <a:br>
              <a:rPr lang="hu-HU" sz="800" b="1" dirty="0">
                <a:solidFill>
                  <a:srgbClr val="C00000"/>
                </a:solidFill>
              </a:rPr>
            </a:br>
            <a:r>
              <a:rPr lang="hu-HU" sz="800" b="1" dirty="0">
                <a:solidFill>
                  <a:srgbClr val="C00000"/>
                </a:solidFill>
                <a:latin typeface="arial" panose="020B0604020202020204" pitchFamily="34" charset="0"/>
              </a:rPr>
              <a:t>39.Clivus</a:t>
            </a:r>
            <a:endParaRPr lang="hu-HU" sz="800" b="1" dirty="0">
              <a:solidFill>
                <a:srgbClr val="C00000"/>
              </a:solidFill>
            </a:endParaRPr>
          </a:p>
        </p:txBody>
      </p:sp>
      <p:pic>
        <p:nvPicPr>
          <p:cNvPr id="5122" name="Picture 2" descr="Képtalálat a következőre: „os occipital anatomi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73445" y="3305897"/>
            <a:ext cx="3690506" cy="340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296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ím 1"/>
          <p:cNvSpPr>
            <a:spLocks noGrp="1"/>
          </p:cNvSpPr>
          <p:nvPr>
            <p:ph type="title"/>
          </p:nvPr>
        </p:nvSpPr>
        <p:spPr>
          <a:xfrm>
            <a:off x="2135188" y="260351"/>
            <a:ext cx="8229600" cy="576263"/>
          </a:xfrm>
        </p:spPr>
        <p:txBody>
          <a:bodyPr/>
          <a:lstStyle/>
          <a:p>
            <a:pPr algn="ctr"/>
            <a:r>
              <a:rPr lang="hu-HU" altLang="de-DE" sz="2000" b="1" dirty="0" smtClean="0">
                <a:latin typeface="Arial" panose="020B0604020202020204" pitchFamily="34" charset="0"/>
                <a:cs typeface="Arial" panose="020B0604020202020204" pitchFamily="34" charset="0"/>
              </a:rPr>
              <a:t>HOSSZÚ CSÖVES CSONTOK</a:t>
            </a:r>
            <a:endParaRPr lang="hu-HU" altLang="de-DE" sz="2000" b="1" dirty="0">
              <a:latin typeface="Arial" panose="020B0604020202020204" pitchFamily="34" charset="0"/>
              <a:cs typeface="Arial" panose="020B0604020202020204" pitchFamily="34" charset="0"/>
            </a:endParaRPr>
          </a:p>
        </p:txBody>
      </p:sp>
      <p:sp>
        <p:nvSpPr>
          <p:cNvPr id="6147" name="Tartalom helye 2"/>
          <p:cNvSpPr>
            <a:spLocks noGrp="1"/>
          </p:cNvSpPr>
          <p:nvPr>
            <p:ph idx="1"/>
          </p:nvPr>
        </p:nvSpPr>
        <p:spPr>
          <a:xfrm>
            <a:off x="469811" y="1700212"/>
            <a:ext cx="3683000" cy="1541462"/>
          </a:xfrm>
        </p:spPr>
        <p:txBody>
          <a:bodyPr>
            <a:noAutofit/>
          </a:bodyPr>
          <a:lstStyle/>
          <a:p>
            <a:pPr eaLnBrk="1" hangingPunct="1">
              <a:lnSpc>
                <a:spcPct val="200000"/>
              </a:lnSpc>
            </a:pP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végtag csontok</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Tx/>
              <a:buNone/>
            </a:pPr>
            <a:r>
              <a:rPr lang="hu-HU" altLang="de-DE" sz="1200" b="1" dirty="0">
                <a:latin typeface="Arial" panose="020B0604020202020204" pitchFamily="34" charset="0"/>
                <a:cs typeface="Arial" panose="020B0604020202020204" pitchFamily="34" charset="0"/>
              </a:rPr>
              <a:t>TEILE:</a:t>
            </a:r>
          </a:p>
          <a:p>
            <a:pPr marL="857250" lvl="1" indent="-457200">
              <a:lnSpc>
                <a:spcPct val="200000"/>
              </a:lnSpc>
              <a:buFontTx/>
              <a:buAutoNum type="arabicPeriod"/>
            </a:pPr>
            <a:r>
              <a:rPr lang="hu-HU" altLang="de-DE" sz="1200" b="1" dirty="0">
                <a:latin typeface="Arial" panose="020B0604020202020204" pitchFamily="34" charset="0"/>
                <a:cs typeface="Arial" panose="020B0604020202020204" pitchFamily="34" charset="0"/>
              </a:rPr>
              <a:t>c</a:t>
            </a:r>
            <a:r>
              <a:rPr lang="hu-HU" altLang="de-DE" sz="1200" b="1" dirty="0" smtClean="0">
                <a:latin typeface="Arial" panose="020B0604020202020204" pitchFamily="34" charset="0"/>
                <a:cs typeface="Arial" panose="020B0604020202020204" pitchFamily="34" charset="0"/>
              </a:rPr>
              <a:t>orpus (</a:t>
            </a:r>
            <a:r>
              <a:rPr lang="hu-HU" altLang="de-DE" sz="1200" b="1" dirty="0" err="1">
                <a:latin typeface="Arial" panose="020B0604020202020204" pitchFamily="34" charset="0"/>
                <a:cs typeface="Arial" panose="020B0604020202020204" pitchFamily="34" charset="0"/>
              </a:rPr>
              <a:t>d</a:t>
            </a:r>
            <a:r>
              <a:rPr lang="hu-HU" altLang="de-DE" sz="1200" b="1" dirty="0" err="1" smtClean="0">
                <a:latin typeface="Arial" panose="020B0604020202020204" pitchFamily="34" charset="0"/>
                <a:cs typeface="Arial" panose="020B0604020202020204" pitchFamily="34" charset="0"/>
              </a:rPr>
              <a:t>iaphysis</a:t>
            </a:r>
            <a:r>
              <a:rPr lang="hu-HU" altLang="de-DE" sz="1200" b="1" dirty="0">
                <a:latin typeface="Arial" panose="020B0604020202020204" pitchFamily="34" charset="0"/>
                <a:cs typeface="Arial" panose="020B0604020202020204" pitchFamily="34" charset="0"/>
              </a:rPr>
              <a:t>)</a:t>
            </a:r>
          </a:p>
          <a:p>
            <a:pPr marL="857250" lvl="1" indent="-457200">
              <a:lnSpc>
                <a:spcPct val="200000"/>
              </a:lnSpc>
              <a:buFontTx/>
              <a:buAutoNum type="arabicPeriod"/>
            </a:pPr>
            <a:r>
              <a:rPr lang="hu-HU" altLang="de-DE" sz="1200" b="1" dirty="0" err="1" smtClean="0">
                <a:latin typeface="Arial" panose="020B0604020202020204" pitchFamily="34" charset="0"/>
                <a:cs typeface="Arial" panose="020B0604020202020204" pitchFamily="34" charset="0"/>
              </a:rPr>
              <a:t>proximalis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e</a:t>
            </a:r>
            <a:r>
              <a:rPr lang="hu-HU" altLang="de-DE" sz="1200" b="1" dirty="0" err="1" smtClean="0">
                <a:latin typeface="Arial" panose="020B0604020202020204" pitchFamily="34" charset="0"/>
                <a:cs typeface="Arial" panose="020B0604020202020204" pitchFamily="34" charset="0"/>
              </a:rPr>
              <a:t>piphyis</a:t>
            </a:r>
            <a:endParaRPr lang="hu-HU" altLang="de-DE" sz="1200" b="1" dirty="0">
              <a:latin typeface="Arial" panose="020B0604020202020204" pitchFamily="34" charset="0"/>
              <a:cs typeface="Arial" panose="020B0604020202020204" pitchFamily="34" charset="0"/>
            </a:endParaRPr>
          </a:p>
          <a:p>
            <a:pPr marL="857250" lvl="1" indent="-457200">
              <a:lnSpc>
                <a:spcPct val="200000"/>
              </a:lnSpc>
              <a:buFontTx/>
              <a:buAutoNum type="arabicPeriod"/>
            </a:pPr>
            <a:r>
              <a:rPr lang="hu-HU" altLang="de-DE" sz="1200" b="1" dirty="0" err="1" smtClean="0">
                <a:latin typeface="Arial" panose="020B0604020202020204" pitchFamily="34" charset="0"/>
                <a:cs typeface="Arial" panose="020B0604020202020204" pitchFamily="34" charset="0"/>
              </a:rPr>
              <a:t>distalis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e</a:t>
            </a:r>
            <a:r>
              <a:rPr lang="hu-HU" altLang="de-DE" sz="1200" b="1" dirty="0" err="1" smtClean="0">
                <a:latin typeface="Arial" panose="020B0604020202020204" pitchFamily="34" charset="0"/>
                <a:cs typeface="Arial" panose="020B0604020202020204" pitchFamily="34" charset="0"/>
              </a:rPr>
              <a:t>piphysis</a:t>
            </a:r>
            <a:endParaRPr lang="hu-HU" altLang="de-DE" sz="1200" b="1" dirty="0">
              <a:latin typeface="Arial" panose="020B0604020202020204" pitchFamily="34" charset="0"/>
              <a:cs typeface="Arial" panose="020B0604020202020204" pitchFamily="34" charset="0"/>
            </a:endParaRPr>
          </a:p>
          <a:p>
            <a:pPr marL="857250" lvl="1" indent="-457200">
              <a:lnSpc>
                <a:spcPct val="200000"/>
              </a:lnSpc>
            </a:pPr>
            <a:r>
              <a:rPr lang="hu-HU" altLang="de-DE" sz="1200" b="1" dirty="0">
                <a:latin typeface="Arial" panose="020B0604020202020204" pitchFamily="34" charset="0"/>
                <a:cs typeface="Arial" panose="020B0604020202020204" pitchFamily="34" charset="0"/>
              </a:rPr>
              <a:t>c</a:t>
            </a:r>
            <a:r>
              <a:rPr lang="hu-HU" altLang="de-DE" sz="1200" b="1" dirty="0" smtClean="0">
                <a:latin typeface="Arial" panose="020B0604020202020204" pitchFamily="34" charset="0"/>
                <a:cs typeface="Arial" panose="020B0604020202020204" pitchFamily="34" charset="0"/>
              </a:rPr>
              <a:t>sont üreg</a:t>
            </a:r>
            <a:endParaRPr lang="hu-HU" altLang="de-DE" sz="1200" b="1" dirty="0">
              <a:latin typeface="Arial" panose="020B0604020202020204" pitchFamily="34" charset="0"/>
              <a:cs typeface="Arial" panose="020B0604020202020204" pitchFamily="34" charset="0"/>
            </a:endParaRPr>
          </a:p>
          <a:p>
            <a:pPr marL="857250" lvl="1" indent="-457200">
              <a:lnSpc>
                <a:spcPct val="200000"/>
              </a:lnSpc>
            </a:pPr>
            <a:r>
              <a:rPr lang="hu-HU" altLang="de-DE" sz="1200" b="1" dirty="0" smtClean="0">
                <a:latin typeface="Arial" panose="020B0604020202020204" pitchFamily="34" charset="0"/>
                <a:cs typeface="Arial" panose="020B0604020202020204" pitchFamily="34" charset="0"/>
              </a:rPr>
              <a:t>csontvelő</a:t>
            </a:r>
            <a:endParaRPr lang="hu-HU" altLang="de-DE" sz="1200" dirty="0">
              <a:latin typeface="Arial" panose="020B0604020202020204" pitchFamily="34" charset="0"/>
              <a:cs typeface="Arial" panose="020B0604020202020204" pitchFamily="34" charset="0"/>
            </a:endParaRPr>
          </a:p>
        </p:txBody>
      </p:sp>
      <p:pic>
        <p:nvPicPr>
          <p:cNvPr id="7" name="Picture 2" descr="「human skeleton」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607001" y="260351"/>
            <a:ext cx="1967585" cy="650862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söves csontok」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8817" y="1306397"/>
            <a:ext cx="3579745" cy="499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7820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anatomiedesmenschen.uni-koeln.de/ie/neuro/schaedelbasis/bce_nerve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4930" y="588446"/>
            <a:ext cx="4930587" cy="320234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anatomiedesmenschen.uni-koeln.de/ie/neuro/schaedelbasis/bce_gefaess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11153" y="645459"/>
            <a:ext cx="4938676" cy="3079654"/>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www.anatomiedesmenschen.uni-koeln.de/ie/neuro/schaedelbasis/bce_detail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4930" y="3884096"/>
            <a:ext cx="4964070" cy="2840531"/>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www.anatomiedesmenschen.uni-koeln.de/ie/neuro/schaedelbasis/bce_detail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11153" y="3884096"/>
            <a:ext cx="4884117" cy="287870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356847" y="95026"/>
            <a:ext cx="3225563" cy="400110"/>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BASIS CRANII EXTERNA</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4714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eduniwien.ac.at/plastination/skull/bce-mid-tex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3314" y="1449429"/>
            <a:ext cx="6109474" cy="45777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áblázat 3"/>
          <p:cNvGraphicFramePr>
            <a:graphicFrameLocks noGrp="1"/>
          </p:cNvGraphicFramePr>
          <p:nvPr>
            <p:extLst>
              <p:ext uri="{D42A27DB-BD31-4B8C-83A1-F6EECF244321}">
                <p14:modId xmlns:p14="http://schemas.microsoft.com/office/powerpoint/2010/main" val="1665408101"/>
              </p:ext>
            </p:extLst>
          </p:nvPr>
        </p:nvGraphicFramePr>
        <p:xfrm>
          <a:off x="6707155" y="798956"/>
          <a:ext cx="4778829" cy="5878659"/>
        </p:xfrm>
        <a:graphic>
          <a:graphicData uri="http://schemas.openxmlformats.org/drawingml/2006/table">
            <a:tbl>
              <a:tblPr/>
              <a:tblGrid>
                <a:gridCol w="4778829">
                  <a:extLst>
                    <a:ext uri="{9D8B030D-6E8A-4147-A177-3AD203B41FA5}">
                      <a16:colId xmlns:a16="http://schemas.microsoft.com/office/drawing/2014/main" val="20000"/>
                    </a:ext>
                  </a:extLst>
                </a:gridCol>
              </a:tblGrid>
              <a:tr h="5878659">
                <a:tc>
                  <a:txBody>
                    <a:bodyPr/>
                    <a:lstStyle/>
                    <a:p>
                      <a:pPr>
                        <a:lnSpc>
                          <a:spcPct val="150000"/>
                        </a:lnSpc>
                      </a:pPr>
                      <a:r>
                        <a:rPr lang="hu-HU" sz="1000" b="1" dirty="0">
                          <a:solidFill>
                            <a:srgbClr val="EEEE80"/>
                          </a:solidFill>
                          <a:effectLst/>
                          <a:latin typeface="Arial" panose="020B0604020202020204" pitchFamily="34" charset="0"/>
                          <a:cs typeface="Arial" panose="020B0604020202020204" pitchFamily="34" charset="0"/>
                        </a:rPr>
                        <a:t/>
                      </a:r>
                      <a:br>
                        <a:rPr lang="hu-HU" sz="1000" b="1" dirty="0">
                          <a:solidFill>
                            <a:srgbClr val="EEEE80"/>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1.Crista </a:t>
                      </a:r>
                      <a:r>
                        <a:rPr lang="hu-HU" sz="1000" b="1" dirty="0" err="1">
                          <a:solidFill>
                            <a:schemeClr val="bg1"/>
                          </a:solidFill>
                          <a:effectLst/>
                          <a:latin typeface="Arial" panose="020B0604020202020204" pitchFamily="34" charset="0"/>
                          <a:cs typeface="Arial" panose="020B0604020202020204" pitchFamily="34" charset="0"/>
                        </a:rPr>
                        <a:t>infratemporalis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2.Arcus </a:t>
                      </a:r>
                      <a:r>
                        <a:rPr lang="hu-HU" sz="1000" b="1" dirty="0" err="1">
                          <a:solidFill>
                            <a:schemeClr val="bg1"/>
                          </a:solidFill>
                          <a:effectLst/>
                          <a:latin typeface="Arial" panose="020B0604020202020204" pitchFamily="34" charset="0"/>
                          <a:cs typeface="Arial" panose="020B0604020202020204" pitchFamily="34" charset="0"/>
                        </a:rPr>
                        <a:t>zygomaticus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3.Foramen </a:t>
                      </a:r>
                      <a:r>
                        <a:rPr lang="hu-HU" sz="1000" b="1" dirty="0" err="1">
                          <a:solidFill>
                            <a:schemeClr val="bg1"/>
                          </a:solidFill>
                          <a:effectLst/>
                          <a:latin typeface="Arial" panose="020B0604020202020204" pitchFamily="34" charset="0"/>
                          <a:cs typeface="Arial" panose="020B0604020202020204" pitchFamily="34" charset="0"/>
                        </a:rPr>
                        <a:t>ovale</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4.Foramen </a:t>
                      </a:r>
                      <a:r>
                        <a:rPr lang="hu-HU" sz="1000" b="1" dirty="0" err="1">
                          <a:solidFill>
                            <a:schemeClr val="bg1"/>
                          </a:solidFill>
                          <a:effectLst/>
                          <a:latin typeface="Arial" panose="020B0604020202020204" pitchFamily="34" charset="0"/>
                          <a:cs typeface="Arial" panose="020B0604020202020204" pitchFamily="34" charset="0"/>
                        </a:rPr>
                        <a:t>spinosum</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5.Foramen </a:t>
                      </a:r>
                      <a:r>
                        <a:rPr lang="hu-HU" sz="1000" b="1" dirty="0" err="1">
                          <a:solidFill>
                            <a:schemeClr val="bg1"/>
                          </a:solidFill>
                          <a:effectLst/>
                          <a:latin typeface="Arial" panose="020B0604020202020204" pitchFamily="34" charset="0"/>
                          <a:cs typeface="Arial" panose="020B0604020202020204" pitchFamily="34" charset="0"/>
                        </a:rPr>
                        <a:t>lacerum</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6.Canalis </a:t>
                      </a:r>
                      <a:r>
                        <a:rPr lang="hu-HU" sz="1000" b="1" dirty="0" err="1">
                          <a:solidFill>
                            <a:schemeClr val="bg1"/>
                          </a:solidFill>
                          <a:effectLst/>
                          <a:latin typeface="Arial" panose="020B0604020202020204" pitchFamily="34" charset="0"/>
                          <a:cs typeface="Arial" panose="020B0604020202020204" pitchFamily="34" charset="0"/>
                        </a:rPr>
                        <a:t>caroticus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7.Canalis </a:t>
                      </a:r>
                      <a:r>
                        <a:rPr lang="hu-HU" sz="1000" b="1" dirty="0" err="1">
                          <a:solidFill>
                            <a:schemeClr val="bg1"/>
                          </a:solidFill>
                          <a:effectLst/>
                          <a:latin typeface="Arial" panose="020B0604020202020204" pitchFamily="34" charset="0"/>
                          <a:cs typeface="Arial" panose="020B0604020202020204" pitchFamily="34" charset="0"/>
                        </a:rPr>
                        <a:t>musculotubarius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8.Crista </a:t>
                      </a:r>
                      <a:r>
                        <a:rPr lang="hu-HU" sz="1000" b="1" dirty="0" err="1">
                          <a:solidFill>
                            <a:schemeClr val="bg1"/>
                          </a:solidFill>
                          <a:effectLst/>
                          <a:latin typeface="Arial" panose="020B0604020202020204" pitchFamily="34" charset="0"/>
                          <a:cs typeface="Arial" panose="020B0604020202020204" pitchFamily="34" charset="0"/>
                        </a:rPr>
                        <a:t>tegmentalis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a:t>
                      </a:r>
                      <a:r>
                        <a:rPr lang="hu-HU" sz="1000" b="1" dirty="0" err="1">
                          <a:solidFill>
                            <a:schemeClr val="bg1"/>
                          </a:solidFill>
                          <a:effectLst/>
                          <a:latin typeface="Arial" panose="020B0604020202020204" pitchFamily="34" charset="0"/>
                          <a:cs typeface="Arial" panose="020B0604020202020204" pitchFamily="34" charset="0"/>
                        </a:rPr>
                        <a:t>between</a:t>
                      </a:r>
                      <a:r>
                        <a:rPr lang="hu-HU" sz="1000" b="1" dirty="0">
                          <a:solidFill>
                            <a:schemeClr val="bg1"/>
                          </a:solidFill>
                          <a:effectLst/>
                          <a:latin typeface="Arial" panose="020B0604020202020204" pitchFamily="34" charset="0"/>
                          <a:cs typeface="Arial" panose="020B0604020202020204" pitchFamily="34" charset="0"/>
                        </a:rPr>
                        <a:t> </a:t>
                      </a:r>
                      <a:r>
                        <a:rPr lang="hu-HU" sz="1000" b="1" dirty="0" err="1">
                          <a:solidFill>
                            <a:schemeClr val="bg1"/>
                          </a:solidFill>
                          <a:effectLst/>
                          <a:latin typeface="Arial" panose="020B0604020202020204" pitchFamily="34" charset="0"/>
                          <a:cs typeface="Arial" panose="020B0604020202020204" pitchFamily="34" charset="0"/>
                        </a:rPr>
                        <a:t>Fissura</a:t>
                      </a:r>
                      <a:r>
                        <a:rPr lang="hu-HU" sz="1000" b="1" dirty="0">
                          <a:solidFill>
                            <a:schemeClr val="bg1"/>
                          </a:solidFill>
                          <a:effectLst/>
                          <a:latin typeface="Arial" panose="020B0604020202020204" pitchFamily="34" charset="0"/>
                          <a:cs typeface="Arial" panose="020B0604020202020204" pitchFamily="34" charset="0"/>
                        </a:rPr>
                        <a:t> </a:t>
                      </a:r>
                      <a:r>
                        <a:rPr lang="hu-HU" sz="1000" b="1" dirty="0" err="1">
                          <a:solidFill>
                            <a:schemeClr val="bg1"/>
                          </a:solidFill>
                          <a:effectLst/>
                          <a:latin typeface="Arial" panose="020B0604020202020204" pitchFamily="34" charset="0"/>
                          <a:cs typeface="Arial" panose="020B0604020202020204" pitchFamily="34" charset="0"/>
                        </a:rPr>
                        <a:t>petrotympanica</a:t>
                      </a:r>
                      <a:r>
                        <a:rPr lang="hu-HU" sz="1000" b="1" dirty="0">
                          <a:solidFill>
                            <a:schemeClr val="bg1"/>
                          </a:solidFill>
                          <a:effectLst/>
                          <a:latin typeface="Arial" panose="020B0604020202020204" pitchFamily="34" charset="0"/>
                          <a:cs typeface="Arial" panose="020B0604020202020204" pitchFamily="34" charset="0"/>
                        </a:rPr>
                        <a:t> and </a:t>
                      </a:r>
                      <a:r>
                        <a:rPr lang="hu-HU" sz="1000" b="1" dirty="0" err="1">
                          <a:solidFill>
                            <a:schemeClr val="bg1"/>
                          </a:solidFill>
                          <a:effectLst/>
                          <a:latin typeface="Arial" panose="020B0604020202020204" pitchFamily="34" charset="0"/>
                          <a:cs typeface="Arial" panose="020B0604020202020204" pitchFamily="34" charset="0"/>
                        </a:rPr>
                        <a:t>Fissura</a:t>
                      </a:r>
                      <a:r>
                        <a:rPr lang="hu-HU" sz="1000" b="1" dirty="0">
                          <a:solidFill>
                            <a:schemeClr val="bg1"/>
                          </a:solidFill>
                          <a:effectLst/>
                          <a:latin typeface="Arial" panose="020B0604020202020204" pitchFamily="34" charset="0"/>
                          <a:cs typeface="Arial" panose="020B0604020202020204" pitchFamily="34" charset="0"/>
                        </a:rPr>
                        <a:t> </a:t>
                      </a:r>
                      <a:r>
                        <a:rPr lang="hu-HU" sz="1000" b="1" dirty="0" err="1">
                          <a:solidFill>
                            <a:schemeClr val="bg1"/>
                          </a:solidFill>
                          <a:effectLst/>
                          <a:latin typeface="Arial" panose="020B0604020202020204" pitchFamily="34" charset="0"/>
                          <a:cs typeface="Arial" panose="020B0604020202020204" pitchFamily="34" charset="0"/>
                        </a:rPr>
                        <a:t>petrosquamosa</a:t>
                      </a:r>
                      <a:r>
                        <a:rPr lang="hu-HU" sz="1000" b="1" dirty="0">
                          <a:solidFill>
                            <a:schemeClr val="bg1"/>
                          </a:solidFill>
                          <a:effectLst/>
                          <a:latin typeface="Arial" panose="020B0604020202020204" pitchFamily="34" charset="0"/>
                          <a:cs typeface="Arial" panose="020B0604020202020204" pitchFamily="34" charset="0"/>
                        </a:rPr>
                        <a:t>)</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9.Processus </a:t>
                      </a:r>
                      <a:r>
                        <a:rPr lang="hu-HU" sz="1000" b="1" dirty="0" err="1">
                          <a:solidFill>
                            <a:schemeClr val="bg1"/>
                          </a:solidFill>
                          <a:effectLst/>
                          <a:latin typeface="Arial" panose="020B0604020202020204" pitchFamily="34" charset="0"/>
                          <a:cs typeface="Arial" panose="020B0604020202020204" pitchFamily="34" charset="0"/>
                        </a:rPr>
                        <a:t>styloideus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10.Tuberculum </a:t>
                      </a:r>
                      <a:r>
                        <a:rPr lang="hu-HU" sz="1000" b="1" dirty="0" err="1">
                          <a:solidFill>
                            <a:schemeClr val="bg1"/>
                          </a:solidFill>
                          <a:effectLst/>
                          <a:latin typeface="Arial" panose="020B0604020202020204" pitchFamily="34" charset="0"/>
                          <a:cs typeface="Arial" panose="020B0604020202020204" pitchFamily="34" charset="0"/>
                        </a:rPr>
                        <a:t>articulare</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11.Fossa </a:t>
                      </a:r>
                      <a:r>
                        <a:rPr lang="hu-HU" sz="1000" b="1" dirty="0" err="1">
                          <a:solidFill>
                            <a:schemeClr val="bg1"/>
                          </a:solidFill>
                          <a:effectLst/>
                          <a:latin typeface="Arial" panose="020B0604020202020204" pitchFamily="34" charset="0"/>
                          <a:cs typeface="Arial" panose="020B0604020202020204" pitchFamily="34" charset="0"/>
                        </a:rPr>
                        <a:t>mandibularis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12.Porus </a:t>
                      </a:r>
                      <a:r>
                        <a:rPr lang="hu-HU" sz="1000" b="1" dirty="0" err="1">
                          <a:solidFill>
                            <a:schemeClr val="bg1"/>
                          </a:solidFill>
                          <a:effectLst/>
                          <a:latin typeface="Arial" panose="020B0604020202020204" pitchFamily="34" charset="0"/>
                          <a:cs typeface="Arial" panose="020B0604020202020204" pitchFamily="34" charset="0"/>
                        </a:rPr>
                        <a:t>acusticus</a:t>
                      </a:r>
                      <a:r>
                        <a:rPr lang="hu-HU" sz="1000" b="1" dirty="0">
                          <a:solidFill>
                            <a:schemeClr val="bg1"/>
                          </a:solidFill>
                          <a:effectLst/>
                          <a:latin typeface="Arial" panose="020B0604020202020204" pitchFamily="34" charset="0"/>
                          <a:cs typeface="Arial" panose="020B0604020202020204" pitchFamily="34" charset="0"/>
                        </a:rPr>
                        <a:t> </a:t>
                      </a:r>
                      <a:r>
                        <a:rPr lang="hu-HU" sz="1000" b="1" dirty="0" err="1">
                          <a:solidFill>
                            <a:schemeClr val="bg1"/>
                          </a:solidFill>
                          <a:effectLst/>
                          <a:latin typeface="Arial" panose="020B0604020202020204" pitchFamily="34" charset="0"/>
                          <a:cs typeface="Arial" panose="020B0604020202020204" pitchFamily="34" charset="0"/>
                        </a:rPr>
                        <a:t>externus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13.Fossula </a:t>
                      </a:r>
                      <a:r>
                        <a:rPr lang="hu-HU" sz="1000" b="1" dirty="0" err="1">
                          <a:solidFill>
                            <a:schemeClr val="bg1"/>
                          </a:solidFill>
                          <a:effectLst/>
                          <a:latin typeface="Arial" panose="020B0604020202020204" pitchFamily="34" charset="0"/>
                          <a:cs typeface="Arial" panose="020B0604020202020204" pitchFamily="34" charset="0"/>
                        </a:rPr>
                        <a:t>petrosa</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14.Processus </a:t>
                      </a:r>
                      <a:r>
                        <a:rPr lang="hu-HU" sz="1000" b="1" dirty="0" err="1">
                          <a:solidFill>
                            <a:schemeClr val="bg1"/>
                          </a:solidFill>
                          <a:effectLst/>
                          <a:latin typeface="Arial" panose="020B0604020202020204" pitchFamily="34" charset="0"/>
                          <a:cs typeface="Arial" panose="020B0604020202020204" pitchFamily="34" charset="0"/>
                        </a:rPr>
                        <a:t>mastoideus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15.Foramen </a:t>
                      </a:r>
                      <a:r>
                        <a:rPr lang="hu-HU" sz="1000" b="1" dirty="0" err="1">
                          <a:solidFill>
                            <a:schemeClr val="bg1"/>
                          </a:solidFill>
                          <a:effectLst/>
                          <a:latin typeface="Arial" panose="020B0604020202020204" pitchFamily="34" charset="0"/>
                          <a:cs typeface="Arial" panose="020B0604020202020204" pitchFamily="34" charset="0"/>
                        </a:rPr>
                        <a:t>stylomastoideum</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16.Incisura </a:t>
                      </a:r>
                      <a:r>
                        <a:rPr lang="hu-HU" sz="1000" b="1" dirty="0" err="1">
                          <a:solidFill>
                            <a:schemeClr val="bg1"/>
                          </a:solidFill>
                          <a:effectLst/>
                          <a:latin typeface="Arial" panose="020B0604020202020204" pitchFamily="34" charset="0"/>
                          <a:cs typeface="Arial" panose="020B0604020202020204" pitchFamily="34" charset="0"/>
                        </a:rPr>
                        <a:t>mastoidea</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17.Fossa </a:t>
                      </a:r>
                      <a:r>
                        <a:rPr lang="hu-HU" sz="1000" b="1" dirty="0" err="1">
                          <a:solidFill>
                            <a:schemeClr val="bg1"/>
                          </a:solidFill>
                          <a:effectLst/>
                          <a:latin typeface="Arial" panose="020B0604020202020204" pitchFamily="34" charset="0"/>
                          <a:cs typeface="Arial" panose="020B0604020202020204" pitchFamily="34" charset="0"/>
                        </a:rPr>
                        <a:t>jugularis</a:t>
                      </a:r>
                      <a:r>
                        <a:rPr lang="hu-HU" sz="1000" b="1" dirty="0">
                          <a:solidFill>
                            <a:schemeClr val="bg1"/>
                          </a:solidFill>
                          <a:effectLst/>
                          <a:latin typeface="Arial" panose="020B0604020202020204" pitchFamily="34" charset="0"/>
                          <a:cs typeface="Arial" panose="020B0604020202020204" pitchFamily="34" charset="0"/>
                        </a:rPr>
                        <a:t>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a:t>
                      </a:r>
                      <a:r>
                        <a:rPr lang="hu-HU" sz="1000" b="1" dirty="0" err="1">
                          <a:solidFill>
                            <a:schemeClr val="bg1"/>
                          </a:solidFill>
                          <a:effectLst/>
                          <a:latin typeface="Arial" panose="020B0604020202020204" pitchFamily="34" charset="0"/>
                          <a:cs typeface="Arial" panose="020B0604020202020204" pitchFamily="34" charset="0"/>
                        </a:rPr>
                        <a:t>Foramen</a:t>
                      </a:r>
                      <a:r>
                        <a:rPr lang="hu-HU" sz="1000" b="1" dirty="0">
                          <a:solidFill>
                            <a:schemeClr val="bg1"/>
                          </a:solidFill>
                          <a:effectLst/>
                          <a:latin typeface="Arial" panose="020B0604020202020204" pitchFamily="34" charset="0"/>
                          <a:cs typeface="Arial" panose="020B0604020202020204" pitchFamily="34" charset="0"/>
                        </a:rPr>
                        <a:t> </a:t>
                      </a:r>
                      <a:r>
                        <a:rPr lang="hu-HU" sz="1000" b="1" dirty="0" err="1">
                          <a:solidFill>
                            <a:schemeClr val="bg1"/>
                          </a:solidFill>
                          <a:effectLst/>
                          <a:latin typeface="Arial" panose="020B0604020202020204" pitchFamily="34" charset="0"/>
                          <a:cs typeface="Arial" panose="020B0604020202020204" pitchFamily="34" charset="0"/>
                        </a:rPr>
                        <a:t>jugulare</a:t>
                      </a:r>
                      <a:r>
                        <a:rPr lang="hu-HU" sz="1000" b="1" dirty="0">
                          <a:solidFill>
                            <a:schemeClr val="bg1"/>
                          </a:solidFill>
                          <a:effectLst/>
                          <a:latin typeface="Arial" panose="020B0604020202020204" pitchFamily="34" charset="0"/>
                          <a:cs typeface="Arial" panose="020B0604020202020204" pitchFamily="34" charset="0"/>
                        </a:rPr>
                        <a:t>)</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18.Sulcus </a:t>
                      </a:r>
                      <a:r>
                        <a:rPr lang="hu-HU" sz="1000" b="1" dirty="0" err="1">
                          <a:solidFill>
                            <a:schemeClr val="bg1"/>
                          </a:solidFill>
                          <a:effectLst/>
                          <a:latin typeface="Arial" panose="020B0604020202020204" pitchFamily="34" charset="0"/>
                          <a:cs typeface="Arial" panose="020B0604020202020204" pitchFamily="34" charset="0"/>
                        </a:rPr>
                        <a:t>arteriae</a:t>
                      </a:r>
                      <a:r>
                        <a:rPr lang="hu-HU" sz="1000" b="1" dirty="0">
                          <a:solidFill>
                            <a:schemeClr val="bg1"/>
                          </a:solidFill>
                          <a:effectLst/>
                          <a:latin typeface="Arial" panose="020B0604020202020204" pitchFamily="34" charset="0"/>
                          <a:cs typeface="Arial" panose="020B0604020202020204" pitchFamily="34" charset="0"/>
                        </a:rPr>
                        <a:t> </a:t>
                      </a:r>
                      <a:r>
                        <a:rPr lang="hu-HU" sz="1000" b="1" dirty="0" err="1">
                          <a:solidFill>
                            <a:schemeClr val="bg1"/>
                          </a:solidFill>
                          <a:effectLst/>
                          <a:latin typeface="Arial" panose="020B0604020202020204" pitchFamily="34" charset="0"/>
                          <a:cs typeface="Arial" panose="020B0604020202020204" pitchFamily="34" charset="0"/>
                        </a:rPr>
                        <a:t>occipitalis</a:t>
                      </a:r>
                      <a:r>
                        <a:rPr lang="hu-HU" sz="1000" b="1" dirty="0">
                          <a:solidFill>
                            <a:schemeClr val="bg1"/>
                          </a:solidFill>
                          <a:effectLst/>
                          <a:latin typeface="Arial" panose="020B0604020202020204" pitchFamily="34" charset="0"/>
                          <a:cs typeface="Arial" panose="020B0604020202020204" pitchFamily="34" charset="0"/>
                        </a:rPr>
                        <a:t/>
                      </a:r>
                      <a:br>
                        <a:rPr lang="hu-HU" sz="1000" b="1" dirty="0">
                          <a:solidFill>
                            <a:schemeClr val="bg1"/>
                          </a:solidFill>
                          <a:effectLst/>
                          <a:latin typeface="Arial" panose="020B0604020202020204" pitchFamily="34" charset="0"/>
                          <a:cs typeface="Arial" panose="020B0604020202020204" pitchFamily="34" charset="0"/>
                        </a:rPr>
                      </a:br>
                      <a:r>
                        <a:rPr lang="hu-HU" sz="1000" b="1" dirty="0">
                          <a:solidFill>
                            <a:schemeClr val="bg1"/>
                          </a:solidFill>
                          <a:effectLst/>
                          <a:latin typeface="Arial" panose="020B0604020202020204" pitchFamily="34" charset="0"/>
                          <a:cs typeface="Arial" panose="020B0604020202020204" pitchFamily="34" charset="0"/>
                        </a:rPr>
                        <a:t>19.Canaliculus </a:t>
                      </a:r>
                      <a:r>
                        <a:rPr lang="hu-HU" sz="1000" b="1" dirty="0" err="1">
                          <a:solidFill>
                            <a:schemeClr val="bg1"/>
                          </a:solidFill>
                          <a:effectLst/>
                          <a:latin typeface="Arial" panose="020B0604020202020204" pitchFamily="34" charset="0"/>
                          <a:cs typeface="Arial" panose="020B0604020202020204" pitchFamily="34" charset="0"/>
                        </a:rPr>
                        <a:t>mastoideus</a:t>
                      </a:r>
                      <a:endParaRPr lang="hu-HU" sz="1000" b="1" dirty="0">
                        <a:solidFill>
                          <a:schemeClr val="bg1"/>
                        </a:solidFill>
                        <a:effectLst/>
                        <a:latin typeface="Arial" panose="020B0604020202020204" pitchFamily="34" charset="0"/>
                        <a:cs typeface="Arial" panose="020B0604020202020204" pitchFamily="34" charset="0"/>
                      </a:endParaRPr>
                    </a:p>
                  </a:txBody>
                  <a:tcPr>
                    <a:lnL>
                      <a:noFill/>
                    </a:lnL>
                    <a:lnR>
                      <a:noFill/>
                    </a:lnR>
                    <a:lnT>
                      <a:noFill/>
                    </a:lnT>
                    <a:lnB>
                      <a:noFill/>
                    </a:lnB>
                    <a:solidFill>
                      <a:srgbClr val="400000"/>
                    </a:solidFill>
                  </a:tcPr>
                </a:tc>
                <a:extLst>
                  <a:ext uri="{0D108BD9-81ED-4DB2-BD59-A6C34878D82A}">
                    <a16:rowId xmlns:a16="http://schemas.microsoft.com/office/drawing/2014/main" val="10000"/>
                  </a:ext>
                </a:extLst>
              </a:tr>
            </a:tbl>
          </a:graphicData>
        </a:graphic>
      </p:graphicFrame>
      <p:sp>
        <p:nvSpPr>
          <p:cNvPr id="2" name="Szövegdoboz 1"/>
          <p:cNvSpPr txBox="1"/>
          <p:nvPr/>
        </p:nvSpPr>
        <p:spPr>
          <a:xfrm>
            <a:off x="4347757" y="262755"/>
            <a:ext cx="3225563" cy="400110"/>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BASIS CRANII EXTERNA</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807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42301" y="347013"/>
            <a:ext cx="8229600" cy="836613"/>
          </a:xfrm>
        </p:spPr>
        <p:txBody>
          <a:bodyPr>
            <a:normAutofit/>
          </a:bodyPr>
          <a:lstStyle/>
          <a:p>
            <a:pPr algn="ctr" eaLnBrk="1" hangingPunct="1"/>
            <a:r>
              <a:rPr lang="hu-HU" altLang="de-DE" sz="2000" b="1" dirty="0" smtClean="0">
                <a:latin typeface="Arial" panose="020B0604020202020204" pitchFamily="34" charset="0"/>
                <a:cs typeface="Arial" panose="020B0604020202020204" pitchFamily="34" charset="0"/>
              </a:rPr>
              <a:t>VÉGTAGOK</a:t>
            </a:r>
            <a:r>
              <a:rPr lang="hu-HU" altLang="de-DE" sz="2000" b="1" dirty="0">
                <a:latin typeface="Arial" panose="020B0604020202020204" pitchFamily="34" charset="0"/>
                <a:cs typeface="Arial" panose="020B0604020202020204" pitchFamily="34" charset="0"/>
              </a:rPr>
              <a:t/>
            </a:r>
            <a:br>
              <a:rPr lang="hu-HU" altLang="de-DE" sz="2000" b="1" dirty="0">
                <a:latin typeface="Arial" panose="020B0604020202020204" pitchFamily="34" charset="0"/>
                <a:cs typeface="Arial" panose="020B0604020202020204" pitchFamily="34" charset="0"/>
              </a:rPr>
            </a:br>
            <a:endParaRPr lang="hu-HU" altLang="de-DE" sz="2000" b="1" dirty="0">
              <a:latin typeface="Arial" panose="020B0604020202020204" pitchFamily="34" charset="0"/>
              <a:cs typeface="Arial" panose="020B0604020202020204" pitchFamily="34" charset="0"/>
            </a:endParaRPr>
          </a:p>
        </p:txBody>
      </p:sp>
      <p:sp>
        <p:nvSpPr>
          <p:cNvPr id="2" name="Szövegdoboz 1"/>
          <p:cNvSpPr txBox="1"/>
          <p:nvPr/>
        </p:nvSpPr>
        <p:spPr>
          <a:xfrm>
            <a:off x="647051" y="875966"/>
            <a:ext cx="1590500" cy="1200329"/>
          </a:xfrm>
          <a:prstGeom prst="rect">
            <a:avLst/>
          </a:prstGeom>
          <a:noFill/>
        </p:spPr>
        <p:txBody>
          <a:bodyPr wrap="none">
            <a:spAutoFit/>
          </a:bodyPr>
          <a:lstStyle/>
          <a:p>
            <a:pPr>
              <a:lnSpc>
                <a:spcPct val="200000"/>
              </a:lnSpc>
              <a:defRPr/>
            </a:pPr>
            <a:r>
              <a:rPr lang="hu-HU" sz="1200" b="1" dirty="0" smtClean="0">
                <a:latin typeface="Arial" panose="020B0604020202020204" pitchFamily="34" charset="0"/>
                <a:cs typeface="Arial" panose="020B0604020202020204" pitchFamily="34" charset="0"/>
              </a:rPr>
              <a:t>RÉSZEI:</a:t>
            </a:r>
            <a:endParaRPr lang="hu-HU" sz="1200" b="1" dirty="0">
              <a:latin typeface="Arial" panose="020B0604020202020204" pitchFamily="34" charset="0"/>
              <a:cs typeface="Arial" panose="020B0604020202020204" pitchFamily="34" charset="0"/>
            </a:endParaRPr>
          </a:p>
          <a:p>
            <a:pPr marL="342900" indent="-342900">
              <a:lnSpc>
                <a:spcPct val="200000"/>
              </a:lnSpc>
              <a:buFont typeface="+mj-lt"/>
              <a:buAutoNum type="arabicPeriod"/>
              <a:defRPr/>
            </a:pPr>
            <a:r>
              <a:rPr lang="hu-HU" sz="1200" b="1" dirty="0" smtClean="0">
                <a:latin typeface="Arial" panose="020B0604020202020204" pitchFamily="34" charset="0"/>
                <a:cs typeface="Arial" panose="020B0604020202020204" pitchFamily="34" charset="0"/>
              </a:rPr>
              <a:t>végtagöv</a:t>
            </a:r>
            <a:endParaRPr lang="hu-HU" sz="1200" b="1" dirty="0">
              <a:latin typeface="Arial" panose="020B0604020202020204" pitchFamily="34" charset="0"/>
              <a:cs typeface="Arial" panose="020B0604020202020204" pitchFamily="34" charset="0"/>
            </a:endParaRPr>
          </a:p>
          <a:p>
            <a:pPr marL="342900" indent="-342900">
              <a:lnSpc>
                <a:spcPct val="200000"/>
              </a:lnSpc>
              <a:buFont typeface="+mj-lt"/>
              <a:buAutoNum type="arabicPeriod"/>
              <a:defRPr/>
            </a:pPr>
            <a:r>
              <a:rPr lang="hu-HU" sz="1200" b="1" dirty="0">
                <a:latin typeface="Arial" panose="020B0604020202020204" pitchFamily="34" charset="0"/>
                <a:cs typeface="Arial" panose="020B0604020202020204" pitchFamily="34" charset="0"/>
              </a:rPr>
              <a:t>s</a:t>
            </a:r>
            <a:r>
              <a:rPr lang="hu-HU" sz="1200" b="1" dirty="0" smtClean="0">
                <a:latin typeface="Arial" panose="020B0604020202020204" pitchFamily="34" charset="0"/>
                <a:cs typeface="Arial" panose="020B0604020202020204" pitchFamily="34" charset="0"/>
              </a:rPr>
              <a:t>zabad végtag</a:t>
            </a:r>
            <a:endParaRPr lang="hu-HU" sz="1200" b="1" dirty="0">
              <a:latin typeface="Arial" panose="020B0604020202020204" pitchFamily="34" charset="0"/>
              <a:cs typeface="Arial" panose="020B0604020202020204" pitchFamily="34" charset="0"/>
            </a:endParaRPr>
          </a:p>
        </p:txBody>
      </p:sp>
      <p:pic>
        <p:nvPicPr>
          <p:cNvPr id="7" name="Picture 2" descr="「human skeleton」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7613" t="2960" r="27678" b="2572"/>
          <a:stretch/>
        </p:blipFill>
        <p:spPr bwMode="auto">
          <a:xfrm>
            <a:off x="9918533" y="868292"/>
            <a:ext cx="1798556" cy="571178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obere extremitäten knochen」の画像検索結果"/>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938" y="2186941"/>
            <a:ext cx="3508498" cy="4518637"/>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untere extremitäten knochen」の画像検索結果"/>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3803" y="1903126"/>
            <a:ext cx="5286083" cy="467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592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88902" y="244431"/>
            <a:ext cx="8229600" cy="836613"/>
          </a:xfrm>
        </p:spPr>
        <p:txBody>
          <a:bodyPr>
            <a:normAutofit/>
          </a:bodyPr>
          <a:lstStyle/>
          <a:p>
            <a:pPr algn="ctr" eaLnBrk="1" hangingPunct="1"/>
            <a:r>
              <a:rPr lang="hu-HU" altLang="de-DE" sz="2000" b="1" dirty="0" smtClean="0">
                <a:latin typeface="Arial" panose="020B0604020202020204" pitchFamily="34" charset="0"/>
                <a:cs typeface="Arial" panose="020B0604020202020204" pitchFamily="34" charset="0"/>
              </a:rPr>
              <a:t>FELSŐ VÉGTAG</a:t>
            </a:r>
            <a:r>
              <a:rPr lang="hu-HU" altLang="de-DE" sz="2000" b="1" dirty="0">
                <a:latin typeface="Arial" panose="020B0604020202020204" pitchFamily="34" charset="0"/>
                <a:cs typeface="Arial" panose="020B0604020202020204" pitchFamily="34" charset="0"/>
              </a:rPr>
              <a:t/>
            </a:r>
            <a:br>
              <a:rPr lang="hu-HU" altLang="de-DE" sz="2000" b="1" dirty="0">
                <a:latin typeface="Arial" panose="020B0604020202020204" pitchFamily="34" charset="0"/>
                <a:cs typeface="Arial" panose="020B0604020202020204" pitchFamily="34" charset="0"/>
              </a:rPr>
            </a:br>
            <a:endParaRPr lang="hu-HU" altLang="de-DE" sz="2000" b="1" dirty="0">
              <a:latin typeface="Arial" panose="020B0604020202020204" pitchFamily="34" charset="0"/>
              <a:cs typeface="Arial" panose="020B0604020202020204" pitchFamily="34" charset="0"/>
            </a:endParaRPr>
          </a:p>
        </p:txBody>
      </p:sp>
      <p:sp>
        <p:nvSpPr>
          <p:cNvPr id="31747" name="Text Box 6"/>
          <p:cNvSpPr txBox="1">
            <a:spLocks noChangeArrowheads="1"/>
          </p:cNvSpPr>
          <p:nvPr/>
        </p:nvSpPr>
        <p:spPr bwMode="auto">
          <a:xfrm>
            <a:off x="305180" y="1273446"/>
            <a:ext cx="228690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hu-HU" altLang="de-DE" sz="1200" b="1" dirty="0" smtClean="0"/>
              <a:t>RÉSZEI:</a:t>
            </a:r>
            <a:endParaRPr lang="en-US" altLang="de-DE" sz="1200" b="1" dirty="0"/>
          </a:p>
          <a:p>
            <a:pPr eaLnBrk="1" hangingPunct="1">
              <a:lnSpc>
                <a:spcPct val="300000"/>
              </a:lnSpc>
              <a:spcBef>
                <a:spcPct val="0"/>
              </a:spcBef>
              <a:buFontTx/>
              <a:buNone/>
            </a:pPr>
            <a:r>
              <a:rPr lang="en-US" altLang="de-DE" sz="1200" b="1" dirty="0"/>
              <a:t>1</a:t>
            </a:r>
            <a:r>
              <a:rPr lang="en-US" altLang="de-DE" sz="1200" b="1" dirty="0" smtClean="0"/>
              <a:t>.</a:t>
            </a:r>
            <a:r>
              <a:rPr lang="hu-HU" altLang="de-DE" sz="1200" b="1" dirty="0" smtClean="0"/>
              <a:t> VÁLLÖV (CINGULUM)</a:t>
            </a:r>
            <a:endParaRPr lang="en-US" altLang="de-DE" sz="1200" b="1" dirty="0"/>
          </a:p>
          <a:p>
            <a:pPr eaLnBrk="1" hangingPunct="1">
              <a:lnSpc>
                <a:spcPct val="300000"/>
              </a:lnSpc>
              <a:spcBef>
                <a:spcPct val="0"/>
              </a:spcBef>
              <a:buFontTx/>
              <a:buNone/>
            </a:pPr>
            <a:r>
              <a:rPr lang="en-US" altLang="de-DE" sz="1200" b="1" dirty="0"/>
              <a:t>2. BRACHIUM </a:t>
            </a:r>
            <a:r>
              <a:rPr lang="hu-HU" altLang="de-DE" sz="1200" b="1" dirty="0" smtClean="0"/>
              <a:t>(FELKAR)</a:t>
            </a:r>
            <a:endParaRPr lang="en-US" altLang="de-DE" sz="1200" b="1" dirty="0"/>
          </a:p>
          <a:p>
            <a:pPr eaLnBrk="1" hangingPunct="1">
              <a:lnSpc>
                <a:spcPct val="300000"/>
              </a:lnSpc>
              <a:spcBef>
                <a:spcPct val="0"/>
              </a:spcBef>
              <a:buFontTx/>
              <a:buNone/>
            </a:pPr>
            <a:r>
              <a:rPr lang="en-US" altLang="de-DE" sz="1200" b="1" dirty="0"/>
              <a:t>3. ANTEBRACHIUM </a:t>
            </a:r>
            <a:r>
              <a:rPr lang="hu-HU" altLang="de-DE" sz="1200" b="1" dirty="0" smtClean="0"/>
              <a:t>(ALKAR)</a:t>
            </a:r>
            <a:endParaRPr lang="en-US" altLang="de-DE" sz="1200" b="1" dirty="0"/>
          </a:p>
          <a:p>
            <a:pPr eaLnBrk="1" hangingPunct="1">
              <a:lnSpc>
                <a:spcPct val="300000"/>
              </a:lnSpc>
              <a:spcBef>
                <a:spcPct val="0"/>
              </a:spcBef>
              <a:buFontTx/>
              <a:buNone/>
            </a:pPr>
            <a:r>
              <a:rPr lang="en-US" altLang="de-DE" sz="1200" b="1" dirty="0"/>
              <a:t>4. MANUS </a:t>
            </a:r>
            <a:r>
              <a:rPr lang="hu-HU" altLang="de-DE" sz="1200" b="1" dirty="0" smtClean="0"/>
              <a:t>(KÉZ)</a:t>
            </a:r>
            <a:endParaRPr lang="en-US" altLang="de-DE" sz="1200" b="1" dirty="0"/>
          </a:p>
        </p:txBody>
      </p:sp>
      <p:pic>
        <p:nvPicPr>
          <p:cNvPr id="31748" name="Picture 2" descr="Képtalálat a következőre: „obere extremitä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7455" y="1081044"/>
            <a:ext cx="4174998" cy="537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uman skeleton」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7613" t="2960" r="27678" b="2572"/>
          <a:stretch/>
        </p:blipFill>
        <p:spPr bwMode="auto">
          <a:xfrm>
            <a:off x="8884309" y="541934"/>
            <a:ext cx="1917152" cy="608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065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sz="half" idx="1"/>
          </p:nvPr>
        </p:nvSpPr>
        <p:spPr>
          <a:xfrm>
            <a:off x="4486800" y="324179"/>
            <a:ext cx="3038475" cy="431800"/>
          </a:xfrm>
        </p:spPr>
        <p:txBody>
          <a:bodyPr>
            <a:noAutofit/>
          </a:bodyPr>
          <a:lstStyle/>
          <a:p>
            <a:pPr algn="ctr" eaLnBrk="1" hangingPunct="1">
              <a:lnSpc>
                <a:spcPct val="120000"/>
              </a:lnSpc>
              <a:buFontTx/>
              <a:buNone/>
            </a:pPr>
            <a:r>
              <a:rPr lang="hu-HU" altLang="de-DE" sz="2000" b="1" dirty="0" smtClean="0">
                <a:latin typeface="Arial" panose="020B0604020202020204" pitchFamily="34" charset="0"/>
                <a:cs typeface="Arial" panose="020B0604020202020204" pitchFamily="34" charset="0"/>
              </a:rPr>
              <a:t>FELSŐ VÉGTAG</a:t>
            </a:r>
            <a:endParaRPr lang="en-US" altLang="de-DE" sz="2000" b="1" dirty="0">
              <a:latin typeface="Arial" panose="020B0604020202020204" pitchFamily="34" charset="0"/>
              <a:cs typeface="Arial" panose="020B0604020202020204" pitchFamily="34" charset="0"/>
            </a:endParaRPr>
          </a:p>
        </p:txBody>
      </p:sp>
      <p:sp>
        <p:nvSpPr>
          <p:cNvPr id="32772" name="Text Box 6"/>
          <p:cNvSpPr txBox="1">
            <a:spLocks noChangeArrowheads="1"/>
          </p:cNvSpPr>
          <p:nvPr/>
        </p:nvSpPr>
        <p:spPr bwMode="auto">
          <a:xfrm>
            <a:off x="428986" y="623204"/>
            <a:ext cx="853281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hu-HU" altLang="de-DE" sz="1200" b="1" dirty="0" smtClean="0"/>
              <a:t>VÁLLÖV:</a:t>
            </a:r>
            <a:endParaRPr lang="hu-HU" altLang="de-DE" sz="1200" b="1" dirty="0"/>
          </a:p>
          <a:p>
            <a:pPr eaLnBrk="1" hangingPunct="1">
              <a:lnSpc>
                <a:spcPct val="200000"/>
              </a:lnSpc>
              <a:spcBef>
                <a:spcPct val="0"/>
              </a:spcBef>
              <a:buFontTx/>
              <a:buAutoNum type="arabicPeriod"/>
            </a:pPr>
            <a:r>
              <a:rPr lang="hu-HU" altLang="de-DE" sz="1200" b="1" dirty="0" err="1"/>
              <a:t>c</a:t>
            </a:r>
            <a:r>
              <a:rPr lang="hu-HU" altLang="de-DE" sz="1200" b="1" dirty="0" err="1" smtClean="0"/>
              <a:t>lavicula</a:t>
            </a:r>
            <a:r>
              <a:rPr lang="hu-HU" altLang="de-DE" sz="1200" b="1" dirty="0" smtClean="0"/>
              <a:t> </a:t>
            </a:r>
            <a:endParaRPr lang="hu-HU" altLang="de-DE" sz="1200" b="1" dirty="0"/>
          </a:p>
          <a:p>
            <a:pPr eaLnBrk="1" hangingPunct="1">
              <a:lnSpc>
                <a:spcPct val="200000"/>
              </a:lnSpc>
              <a:spcBef>
                <a:spcPct val="0"/>
              </a:spcBef>
              <a:buFontTx/>
              <a:buAutoNum type="arabicPeriod"/>
            </a:pPr>
            <a:r>
              <a:rPr lang="hu-HU" altLang="de-DE" sz="1200" b="1" dirty="0" err="1"/>
              <a:t>s</a:t>
            </a:r>
            <a:r>
              <a:rPr lang="hu-HU" altLang="de-DE" sz="1200" b="1" dirty="0" err="1" smtClean="0"/>
              <a:t>capula</a:t>
            </a:r>
            <a:r>
              <a:rPr lang="hu-HU" altLang="de-DE" sz="1200" b="1" dirty="0" smtClean="0"/>
              <a:t> </a:t>
            </a:r>
            <a:endParaRPr lang="hu-HU" altLang="de-DE" sz="1200" b="1" dirty="0"/>
          </a:p>
        </p:txBody>
      </p:sp>
      <p:pic>
        <p:nvPicPr>
          <p:cNvPr id="28682" name="Picture 10" descr="「clavicle bone」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7183" y="1988631"/>
            <a:ext cx="3102506" cy="3215463"/>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clavicula」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6918" y="5092606"/>
            <a:ext cx="5405392" cy="1640639"/>
          </a:xfrm>
          <a:prstGeom prst="rect">
            <a:avLst/>
          </a:prstGeom>
          <a:noFill/>
          <a:extLst>
            <a:ext uri="{909E8E84-426E-40DD-AFC4-6F175D3DCCD1}">
              <a14:hiddenFill xmlns:a14="http://schemas.microsoft.com/office/drawing/2010/main">
                <a:solidFill>
                  <a:srgbClr val="FFFFFF"/>
                </a:solidFill>
              </a14:hiddenFill>
            </a:ext>
          </a:extLst>
        </p:spPr>
      </p:pic>
      <p:pic>
        <p:nvPicPr>
          <p:cNvPr id="28688" name="Picture 16" descr="「scapula anatomie」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14910" y="3936009"/>
            <a:ext cx="2688075" cy="2583150"/>
          </a:xfrm>
          <a:prstGeom prst="rect">
            <a:avLst/>
          </a:prstGeom>
          <a:noFill/>
          <a:extLst>
            <a:ext uri="{909E8E84-426E-40DD-AFC4-6F175D3DCCD1}">
              <a14:hiddenFill xmlns:a14="http://schemas.microsoft.com/office/drawing/2010/main">
                <a:solidFill>
                  <a:srgbClr val="FFFFFF"/>
                </a:solidFill>
              </a14:hiddenFill>
            </a:ext>
          </a:extLst>
        </p:spPr>
      </p:pic>
      <p:pic>
        <p:nvPicPr>
          <p:cNvPr id="28690" name="Picture 18" descr="「scapula anatomie」の画像検索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5545" y="1177202"/>
            <a:ext cx="2777377" cy="26407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Csoportba foglalás 4"/>
          <p:cNvGrpSpPr/>
          <p:nvPr/>
        </p:nvGrpSpPr>
        <p:grpSpPr>
          <a:xfrm>
            <a:off x="3815104" y="1828800"/>
            <a:ext cx="2213700" cy="3068605"/>
            <a:chOff x="3815104" y="1828800"/>
            <a:chExt cx="2213700" cy="3068605"/>
          </a:xfrm>
        </p:grpSpPr>
        <p:cxnSp>
          <p:nvCxnSpPr>
            <p:cNvPr id="7" name="Egyenes összekötő nyíllal 6"/>
            <p:cNvCxnSpPr/>
            <p:nvPr/>
          </p:nvCxnSpPr>
          <p:spPr>
            <a:xfrm>
              <a:off x="4185634" y="1828800"/>
              <a:ext cx="167425" cy="15983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266" name="Picture 2" descr="image shoantskeclfclavicle-1417ac05fe116fbfe18 for term side of card"/>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815104" y="1876299"/>
              <a:ext cx="2190934" cy="302110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249423" y="1901396"/>
              <a:ext cx="779381"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Clavicula</a:t>
              </a:r>
              <a:r>
                <a:rPr lang="hu-HU" sz="1000" b="1" dirty="0" smtClean="0">
                  <a:solidFill>
                    <a:schemeClr val="bg1"/>
                  </a:solidFill>
                  <a:latin typeface="Arial" panose="020B0604020202020204" pitchFamily="34" charset="0"/>
                  <a:cs typeface="Arial" panose="020B0604020202020204" pitchFamily="34" charset="0"/>
                </a:rPr>
                <a:t> </a:t>
              </a:r>
              <a:endParaRPr lang="hu-HU" sz="1000" b="1" dirty="0">
                <a:solidFill>
                  <a:schemeClr val="bg1"/>
                </a:solidFill>
                <a:latin typeface="Arial" panose="020B0604020202020204" pitchFamily="34" charset="0"/>
                <a:cs typeface="Arial" panose="020B0604020202020204" pitchFamily="34" charset="0"/>
              </a:endParaRPr>
            </a:p>
          </p:txBody>
        </p:sp>
      </p:grpSp>
      <p:grpSp>
        <p:nvGrpSpPr>
          <p:cNvPr id="4" name="Csoportba foglalás 3"/>
          <p:cNvGrpSpPr/>
          <p:nvPr/>
        </p:nvGrpSpPr>
        <p:grpSpPr>
          <a:xfrm>
            <a:off x="6364207" y="1546120"/>
            <a:ext cx="2508548" cy="3681464"/>
            <a:chOff x="6364207" y="1546120"/>
            <a:chExt cx="2508548" cy="3681464"/>
          </a:xfrm>
        </p:grpSpPr>
        <p:pic>
          <p:nvPicPr>
            <p:cNvPr id="11268" name="Picture 4" descr="image scapula_2 for term side of card"/>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64207" y="1546120"/>
              <a:ext cx="2508548" cy="3681464"/>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6394079" y="1582579"/>
              <a:ext cx="673582"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Scapula</a:t>
              </a:r>
              <a:endParaRPr lang="hu-HU" sz="1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883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sz="half" idx="1"/>
          </p:nvPr>
        </p:nvSpPr>
        <p:spPr>
          <a:xfrm>
            <a:off x="4181940" y="262181"/>
            <a:ext cx="3038475" cy="431800"/>
          </a:xfrm>
        </p:spPr>
        <p:txBody>
          <a:bodyPr>
            <a:noAutofit/>
          </a:bodyPr>
          <a:lstStyle/>
          <a:p>
            <a:pPr algn="ctr" eaLnBrk="1" hangingPunct="1">
              <a:lnSpc>
                <a:spcPct val="120000"/>
              </a:lnSpc>
              <a:buFontTx/>
              <a:buNone/>
            </a:pPr>
            <a:r>
              <a:rPr lang="hu-HU" altLang="de-DE" sz="2000" b="1" dirty="0" smtClean="0">
                <a:latin typeface="Arial" panose="020B0604020202020204" pitchFamily="34" charset="0"/>
                <a:cs typeface="Arial" panose="020B0604020202020204" pitchFamily="34" charset="0"/>
              </a:rPr>
              <a:t>FELSŐ VÉGTAG</a:t>
            </a:r>
            <a:endParaRPr lang="en-US" altLang="de-DE" sz="2000" b="1" dirty="0">
              <a:latin typeface="Arial" panose="020B0604020202020204" pitchFamily="34" charset="0"/>
              <a:cs typeface="Arial" panose="020B0604020202020204" pitchFamily="34" charset="0"/>
            </a:endParaRPr>
          </a:p>
        </p:txBody>
      </p:sp>
      <p:sp>
        <p:nvSpPr>
          <p:cNvPr id="32772" name="Text Box 6"/>
          <p:cNvSpPr txBox="1">
            <a:spLocks noChangeArrowheads="1"/>
          </p:cNvSpPr>
          <p:nvPr/>
        </p:nvSpPr>
        <p:spPr bwMode="auto">
          <a:xfrm>
            <a:off x="248433" y="1006422"/>
            <a:ext cx="853281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hu-HU" altLang="de-DE" sz="1200" b="1" dirty="0" smtClean="0"/>
              <a:t>SZABAD FELSŐ VÉGTAG:</a:t>
            </a:r>
            <a:endParaRPr lang="hu-HU" altLang="de-DE" sz="1200" b="1" dirty="0"/>
          </a:p>
          <a:p>
            <a:pPr marL="228600" indent="-228600" eaLnBrk="1" hangingPunct="1">
              <a:lnSpc>
                <a:spcPct val="200000"/>
              </a:lnSpc>
              <a:spcBef>
                <a:spcPct val="0"/>
              </a:spcBef>
              <a:buFont typeface="+mj-lt"/>
              <a:buAutoNum type="arabicPeriod"/>
            </a:pPr>
            <a:r>
              <a:rPr lang="hu-HU" altLang="de-DE" sz="1200" b="1" dirty="0" err="1"/>
              <a:t>h</a:t>
            </a:r>
            <a:r>
              <a:rPr lang="hu-HU" altLang="de-DE" sz="1200" b="1" dirty="0" err="1" smtClean="0"/>
              <a:t>umerus</a:t>
            </a:r>
            <a:r>
              <a:rPr lang="hu-HU" altLang="de-DE" sz="1200" b="1" dirty="0" smtClean="0"/>
              <a:t> </a:t>
            </a:r>
            <a:endParaRPr lang="hu-HU" altLang="de-DE" sz="1200" b="1" dirty="0"/>
          </a:p>
          <a:p>
            <a:pPr marL="228600" indent="-228600" eaLnBrk="1" hangingPunct="1">
              <a:lnSpc>
                <a:spcPct val="200000"/>
              </a:lnSpc>
              <a:spcBef>
                <a:spcPct val="0"/>
              </a:spcBef>
              <a:buFont typeface="+mj-lt"/>
              <a:buAutoNum type="arabicPeriod"/>
            </a:pPr>
            <a:r>
              <a:rPr lang="hu-HU" altLang="de-DE" sz="1200" b="1" dirty="0" err="1"/>
              <a:t>r</a:t>
            </a:r>
            <a:r>
              <a:rPr lang="hu-HU" altLang="de-DE" sz="1200" b="1" dirty="0" err="1" smtClean="0"/>
              <a:t>adius</a:t>
            </a:r>
            <a:r>
              <a:rPr lang="hu-HU" altLang="de-DE" sz="1200" b="1" dirty="0" smtClean="0"/>
              <a:t> </a:t>
            </a:r>
            <a:endParaRPr lang="hu-HU" altLang="de-DE" sz="1200" b="1" dirty="0"/>
          </a:p>
          <a:p>
            <a:pPr marL="228600" indent="-228600" eaLnBrk="1" hangingPunct="1">
              <a:lnSpc>
                <a:spcPct val="200000"/>
              </a:lnSpc>
              <a:spcBef>
                <a:spcPct val="0"/>
              </a:spcBef>
              <a:buFont typeface="+mj-lt"/>
              <a:buAutoNum type="arabicPeriod"/>
            </a:pPr>
            <a:r>
              <a:rPr lang="hu-HU" altLang="de-DE" sz="1200" b="1" dirty="0" err="1"/>
              <a:t>u</a:t>
            </a:r>
            <a:r>
              <a:rPr lang="hu-HU" altLang="de-DE" sz="1200" b="1" dirty="0" err="1" smtClean="0"/>
              <a:t>lna</a:t>
            </a:r>
            <a:r>
              <a:rPr lang="hu-HU" altLang="de-DE" sz="1200" b="1" dirty="0" smtClean="0"/>
              <a:t> </a:t>
            </a:r>
            <a:endParaRPr lang="hu-HU" altLang="de-DE" sz="1200" b="1" dirty="0"/>
          </a:p>
        </p:txBody>
      </p:sp>
      <p:pic>
        <p:nvPicPr>
          <p:cNvPr id="31748" name="Picture 4"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5652" y="2704560"/>
            <a:ext cx="2828607" cy="34021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Csoportba foglalás 3"/>
          <p:cNvGrpSpPr/>
          <p:nvPr/>
        </p:nvGrpSpPr>
        <p:grpSpPr>
          <a:xfrm>
            <a:off x="3634649" y="2391614"/>
            <a:ext cx="2705823" cy="3715126"/>
            <a:chOff x="4798174" y="1006422"/>
            <a:chExt cx="2705823" cy="3715126"/>
          </a:xfrm>
        </p:grpSpPr>
        <p:pic>
          <p:nvPicPr>
            <p:cNvPr id="31750" name="Picture 6" descr="image shaft_of_humerus for term side of car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98174" y="1006422"/>
              <a:ext cx="2705823" cy="371512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6125398" y="2863985"/>
              <a:ext cx="739305" cy="246221"/>
            </a:xfrm>
            <a:prstGeom prst="rect">
              <a:avLst/>
            </a:prstGeom>
            <a:noFill/>
          </p:spPr>
          <p:txBody>
            <a:bodyPr wrap="none" rtlCol="0">
              <a:spAutoFit/>
            </a:bodyPr>
            <a:lstStyle/>
            <a:p>
              <a:r>
                <a:rPr lang="hu-HU" sz="1000" b="1" dirty="0" err="1">
                  <a:solidFill>
                    <a:schemeClr val="bg1"/>
                  </a:solidFill>
                  <a:latin typeface="Arial" panose="020B0604020202020204" pitchFamily="34" charset="0"/>
                  <a:cs typeface="Arial" panose="020B0604020202020204" pitchFamily="34" charset="0"/>
                </a:rPr>
                <a:t>H</a:t>
              </a:r>
              <a:r>
                <a:rPr lang="hu-HU" sz="1000" b="1" dirty="0" err="1" smtClean="0">
                  <a:solidFill>
                    <a:schemeClr val="bg1"/>
                  </a:solidFill>
                  <a:latin typeface="Arial" panose="020B0604020202020204" pitchFamily="34" charset="0"/>
                  <a:cs typeface="Arial" panose="020B0604020202020204" pitchFamily="34" charset="0"/>
                </a:rPr>
                <a:t>umerus</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14" name="Picture 2" descr="「human skeleton」の画像検索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7613" t="2960" r="27678" b="2572"/>
          <a:stretch/>
        </p:blipFill>
        <p:spPr bwMode="auto">
          <a:xfrm>
            <a:off x="9676576" y="122324"/>
            <a:ext cx="2077921" cy="659897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Csoportba foglalás 20"/>
          <p:cNvGrpSpPr/>
          <p:nvPr/>
        </p:nvGrpSpPr>
        <p:grpSpPr>
          <a:xfrm>
            <a:off x="6594160" y="785612"/>
            <a:ext cx="2875388" cy="5964922"/>
            <a:chOff x="6709446" y="797377"/>
            <a:chExt cx="2718140" cy="5744111"/>
          </a:xfrm>
        </p:grpSpPr>
        <p:grpSp>
          <p:nvGrpSpPr>
            <p:cNvPr id="13" name="Csoportba foglalás 12"/>
            <p:cNvGrpSpPr/>
            <p:nvPr/>
          </p:nvGrpSpPr>
          <p:grpSpPr>
            <a:xfrm>
              <a:off x="6715782" y="797377"/>
              <a:ext cx="2711804" cy="5744111"/>
              <a:chOff x="5831447" y="909187"/>
              <a:chExt cx="2711804" cy="5744111"/>
            </a:xfrm>
          </p:grpSpPr>
          <p:pic>
            <p:nvPicPr>
              <p:cNvPr id="31752" name="Picture 8" descr="image styloid_process_of_ulna for term side of car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95842" y="909187"/>
                <a:ext cx="2411031" cy="2768495"/>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image ulna for definition side of card"/>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31447" y="3765921"/>
                <a:ext cx="1296640" cy="2887377"/>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6654771" y="6378925"/>
                <a:ext cx="461986" cy="246221"/>
              </a:xfrm>
              <a:prstGeom prst="rect">
                <a:avLst/>
              </a:prstGeom>
              <a:noFill/>
            </p:spPr>
            <p:txBody>
              <a:bodyPr wrap="none" rtlCol="0">
                <a:spAutoFit/>
              </a:bodyPr>
              <a:lstStyle/>
              <a:p>
                <a:r>
                  <a:rPr lang="hu-HU" sz="1000" b="1" dirty="0" err="1">
                    <a:solidFill>
                      <a:schemeClr val="bg1"/>
                    </a:solidFill>
                    <a:latin typeface="Arial" panose="020B0604020202020204" pitchFamily="34" charset="0"/>
                    <a:cs typeface="Arial" panose="020B0604020202020204" pitchFamily="34" charset="0"/>
                  </a:rPr>
                  <a:t>U</a:t>
                </a:r>
                <a:r>
                  <a:rPr lang="hu-HU" sz="1000" b="1" dirty="0" err="1" smtClean="0">
                    <a:solidFill>
                      <a:schemeClr val="bg1"/>
                    </a:solidFill>
                    <a:latin typeface="Arial" panose="020B0604020202020204" pitchFamily="34" charset="0"/>
                    <a:cs typeface="Arial" panose="020B0604020202020204" pitchFamily="34" charset="0"/>
                  </a:rPr>
                  <a:t>lna</a:t>
                </a:r>
                <a:endParaRPr lang="hu-HU" sz="1000" b="1" dirty="0">
                  <a:solidFill>
                    <a:schemeClr val="bg1"/>
                  </a:solidFill>
                  <a:latin typeface="Arial" panose="020B0604020202020204" pitchFamily="34" charset="0"/>
                  <a:cs typeface="Arial" panose="020B0604020202020204" pitchFamily="34" charset="0"/>
                </a:endParaRPr>
              </a:p>
            </p:txBody>
          </p:sp>
          <p:cxnSp>
            <p:nvCxnSpPr>
              <p:cNvPr id="7" name="Egyenes összekötő nyíllal 6"/>
              <p:cNvCxnSpPr/>
              <p:nvPr/>
            </p:nvCxnSpPr>
            <p:spPr>
              <a:xfrm flipV="1">
                <a:off x="6259363" y="2887031"/>
                <a:ext cx="427513" cy="4756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Szövegdoboz 7"/>
              <p:cNvSpPr txBox="1"/>
              <p:nvPr/>
            </p:nvSpPr>
            <p:spPr>
              <a:xfrm>
                <a:off x="5949127" y="3335973"/>
                <a:ext cx="582211" cy="246221"/>
              </a:xfrm>
              <a:prstGeom prst="rect">
                <a:avLst/>
              </a:prstGeom>
              <a:noFill/>
            </p:spPr>
            <p:txBody>
              <a:bodyPr wrap="none" rtlCol="0">
                <a:spAutoFit/>
              </a:bodyPr>
              <a:lstStyle/>
              <a:p>
                <a:r>
                  <a:rPr lang="hu-HU" sz="1000" dirty="0" err="1" smtClean="0">
                    <a:solidFill>
                      <a:schemeClr val="bg1"/>
                    </a:solidFill>
                    <a:latin typeface="Arial" panose="020B0604020202020204" pitchFamily="34" charset="0"/>
                    <a:cs typeface="Arial" panose="020B0604020202020204" pitchFamily="34" charset="0"/>
                  </a:rPr>
                  <a:t>Radiu</a:t>
                </a:r>
                <a:r>
                  <a:rPr lang="hu-HU" sz="1000" dirty="0" err="1">
                    <a:solidFill>
                      <a:schemeClr val="bg1"/>
                    </a:solidFill>
                    <a:latin typeface="Arial" panose="020B0604020202020204" pitchFamily="34" charset="0"/>
                    <a:cs typeface="Arial" panose="020B0604020202020204" pitchFamily="34" charset="0"/>
                  </a:rPr>
                  <a:t>s</a:t>
                </a:r>
                <a:endParaRPr lang="hu-HU" sz="1000" dirty="0">
                  <a:solidFill>
                    <a:schemeClr val="bg1"/>
                  </a:solidFill>
                  <a:latin typeface="Arial" panose="020B0604020202020204" pitchFamily="34" charset="0"/>
                  <a:cs typeface="Arial" panose="020B0604020202020204" pitchFamily="34" charset="0"/>
                </a:endParaRPr>
              </a:p>
            </p:txBody>
          </p:sp>
          <p:cxnSp>
            <p:nvCxnSpPr>
              <p:cNvPr id="10" name="Egyenes összekötő nyíllal 9"/>
              <p:cNvCxnSpPr/>
              <p:nvPr/>
            </p:nvCxnSpPr>
            <p:spPr>
              <a:xfrm flipH="1">
                <a:off x="7040312" y="2496629"/>
                <a:ext cx="37792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7395005" y="2359863"/>
                <a:ext cx="461986"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Ulna</a:t>
                </a:r>
                <a:endParaRPr lang="hu-HU" sz="1000" b="1" dirty="0">
                  <a:solidFill>
                    <a:schemeClr val="bg1"/>
                  </a:solidFill>
                  <a:latin typeface="Arial" panose="020B0604020202020204" pitchFamily="34" charset="0"/>
                  <a:cs typeface="Arial" panose="020B0604020202020204" pitchFamily="34" charset="0"/>
                </a:endParaRPr>
              </a:p>
            </p:txBody>
          </p:sp>
          <p:pic>
            <p:nvPicPr>
              <p:cNvPr id="31756" name="Picture 12" descr="「radius skeleton」の画像検索結果"/>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20597" y="3774917"/>
                <a:ext cx="1194897" cy="2866141"/>
              </a:xfrm>
              <a:prstGeom prst="rect">
                <a:avLst/>
              </a:prstGeom>
              <a:noFill/>
              <a:extLst>
                <a:ext uri="{909E8E84-426E-40DD-AFC4-6F175D3DCCD1}">
                  <a14:hiddenFill xmlns:a14="http://schemas.microsoft.com/office/drawing/2010/main">
                    <a:solidFill>
                      <a:srgbClr val="FFFFFF"/>
                    </a:solidFill>
                  </a14:hiddenFill>
                </a:ext>
              </a:extLst>
            </p:spPr>
          </p:pic>
          <p:sp>
            <p:nvSpPr>
              <p:cNvPr id="12" name="Szövegdoboz 11"/>
              <p:cNvSpPr txBox="1"/>
              <p:nvPr/>
            </p:nvSpPr>
            <p:spPr>
              <a:xfrm>
                <a:off x="7932186" y="6378925"/>
                <a:ext cx="611065"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Radius</a:t>
                </a:r>
                <a:endParaRPr lang="hu-HU" sz="1000" b="1" dirty="0">
                  <a:solidFill>
                    <a:schemeClr val="bg1"/>
                  </a:solidFill>
                  <a:latin typeface="Arial" panose="020B0604020202020204" pitchFamily="34" charset="0"/>
                  <a:cs typeface="Arial" panose="020B0604020202020204" pitchFamily="34" charset="0"/>
                </a:endParaRPr>
              </a:p>
            </p:txBody>
          </p:sp>
        </p:grpSp>
        <p:cxnSp>
          <p:nvCxnSpPr>
            <p:cNvPr id="6" name="Egyenes összekötő nyíllal 5"/>
            <p:cNvCxnSpPr/>
            <p:nvPr/>
          </p:nvCxnSpPr>
          <p:spPr>
            <a:xfrm>
              <a:off x="7457292" y="2301451"/>
              <a:ext cx="314274" cy="26709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Szövegdoboz 14"/>
            <p:cNvSpPr txBox="1"/>
            <p:nvPr/>
          </p:nvSpPr>
          <p:spPr>
            <a:xfrm>
              <a:off x="6709446" y="1928350"/>
              <a:ext cx="830677" cy="553998"/>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Membrana</a:t>
              </a:r>
              <a:endParaRPr lang="hu-HU" sz="1000" b="1" dirty="0" smtClean="0">
                <a:solidFill>
                  <a:schemeClr val="bg1"/>
                </a:solidFill>
                <a:latin typeface="Arial" panose="020B0604020202020204" pitchFamily="34" charset="0"/>
                <a:cs typeface="Arial" panose="020B0604020202020204" pitchFamily="34" charset="0"/>
              </a:endParaRPr>
            </a:p>
            <a:p>
              <a:r>
                <a:rPr lang="hu-HU" sz="1000" b="1" dirty="0" err="1" smtClean="0">
                  <a:solidFill>
                    <a:schemeClr val="bg1"/>
                  </a:solidFill>
                  <a:latin typeface="Arial" panose="020B0604020202020204" pitchFamily="34" charset="0"/>
                  <a:cs typeface="Arial" panose="020B0604020202020204" pitchFamily="34" charset="0"/>
                </a:rPr>
                <a:t>Interossae</a:t>
              </a:r>
              <a:endParaRPr lang="hu-HU" sz="1000" b="1" dirty="0" smtClean="0">
                <a:solidFill>
                  <a:schemeClr val="bg1"/>
                </a:solidFill>
                <a:latin typeface="Arial" panose="020B0604020202020204" pitchFamily="34" charset="0"/>
                <a:cs typeface="Arial" panose="020B0604020202020204" pitchFamily="34" charset="0"/>
              </a:endParaRPr>
            </a:p>
            <a:p>
              <a:r>
                <a:rPr lang="hu-HU" sz="1000" b="1" dirty="0" err="1" smtClean="0">
                  <a:solidFill>
                    <a:schemeClr val="bg1"/>
                  </a:solidFill>
                  <a:latin typeface="Arial" panose="020B0604020202020204" pitchFamily="34" charset="0"/>
                  <a:cs typeface="Arial" panose="020B0604020202020204" pitchFamily="34" charset="0"/>
                </a:rPr>
                <a:t>antebrachi</a:t>
              </a:r>
              <a:endParaRPr lang="hu-HU" sz="1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9998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sz="half" idx="1"/>
          </p:nvPr>
        </p:nvSpPr>
        <p:spPr>
          <a:xfrm>
            <a:off x="3935450" y="170258"/>
            <a:ext cx="3038475" cy="431800"/>
          </a:xfrm>
        </p:spPr>
        <p:txBody>
          <a:bodyPr>
            <a:noAutofit/>
          </a:bodyPr>
          <a:lstStyle/>
          <a:p>
            <a:pPr algn="ctr" eaLnBrk="1" hangingPunct="1">
              <a:lnSpc>
                <a:spcPct val="120000"/>
              </a:lnSpc>
              <a:buFontTx/>
              <a:buNone/>
            </a:pPr>
            <a:r>
              <a:rPr lang="hu-HU" altLang="de-DE" sz="2000" b="1" dirty="0" smtClean="0">
                <a:latin typeface="Arial" panose="020B0604020202020204" pitchFamily="34" charset="0"/>
                <a:cs typeface="Arial" panose="020B0604020202020204" pitchFamily="34" charset="0"/>
              </a:rPr>
              <a:t>FELSŐ VÉGTAG</a:t>
            </a:r>
            <a:endParaRPr lang="en-US" altLang="de-DE" sz="2000" b="1" dirty="0">
              <a:latin typeface="Arial" panose="020B0604020202020204" pitchFamily="34" charset="0"/>
              <a:cs typeface="Arial" panose="020B0604020202020204" pitchFamily="34" charset="0"/>
            </a:endParaRPr>
          </a:p>
        </p:txBody>
      </p:sp>
      <p:sp>
        <p:nvSpPr>
          <p:cNvPr id="32772" name="Text Box 6"/>
          <p:cNvSpPr txBox="1">
            <a:spLocks noChangeArrowheads="1"/>
          </p:cNvSpPr>
          <p:nvPr/>
        </p:nvSpPr>
        <p:spPr bwMode="auto">
          <a:xfrm>
            <a:off x="335557" y="581848"/>
            <a:ext cx="853281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hu-HU" altLang="de-DE" sz="1200" b="1" dirty="0" smtClean="0"/>
              <a:t>SZABAD FELSŐ VÉGTAG:</a:t>
            </a:r>
            <a:endParaRPr lang="hu-HU" altLang="de-DE" sz="1200" b="1" dirty="0"/>
          </a:p>
          <a:p>
            <a:pPr marL="0" indent="0" eaLnBrk="1" hangingPunct="1">
              <a:lnSpc>
                <a:spcPct val="200000"/>
              </a:lnSpc>
              <a:spcBef>
                <a:spcPct val="0"/>
              </a:spcBef>
              <a:buNone/>
            </a:pPr>
            <a:r>
              <a:rPr lang="hu-HU" altLang="de-DE" sz="1200" b="1" dirty="0" smtClean="0"/>
              <a:t>4. MANUS:</a:t>
            </a:r>
          </a:p>
          <a:p>
            <a:pPr marL="228600" indent="-228600" eaLnBrk="1" hangingPunct="1">
              <a:lnSpc>
                <a:spcPct val="200000"/>
              </a:lnSpc>
              <a:spcBef>
                <a:spcPct val="0"/>
              </a:spcBef>
              <a:buFont typeface="+mj-lt"/>
              <a:buAutoNum type="alphaLcParenR"/>
            </a:pPr>
            <a:r>
              <a:rPr lang="hu-HU" altLang="de-DE" sz="1200" b="1" dirty="0" err="1"/>
              <a:t>c</a:t>
            </a:r>
            <a:r>
              <a:rPr lang="hu-HU" altLang="de-DE" sz="1200" b="1" dirty="0" err="1" smtClean="0"/>
              <a:t>arpus</a:t>
            </a:r>
            <a:r>
              <a:rPr lang="hu-HU" altLang="de-DE" sz="1200" b="1" dirty="0" smtClean="0"/>
              <a:t> </a:t>
            </a:r>
          </a:p>
          <a:p>
            <a:pPr marL="228600" indent="-228600" eaLnBrk="1" hangingPunct="1">
              <a:lnSpc>
                <a:spcPct val="200000"/>
              </a:lnSpc>
              <a:spcBef>
                <a:spcPct val="0"/>
              </a:spcBef>
              <a:buFont typeface="+mj-lt"/>
              <a:buAutoNum type="alphaLcParenR"/>
            </a:pPr>
            <a:r>
              <a:rPr lang="hu-HU" altLang="de-DE" sz="1200" b="1" dirty="0" err="1"/>
              <a:t>m</a:t>
            </a:r>
            <a:r>
              <a:rPr lang="hu-HU" altLang="de-DE" sz="1200" b="1" dirty="0" err="1" smtClean="0"/>
              <a:t>etacarpus</a:t>
            </a:r>
            <a:r>
              <a:rPr lang="hu-HU" altLang="de-DE" sz="1200" b="1" dirty="0" smtClean="0"/>
              <a:t> </a:t>
            </a:r>
          </a:p>
          <a:p>
            <a:pPr marL="228600" indent="-228600" eaLnBrk="1" hangingPunct="1">
              <a:lnSpc>
                <a:spcPct val="200000"/>
              </a:lnSpc>
              <a:spcBef>
                <a:spcPct val="0"/>
              </a:spcBef>
              <a:buFont typeface="+mj-lt"/>
              <a:buAutoNum type="alphaLcParenR"/>
            </a:pPr>
            <a:r>
              <a:rPr lang="hu-HU" altLang="de-DE" sz="1200" b="1" dirty="0" err="1"/>
              <a:t>d</a:t>
            </a:r>
            <a:r>
              <a:rPr lang="hu-HU" altLang="de-DE" sz="1200" b="1" dirty="0" err="1" smtClean="0"/>
              <a:t>igiti</a:t>
            </a:r>
            <a:r>
              <a:rPr lang="hu-HU" altLang="de-DE" sz="1200" b="1" dirty="0" smtClean="0"/>
              <a:t>  - </a:t>
            </a:r>
            <a:r>
              <a:rPr lang="hu-HU" altLang="de-DE" sz="1200" b="1" dirty="0" err="1"/>
              <a:t>p</a:t>
            </a:r>
            <a:r>
              <a:rPr lang="hu-HU" altLang="de-DE" sz="1200" b="1" dirty="0" err="1" smtClean="0"/>
              <a:t>halangx</a:t>
            </a:r>
            <a:r>
              <a:rPr lang="hu-HU" altLang="de-DE" sz="1200" b="1" dirty="0" smtClean="0"/>
              <a:t> </a:t>
            </a:r>
            <a:r>
              <a:rPr lang="hu-HU" altLang="de-DE" sz="1200" b="1" dirty="0" err="1" smtClean="0"/>
              <a:t>proximalis</a:t>
            </a:r>
            <a:r>
              <a:rPr lang="hu-HU" altLang="de-DE" sz="1200" b="1" dirty="0" smtClean="0"/>
              <a:t> – </a:t>
            </a:r>
            <a:r>
              <a:rPr lang="hu-HU" altLang="de-DE" sz="1200" b="1" dirty="0" err="1" smtClean="0"/>
              <a:t>media</a:t>
            </a:r>
            <a:r>
              <a:rPr lang="hu-HU" altLang="de-DE" sz="1200" b="1" dirty="0" smtClean="0"/>
              <a:t>  </a:t>
            </a:r>
            <a:r>
              <a:rPr lang="hu-HU" altLang="de-DE" sz="1200" b="1" dirty="0" err="1" smtClean="0"/>
              <a:t>distalis</a:t>
            </a:r>
            <a:endParaRPr lang="hu-HU" altLang="de-DE" sz="1200" b="1" dirty="0"/>
          </a:p>
          <a:p>
            <a:pPr marL="228600" indent="-228600" eaLnBrk="1" hangingPunct="1">
              <a:lnSpc>
                <a:spcPct val="200000"/>
              </a:lnSpc>
              <a:spcBef>
                <a:spcPct val="0"/>
              </a:spcBef>
              <a:buFont typeface="+mj-lt"/>
              <a:buAutoNum type="alphaLcParenR"/>
            </a:pPr>
            <a:r>
              <a:rPr lang="hu-HU" altLang="de-DE" sz="1200" b="1" dirty="0"/>
              <a:t>u</a:t>
            </a:r>
            <a:r>
              <a:rPr lang="hu-HU" altLang="de-DE" sz="1200" b="1" dirty="0" smtClean="0"/>
              <a:t>jjak: </a:t>
            </a:r>
            <a:r>
              <a:rPr lang="hu-HU" altLang="de-DE" sz="1200" b="1" dirty="0" err="1"/>
              <a:t>p</a:t>
            </a:r>
            <a:r>
              <a:rPr lang="hu-HU" altLang="de-DE" sz="1200" b="1" dirty="0" err="1" smtClean="0"/>
              <a:t>ollex</a:t>
            </a:r>
            <a:r>
              <a:rPr lang="hu-HU" altLang="de-DE" sz="1200" b="1" dirty="0"/>
              <a:t>, </a:t>
            </a:r>
            <a:r>
              <a:rPr lang="hu-HU" altLang="de-DE" sz="1200" b="1" dirty="0" smtClean="0"/>
              <a:t>index</a:t>
            </a:r>
            <a:r>
              <a:rPr lang="hu-HU" altLang="de-DE" sz="1200" b="1" dirty="0"/>
              <a:t>, </a:t>
            </a:r>
            <a:r>
              <a:rPr lang="hu-HU" altLang="de-DE" sz="1200" b="1" dirty="0" err="1"/>
              <a:t>d</a:t>
            </a:r>
            <a:r>
              <a:rPr lang="hu-HU" altLang="de-DE" sz="1200" b="1" dirty="0" err="1" smtClean="0"/>
              <a:t>igitus</a:t>
            </a:r>
            <a:r>
              <a:rPr lang="hu-HU" altLang="de-DE" sz="1200" b="1" dirty="0" smtClean="0"/>
              <a:t> </a:t>
            </a:r>
            <a:r>
              <a:rPr lang="hu-HU" altLang="de-DE" sz="1200" b="1" dirty="0" err="1"/>
              <a:t>medius</a:t>
            </a:r>
            <a:r>
              <a:rPr lang="hu-HU" altLang="de-DE" sz="1200" b="1" dirty="0"/>
              <a:t>, </a:t>
            </a:r>
            <a:r>
              <a:rPr lang="hu-HU" altLang="de-DE" sz="1200" b="1" dirty="0" err="1"/>
              <a:t>d</a:t>
            </a:r>
            <a:r>
              <a:rPr lang="hu-HU" altLang="de-DE" sz="1200" b="1" dirty="0" err="1" smtClean="0"/>
              <a:t>igitus</a:t>
            </a:r>
            <a:r>
              <a:rPr lang="hu-HU" altLang="de-DE" sz="1200" b="1" dirty="0" smtClean="0"/>
              <a:t> </a:t>
            </a:r>
            <a:r>
              <a:rPr lang="hu-HU" altLang="de-DE" sz="1200" b="1" dirty="0" err="1"/>
              <a:t>annularis</a:t>
            </a:r>
            <a:r>
              <a:rPr lang="hu-HU" altLang="de-DE" sz="1200" b="1" dirty="0"/>
              <a:t>, </a:t>
            </a:r>
            <a:r>
              <a:rPr lang="hu-HU" altLang="de-DE" sz="1200" b="1" dirty="0" err="1"/>
              <a:t>d</a:t>
            </a:r>
            <a:r>
              <a:rPr lang="hu-HU" altLang="de-DE" sz="1200" b="1" dirty="0" err="1" smtClean="0"/>
              <a:t>igitus</a:t>
            </a:r>
            <a:r>
              <a:rPr lang="hu-HU" altLang="de-DE" sz="1200" b="1" dirty="0" smtClean="0"/>
              <a:t> </a:t>
            </a:r>
            <a:r>
              <a:rPr lang="hu-HU" altLang="de-DE" sz="1200" b="1" dirty="0" err="1"/>
              <a:t>minimus</a:t>
            </a:r>
            <a:r>
              <a:rPr lang="hu-HU" altLang="de-DE" sz="1200" b="1" dirty="0"/>
              <a:t> </a:t>
            </a:r>
          </a:p>
        </p:txBody>
      </p:sp>
      <p:grpSp>
        <p:nvGrpSpPr>
          <p:cNvPr id="5" name="Csoportba foglalás 4"/>
          <p:cNvGrpSpPr/>
          <p:nvPr/>
        </p:nvGrpSpPr>
        <p:grpSpPr>
          <a:xfrm>
            <a:off x="138748" y="2938304"/>
            <a:ext cx="3796702" cy="3630309"/>
            <a:chOff x="67738" y="3393887"/>
            <a:chExt cx="3796702" cy="3630309"/>
          </a:xfrm>
        </p:grpSpPr>
        <p:pic>
          <p:nvPicPr>
            <p:cNvPr id="30722" name="Picture 2" descr="http://www.med.umich.edu/lrc/coursepages/m1/anatomy2010/html/surface/upper_limb/wrist_dorsal.jpe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2715" y="3393887"/>
              <a:ext cx="2191725" cy="257776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76506" y="6008533"/>
              <a:ext cx="3336019" cy="1015663"/>
            </a:xfrm>
            <a:prstGeom prst="rect">
              <a:avLst/>
            </a:prstGeom>
          </p:spPr>
          <p:txBody>
            <a:bodyPr wrap="square">
              <a:spAutoFit/>
            </a:bodyPr>
            <a:lstStyle/>
            <a:p>
              <a:pPr>
                <a:lnSpc>
                  <a:spcPct val="150000"/>
                </a:lnSpc>
              </a:pPr>
              <a:r>
                <a:rPr lang="hu-HU" sz="1000" b="1" i="0" dirty="0" smtClean="0">
                  <a:solidFill>
                    <a:srgbClr val="000000"/>
                  </a:solidFill>
                  <a:effectLst/>
                  <a:latin typeface="Arial" panose="020B0604020202020204" pitchFamily="34" charset="0"/>
                  <a:cs typeface="Arial" panose="020B0604020202020204" pitchFamily="34" charset="0"/>
                </a:rPr>
                <a:t>S. </a:t>
              </a:r>
              <a:r>
                <a:rPr lang="hu-HU" sz="1000" b="1" i="0" dirty="0" err="1" smtClean="0">
                  <a:solidFill>
                    <a:srgbClr val="000000"/>
                  </a:solidFill>
                  <a:effectLst/>
                  <a:latin typeface="Arial" panose="020B0604020202020204" pitchFamily="34" charset="0"/>
                  <a:cs typeface="Arial" panose="020B0604020202020204" pitchFamily="34" charset="0"/>
                </a:rPr>
                <a:t>Os</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dirty="0" err="1" smtClean="0">
                  <a:solidFill>
                    <a:srgbClr val="000000"/>
                  </a:solidFill>
                  <a:latin typeface="Arial" panose="020B0604020202020204" pitchFamily="34" charset="0"/>
                  <a:cs typeface="Arial" panose="020B0604020202020204" pitchFamily="34" charset="0"/>
                </a:rPr>
                <a:t>s</a:t>
              </a:r>
              <a:r>
                <a:rPr lang="hu-HU" sz="1000" b="1" i="0" dirty="0" err="1" smtClean="0">
                  <a:solidFill>
                    <a:srgbClr val="000000"/>
                  </a:solidFill>
                  <a:effectLst/>
                  <a:latin typeface="Arial" panose="020B0604020202020204" pitchFamily="34" charset="0"/>
                  <a:cs typeface="Arial" panose="020B0604020202020204" pitchFamily="34" charset="0"/>
                </a:rPr>
                <a:t>caphoideum</a:t>
              </a:r>
              <a:r>
                <a:rPr lang="hu-HU" sz="1000" b="1" dirty="0">
                  <a:latin typeface="Arial" panose="020B0604020202020204" pitchFamily="34" charset="0"/>
                  <a:cs typeface="Arial" panose="020B0604020202020204" pitchFamily="34" charset="0"/>
                </a:rPr>
                <a:t>,</a:t>
              </a:r>
              <a:r>
                <a:rPr lang="hu-HU" sz="1000" b="1" i="0" dirty="0" smtClean="0">
                  <a:solidFill>
                    <a:srgbClr val="000000"/>
                  </a:solidFill>
                  <a:effectLst/>
                  <a:latin typeface="Arial" panose="020B0604020202020204" pitchFamily="34" charset="0"/>
                  <a:cs typeface="Arial" panose="020B0604020202020204" pitchFamily="34" charset="0"/>
                </a:rPr>
                <a:t>L. </a:t>
              </a:r>
              <a:r>
                <a:rPr lang="hu-HU" sz="1000" b="1" i="0" dirty="0" err="1" smtClean="0">
                  <a:solidFill>
                    <a:srgbClr val="000000"/>
                  </a:solidFill>
                  <a:effectLst/>
                  <a:latin typeface="Arial" panose="020B0604020202020204" pitchFamily="34" charset="0"/>
                  <a:cs typeface="Arial" panose="020B0604020202020204" pitchFamily="34" charset="0"/>
                </a:rPr>
                <a:t>Os</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dirty="0" err="1" smtClean="0">
                  <a:solidFill>
                    <a:srgbClr val="000000"/>
                  </a:solidFill>
                  <a:latin typeface="Arial" panose="020B0604020202020204" pitchFamily="34" charset="0"/>
                  <a:cs typeface="Arial" panose="020B0604020202020204" pitchFamily="34" charset="0"/>
                </a:rPr>
                <a:t>l</a:t>
              </a:r>
              <a:r>
                <a:rPr lang="hu-HU" sz="1000" b="1" i="0" dirty="0" err="1" smtClean="0">
                  <a:solidFill>
                    <a:srgbClr val="000000"/>
                  </a:solidFill>
                  <a:effectLst/>
                  <a:latin typeface="Arial" panose="020B0604020202020204" pitchFamily="34" charset="0"/>
                  <a:cs typeface="Arial" panose="020B0604020202020204" pitchFamily="34" charset="0"/>
                </a:rPr>
                <a:t>unatum</a:t>
              </a:r>
              <a:r>
                <a:rPr lang="hu-HU" sz="1000" b="1" dirty="0" smtClean="0">
                  <a:latin typeface="Arial" panose="020B0604020202020204" pitchFamily="34" charset="0"/>
                  <a:cs typeface="Arial" panose="020B0604020202020204" pitchFamily="34" charset="0"/>
                </a:rPr>
                <a:t/>
              </a:r>
              <a:br>
                <a:rPr lang="hu-HU" sz="1000" b="1" dirty="0" smtClean="0">
                  <a:latin typeface="Arial" panose="020B0604020202020204" pitchFamily="34" charset="0"/>
                  <a:cs typeface="Arial" panose="020B0604020202020204" pitchFamily="34" charset="0"/>
                </a:rPr>
              </a:br>
              <a:r>
                <a:rPr lang="hu-HU" sz="1000" b="1" dirty="0" smtClean="0">
                  <a:latin typeface="Arial" panose="020B0604020202020204" pitchFamily="34" charset="0"/>
                  <a:cs typeface="Arial" panose="020B0604020202020204" pitchFamily="34" charset="0"/>
                </a:rPr>
                <a:t> </a:t>
              </a:r>
              <a:r>
                <a:rPr lang="hu-HU" sz="1000" b="1" i="0" dirty="0" smtClean="0">
                  <a:solidFill>
                    <a:srgbClr val="000000"/>
                  </a:solidFill>
                  <a:effectLst/>
                  <a:latin typeface="Arial" panose="020B0604020202020204" pitchFamily="34" charset="0"/>
                  <a:cs typeface="Arial" panose="020B0604020202020204" pitchFamily="34" charset="0"/>
                </a:rPr>
                <a:t>T. </a:t>
              </a:r>
              <a:r>
                <a:rPr lang="hu-HU" sz="1000" b="1" i="0" dirty="0" err="1" smtClean="0">
                  <a:solidFill>
                    <a:srgbClr val="000000"/>
                  </a:solidFill>
                  <a:effectLst/>
                  <a:latin typeface="Arial" panose="020B0604020202020204" pitchFamily="34" charset="0"/>
                  <a:cs typeface="Arial" panose="020B0604020202020204" pitchFamily="34" charset="0"/>
                </a:rPr>
                <a:t>Os</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dirty="0" err="1" smtClean="0">
                  <a:solidFill>
                    <a:srgbClr val="000000"/>
                  </a:solidFill>
                  <a:latin typeface="Arial" panose="020B0604020202020204" pitchFamily="34" charset="0"/>
                  <a:cs typeface="Arial" panose="020B0604020202020204" pitchFamily="34" charset="0"/>
                </a:rPr>
                <a:t>t</a:t>
              </a:r>
              <a:r>
                <a:rPr lang="hu-HU" sz="1000" b="1" i="0" dirty="0" err="1" smtClean="0">
                  <a:solidFill>
                    <a:srgbClr val="000000"/>
                  </a:solidFill>
                  <a:effectLst/>
                  <a:latin typeface="Arial" panose="020B0604020202020204" pitchFamily="34" charset="0"/>
                  <a:cs typeface="Arial" panose="020B0604020202020204" pitchFamily="34" charset="0"/>
                </a:rPr>
                <a:t>riquetrum</a:t>
              </a:r>
              <a:r>
                <a:rPr lang="hu-HU" sz="1000" b="1" dirty="0" smtClean="0">
                  <a:latin typeface="Arial" panose="020B0604020202020204" pitchFamily="34" charset="0"/>
                  <a:cs typeface="Arial" panose="020B0604020202020204" pitchFamily="34" charset="0"/>
                </a:rPr>
                <a:t>, </a:t>
              </a:r>
              <a:r>
                <a:rPr lang="hu-HU" sz="1000" b="1" i="0" dirty="0" smtClean="0">
                  <a:solidFill>
                    <a:srgbClr val="000000"/>
                  </a:solidFill>
                  <a:effectLst/>
                  <a:latin typeface="Arial" panose="020B0604020202020204" pitchFamily="34" charset="0"/>
                  <a:cs typeface="Arial" panose="020B0604020202020204" pitchFamily="34" charset="0"/>
                </a:rPr>
                <a:t>P. </a:t>
              </a:r>
              <a:r>
                <a:rPr lang="hu-HU" sz="1000" b="1" i="0" dirty="0" err="1" smtClean="0">
                  <a:solidFill>
                    <a:srgbClr val="000000"/>
                  </a:solidFill>
                  <a:effectLst/>
                  <a:latin typeface="Arial" panose="020B0604020202020204" pitchFamily="34" charset="0"/>
                  <a:cs typeface="Arial" panose="020B0604020202020204" pitchFamily="34" charset="0"/>
                </a:rPr>
                <a:t>Os</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dirty="0" err="1" smtClean="0">
                  <a:solidFill>
                    <a:srgbClr val="000000"/>
                  </a:solidFill>
                  <a:latin typeface="Arial" panose="020B0604020202020204" pitchFamily="34" charset="0"/>
                  <a:cs typeface="Arial" panose="020B0604020202020204" pitchFamily="34" charset="0"/>
                </a:rPr>
                <a:t>p</a:t>
              </a:r>
              <a:r>
                <a:rPr lang="hu-HU" sz="1000" b="1" i="0" dirty="0" err="1" smtClean="0">
                  <a:solidFill>
                    <a:srgbClr val="000000"/>
                  </a:solidFill>
                  <a:effectLst/>
                  <a:latin typeface="Arial" panose="020B0604020202020204" pitchFamily="34" charset="0"/>
                  <a:cs typeface="Arial" panose="020B0604020202020204" pitchFamily="34" charset="0"/>
                </a:rPr>
                <a:t>isiforme</a:t>
              </a:r>
              <a:r>
                <a:rPr lang="hu-HU" sz="1000" b="1" dirty="0" smtClean="0">
                  <a:latin typeface="Arial" panose="020B0604020202020204" pitchFamily="34" charset="0"/>
                  <a:cs typeface="Arial" panose="020B0604020202020204" pitchFamily="34" charset="0"/>
                </a:rPr>
                <a:t/>
              </a:r>
              <a:br>
                <a:rPr lang="hu-HU" sz="1000" b="1" dirty="0" smtClean="0">
                  <a:latin typeface="Arial" panose="020B0604020202020204" pitchFamily="34" charset="0"/>
                  <a:cs typeface="Arial" panose="020B0604020202020204" pitchFamily="34" charset="0"/>
                </a:rPr>
              </a:br>
              <a:r>
                <a:rPr lang="hu-HU" sz="1000" b="1" i="0" dirty="0" err="1" smtClean="0">
                  <a:solidFill>
                    <a:srgbClr val="000000"/>
                  </a:solidFill>
                  <a:effectLst/>
                  <a:latin typeface="Arial" panose="020B0604020202020204" pitchFamily="34" charset="0"/>
                  <a:cs typeface="Arial" panose="020B0604020202020204" pitchFamily="34" charset="0"/>
                </a:rPr>
                <a:t>Tm</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i="0" dirty="0" err="1" smtClean="0">
                  <a:solidFill>
                    <a:srgbClr val="000000"/>
                  </a:solidFill>
                  <a:effectLst/>
                  <a:latin typeface="Arial" panose="020B0604020202020204" pitchFamily="34" charset="0"/>
                  <a:cs typeface="Arial" panose="020B0604020202020204" pitchFamily="34" charset="0"/>
                </a:rPr>
                <a:t>Os</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i="0" dirty="0" err="1" smtClean="0">
                  <a:solidFill>
                    <a:srgbClr val="000000"/>
                  </a:solidFill>
                  <a:effectLst/>
                  <a:latin typeface="Arial" panose="020B0604020202020204" pitchFamily="34" charset="0"/>
                  <a:cs typeface="Arial" panose="020B0604020202020204" pitchFamily="34" charset="0"/>
                </a:rPr>
                <a:t>trapezium</a:t>
              </a:r>
              <a:r>
                <a:rPr lang="hu-HU" sz="1000" b="1" dirty="0" smtClean="0">
                  <a:latin typeface="Arial" panose="020B0604020202020204" pitchFamily="34" charset="0"/>
                  <a:cs typeface="Arial" panose="020B0604020202020204" pitchFamily="34" charset="0"/>
                </a:rPr>
                <a:t>, </a:t>
              </a:r>
              <a:r>
                <a:rPr lang="hu-HU" sz="1000" b="1" i="0" dirty="0" err="1" smtClean="0">
                  <a:solidFill>
                    <a:srgbClr val="000000"/>
                  </a:solidFill>
                  <a:effectLst/>
                  <a:latin typeface="Arial" panose="020B0604020202020204" pitchFamily="34" charset="0"/>
                  <a:cs typeface="Arial" panose="020B0604020202020204" pitchFamily="34" charset="0"/>
                </a:rPr>
                <a:t>Td</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i="0" dirty="0" err="1" smtClean="0">
                  <a:solidFill>
                    <a:srgbClr val="000000"/>
                  </a:solidFill>
                  <a:effectLst/>
                  <a:latin typeface="Arial" panose="020B0604020202020204" pitchFamily="34" charset="0"/>
                  <a:cs typeface="Arial" panose="020B0604020202020204" pitchFamily="34" charset="0"/>
                </a:rPr>
                <a:t>Os</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i="0" dirty="0" err="1" smtClean="0">
                  <a:solidFill>
                    <a:srgbClr val="000000"/>
                  </a:solidFill>
                  <a:effectLst/>
                  <a:latin typeface="Arial" panose="020B0604020202020204" pitchFamily="34" charset="0"/>
                  <a:cs typeface="Arial" panose="020B0604020202020204" pitchFamily="34" charset="0"/>
                </a:rPr>
                <a:t>trapezoideum</a:t>
              </a:r>
              <a:r>
                <a:rPr lang="hu-HU" sz="1000" b="1" dirty="0" smtClean="0">
                  <a:latin typeface="Arial" panose="020B0604020202020204" pitchFamily="34" charset="0"/>
                  <a:cs typeface="Arial" panose="020B0604020202020204" pitchFamily="34" charset="0"/>
                </a:rPr>
                <a:t/>
              </a:r>
              <a:br>
                <a:rPr lang="hu-HU" sz="1000" b="1" dirty="0" smtClean="0">
                  <a:latin typeface="Arial" panose="020B0604020202020204" pitchFamily="34" charset="0"/>
                  <a:cs typeface="Arial" panose="020B0604020202020204" pitchFamily="34" charset="0"/>
                </a:rPr>
              </a:br>
              <a:r>
                <a:rPr lang="hu-HU" sz="1000" b="1" i="0" dirty="0" smtClean="0">
                  <a:solidFill>
                    <a:srgbClr val="000000"/>
                  </a:solidFill>
                  <a:effectLst/>
                  <a:latin typeface="Arial" panose="020B0604020202020204" pitchFamily="34" charset="0"/>
                  <a:cs typeface="Arial" panose="020B0604020202020204" pitchFamily="34" charset="0"/>
                </a:rPr>
                <a:t>C. </a:t>
              </a:r>
              <a:r>
                <a:rPr lang="hu-HU" sz="1000" b="1" dirty="0" err="1">
                  <a:solidFill>
                    <a:srgbClr val="000000"/>
                  </a:solidFill>
                  <a:latin typeface="Arial" panose="020B0604020202020204" pitchFamily="34" charset="0"/>
                  <a:cs typeface="Arial" panose="020B0604020202020204" pitchFamily="34" charset="0"/>
                </a:rPr>
                <a:t>O</a:t>
              </a:r>
              <a:r>
                <a:rPr lang="hu-HU" sz="1000" b="1" i="0" dirty="0" err="1" smtClean="0">
                  <a:solidFill>
                    <a:srgbClr val="000000"/>
                  </a:solidFill>
                  <a:effectLst/>
                  <a:latin typeface="Arial" panose="020B0604020202020204" pitchFamily="34" charset="0"/>
                  <a:cs typeface="Arial" panose="020B0604020202020204" pitchFamily="34" charset="0"/>
                </a:rPr>
                <a:t>s</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dirty="0" err="1" smtClean="0">
                  <a:solidFill>
                    <a:srgbClr val="000000"/>
                  </a:solidFill>
                  <a:latin typeface="Arial" panose="020B0604020202020204" pitchFamily="34" charset="0"/>
                  <a:cs typeface="Arial" panose="020B0604020202020204" pitchFamily="34" charset="0"/>
                </a:rPr>
                <a:t>c</a:t>
              </a:r>
              <a:r>
                <a:rPr lang="hu-HU" sz="1000" b="1" i="0" dirty="0" err="1" smtClean="0">
                  <a:solidFill>
                    <a:srgbClr val="000000"/>
                  </a:solidFill>
                  <a:effectLst/>
                  <a:latin typeface="Arial" panose="020B0604020202020204" pitchFamily="34" charset="0"/>
                  <a:cs typeface="Arial" panose="020B0604020202020204" pitchFamily="34" charset="0"/>
                </a:rPr>
                <a:t>apitatu</a:t>
              </a:r>
              <a:r>
                <a:rPr lang="hu-HU" sz="1000" b="1" dirty="0" err="1" smtClean="0">
                  <a:solidFill>
                    <a:srgbClr val="000000"/>
                  </a:solidFill>
                  <a:latin typeface="Arial" panose="020B0604020202020204" pitchFamily="34" charset="0"/>
                  <a:cs typeface="Arial" panose="020B0604020202020204" pitchFamily="34" charset="0"/>
                </a:rPr>
                <a:t>m</a:t>
              </a:r>
              <a:r>
                <a:rPr lang="hu-HU" sz="1000" b="1" dirty="0" smtClean="0">
                  <a:latin typeface="Arial" panose="020B0604020202020204" pitchFamily="34" charset="0"/>
                  <a:cs typeface="Arial" panose="020B0604020202020204" pitchFamily="34" charset="0"/>
                </a:rPr>
                <a:t>, </a:t>
              </a:r>
              <a:r>
                <a:rPr lang="hu-HU" sz="1000" b="1" i="0" dirty="0" smtClean="0">
                  <a:solidFill>
                    <a:srgbClr val="000000"/>
                  </a:solidFill>
                  <a:effectLst/>
                  <a:latin typeface="Arial" panose="020B0604020202020204" pitchFamily="34" charset="0"/>
                  <a:cs typeface="Arial" panose="020B0604020202020204" pitchFamily="34" charset="0"/>
                </a:rPr>
                <a:t>H. </a:t>
              </a:r>
              <a:r>
                <a:rPr lang="hu-HU" sz="1000" b="1" i="0" dirty="0" err="1" smtClean="0">
                  <a:solidFill>
                    <a:srgbClr val="000000"/>
                  </a:solidFill>
                  <a:effectLst/>
                  <a:latin typeface="Arial" panose="020B0604020202020204" pitchFamily="34" charset="0"/>
                  <a:cs typeface="Arial" panose="020B0604020202020204" pitchFamily="34" charset="0"/>
                </a:rPr>
                <a:t>Os</a:t>
              </a:r>
              <a:r>
                <a:rPr lang="hu-HU" sz="1000" b="1" i="0" dirty="0" smtClean="0">
                  <a:solidFill>
                    <a:srgbClr val="000000"/>
                  </a:solidFill>
                  <a:effectLst/>
                  <a:latin typeface="Arial" panose="020B0604020202020204" pitchFamily="34" charset="0"/>
                  <a:cs typeface="Arial" panose="020B0604020202020204" pitchFamily="34" charset="0"/>
                </a:rPr>
                <a:t> </a:t>
              </a:r>
              <a:r>
                <a:rPr lang="hu-HU" sz="1000" b="1" dirty="0" err="1" smtClean="0">
                  <a:solidFill>
                    <a:srgbClr val="000000"/>
                  </a:solidFill>
                  <a:latin typeface="Arial" panose="020B0604020202020204" pitchFamily="34" charset="0"/>
                  <a:cs typeface="Arial" panose="020B0604020202020204" pitchFamily="34" charset="0"/>
                </a:rPr>
                <a:t>h</a:t>
              </a:r>
              <a:r>
                <a:rPr lang="hu-HU" sz="1000" b="1" i="0" dirty="0" err="1" smtClean="0">
                  <a:solidFill>
                    <a:srgbClr val="000000"/>
                  </a:solidFill>
                  <a:effectLst/>
                  <a:latin typeface="Arial" panose="020B0604020202020204" pitchFamily="34" charset="0"/>
                  <a:cs typeface="Arial" panose="020B0604020202020204" pitchFamily="34" charset="0"/>
                </a:rPr>
                <a:t>amatum</a:t>
              </a:r>
              <a:endParaRPr lang="hu-HU" sz="1000" b="1" dirty="0">
                <a:latin typeface="Arial" panose="020B0604020202020204" pitchFamily="34" charset="0"/>
                <a:cs typeface="Arial" panose="020B0604020202020204" pitchFamily="34" charset="0"/>
              </a:endParaRPr>
            </a:p>
          </p:txBody>
        </p:sp>
        <p:pic>
          <p:nvPicPr>
            <p:cNvPr id="30724" name="Picture 4" descr="「carpal bones skeleton」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738" y="3398132"/>
              <a:ext cx="1524599" cy="2573523"/>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71473" y="3435010"/>
              <a:ext cx="625492"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Carpus</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30726" name="Picture 6" descr="関連画像"/>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23124" y="276271"/>
            <a:ext cx="2704228" cy="294937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Csoportba foglalás 7"/>
          <p:cNvGrpSpPr/>
          <p:nvPr/>
        </p:nvGrpSpPr>
        <p:grpSpPr>
          <a:xfrm>
            <a:off x="6192235" y="716605"/>
            <a:ext cx="2713691" cy="2779989"/>
            <a:chOff x="6154749" y="3549101"/>
            <a:chExt cx="2886776" cy="3012289"/>
          </a:xfrm>
        </p:grpSpPr>
        <p:pic>
          <p:nvPicPr>
            <p:cNvPr id="30728" name="Picture 8" descr="image krogfncunhpixx5.vcb79a_m for definition side of ca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4749" y="3549101"/>
              <a:ext cx="2886776" cy="3012289"/>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8120970" y="6212061"/>
              <a:ext cx="894797" cy="246221"/>
            </a:xfrm>
            <a:prstGeom prst="rect">
              <a:avLst/>
            </a:prstGeom>
            <a:noFill/>
          </p:spPr>
          <p:txBody>
            <a:bodyPr wrap="none" rtlCol="0">
              <a:spAutoFit/>
            </a:bodyPr>
            <a:lstStyle/>
            <a:p>
              <a:r>
                <a:rPr lang="hu-HU" sz="1000" b="1" dirty="0" err="1">
                  <a:solidFill>
                    <a:schemeClr val="bg1"/>
                  </a:solidFill>
                  <a:latin typeface="Arial" panose="020B0604020202020204" pitchFamily="34" charset="0"/>
                  <a:cs typeface="Arial" panose="020B0604020202020204" pitchFamily="34" charset="0"/>
                </a:rPr>
                <a:t>M</a:t>
              </a:r>
              <a:r>
                <a:rPr lang="hu-HU" sz="1000" b="1" dirty="0" err="1" smtClean="0">
                  <a:solidFill>
                    <a:schemeClr val="bg1"/>
                  </a:solidFill>
                  <a:latin typeface="Arial" panose="020B0604020202020204" pitchFamily="34" charset="0"/>
                  <a:cs typeface="Arial" panose="020B0604020202020204" pitchFamily="34" charset="0"/>
                </a:rPr>
                <a:t>etacarpus</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30730" name="Picture 10" descr="image medial for term side of card"/>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24255" y="3725688"/>
            <a:ext cx="2647699" cy="2710331"/>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image distal for term side of card"/>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32756" y="3708561"/>
            <a:ext cx="2659737" cy="2710331"/>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image proximal for term side of card"/>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044728" y="3742817"/>
            <a:ext cx="2618725" cy="2676075"/>
          </a:xfrm>
          <a:prstGeom prst="rect">
            <a:avLst/>
          </a:prstGeom>
          <a:noFill/>
          <a:extLst>
            <a:ext uri="{909E8E84-426E-40DD-AFC4-6F175D3DCCD1}">
              <a14:hiddenFill xmlns:a14="http://schemas.microsoft.com/office/drawing/2010/main">
                <a:solidFill>
                  <a:srgbClr val="FFFFFF"/>
                </a:solidFill>
              </a14:hiddenFill>
            </a:ext>
          </a:extLst>
        </p:spPr>
      </p:pic>
      <p:sp>
        <p:nvSpPr>
          <p:cNvPr id="9" name="Szövegdoboz 8"/>
          <p:cNvSpPr txBox="1"/>
          <p:nvPr/>
        </p:nvSpPr>
        <p:spPr>
          <a:xfrm>
            <a:off x="4647323" y="6418892"/>
            <a:ext cx="1346844"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Phalanx</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proximalis</a:t>
            </a:r>
            <a:endParaRPr lang="hu-HU" sz="1000" b="1" dirty="0">
              <a:latin typeface="Arial" panose="020B0604020202020204" pitchFamily="34" charset="0"/>
              <a:cs typeface="Arial" panose="020B0604020202020204" pitchFamily="34" charset="0"/>
            </a:endParaRPr>
          </a:p>
        </p:txBody>
      </p:sp>
      <p:sp>
        <p:nvSpPr>
          <p:cNvPr id="10" name="Szövegdoboz 9"/>
          <p:cNvSpPr txBox="1"/>
          <p:nvPr/>
        </p:nvSpPr>
        <p:spPr>
          <a:xfrm>
            <a:off x="7509334" y="6418892"/>
            <a:ext cx="1077539"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Phalanx</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media</a:t>
            </a:r>
            <a:endParaRPr lang="hu-HU" sz="1000" b="1" dirty="0">
              <a:latin typeface="Arial" panose="020B0604020202020204" pitchFamily="34" charset="0"/>
              <a:cs typeface="Arial" panose="020B0604020202020204" pitchFamily="34" charset="0"/>
            </a:endParaRPr>
          </a:p>
        </p:txBody>
      </p:sp>
      <p:sp>
        <p:nvSpPr>
          <p:cNvPr id="11" name="Szövegdoboz 10"/>
          <p:cNvSpPr txBox="1"/>
          <p:nvPr/>
        </p:nvSpPr>
        <p:spPr>
          <a:xfrm>
            <a:off x="10336742" y="6455633"/>
            <a:ext cx="1148071"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Phalanx</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distalis</a:t>
            </a:r>
            <a:endParaRPr lang="hu-HU"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369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sz="half" idx="1"/>
          </p:nvPr>
        </p:nvSpPr>
        <p:spPr>
          <a:xfrm>
            <a:off x="1992312" y="218841"/>
            <a:ext cx="8064500" cy="649288"/>
          </a:xfrm>
        </p:spPr>
        <p:txBody>
          <a:bodyPr/>
          <a:lstStyle/>
          <a:p>
            <a:pPr algn="ctr" eaLnBrk="1" hangingPunct="1">
              <a:buFontTx/>
              <a:buNone/>
            </a:pPr>
            <a:r>
              <a:rPr lang="hu-HU" altLang="de-DE" sz="2000" b="1" dirty="0" smtClean="0">
                <a:latin typeface="Arial" panose="020B0604020202020204" pitchFamily="34" charset="0"/>
                <a:cs typeface="Arial" panose="020B0604020202020204" pitchFamily="34" charset="0"/>
              </a:rPr>
              <a:t>FELSŐ VÉGTAG IZÜLETEI</a:t>
            </a:r>
            <a:endParaRPr lang="hu-HU" altLang="de-DE" sz="2000" b="1" dirty="0">
              <a:latin typeface="Arial" panose="020B0604020202020204" pitchFamily="34" charset="0"/>
              <a:cs typeface="Arial" panose="020B0604020202020204" pitchFamily="34" charset="0"/>
            </a:endParaRPr>
          </a:p>
        </p:txBody>
      </p:sp>
      <p:sp>
        <p:nvSpPr>
          <p:cNvPr id="36867" name="Text Box 4"/>
          <p:cNvSpPr txBox="1">
            <a:spLocks noChangeArrowheads="1"/>
          </p:cNvSpPr>
          <p:nvPr/>
        </p:nvSpPr>
        <p:spPr bwMode="auto">
          <a:xfrm>
            <a:off x="1992313" y="148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800"/>
          </a:p>
        </p:txBody>
      </p:sp>
      <p:sp>
        <p:nvSpPr>
          <p:cNvPr id="36868" name="Text Box 5"/>
          <p:cNvSpPr txBox="1">
            <a:spLocks noChangeArrowheads="1"/>
          </p:cNvSpPr>
          <p:nvPr/>
        </p:nvSpPr>
        <p:spPr bwMode="auto">
          <a:xfrm>
            <a:off x="0" y="1082153"/>
            <a:ext cx="3878262"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hu-HU" altLang="de-DE" sz="1200" b="1" dirty="0" smtClean="0"/>
              <a:t>VÁLLÖV:</a:t>
            </a:r>
            <a:endParaRPr lang="hu-HU" altLang="de-DE" sz="1200" b="1" dirty="0"/>
          </a:p>
          <a:p>
            <a:pPr lvl="1" eaLnBrk="1" hangingPunct="1">
              <a:lnSpc>
                <a:spcPct val="150000"/>
              </a:lnSpc>
              <a:spcBef>
                <a:spcPct val="0"/>
              </a:spcBef>
              <a:buFontTx/>
              <a:buNone/>
            </a:pPr>
            <a:r>
              <a:rPr lang="hu-HU" altLang="de-DE" sz="1200" b="1" dirty="0" smtClean="0"/>
              <a:t>IZÜLET:</a:t>
            </a:r>
            <a:endParaRPr lang="hu-HU" altLang="de-DE" sz="1200" b="1" dirty="0"/>
          </a:p>
          <a:p>
            <a:pPr lvl="2" eaLnBrk="1" hangingPunct="1">
              <a:lnSpc>
                <a:spcPct val="150000"/>
              </a:lnSpc>
              <a:spcBef>
                <a:spcPct val="0"/>
              </a:spcBef>
              <a:buFontTx/>
              <a:buAutoNum type="arabicPeriod"/>
            </a:pPr>
            <a:r>
              <a:rPr lang="hu-HU" altLang="de-DE" sz="1200" b="1" dirty="0" err="1"/>
              <a:t>a</a:t>
            </a:r>
            <a:r>
              <a:rPr lang="hu-HU" altLang="de-DE" sz="1200" b="1" dirty="0" err="1" smtClean="0"/>
              <a:t>rticulatio</a:t>
            </a:r>
            <a:r>
              <a:rPr lang="hu-HU" altLang="de-DE" sz="1200" b="1" dirty="0" smtClean="0"/>
              <a:t> </a:t>
            </a:r>
            <a:r>
              <a:rPr lang="hu-HU" altLang="de-DE" sz="1200" b="1" dirty="0" err="1"/>
              <a:t>sternoclavicularis</a:t>
            </a:r>
            <a:endParaRPr lang="hu-HU" altLang="de-DE" sz="1200" b="1" dirty="0"/>
          </a:p>
          <a:p>
            <a:pPr lvl="2" eaLnBrk="1" hangingPunct="1">
              <a:lnSpc>
                <a:spcPct val="150000"/>
              </a:lnSpc>
              <a:spcBef>
                <a:spcPct val="0"/>
              </a:spcBef>
              <a:buFontTx/>
              <a:buAutoNum type="arabicPeriod"/>
            </a:pPr>
            <a:r>
              <a:rPr lang="hu-HU" altLang="de-DE" sz="1200" b="1" dirty="0" err="1"/>
              <a:t>a</a:t>
            </a:r>
            <a:r>
              <a:rPr lang="hu-HU" altLang="de-DE" sz="1200" b="1" dirty="0" err="1" smtClean="0"/>
              <a:t>rticulatio</a:t>
            </a:r>
            <a:r>
              <a:rPr lang="hu-HU" altLang="de-DE" sz="1200" b="1" dirty="0" smtClean="0"/>
              <a:t> </a:t>
            </a:r>
            <a:r>
              <a:rPr lang="hu-HU" altLang="de-DE" sz="1200" b="1" dirty="0" err="1"/>
              <a:t>acromioclavicularis</a:t>
            </a:r>
            <a:endParaRPr lang="hu-HU" altLang="de-DE" sz="1200" b="1" dirty="0"/>
          </a:p>
          <a:p>
            <a:pPr lvl="1" eaLnBrk="1" hangingPunct="1">
              <a:lnSpc>
                <a:spcPct val="150000"/>
              </a:lnSpc>
              <a:spcBef>
                <a:spcPct val="0"/>
              </a:spcBef>
              <a:buFontTx/>
              <a:buNone/>
            </a:pPr>
            <a:r>
              <a:rPr lang="hu-HU" altLang="de-DE" sz="1200" b="1" dirty="0" smtClean="0"/>
              <a:t>SZALAGOK:</a:t>
            </a:r>
            <a:endParaRPr lang="hu-HU" altLang="de-DE" sz="1200" b="1" dirty="0"/>
          </a:p>
          <a:p>
            <a:pPr lvl="2" eaLnBrk="1" hangingPunct="1">
              <a:lnSpc>
                <a:spcPct val="150000"/>
              </a:lnSpc>
              <a:spcBef>
                <a:spcPct val="0"/>
              </a:spcBef>
              <a:buFontTx/>
              <a:buNone/>
            </a:pPr>
            <a:r>
              <a:rPr lang="hu-HU" altLang="de-DE" sz="1200" b="1" dirty="0"/>
              <a:t>a. </a:t>
            </a:r>
            <a:r>
              <a:rPr lang="hu-HU" altLang="de-DE" sz="1200" b="1" dirty="0" err="1"/>
              <a:t>l</a:t>
            </a:r>
            <a:r>
              <a:rPr lang="hu-HU" altLang="de-DE" sz="1200" b="1" dirty="0" err="1" smtClean="0"/>
              <a:t>igamentum</a:t>
            </a:r>
            <a:r>
              <a:rPr lang="hu-HU" altLang="de-DE" sz="1200" b="1" dirty="0" smtClean="0"/>
              <a:t> </a:t>
            </a:r>
            <a:r>
              <a:rPr lang="hu-HU" altLang="de-DE" sz="1200" b="1" dirty="0" err="1"/>
              <a:t>coracoclaviculare</a:t>
            </a:r>
            <a:endParaRPr lang="hu-HU" altLang="de-DE" sz="1200" b="1" dirty="0"/>
          </a:p>
          <a:p>
            <a:pPr lvl="3" eaLnBrk="1" hangingPunct="1">
              <a:lnSpc>
                <a:spcPct val="150000"/>
              </a:lnSpc>
              <a:spcBef>
                <a:spcPct val="0"/>
              </a:spcBef>
              <a:buFontTx/>
              <a:buChar char="•"/>
            </a:pPr>
            <a:r>
              <a:rPr lang="hu-HU" altLang="de-DE" sz="1200" b="1" dirty="0"/>
              <a:t> </a:t>
            </a:r>
            <a:r>
              <a:rPr lang="hu-HU" altLang="de-DE" sz="1200" b="1" dirty="0" err="1"/>
              <a:t>l</a:t>
            </a:r>
            <a:r>
              <a:rPr lang="hu-HU" altLang="de-DE" sz="1200" b="1" dirty="0" err="1" smtClean="0"/>
              <a:t>ig</a:t>
            </a:r>
            <a:r>
              <a:rPr lang="hu-HU" altLang="de-DE" sz="1200" b="1" dirty="0"/>
              <a:t>. </a:t>
            </a:r>
            <a:r>
              <a:rPr lang="hu-HU" altLang="de-DE" sz="1200" b="1" dirty="0" err="1"/>
              <a:t>trapezoideum</a:t>
            </a:r>
            <a:endParaRPr lang="hu-HU" altLang="de-DE" sz="1200" b="1" dirty="0"/>
          </a:p>
          <a:p>
            <a:pPr lvl="3" eaLnBrk="1" hangingPunct="1">
              <a:lnSpc>
                <a:spcPct val="150000"/>
              </a:lnSpc>
              <a:spcBef>
                <a:spcPct val="0"/>
              </a:spcBef>
              <a:buFontTx/>
              <a:buChar char="•"/>
            </a:pPr>
            <a:r>
              <a:rPr lang="hu-HU" altLang="de-DE" sz="1200" b="1" dirty="0"/>
              <a:t> </a:t>
            </a:r>
            <a:r>
              <a:rPr lang="hu-HU" altLang="de-DE" sz="1200" b="1" dirty="0" err="1"/>
              <a:t>l</a:t>
            </a:r>
            <a:r>
              <a:rPr lang="hu-HU" altLang="de-DE" sz="1200" b="1" dirty="0" err="1" smtClean="0"/>
              <a:t>ig</a:t>
            </a:r>
            <a:r>
              <a:rPr lang="hu-HU" altLang="de-DE" sz="1200" b="1" dirty="0"/>
              <a:t>. </a:t>
            </a:r>
            <a:r>
              <a:rPr lang="hu-HU" altLang="de-DE" sz="1200" b="1" dirty="0" err="1"/>
              <a:t>conoideum</a:t>
            </a:r>
            <a:endParaRPr lang="hu-HU" altLang="de-DE" sz="1200" b="1" dirty="0"/>
          </a:p>
          <a:p>
            <a:pPr lvl="2" eaLnBrk="1" hangingPunct="1">
              <a:lnSpc>
                <a:spcPct val="150000"/>
              </a:lnSpc>
              <a:spcBef>
                <a:spcPct val="0"/>
              </a:spcBef>
              <a:buFontTx/>
              <a:buNone/>
            </a:pPr>
            <a:r>
              <a:rPr lang="hu-HU" altLang="de-DE" sz="1200" b="1" dirty="0"/>
              <a:t>b. </a:t>
            </a:r>
            <a:r>
              <a:rPr lang="hu-HU" altLang="de-DE" sz="1200" b="1" dirty="0" err="1"/>
              <a:t>l</a:t>
            </a:r>
            <a:r>
              <a:rPr lang="hu-HU" altLang="de-DE" sz="1200" b="1" dirty="0" err="1" smtClean="0"/>
              <a:t>igamentum</a:t>
            </a:r>
            <a:r>
              <a:rPr lang="hu-HU" altLang="de-DE" sz="1200" b="1" dirty="0" smtClean="0"/>
              <a:t> </a:t>
            </a:r>
            <a:r>
              <a:rPr lang="hu-HU" altLang="de-DE" sz="1200" b="1" dirty="0" err="1"/>
              <a:t>coracoacromiale</a:t>
            </a:r>
            <a:r>
              <a:rPr lang="hu-HU" altLang="de-DE" sz="1200" b="1" dirty="0"/>
              <a:t>	</a:t>
            </a:r>
          </a:p>
          <a:p>
            <a:pPr eaLnBrk="1" hangingPunct="1">
              <a:lnSpc>
                <a:spcPct val="150000"/>
              </a:lnSpc>
              <a:spcBef>
                <a:spcPct val="0"/>
              </a:spcBef>
              <a:buFontTx/>
              <a:buNone/>
            </a:pPr>
            <a:endParaRPr lang="hu-HU" altLang="de-DE" sz="1400" b="1" dirty="0"/>
          </a:p>
          <a:p>
            <a:pPr eaLnBrk="1" hangingPunct="1">
              <a:spcBef>
                <a:spcPct val="0"/>
              </a:spcBef>
              <a:buFontTx/>
              <a:buNone/>
            </a:pPr>
            <a:endParaRPr lang="hu-HU" altLang="de-DE" sz="2000" dirty="0"/>
          </a:p>
        </p:txBody>
      </p:sp>
      <p:grpSp>
        <p:nvGrpSpPr>
          <p:cNvPr id="5" name="Csoportba foglalás 4"/>
          <p:cNvGrpSpPr/>
          <p:nvPr/>
        </p:nvGrpSpPr>
        <p:grpSpPr>
          <a:xfrm>
            <a:off x="182831" y="3537052"/>
            <a:ext cx="6969225" cy="3225879"/>
            <a:chOff x="182831" y="3537052"/>
            <a:chExt cx="6969225" cy="3225879"/>
          </a:xfrm>
        </p:grpSpPr>
        <p:grpSp>
          <p:nvGrpSpPr>
            <p:cNvPr id="4" name="Csoportba foglalás 3"/>
            <p:cNvGrpSpPr/>
            <p:nvPr/>
          </p:nvGrpSpPr>
          <p:grpSpPr>
            <a:xfrm>
              <a:off x="2513717" y="3537052"/>
              <a:ext cx="4638339" cy="3225879"/>
              <a:chOff x="2419284" y="3296200"/>
              <a:chExt cx="4638339" cy="3225879"/>
            </a:xfrm>
          </p:grpSpPr>
          <p:pic>
            <p:nvPicPr>
              <p:cNvPr id="32770" name="Picture 2" descr="「articulatio sternoclavicularis」の画像検索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38934" y="3296200"/>
                <a:ext cx="3218689" cy="2904867"/>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419284" y="6275858"/>
                <a:ext cx="1936749"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Articulatio</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sternoclavicularis</a:t>
                </a:r>
                <a:endParaRPr lang="hu-HU" sz="1000" b="1" dirty="0">
                  <a:latin typeface="Arial" panose="020B0604020202020204" pitchFamily="34" charset="0"/>
                  <a:cs typeface="Arial" panose="020B0604020202020204" pitchFamily="34" charset="0"/>
                </a:endParaRPr>
              </a:p>
            </p:txBody>
          </p:sp>
        </p:grpSp>
        <p:pic>
          <p:nvPicPr>
            <p:cNvPr id="32772" name="Picture 4" descr="「articulatio sternoclavicularis」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2831" y="3975059"/>
              <a:ext cx="3618963" cy="25738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Csoportba foglalás 8"/>
          <p:cNvGrpSpPr/>
          <p:nvPr/>
        </p:nvGrpSpPr>
        <p:grpSpPr>
          <a:xfrm>
            <a:off x="7497829" y="3648194"/>
            <a:ext cx="4514102" cy="3114737"/>
            <a:chOff x="7431848" y="3432116"/>
            <a:chExt cx="4514102" cy="3114737"/>
          </a:xfrm>
        </p:grpSpPr>
        <p:pic>
          <p:nvPicPr>
            <p:cNvPr id="32776" name="Picture 8" descr="「articulatio acromioclavicularis」の画像検索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31848" y="3432116"/>
              <a:ext cx="4514102" cy="3114737"/>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9761381" y="3432116"/>
              <a:ext cx="744114" cy="246221"/>
            </a:xfrm>
            <a:prstGeom prst="rect">
              <a:avLst/>
            </a:prstGeom>
            <a:solidFill>
              <a:schemeClr val="bg1"/>
            </a:solidFill>
          </p:spPr>
          <p:txBody>
            <a:bodyPr wrap="none" rtlCol="0">
              <a:spAutoFit/>
            </a:bodyPr>
            <a:lstStyle/>
            <a:p>
              <a:r>
                <a:rPr lang="hu-HU" sz="1000" b="1" dirty="0" err="1" smtClean="0">
                  <a:latin typeface="Arial" panose="020B0604020202020204" pitchFamily="34" charset="0"/>
                  <a:cs typeface="Arial" panose="020B0604020202020204" pitchFamily="34" charset="0"/>
                </a:rPr>
                <a:t>Clavicula</a:t>
              </a:r>
              <a:endParaRPr lang="hu-HU" sz="1000" b="1" dirty="0">
                <a:latin typeface="Arial" panose="020B0604020202020204" pitchFamily="34" charset="0"/>
                <a:cs typeface="Arial" panose="020B0604020202020204" pitchFamily="34" charset="0"/>
              </a:endParaRPr>
            </a:p>
          </p:txBody>
        </p:sp>
        <p:cxnSp>
          <p:nvCxnSpPr>
            <p:cNvPr id="8" name="Egyenes összekötő nyíllal 7"/>
            <p:cNvCxnSpPr/>
            <p:nvPr/>
          </p:nvCxnSpPr>
          <p:spPr>
            <a:xfrm>
              <a:off x="10133438" y="3678337"/>
              <a:ext cx="372057" cy="1853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2778" name="Picture 10" descr="「acromion」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5860"/>
          <a:stretch/>
        </p:blipFill>
        <p:spPr bwMode="auto">
          <a:xfrm>
            <a:off x="6569732" y="814886"/>
            <a:ext cx="2971098" cy="25558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Csoportba foglalás 10"/>
          <p:cNvGrpSpPr/>
          <p:nvPr/>
        </p:nvGrpSpPr>
        <p:grpSpPr>
          <a:xfrm>
            <a:off x="9645424" y="169889"/>
            <a:ext cx="2366507" cy="3233659"/>
            <a:chOff x="9645424" y="118068"/>
            <a:chExt cx="2366507" cy="3233659"/>
          </a:xfrm>
        </p:grpSpPr>
        <p:pic>
          <p:nvPicPr>
            <p:cNvPr id="32780" name="Picture 12" descr="関連画像"/>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645424" y="118068"/>
              <a:ext cx="2312913" cy="3233659"/>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doboz 9"/>
            <p:cNvSpPr txBox="1"/>
            <p:nvPr/>
          </p:nvSpPr>
          <p:spPr>
            <a:xfrm>
              <a:off x="11134768" y="153889"/>
              <a:ext cx="877163" cy="553998"/>
            </a:xfrm>
            <a:prstGeom prst="rect">
              <a:avLst/>
            </a:prstGeom>
            <a:noFill/>
          </p:spPr>
          <p:txBody>
            <a:bodyPr wrap="none" rtlCol="0">
              <a:spAutoFit/>
            </a:bodyPr>
            <a:lstStyle/>
            <a:p>
              <a:pPr algn="ctr"/>
              <a:r>
                <a:rPr lang="hu-HU" sz="1000" b="1" dirty="0" err="1" smtClean="0">
                  <a:solidFill>
                    <a:schemeClr val="bg1"/>
                  </a:solidFill>
                  <a:latin typeface="Arial" panose="020B0604020202020204" pitchFamily="34" charset="0"/>
                  <a:cs typeface="Arial" panose="020B0604020202020204" pitchFamily="34" charset="0"/>
                </a:rPr>
                <a:t>Articulatio</a:t>
              </a:r>
              <a:r>
                <a:rPr lang="hu-HU" sz="1000" b="1" dirty="0" smtClean="0">
                  <a:solidFill>
                    <a:schemeClr val="bg1"/>
                  </a:solidFill>
                  <a:latin typeface="Arial" panose="020B0604020202020204" pitchFamily="34" charset="0"/>
                  <a:cs typeface="Arial" panose="020B0604020202020204" pitchFamily="34" charset="0"/>
                </a:rPr>
                <a:t> </a:t>
              </a:r>
            </a:p>
            <a:p>
              <a:pPr algn="ctr"/>
              <a:r>
                <a:rPr lang="hu-HU" sz="1000" b="1" dirty="0" err="1">
                  <a:solidFill>
                    <a:schemeClr val="bg1"/>
                  </a:solidFill>
                  <a:latin typeface="Arial" panose="020B0604020202020204" pitchFamily="34" charset="0"/>
                  <a:cs typeface="Arial" panose="020B0604020202020204" pitchFamily="34" charset="0"/>
                </a:rPr>
                <a:t>a</a:t>
              </a:r>
              <a:r>
                <a:rPr lang="hu-HU" sz="1000" b="1" dirty="0" err="1" smtClean="0">
                  <a:solidFill>
                    <a:schemeClr val="bg1"/>
                  </a:solidFill>
                  <a:latin typeface="Arial" panose="020B0604020202020204" pitchFamily="34" charset="0"/>
                  <a:cs typeface="Arial" panose="020B0604020202020204" pitchFamily="34" charset="0"/>
                </a:rPr>
                <a:t>cromio-</a:t>
              </a:r>
              <a:endParaRPr lang="hu-HU" sz="1000" b="1" dirty="0" smtClean="0">
                <a:solidFill>
                  <a:schemeClr val="bg1"/>
                </a:solidFill>
                <a:latin typeface="Arial" panose="020B0604020202020204" pitchFamily="34" charset="0"/>
                <a:cs typeface="Arial" panose="020B0604020202020204" pitchFamily="34" charset="0"/>
              </a:endParaRPr>
            </a:p>
            <a:p>
              <a:pPr algn="ctr"/>
              <a:r>
                <a:rPr lang="hu-HU" sz="1000" b="1" dirty="0" err="1" smtClean="0">
                  <a:solidFill>
                    <a:schemeClr val="bg1"/>
                  </a:solidFill>
                  <a:latin typeface="Arial" panose="020B0604020202020204" pitchFamily="34" charset="0"/>
                  <a:cs typeface="Arial" panose="020B0604020202020204" pitchFamily="34" charset="0"/>
                </a:rPr>
                <a:t>clavicularis</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4098" name="Picture 2" descr="Képtalálat a következőre: „untere extremität anatomi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68541" y="1245238"/>
            <a:ext cx="2848894" cy="1828301"/>
          </a:xfrm>
          <a:prstGeom prst="rect">
            <a:avLst/>
          </a:prstGeom>
          <a:noFill/>
          <a:extLst>
            <a:ext uri="{909E8E84-426E-40DD-AFC4-6F175D3DCCD1}">
              <a14:hiddenFill xmlns:a14="http://schemas.microsoft.com/office/drawing/2010/main">
                <a:solidFill>
                  <a:srgbClr val="FFFFFF"/>
                </a:solidFill>
              </a14:hiddenFill>
            </a:ext>
          </a:extLst>
        </p:spPr>
      </p:pic>
      <p:sp>
        <p:nvSpPr>
          <p:cNvPr id="3" name="Ellipszis 2"/>
          <p:cNvSpPr/>
          <p:nvPr/>
        </p:nvSpPr>
        <p:spPr>
          <a:xfrm>
            <a:off x="182831" y="3975059"/>
            <a:ext cx="1388392" cy="3233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55462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sz="half" idx="1"/>
          </p:nvPr>
        </p:nvSpPr>
        <p:spPr>
          <a:xfrm>
            <a:off x="1992313" y="226692"/>
            <a:ext cx="8064500" cy="649288"/>
          </a:xfrm>
        </p:spPr>
        <p:txBody>
          <a:bodyPr/>
          <a:lstStyle/>
          <a:p>
            <a:pPr algn="ctr">
              <a:buNone/>
            </a:pPr>
            <a:r>
              <a:rPr lang="hu-HU" altLang="de-DE" sz="2000" b="1" dirty="0">
                <a:latin typeface="Arial" panose="020B0604020202020204" pitchFamily="34" charset="0"/>
                <a:cs typeface="Arial" panose="020B0604020202020204" pitchFamily="34" charset="0"/>
              </a:rPr>
              <a:t>FELSŐ VÉGTAG IZÜLETEI</a:t>
            </a:r>
          </a:p>
          <a:p>
            <a:pPr algn="ctr" eaLnBrk="1" hangingPunct="1">
              <a:buFontTx/>
              <a:buNone/>
            </a:pPr>
            <a:endParaRPr lang="hu-HU" altLang="de-DE" sz="2000" b="1" dirty="0"/>
          </a:p>
        </p:txBody>
      </p:sp>
      <p:sp>
        <p:nvSpPr>
          <p:cNvPr id="37891" name="Text Box 4"/>
          <p:cNvSpPr txBox="1">
            <a:spLocks noChangeArrowheads="1"/>
          </p:cNvSpPr>
          <p:nvPr/>
        </p:nvSpPr>
        <p:spPr bwMode="auto">
          <a:xfrm>
            <a:off x="1992313" y="148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800"/>
          </a:p>
        </p:txBody>
      </p:sp>
      <p:sp>
        <p:nvSpPr>
          <p:cNvPr id="37892" name="Text Box 5"/>
          <p:cNvSpPr txBox="1">
            <a:spLocks noChangeArrowheads="1"/>
          </p:cNvSpPr>
          <p:nvPr/>
        </p:nvSpPr>
        <p:spPr bwMode="auto">
          <a:xfrm>
            <a:off x="289719" y="781184"/>
            <a:ext cx="356059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0"/>
              </a:spcBef>
              <a:buFontTx/>
              <a:buNone/>
            </a:pPr>
            <a:r>
              <a:rPr lang="hu-HU" altLang="de-DE" sz="1200" b="1" dirty="0" smtClean="0"/>
              <a:t>Vállízület (</a:t>
            </a:r>
            <a:r>
              <a:rPr lang="hu-HU" altLang="de-DE" sz="1200" b="1" dirty="0" err="1"/>
              <a:t>a</a:t>
            </a:r>
            <a:r>
              <a:rPr lang="hu-HU" altLang="de-DE" sz="1200" b="1" dirty="0" err="1" smtClean="0"/>
              <a:t>rticulatio</a:t>
            </a:r>
            <a:r>
              <a:rPr lang="hu-HU" altLang="de-DE" sz="1200" b="1" dirty="0" smtClean="0"/>
              <a:t> </a:t>
            </a:r>
            <a:r>
              <a:rPr lang="hu-HU" altLang="de-DE" sz="1200" b="1" dirty="0" err="1" smtClean="0"/>
              <a:t>humeri</a:t>
            </a:r>
            <a:r>
              <a:rPr lang="hu-HU" altLang="de-DE" sz="1200" b="1" dirty="0" smtClean="0"/>
              <a:t>)</a:t>
            </a:r>
            <a:endParaRPr lang="hu-HU" altLang="de-DE" sz="1200" b="1" dirty="0"/>
          </a:p>
          <a:p>
            <a:pPr>
              <a:lnSpc>
                <a:spcPct val="200000"/>
              </a:lnSpc>
              <a:spcBef>
                <a:spcPct val="0"/>
              </a:spcBef>
            </a:pPr>
            <a:r>
              <a:rPr lang="hu-HU" altLang="de-DE" sz="1200" b="1" dirty="0" smtClean="0"/>
              <a:t>gömbízület</a:t>
            </a:r>
            <a:endParaRPr lang="hu-HU" altLang="de-DE" sz="1200" b="1" dirty="0"/>
          </a:p>
          <a:p>
            <a:pPr marL="228600" indent="-228600" eaLnBrk="1" hangingPunct="1">
              <a:lnSpc>
                <a:spcPct val="200000"/>
              </a:lnSpc>
              <a:spcBef>
                <a:spcPct val="0"/>
              </a:spcBef>
              <a:buFont typeface="+mj-lt"/>
              <a:buAutoNum type="arabicPeriod"/>
            </a:pPr>
            <a:r>
              <a:rPr lang="hu-HU" altLang="de-DE" sz="1200" b="1" dirty="0"/>
              <a:t>í</a:t>
            </a:r>
            <a:r>
              <a:rPr lang="hu-HU" altLang="de-DE" sz="1200" b="1" dirty="0" smtClean="0"/>
              <a:t>zületi fej: </a:t>
            </a:r>
            <a:r>
              <a:rPr lang="hu-HU" altLang="de-DE" sz="1200" b="1" dirty="0" err="1"/>
              <a:t>c</a:t>
            </a:r>
            <a:r>
              <a:rPr lang="hu-HU" altLang="de-DE" sz="1200" b="1" dirty="0" err="1" smtClean="0"/>
              <a:t>aput</a:t>
            </a:r>
            <a:r>
              <a:rPr lang="hu-HU" altLang="de-DE" sz="1200" b="1" dirty="0" smtClean="0"/>
              <a:t> </a:t>
            </a:r>
            <a:r>
              <a:rPr lang="hu-HU" altLang="de-DE" sz="1200" b="1" dirty="0" err="1"/>
              <a:t>humeri</a:t>
            </a:r>
            <a:r>
              <a:rPr lang="hu-HU" altLang="de-DE" sz="1200" b="1" dirty="0"/>
              <a:t> - </a:t>
            </a:r>
            <a:r>
              <a:rPr lang="hu-HU" altLang="de-DE" sz="1200" b="1" dirty="0" err="1"/>
              <a:t>h</a:t>
            </a:r>
            <a:r>
              <a:rPr lang="hu-HU" altLang="de-DE" sz="1200" b="1" dirty="0" err="1" smtClean="0"/>
              <a:t>yalinporc</a:t>
            </a:r>
            <a:endParaRPr lang="hu-HU" altLang="de-DE" sz="1200" b="1" dirty="0"/>
          </a:p>
          <a:p>
            <a:pPr eaLnBrk="1" hangingPunct="1">
              <a:lnSpc>
                <a:spcPct val="200000"/>
              </a:lnSpc>
              <a:spcBef>
                <a:spcPct val="0"/>
              </a:spcBef>
              <a:buFont typeface="+mj-lt"/>
              <a:buAutoNum type="arabicPeriod"/>
            </a:pPr>
            <a:r>
              <a:rPr lang="hu-HU" altLang="de-DE" sz="1200" b="1" dirty="0"/>
              <a:t>í</a:t>
            </a:r>
            <a:r>
              <a:rPr lang="hu-HU" altLang="de-DE" sz="1200" b="1" dirty="0" smtClean="0"/>
              <a:t>zületi vápa: </a:t>
            </a:r>
            <a:r>
              <a:rPr lang="hu-HU" altLang="de-DE" sz="1200" b="1" dirty="0" err="1"/>
              <a:t>c</a:t>
            </a:r>
            <a:r>
              <a:rPr lang="hu-HU" altLang="de-DE" sz="1200" b="1" dirty="0" err="1" smtClean="0"/>
              <a:t>avitas</a:t>
            </a:r>
            <a:r>
              <a:rPr lang="hu-HU" altLang="de-DE" sz="1200" b="1" dirty="0" smtClean="0"/>
              <a:t> </a:t>
            </a:r>
            <a:r>
              <a:rPr lang="hu-HU" altLang="de-DE" sz="1200" b="1" dirty="0" err="1"/>
              <a:t>glenoidalis</a:t>
            </a:r>
            <a:r>
              <a:rPr lang="hu-HU" altLang="de-DE" sz="1200" b="1" dirty="0"/>
              <a:t> </a:t>
            </a:r>
            <a:r>
              <a:rPr lang="hu-HU" altLang="de-DE" sz="1200" b="1" dirty="0" smtClean="0"/>
              <a:t>(</a:t>
            </a:r>
            <a:r>
              <a:rPr lang="hu-HU" altLang="de-DE" sz="1200" b="1" dirty="0" err="1"/>
              <a:t>s</a:t>
            </a:r>
            <a:r>
              <a:rPr lang="hu-HU" altLang="de-DE" sz="1200" b="1" dirty="0" err="1" smtClean="0"/>
              <a:t>capula</a:t>
            </a:r>
            <a:r>
              <a:rPr lang="hu-HU" altLang="de-DE" sz="1200" b="1" dirty="0"/>
              <a:t>)</a:t>
            </a:r>
          </a:p>
          <a:p>
            <a:pPr eaLnBrk="1" hangingPunct="1">
              <a:lnSpc>
                <a:spcPct val="200000"/>
              </a:lnSpc>
              <a:spcBef>
                <a:spcPct val="0"/>
              </a:spcBef>
              <a:buFont typeface="+mj-lt"/>
              <a:buAutoNum type="arabicPeriod"/>
            </a:pPr>
            <a:r>
              <a:rPr lang="hu-HU" altLang="de-DE" sz="1200" b="1" dirty="0" err="1"/>
              <a:t>l</a:t>
            </a:r>
            <a:r>
              <a:rPr lang="hu-HU" altLang="de-DE" sz="1200" b="1" dirty="0" err="1" smtClean="0"/>
              <a:t>abrum</a:t>
            </a:r>
            <a:r>
              <a:rPr lang="hu-HU" altLang="de-DE" sz="1200" b="1" dirty="0" smtClean="0"/>
              <a:t> </a:t>
            </a:r>
            <a:r>
              <a:rPr lang="hu-HU" altLang="de-DE" sz="1200" b="1" dirty="0" err="1" smtClean="0"/>
              <a:t>gleniodale</a:t>
            </a:r>
            <a:endParaRPr lang="hu-HU" altLang="de-DE" sz="1200" b="1" dirty="0" smtClean="0"/>
          </a:p>
          <a:p>
            <a:pPr eaLnBrk="1" hangingPunct="1">
              <a:lnSpc>
                <a:spcPct val="200000"/>
              </a:lnSpc>
              <a:spcBef>
                <a:spcPct val="0"/>
              </a:spcBef>
              <a:buFont typeface="+mj-lt"/>
              <a:buAutoNum type="arabicPeriod"/>
            </a:pPr>
            <a:r>
              <a:rPr lang="hu-HU" altLang="de-DE" sz="1200" b="1" dirty="0"/>
              <a:t>s</a:t>
            </a:r>
            <a:r>
              <a:rPr lang="hu-HU" altLang="de-DE" sz="1200" b="1" dirty="0" smtClean="0"/>
              <a:t>zalagok:</a:t>
            </a:r>
            <a:endParaRPr lang="hu-HU" altLang="de-DE" sz="1200" b="1" dirty="0"/>
          </a:p>
          <a:p>
            <a:pPr eaLnBrk="1" hangingPunct="1">
              <a:lnSpc>
                <a:spcPct val="200000"/>
              </a:lnSpc>
              <a:spcBef>
                <a:spcPct val="0"/>
              </a:spcBef>
              <a:buFontTx/>
              <a:buNone/>
            </a:pPr>
            <a:r>
              <a:rPr lang="hu-HU" altLang="de-DE" sz="1200" b="1" dirty="0"/>
              <a:t>- </a:t>
            </a:r>
            <a:r>
              <a:rPr lang="hu-HU" altLang="de-DE" sz="1200" b="1" dirty="0" err="1"/>
              <a:t>l</a:t>
            </a:r>
            <a:r>
              <a:rPr lang="hu-HU" altLang="de-DE" sz="1200" b="1" dirty="0" err="1" smtClean="0"/>
              <a:t>ig</a:t>
            </a:r>
            <a:r>
              <a:rPr lang="hu-HU" altLang="de-DE" sz="1200" b="1" dirty="0"/>
              <a:t>. </a:t>
            </a:r>
            <a:r>
              <a:rPr lang="hu-HU" altLang="de-DE" sz="1200" b="1" dirty="0" err="1"/>
              <a:t>coracoacromiale</a:t>
            </a:r>
            <a:endParaRPr lang="hu-HU" altLang="de-DE" sz="1200" b="1" dirty="0"/>
          </a:p>
          <a:p>
            <a:pPr marL="0" indent="0" eaLnBrk="1" hangingPunct="1">
              <a:lnSpc>
                <a:spcPct val="200000"/>
              </a:lnSpc>
              <a:spcBef>
                <a:spcPct val="0"/>
              </a:spcBef>
              <a:buNone/>
            </a:pPr>
            <a:r>
              <a:rPr lang="hu-HU" altLang="de-DE" sz="1200" b="1" dirty="0" smtClean="0"/>
              <a:t>5. </a:t>
            </a:r>
            <a:r>
              <a:rPr lang="hu-HU" altLang="de-DE" sz="1200" b="1" dirty="0"/>
              <a:t>í</a:t>
            </a:r>
            <a:r>
              <a:rPr lang="hu-HU" altLang="de-DE" sz="1200" b="1" dirty="0" smtClean="0"/>
              <a:t>zületi tok</a:t>
            </a:r>
            <a:endParaRPr lang="hu-HU" altLang="de-DE" sz="1200" b="1" dirty="0"/>
          </a:p>
          <a:p>
            <a:pPr eaLnBrk="1" hangingPunct="1">
              <a:spcBef>
                <a:spcPct val="0"/>
              </a:spcBef>
              <a:buFontTx/>
              <a:buNone/>
            </a:pPr>
            <a:endParaRPr lang="hu-HU" altLang="de-DE" sz="2000" dirty="0"/>
          </a:p>
        </p:txBody>
      </p:sp>
      <p:pic>
        <p:nvPicPr>
          <p:cNvPr id="37893" name="Picture 2" descr="Képtalálat a következőre: „articulatio sternoclaviculari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67937" y="808105"/>
            <a:ext cx="4325251" cy="30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Kapcsolódó ké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65" b="8173"/>
          <a:stretch/>
        </p:blipFill>
        <p:spPr bwMode="auto">
          <a:xfrm>
            <a:off x="4190115" y="700484"/>
            <a:ext cx="3176600" cy="311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image humerus_head for term side of car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45900" y="3267233"/>
            <a:ext cx="1988122" cy="2358650"/>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glenoid cavity」の画像検索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6942" y="4111979"/>
            <a:ext cx="2239347" cy="2331730"/>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glenoid cavity」の画像検索結果"/>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2810" y="3760989"/>
            <a:ext cx="2181725" cy="3033710"/>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glenoid labrum」の画像検索結果"/>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49701" y="3889708"/>
            <a:ext cx="2189621" cy="2437778"/>
          </a:xfrm>
          <a:prstGeom prst="rect">
            <a:avLst/>
          </a:prstGeom>
          <a:noFill/>
          <a:extLst>
            <a:ext uri="{909E8E84-426E-40DD-AFC4-6F175D3DCCD1}">
              <a14:hiddenFill xmlns:a14="http://schemas.microsoft.com/office/drawing/2010/main">
                <a:solidFill>
                  <a:srgbClr val="FFFFFF"/>
                </a:solidFill>
              </a14:hiddenFill>
            </a:ext>
          </a:extLst>
        </p:spPr>
      </p:pic>
      <p:pic>
        <p:nvPicPr>
          <p:cNvPr id="47114" name="Picture 10" descr="関連画像"/>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439933" y="4219134"/>
            <a:ext cx="2332083" cy="260416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396173" y="5625883"/>
            <a:ext cx="1010213"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Caput</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humeri</a:t>
            </a:r>
            <a:endParaRPr lang="hu-HU" sz="1000" b="1" dirty="0">
              <a:latin typeface="Arial" panose="020B0604020202020204" pitchFamily="34" charset="0"/>
              <a:cs typeface="Arial" panose="020B0604020202020204" pitchFamily="34" charset="0"/>
            </a:endParaRPr>
          </a:p>
        </p:txBody>
      </p:sp>
      <p:sp>
        <p:nvSpPr>
          <p:cNvPr id="3" name="Szövegdoboz 2"/>
          <p:cNvSpPr txBox="1"/>
          <p:nvPr/>
        </p:nvSpPr>
        <p:spPr>
          <a:xfrm>
            <a:off x="4546942" y="6443047"/>
            <a:ext cx="1340432"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Cavitas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glenoidalis</a:t>
            </a:r>
            <a:endParaRPr lang="hu-HU" sz="1000" b="1" dirty="0">
              <a:latin typeface="Arial" panose="020B0604020202020204" pitchFamily="34" charset="0"/>
              <a:cs typeface="Arial" panose="020B0604020202020204" pitchFamily="34" charset="0"/>
            </a:endParaRPr>
          </a:p>
        </p:txBody>
      </p:sp>
      <p:sp>
        <p:nvSpPr>
          <p:cNvPr id="4" name="Szövegdoboz 3"/>
          <p:cNvSpPr txBox="1"/>
          <p:nvPr/>
        </p:nvSpPr>
        <p:spPr>
          <a:xfrm>
            <a:off x="8018126" y="6280401"/>
            <a:ext cx="1321196"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Labrum</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glenoidale</a:t>
            </a:r>
            <a:endParaRPr lang="hu-HU" sz="1000" b="1" dirty="0">
              <a:latin typeface="Arial" panose="020B0604020202020204" pitchFamily="34" charset="0"/>
              <a:cs typeface="Arial" panose="020B0604020202020204" pitchFamily="34" charset="0"/>
            </a:endParaRPr>
          </a:p>
        </p:txBody>
      </p:sp>
      <p:sp>
        <p:nvSpPr>
          <p:cNvPr id="5" name="Ellipszis 4"/>
          <p:cNvSpPr/>
          <p:nvPr/>
        </p:nvSpPr>
        <p:spPr>
          <a:xfrm>
            <a:off x="8139448" y="1094704"/>
            <a:ext cx="875763" cy="2833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6730557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50005" y="467325"/>
            <a:ext cx="10972800" cy="858703"/>
          </a:xfrm>
        </p:spPr>
        <p:txBody>
          <a:bodyPr>
            <a:normAutofit fontScale="90000"/>
          </a:bodyPr>
          <a:lstStyle/>
          <a:p>
            <a:pPr algn="ctr"/>
            <a:r>
              <a:rPr lang="en-US" altLang="de-DE" b="1" dirty="0" smtClean="0">
                <a:latin typeface="Arial" panose="020B0604020202020204" pitchFamily="34" charset="0"/>
                <a:cs typeface="Arial" panose="020B0604020202020204" pitchFamily="34" charset="0"/>
              </a:rPr>
              <a:t/>
            </a:r>
            <a:br>
              <a:rPr lang="en-US" altLang="de-DE" b="1" dirty="0" smtClean="0">
                <a:latin typeface="Arial" panose="020B0604020202020204" pitchFamily="34" charset="0"/>
                <a:cs typeface="Arial" panose="020B0604020202020204" pitchFamily="34" charset="0"/>
              </a:rPr>
            </a:br>
            <a:endParaRPr lang="hu-HU" dirty="0"/>
          </a:p>
        </p:txBody>
      </p:sp>
      <p:sp>
        <p:nvSpPr>
          <p:cNvPr id="3" name="Szöveg helye 2"/>
          <p:cNvSpPr>
            <a:spLocks noGrp="1"/>
          </p:cNvSpPr>
          <p:nvPr>
            <p:ph type="body" sz="half" idx="1"/>
          </p:nvPr>
        </p:nvSpPr>
        <p:spPr>
          <a:xfrm>
            <a:off x="334285" y="1485048"/>
            <a:ext cx="5384800" cy="4525963"/>
          </a:xfrm>
        </p:spPr>
        <p:txBody>
          <a:bodyPr/>
          <a:lstStyle/>
          <a:p>
            <a:pPr marL="0" indent="0">
              <a:lnSpc>
                <a:spcPct val="150000"/>
              </a:lnSpc>
              <a:buNone/>
            </a:pPr>
            <a:endParaRPr lang="hu-HU" sz="1200" b="1" dirty="0" smtClean="0">
              <a:latin typeface="Arial" panose="020B0604020202020204" pitchFamily="34" charset="0"/>
              <a:cs typeface="Arial" panose="020B0604020202020204" pitchFamily="34" charset="0"/>
            </a:endParaRPr>
          </a:p>
          <a:p>
            <a:pPr marL="0" indent="0">
              <a:lnSpc>
                <a:spcPct val="150000"/>
              </a:lnSpc>
              <a:buNone/>
            </a:pPr>
            <a:r>
              <a:rPr lang="hu-HU" sz="1200" b="1" dirty="0" smtClean="0">
                <a:latin typeface="Arial" panose="020B0604020202020204" pitchFamily="34" charset="0"/>
                <a:cs typeface="Arial" panose="020B0604020202020204" pitchFamily="34" charset="0"/>
              </a:rPr>
              <a:t>Vállízület mozgásai:</a:t>
            </a:r>
          </a:p>
          <a:p>
            <a:pPr>
              <a:lnSpc>
                <a:spcPct val="150000"/>
              </a:lnSpc>
              <a:buFont typeface="+mj-lt"/>
              <a:buAutoNum type="arabicPeriod"/>
            </a:pPr>
            <a:r>
              <a:rPr lang="hu-HU" sz="1200" b="1" dirty="0" err="1">
                <a:latin typeface="Arial" panose="020B0604020202020204" pitchFamily="34" charset="0"/>
                <a:cs typeface="Arial" panose="020B0604020202020204" pitchFamily="34" charset="0"/>
              </a:rPr>
              <a:t>f</a:t>
            </a:r>
            <a:r>
              <a:rPr lang="hu-HU" sz="1200" b="1" dirty="0" err="1" smtClean="0">
                <a:latin typeface="Arial" panose="020B0604020202020204" pitchFamily="34" charset="0"/>
                <a:cs typeface="Arial" panose="020B0604020202020204" pitchFamily="34" charset="0"/>
              </a:rPr>
              <a:t>lexio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extensio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abductio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adductio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rotatio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circumductio</a:t>
            </a:r>
            <a:endParaRPr lang="hu-HU" sz="1200" b="1" dirty="0" smtClean="0">
              <a:latin typeface="Arial" panose="020B0604020202020204" pitchFamily="34" charset="0"/>
              <a:cs typeface="Arial" panose="020B0604020202020204" pitchFamily="34" charset="0"/>
            </a:endParaRPr>
          </a:p>
          <a:p>
            <a:pPr marL="0" indent="0">
              <a:buNone/>
            </a:pPr>
            <a:endParaRPr lang="hu-HU" dirty="0" smtClean="0"/>
          </a:p>
          <a:p>
            <a:pPr marL="0" indent="0">
              <a:buNone/>
            </a:pPr>
            <a:endParaRPr lang="hu-HU" dirty="0"/>
          </a:p>
        </p:txBody>
      </p:sp>
      <p:pic>
        <p:nvPicPr>
          <p:cNvPr id="5" name="Picture 2"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358270" y="1104236"/>
            <a:ext cx="2497081" cy="2446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umeroulnar joint」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4459" y="1368714"/>
            <a:ext cx="3949888" cy="19617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circumduction」の画像検索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934847" y="4767895"/>
            <a:ext cx="2936384" cy="1957590"/>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circumduction」の画像検索結果"/>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41722" y="1671534"/>
            <a:ext cx="2722634" cy="2998496"/>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inner rotation shoulder」の画像検索結果"/>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26685" y="3771912"/>
            <a:ext cx="4494577" cy="29535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1982280" y="329596"/>
            <a:ext cx="8064500" cy="649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hu-HU" altLang="de-DE" sz="2000" b="1" dirty="0" smtClean="0">
                <a:latin typeface="Arial" panose="020B0604020202020204" pitchFamily="34" charset="0"/>
                <a:cs typeface="Arial" panose="020B0604020202020204" pitchFamily="34" charset="0"/>
              </a:rPr>
              <a:t>FELSŐ VÉGTAG IZÜLETEI</a:t>
            </a:r>
          </a:p>
          <a:p>
            <a:pPr algn="ctr">
              <a:buFontTx/>
              <a:buNone/>
            </a:pPr>
            <a:endParaRPr lang="hu-HU" altLang="de-DE" sz="2000" b="1" dirty="0"/>
          </a:p>
        </p:txBody>
      </p:sp>
    </p:spTree>
    <p:extLst>
      <p:ext uri="{BB962C8B-B14F-4D97-AF65-F5344CB8AC3E}">
        <p14:creationId xmlns:p14="http://schemas.microsoft.com/office/powerpoint/2010/main" val="1678082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sz="half" idx="1"/>
          </p:nvPr>
        </p:nvSpPr>
        <p:spPr>
          <a:xfrm>
            <a:off x="3287713" y="476250"/>
            <a:ext cx="6202362" cy="649288"/>
          </a:xfrm>
        </p:spPr>
        <p:txBody>
          <a:bodyPr/>
          <a:lstStyle/>
          <a:p>
            <a:pPr algn="ctr" eaLnBrk="1" hangingPunct="1">
              <a:buFontTx/>
              <a:buNone/>
            </a:pPr>
            <a:r>
              <a:rPr lang="hu-HU" altLang="de-DE" sz="2000" b="1" dirty="0" smtClean="0">
                <a:latin typeface="Arial" panose="020B0604020202020204" pitchFamily="34" charset="0"/>
                <a:cs typeface="Arial" panose="020B0604020202020204" pitchFamily="34" charset="0"/>
              </a:rPr>
              <a:t>RÖVID CSÖVES CSONTOK</a:t>
            </a:r>
            <a:endParaRPr lang="hu-HU" altLang="de-DE" sz="2000" b="1" dirty="0">
              <a:latin typeface="Arial" panose="020B0604020202020204" pitchFamily="34" charset="0"/>
              <a:cs typeface="Arial" panose="020B0604020202020204" pitchFamily="34" charset="0"/>
            </a:endParaRPr>
          </a:p>
        </p:txBody>
      </p:sp>
      <p:sp>
        <p:nvSpPr>
          <p:cNvPr id="7171" name="Szövegdoboz 4"/>
          <p:cNvSpPr txBox="1">
            <a:spLocks noChangeArrowheads="1"/>
          </p:cNvSpPr>
          <p:nvPr/>
        </p:nvSpPr>
        <p:spPr bwMode="auto">
          <a:xfrm>
            <a:off x="422298" y="1338599"/>
            <a:ext cx="13532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0"/>
              </a:spcBef>
            </a:pPr>
            <a:r>
              <a:rPr lang="hu-HU" altLang="de-DE" sz="1200" b="1" dirty="0" smtClean="0"/>
              <a:t>kézcsontok </a:t>
            </a:r>
            <a:endParaRPr lang="hu-HU" altLang="de-DE" sz="1200" b="1" dirty="0"/>
          </a:p>
          <a:p>
            <a:pPr eaLnBrk="1" hangingPunct="1">
              <a:lnSpc>
                <a:spcPct val="200000"/>
              </a:lnSpc>
              <a:spcBef>
                <a:spcPct val="0"/>
              </a:spcBef>
            </a:pPr>
            <a:r>
              <a:rPr lang="hu-HU" altLang="de-DE" sz="1200" b="1" dirty="0" smtClean="0"/>
              <a:t>lábcsontok</a:t>
            </a:r>
            <a:endParaRPr lang="hu-HU" altLang="de-DE" sz="1200" b="1" dirty="0"/>
          </a:p>
        </p:txBody>
      </p:sp>
      <p:pic>
        <p:nvPicPr>
          <p:cNvPr id="7172" name="Picture 7" descr="Képtalálat a következőre: „handknoch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84623" y="3174732"/>
            <a:ext cx="35845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Képtalálat a következőre: „fußknoch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45761" y="3124725"/>
            <a:ext cx="3313112"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and bones anatomy」の画像検索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4936" y="2440838"/>
            <a:ext cx="2550017" cy="42629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ot bones anatomy」の画像検索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213725" y="3289759"/>
            <a:ext cx="4887509" cy="1940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65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ím 1"/>
          <p:cNvSpPr>
            <a:spLocks noGrp="1"/>
          </p:cNvSpPr>
          <p:nvPr>
            <p:ph type="title"/>
          </p:nvPr>
        </p:nvSpPr>
        <p:spPr>
          <a:xfrm>
            <a:off x="1750559" y="307224"/>
            <a:ext cx="8229600" cy="647700"/>
          </a:xfrm>
        </p:spPr>
        <p:txBody>
          <a:bodyPr>
            <a:normAutofit/>
          </a:bodyPr>
          <a:lstStyle/>
          <a:p>
            <a:pPr algn="ctr"/>
            <a:r>
              <a:rPr lang="hu-HU" altLang="de-DE" sz="2000" b="1" dirty="0">
                <a:latin typeface="Arial" panose="020B0604020202020204" pitchFamily="34" charset="0"/>
                <a:cs typeface="Arial" panose="020B0604020202020204" pitchFamily="34" charset="0"/>
              </a:rPr>
              <a:t>FELSŐ VÉGTAG IZÜLETEI</a:t>
            </a:r>
            <a:br>
              <a:rPr lang="hu-HU" altLang="de-DE" sz="2000" b="1" dirty="0">
                <a:latin typeface="Arial" panose="020B0604020202020204" pitchFamily="34" charset="0"/>
                <a:cs typeface="Arial" panose="020B0604020202020204" pitchFamily="34" charset="0"/>
              </a:rPr>
            </a:br>
            <a:endParaRPr lang="hu-HU" altLang="de-DE" sz="2000" dirty="0">
              <a:latin typeface="Arial" panose="020B0604020202020204" pitchFamily="34" charset="0"/>
              <a:cs typeface="Arial" panose="020B0604020202020204" pitchFamily="34" charset="0"/>
            </a:endParaRPr>
          </a:p>
        </p:txBody>
      </p:sp>
      <p:sp>
        <p:nvSpPr>
          <p:cNvPr id="38915" name="Szöveg helye 2"/>
          <p:cNvSpPr>
            <a:spLocks noGrp="1"/>
          </p:cNvSpPr>
          <p:nvPr>
            <p:ph type="body" sz="half" idx="1"/>
          </p:nvPr>
        </p:nvSpPr>
        <p:spPr>
          <a:xfrm>
            <a:off x="147084" y="869858"/>
            <a:ext cx="4787900" cy="3887788"/>
          </a:xfrm>
        </p:spPr>
        <p:txBody>
          <a:bodyPr>
            <a:normAutofit lnSpcReduction="10000"/>
          </a:bodyPr>
          <a:lstStyle/>
          <a:p>
            <a:pPr marL="0" indent="0">
              <a:lnSpc>
                <a:spcPct val="200000"/>
              </a:lnSpc>
              <a:buNone/>
            </a:pPr>
            <a:r>
              <a:rPr lang="hu-HU" altLang="hu-HU" sz="1200" b="1" dirty="0" smtClean="0">
                <a:latin typeface="Arial" panose="020B0604020202020204" pitchFamily="34" charset="0"/>
                <a:cs typeface="Arial" panose="020B0604020202020204" pitchFamily="34" charset="0"/>
              </a:rPr>
              <a:t>Könyökízület (</a:t>
            </a:r>
            <a:r>
              <a:rPr lang="hu-HU" altLang="hu-HU" sz="1200" b="1" dirty="0" err="1">
                <a:latin typeface="Arial" panose="020B0604020202020204" pitchFamily="34" charset="0"/>
                <a:cs typeface="Arial" panose="020B0604020202020204" pitchFamily="34" charset="0"/>
              </a:rPr>
              <a:t>a</a:t>
            </a:r>
            <a:r>
              <a:rPr lang="hu-HU" altLang="hu-HU" sz="1200" b="1" dirty="0" err="1" smtClean="0">
                <a:latin typeface="Arial" panose="020B0604020202020204" pitchFamily="34" charset="0"/>
                <a:cs typeface="Arial" panose="020B0604020202020204" pitchFamily="34" charset="0"/>
              </a:rPr>
              <a:t>rticulatio</a:t>
            </a:r>
            <a:r>
              <a:rPr lang="hu-HU" altLang="hu-HU" sz="1200" b="1" dirty="0" smtClean="0">
                <a:latin typeface="Arial" panose="020B0604020202020204" pitchFamily="34" charset="0"/>
                <a:cs typeface="Arial" panose="020B0604020202020204" pitchFamily="34" charset="0"/>
              </a:rPr>
              <a:t> </a:t>
            </a:r>
            <a:r>
              <a:rPr lang="hu-HU" altLang="hu-HU" sz="1200" b="1" dirty="0" err="1" smtClean="0">
                <a:latin typeface="Arial" panose="020B0604020202020204" pitchFamily="34" charset="0"/>
                <a:cs typeface="Arial" panose="020B0604020202020204" pitchFamily="34" charset="0"/>
              </a:rPr>
              <a:t>cubiti</a:t>
            </a:r>
            <a:r>
              <a:rPr lang="hu-HU" altLang="hu-HU" sz="1200" b="1" dirty="0" smtClean="0">
                <a:latin typeface="Arial" panose="020B0604020202020204" pitchFamily="34" charset="0"/>
                <a:cs typeface="Arial" panose="020B0604020202020204" pitchFamily="34" charset="0"/>
              </a:rPr>
              <a:t>)</a:t>
            </a:r>
          </a:p>
          <a:p>
            <a:pPr>
              <a:lnSpc>
                <a:spcPct val="200000"/>
              </a:lnSpc>
            </a:pPr>
            <a:r>
              <a:rPr lang="hu-HU" altLang="hu-HU" sz="1200" b="1" dirty="0" err="1" smtClean="0">
                <a:latin typeface="Arial" panose="020B0604020202020204" pitchFamily="34" charset="0"/>
                <a:cs typeface="Arial" panose="020B0604020202020204" pitchFamily="34" charset="0"/>
              </a:rPr>
              <a:t>trochogynglimus</a:t>
            </a:r>
            <a:endParaRPr lang="hu-HU" altLang="hu-HU" sz="1200" b="1" dirty="0" smtClean="0">
              <a:latin typeface="Arial" panose="020B0604020202020204" pitchFamily="34" charset="0"/>
              <a:cs typeface="Arial" panose="020B0604020202020204" pitchFamily="34" charset="0"/>
            </a:endParaRPr>
          </a:p>
          <a:p>
            <a:pPr>
              <a:lnSpc>
                <a:spcPct val="200000"/>
              </a:lnSpc>
              <a:buFont typeface="+mj-lt"/>
              <a:buAutoNum type="arabicPeriod"/>
            </a:pPr>
            <a:r>
              <a:rPr lang="hu-HU" altLang="hu-HU" sz="1200" b="1" dirty="0">
                <a:latin typeface="Arial" panose="020B0604020202020204" pitchFamily="34" charset="0"/>
                <a:cs typeface="Arial" panose="020B0604020202020204" pitchFamily="34" charset="0"/>
              </a:rPr>
              <a:t>a</a:t>
            </a:r>
            <a:r>
              <a:rPr lang="hu-HU" altLang="hu-HU" sz="1200" b="1" dirty="0" smtClean="0">
                <a:latin typeface="Arial" panose="020B0604020202020204" pitchFamily="34" charset="0"/>
                <a:cs typeface="Arial" panose="020B0604020202020204" pitchFamily="34" charset="0"/>
              </a:rPr>
              <a:t>rt</a:t>
            </a:r>
            <a:r>
              <a:rPr lang="hu-HU" altLang="hu-HU" sz="1200" b="1" dirty="0">
                <a:latin typeface="Arial" panose="020B0604020202020204" pitchFamily="34" charset="0"/>
                <a:cs typeface="Arial" panose="020B0604020202020204" pitchFamily="34" charset="0"/>
              </a:rPr>
              <a:t>. </a:t>
            </a:r>
            <a:r>
              <a:rPr lang="hu-HU" altLang="hu-HU" sz="1200" b="1" dirty="0" err="1">
                <a:latin typeface="Arial" panose="020B0604020202020204" pitchFamily="34" charset="0"/>
                <a:cs typeface="Arial" panose="020B0604020202020204" pitchFamily="34" charset="0"/>
              </a:rPr>
              <a:t>humeroulnaris</a:t>
            </a:r>
            <a:r>
              <a:rPr lang="hu-HU" altLang="hu-HU" sz="1200" b="1" dirty="0">
                <a:latin typeface="Arial" panose="020B0604020202020204" pitchFamily="34" charset="0"/>
                <a:cs typeface="Arial" panose="020B0604020202020204" pitchFamily="34" charset="0"/>
              </a:rPr>
              <a:t> </a:t>
            </a:r>
            <a:endParaRPr lang="hu-HU" altLang="hu-HU" sz="1200" b="1" dirty="0" smtClean="0">
              <a:latin typeface="Arial" panose="020B0604020202020204" pitchFamily="34" charset="0"/>
              <a:cs typeface="Arial" panose="020B0604020202020204" pitchFamily="34" charset="0"/>
            </a:endParaRPr>
          </a:p>
          <a:p>
            <a:pPr>
              <a:lnSpc>
                <a:spcPct val="200000"/>
              </a:lnSpc>
              <a:buFont typeface="+mj-lt"/>
              <a:buAutoNum type="arabicPeriod"/>
            </a:pPr>
            <a:r>
              <a:rPr lang="hu-HU" altLang="hu-HU" sz="1200" b="1" dirty="0">
                <a:latin typeface="Arial" panose="020B0604020202020204" pitchFamily="34" charset="0"/>
                <a:cs typeface="Arial" panose="020B0604020202020204" pitchFamily="34" charset="0"/>
              </a:rPr>
              <a:t>a</a:t>
            </a:r>
            <a:r>
              <a:rPr lang="hu-HU" altLang="hu-HU" sz="1200" b="1" dirty="0" smtClean="0">
                <a:latin typeface="Arial" panose="020B0604020202020204" pitchFamily="34" charset="0"/>
                <a:cs typeface="Arial" panose="020B0604020202020204" pitchFamily="34" charset="0"/>
              </a:rPr>
              <a:t>rt</a:t>
            </a:r>
            <a:r>
              <a:rPr lang="hu-HU" altLang="hu-HU" sz="1200" b="1" dirty="0">
                <a:latin typeface="Arial" panose="020B0604020202020204" pitchFamily="34" charset="0"/>
                <a:cs typeface="Arial" panose="020B0604020202020204" pitchFamily="34" charset="0"/>
              </a:rPr>
              <a:t>. </a:t>
            </a:r>
            <a:r>
              <a:rPr lang="hu-HU" altLang="hu-HU" sz="1200" b="1" dirty="0" err="1">
                <a:latin typeface="Arial" panose="020B0604020202020204" pitchFamily="34" charset="0"/>
                <a:cs typeface="Arial" panose="020B0604020202020204" pitchFamily="34" charset="0"/>
              </a:rPr>
              <a:t>humeroradialis</a:t>
            </a:r>
            <a:r>
              <a:rPr lang="hu-HU" altLang="hu-HU" sz="1200" b="1" dirty="0">
                <a:latin typeface="Arial" panose="020B0604020202020204" pitchFamily="34" charset="0"/>
                <a:cs typeface="Arial" panose="020B0604020202020204" pitchFamily="34" charset="0"/>
              </a:rPr>
              <a:t> </a:t>
            </a:r>
            <a:endParaRPr lang="hu-HU" altLang="hu-HU" sz="1200" b="1" dirty="0" smtClean="0">
              <a:latin typeface="Arial" panose="020B0604020202020204" pitchFamily="34" charset="0"/>
              <a:cs typeface="Arial" panose="020B0604020202020204" pitchFamily="34" charset="0"/>
            </a:endParaRPr>
          </a:p>
          <a:p>
            <a:pPr>
              <a:lnSpc>
                <a:spcPct val="200000"/>
              </a:lnSpc>
              <a:buFont typeface="+mj-lt"/>
              <a:buAutoNum type="arabicPeriod"/>
            </a:pPr>
            <a:r>
              <a:rPr lang="hu-HU" altLang="hu-HU" sz="1200" b="1" dirty="0">
                <a:latin typeface="Arial" panose="020B0604020202020204" pitchFamily="34" charset="0"/>
                <a:cs typeface="Arial" panose="020B0604020202020204" pitchFamily="34" charset="0"/>
              </a:rPr>
              <a:t>a</a:t>
            </a:r>
            <a:r>
              <a:rPr lang="hu-HU" altLang="hu-HU" sz="1200" b="1" dirty="0" smtClean="0">
                <a:latin typeface="Arial" panose="020B0604020202020204" pitchFamily="34" charset="0"/>
                <a:cs typeface="Arial" panose="020B0604020202020204" pitchFamily="34" charset="0"/>
              </a:rPr>
              <a:t>rt</a:t>
            </a:r>
            <a:r>
              <a:rPr lang="hu-HU" altLang="hu-HU" sz="1200" b="1" dirty="0">
                <a:latin typeface="Arial" panose="020B0604020202020204" pitchFamily="34" charset="0"/>
                <a:cs typeface="Arial" panose="020B0604020202020204" pitchFamily="34" charset="0"/>
              </a:rPr>
              <a:t>. </a:t>
            </a:r>
            <a:r>
              <a:rPr lang="hu-HU" altLang="hu-HU" sz="1200" b="1" dirty="0" err="1">
                <a:latin typeface="Arial" panose="020B0604020202020204" pitchFamily="34" charset="0"/>
                <a:cs typeface="Arial" panose="020B0604020202020204" pitchFamily="34" charset="0"/>
              </a:rPr>
              <a:t>radioulnaris</a:t>
            </a:r>
            <a:r>
              <a:rPr lang="hu-HU" altLang="hu-HU" sz="1200" b="1" dirty="0">
                <a:latin typeface="Arial" panose="020B0604020202020204" pitchFamily="34" charset="0"/>
                <a:cs typeface="Arial" panose="020B0604020202020204" pitchFamily="34" charset="0"/>
              </a:rPr>
              <a:t> </a:t>
            </a:r>
            <a:r>
              <a:rPr lang="hu-HU" altLang="hu-HU" sz="1200" b="1" dirty="0" err="1">
                <a:latin typeface="Arial" panose="020B0604020202020204" pitchFamily="34" charset="0"/>
                <a:cs typeface="Arial" panose="020B0604020202020204" pitchFamily="34" charset="0"/>
              </a:rPr>
              <a:t>proximalis</a:t>
            </a:r>
            <a:r>
              <a:rPr lang="hu-HU" altLang="hu-HU" sz="1200" b="1" dirty="0">
                <a:latin typeface="Arial" panose="020B0604020202020204" pitchFamily="34" charset="0"/>
                <a:cs typeface="Arial" panose="020B0604020202020204" pitchFamily="34" charset="0"/>
              </a:rPr>
              <a:t> </a:t>
            </a:r>
            <a:r>
              <a:rPr lang="hu-HU" altLang="hu-HU" sz="1200" b="1" dirty="0" smtClean="0">
                <a:latin typeface="Arial" panose="020B0604020202020204" pitchFamily="34" charset="0"/>
                <a:cs typeface="Arial" panose="020B0604020202020204" pitchFamily="34" charset="0"/>
              </a:rPr>
              <a:t> </a:t>
            </a:r>
          </a:p>
          <a:p>
            <a:pPr marL="0" indent="0">
              <a:lnSpc>
                <a:spcPct val="200000"/>
              </a:lnSpc>
              <a:buNone/>
            </a:pPr>
            <a:r>
              <a:rPr lang="hu-HU" altLang="hu-HU" sz="1200" b="1" dirty="0" smtClean="0">
                <a:latin typeface="Arial" panose="020B0604020202020204" pitchFamily="34" charset="0"/>
                <a:cs typeface="Arial" panose="020B0604020202020204" pitchFamily="34" charset="0"/>
              </a:rPr>
              <a:t>szalagok:</a:t>
            </a:r>
          </a:p>
          <a:p>
            <a:pPr>
              <a:lnSpc>
                <a:spcPct val="200000"/>
              </a:lnSpc>
              <a:buFont typeface="+mj-lt"/>
              <a:buAutoNum type="alphaLcParenR"/>
            </a:pPr>
            <a:r>
              <a:rPr lang="hu-HU" altLang="hu-HU" sz="1200" b="1" dirty="0" err="1">
                <a:latin typeface="Arial" panose="020B0604020202020204" pitchFamily="34" charset="0"/>
                <a:cs typeface="Arial" panose="020B0604020202020204" pitchFamily="34" charset="0"/>
              </a:rPr>
              <a:t>l</a:t>
            </a:r>
            <a:r>
              <a:rPr lang="hu-HU" altLang="hu-HU" sz="1200" b="1" dirty="0" err="1" smtClean="0">
                <a:latin typeface="Arial" panose="020B0604020202020204" pitchFamily="34" charset="0"/>
                <a:cs typeface="Arial" panose="020B0604020202020204" pitchFamily="34" charset="0"/>
              </a:rPr>
              <a:t>ig</a:t>
            </a:r>
            <a:r>
              <a:rPr lang="hu-HU" altLang="hu-HU" sz="1200" b="1" dirty="0">
                <a:latin typeface="Arial" panose="020B0604020202020204" pitchFamily="34" charset="0"/>
                <a:cs typeface="Arial" panose="020B0604020202020204" pitchFamily="34" charset="0"/>
              </a:rPr>
              <a:t>. </a:t>
            </a:r>
            <a:r>
              <a:rPr lang="hu-HU" altLang="hu-HU" sz="1200" b="1" dirty="0" err="1">
                <a:latin typeface="Arial" panose="020B0604020202020204" pitchFamily="34" charset="0"/>
                <a:cs typeface="Arial" panose="020B0604020202020204" pitchFamily="34" charset="0"/>
              </a:rPr>
              <a:t>collaterale</a:t>
            </a:r>
            <a:r>
              <a:rPr lang="hu-HU" altLang="hu-HU" sz="1200" b="1" dirty="0">
                <a:latin typeface="Arial" panose="020B0604020202020204" pitchFamily="34" charset="0"/>
                <a:cs typeface="Arial" panose="020B0604020202020204" pitchFamily="34" charset="0"/>
              </a:rPr>
              <a:t> </a:t>
            </a:r>
            <a:r>
              <a:rPr lang="hu-HU" altLang="hu-HU" sz="1200" b="1" dirty="0" err="1">
                <a:latin typeface="Arial" panose="020B0604020202020204" pitchFamily="34" charset="0"/>
                <a:cs typeface="Arial" panose="020B0604020202020204" pitchFamily="34" charset="0"/>
              </a:rPr>
              <a:t>med</a:t>
            </a:r>
            <a:r>
              <a:rPr lang="hu-HU" altLang="hu-HU" sz="1200" b="1" dirty="0">
                <a:latin typeface="Arial" panose="020B0604020202020204" pitchFamily="34" charset="0"/>
                <a:cs typeface="Arial" panose="020B0604020202020204" pitchFamily="34" charset="0"/>
              </a:rPr>
              <a:t>., </a:t>
            </a:r>
            <a:r>
              <a:rPr lang="hu-HU" altLang="hu-HU" sz="1200" b="1" dirty="0" smtClean="0">
                <a:latin typeface="Arial" panose="020B0604020202020204" pitchFamily="34" charset="0"/>
                <a:cs typeface="Arial" panose="020B0604020202020204" pitchFamily="34" charset="0"/>
              </a:rPr>
              <a:t>et lat.</a:t>
            </a:r>
          </a:p>
          <a:p>
            <a:pPr>
              <a:lnSpc>
                <a:spcPct val="200000"/>
              </a:lnSpc>
              <a:buFont typeface="+mj-lt"/>
              <a:buAutoNum type="alphaLcParenR"/>
            </a:pPr>
            <a:r>
              <a:rPr lang="hu-HU" altLang="hu-HU" sz="1200" b="1" dirty="0" err="1">
                <a:latin typeface="Arial" panose="020B0604020202020204" pitchFamily="34" charset="0"/>
                <a:cs typeface="Arial" panose="020B0604020202020204" pitchFamily="34" charset="0"/>
              </a:rPr>
              <a:t>l</a:t>
            </a:r>
            <a:r>
              <a:rPr lang="hu-HU" altLang="hu-HU" sz="1200" b="1" dirty="0" err="1" smtClean="0">
                <a:latin typeface="Arial" panose="020B0604020202020204" pitchFamily="34" charset="0"/>
                <a:cs typeface="Arial" panose="020B0604020202020204" pitchFamily="34" charset="0"/>
              </a:rPr>
              <a:t>ig</a:t>
            </a:r>
            <a:r>
              <a:rPr lang="hu-HU" altLang="hu-HU" sz="1200" b="1" dirty="0">
                <a:latin typeface="Arial" panose="020B0604020202020204" pitchFamily="34" charset="0"/>
                <a:cs typeface="Arial" panose="020B0604020202020204" pitchFamily="34" charset="0"/>
              </a:rPr>
              <a:t>. </a:t>
            </a:r>
            <a:r>
              <a:rPr lang="hu-HU" altLang="hu-HU" sz="1200" b="1" dirty="0" err="1" smtClean="0">
                <a:latin typeface="Arial" panose="020B0604020202020204" pitchFamily="34" charset="0"/>
                <a:cs typeface="Arial" panose="020B0604020202020204" pitchFamily="34" charset="0"/>
              </a:rPr>
              <a:t>anulare</a:t>
            </a:r>
            <a:r>
              <a:rPr lang="hu-HU" altLang="hu-HU" sz="1200" b="1" dirty="0" smtClean="0">
                <a:latin typeface="Arial" panose="020B0604020202020204" pitchFamily="34" charset="0"/>
                <a:cs typeface="Arial" panose="020B0604020202020204" pitchFamily="34" charset="0"/>
              </a:rPr>
              <a:t> </a:t>
            </a:r>
            <a:r>
              <a:rPr lang="hu-HU" altLang="hu-HU" sz="1200" b="1" dirty="0" err="1">
                <a:latin typeface="Arial" panose="020B0604020202020204" pitchFamily="34" charset="0"/>
                <a:cs typeface="Arial" panose="020B0604020202020204" pitchFamily="34" charset="0"/>
              </a:rPr>
              <a:t>radii</a:t>
            </a:r>
            <a:endParaRPr lang="hu-HU" altLang="hu-HU" sz="1200" b="1" dirty="0">
              <a:latin typeface="Arial" panose="020B0604020202020204" pitchFamily="34" charset="0"/>
              <a:cs typeface="Arial" panose="020B0604020202020204" pitchFamily="34" charset="0"/>
            </a:endParaRPr>
          </a:p>
          <a:p>
            <a:pPr marL="0" indent="0"/>
            <a:endParaRPr lang="hu-HU" altLang="hu-HU" sz="2000" dirty="0"/>
          </a:p>
        </p:txBody>
      </p:sp>
      <p:grpSp>
        <p:nvGrpSpPr>
          <p:cNvPr id="8" name="Csoportba foglalás 7"/>
          <p:cNvGrpSpPr/>
          <p:nvPr/>
        </p:nvGrpSpPr>
        <p:grpSpPr>
          <a:xfrm>
            <a:off x="3746696" y="1115050"/>
            <a:ext cx="4121910" cy="3191306"/>
            <a:chOff x="3946548" y="1030310"/>
            <a:chExt cx="4615427" cy="3921614"/>
          </a:xfrm>
        </p:grpSpPr>
        <p:pic>
          <p:nvPicPr>
            <p:cNvPr id="46086" name="Picture 6" descr="関連画像"/>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46548" y="1030310"/>
              <a:ext cx="3746150" cy="392161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6809479" y="1400012"/>
              <a:ext cx="1277914" cy="246221"/>
            </a:xfrm>
            <a:prstGeom prst="rect">
              <a:avLst/>
            </a:prstGeom>
            <a:solidFill>
              <a:schemeClr val="bg1"/>
            </a:solidFill>
          </p:spPr>
          <p:txBody>
            <a:bodyPr wrap="none" rtlCol="0">
              <a:spAutoFit/>
            </a:bodyPr>
            <a:lstStyle/>
            <a:p>
              <a:r>
                <a:rPr lang="hu-HU" sz="1000" b="1" dirty="0" smtClean="0">
                  <a:latin typeface="Arial" panose="020B0604020202020204" pitchFamily="34" charset="0"/>
                  <a:cs typeface="Arial" panose="020B0604020202020204" pitchFamily="34" charset="0"/>
                </a:rPr>
                <a:t>Fossa </a:t>
              </a:r>
              <a:r>
                <a:rPr lang="hu-HU" sz="1000" b="1" dirty="0" err="1" smtClean="0">
                  <a:latin typeface="Arial" panose="020B0604020202020204" pitchFamily="34" charset="0"/>
                  <a:cs typeface="Arial" panose="020B0604020202020204" pitchFamily="34" charset="0"/>
                </a:rPr>
                <a:t>coronoidea</a:t>
              </a:r>
              <a:endParaRPr lang="hu-HU" sz="1000" b="1" dirty="0">
                <a:latin typeface="Arial" panose="020B0604020202020204" pitchFamily="34" charset="0"/>
                <a:cs typeface="Arial" panose="020B0604020202020204" pitchFamily="34" charset="0"/>
              </a:endParaRPr>
            </a:p>
          </p:txBody>
        </p:sp>
        <p:sp>
          <p:nvSpPr>
            <p:cNvPr id="3" name="Szövegdoboz 2"/>
            <p:cNvSpPr txBox="1"/>
            <p:nvPr/>
          </p:nvSpPr>
          <p:spPr>
            <a:xfrm>
              <a:off x="6761472" y="1931461"/>
              <a:ext cx="1034257" cy="246221"/>
            </a:xfrm>
            <a:prstGeom prst="rect">
              <a:avLst/>
            </a:prstGeom>
            <a:solidFill>
              <a:schemeClr val="bg1"/>
            </a:solidFill>
          </p:spPr>
          <p:txBody>
            <a:bodyPr wrap="none" rtlCol="0">
              <a:spAutoFit/>
            </a:bodyPr>
            <a:lstStyle/>
            <a:p>
              <a:r>
                <a:rPr lang="hu-HU" sz="1000" b="1" dirty="0" smtClean="0">
                  <a:latin typeface="Arial" panose="020B0604020202020204" pitchFamily="34" charset="0"/>
                  <a:cs typeface="Arial" panose="020B0604020202020204" pitchFamily="34" charset="0"/>
                </a:rPr>
                <a:t>Fossa </a:t>
              </a:r>
              <a:r>
                <a:rPr lang="hu-HU" sz="1000" b="1" dirty="0" err="1" smtClean="0">
                  <a:latin typeface="Arial" panose="020B0604020202020204" pitchFamily="34" charset="0"/>
                  <a:cs typeface="Arial" panose="020B0604020202020204" pitchFamily="34" charset="0"/>
                </a:rPr>
                <a:t>radialis</a:t>
              </a:r>
              <a:endParaRPr lang="hu-HU" sz="1000" b="1" dirty="0">
                <a:latin typeface="Arial" panose="020B0604020202020204" pitchFamily="34" charset="0"/>
                <a:cs typeface="Arial" panose="020B0604020202020204" pitchFamily="34" charset="0"/>
              </a:endParaRPr>
            </a:p>
          </p:txBody>
        </p:sp>
        <p:sp>
          <p:nvSpPr>
            <p:cNvPr id="4" name="Szövegdoboz 3"/>
            <p:cNvSpPr txBox="1"/>
            <p:nvPr/>
          </p:nvSpPr>
          <p:spPr>
            <a:xfrm>
              <a:off x="6761472" y="2301163"/>
              <a:ext cx="1178528" cy="246221"/>
            </a:xfrm>
            <a:prstGeom prst="rect">
              <a:avLst/>
            </a:prstGeom>
            <a:solidFill>
              <a:schemeClr val="bg1"/>
            </a:solidFill>
          </p:spPr>
          <p:txBody>
            <a:bodyPr wrap="none" rtlCol="0">
              <a:spAutoFit/>
            </a:bodyPr>
            <a:lstStyle/>
            <a:p>
              <a:r>
                <a:rPr lang="hu-HU" sz="1000" b="1" dirty="0" err="1" smtClean="0">
                  <a:latin typeface="Arial" panose="020B0604020202020204" pitchFamily="34" charset="0"/>
                  <a:cs typeface="Arial" panose="020B0604020202020204" pitchFamily="34" charset="0"/>
                </a:rPr>
                <a:t>Trochlea</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humeri</a:t>
              </a:r>
              <a:endParaRPr lang="hu-HU" sz="1000" b="1" dirty="0">
                <a:latin typeface="Arial" panose="020B0604020202020204" pitchFamily="34" charset="0"/>
                <a:cs typeface="Arial" panose="020B0604020202020204" pitchFamily="34" charset="0"/>
              </a:endParaRPr>
            </a:p>
          </p:txBody>
        </p:sp>
        <p:sp>
          <p:nvSpPr>
            <p:cNvPr id="5" name="Szövegdoboz 4"/>
            <p:cNvSpPr txBox="1"/>
            <p:nvPr/>
          </p:nvSpPr>
          <p:spPr>
            <a:xfrm>
              <a:off x="6803214" y="2779177"/>
              <a:ext cx="1273105" cy="246221"/>
            </a:xfrm>
            <a:prstGeom prst="rect">
              <a:avLst/>
            </a:prstGeom>
            <a:solidFill>
              <a:schemeClr val="bg1"/>
            </a:solidFill>
          </p:spPr>
          <p:txBody>
            <a:bodyPr wrap="none" rtlCol="0">
              <a:spAutoFit/>
            </a:bodyPr>
            <a:lstStyle/>
            <a:p>
              <a:r>
                <a:rPr lang="hu-HU" sz="1000" b="1" dirty="0" err="1" smtClean="0">
                  <a:latin typeface="Arial" panose="020B0604020202020204" pitchFamily="34" charset="0"/>
                  <a:cs typeface="Arial" panose="020B0604020202020204" pitchFamily="34" charset="0"/>
                </a:rPr>
                <a:t>Capitulum</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humeri</a:t>
              </a:r>
              <a:endParaRPr lang="hu-HU" sz="1000" b="1" dirty="0">
                <a:latin typeface="Arial" panose="020B0604020202020204" pitchFamily="34" charset="0"/>
                <a:cs typeface="Arial" panose="020B0604020202020204" pitchFamily="34" charset="0"/>
              </a:endParaRPr>
            </a:p>
          </p:txBody>
        </p:sp>
        <p:sp>
          <p:nvSpPr>
            <p:cNvPr id="6" name="Szövegdoboz 5"/>
            <p:cNvSpPr txBox="1"/>
            <p:nvPr/>
          </p:nvSpPr>
          <p:spPr>
            <a:xfrm>
              <a:off x="6894531" y="3149489"/>
              <a:ext cx="1667444" cy="400110"/>
            </a:xfrm>
            <a:prstGeom prst="rect">
              <a:avLst/>
            </a:prstGeom>
            <a:solidFill>
              <a:schemeClr val="bg1"/>
            </a:solidFill>
          </p:spPr>
          <p:txBody>
            <a:bodyPr wrap="none" rtlCol="0">
              <a:spAutoFit/>
            </a:bodyPr>
            <a:lstStyle/>
            <a:p>
              <a:pPr algn="ctr"/>
              <a:r>
                <a:rPr lang="hu-HU" sz="1000" b="1" dirty="0" err="1" smtClean="0">
                  <a:latin typeface="Arial" panose="020B0604020202020204" pitchFamily="34" charset="0"/>
                  <a:cs typeface="Arial" panose="020B0604020202020204" pitchFamily="34" charset="0"/>
                </a:rPr>
                <a:t>Processus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coronoideus</a:t>
              </a:r>
              <a:r>
                <a:rPr lang="hu-HU" sz="1000" b="1" dirty="0" smtClean="0">
                  <a:latin typeface="Arial" panose="020B0604020202020204" pitchFamily="34" charset="0"/>
                  <a:cs typeface="Arial" panose="020B0604020202020204" pitchFamily="34" charset="0"/>
                </a:rPr>
                <a:t> </a:t>
              </a:r>
            </a:p>
            <a:p>
              <a:pPr algn="ctr"/>
              <a:r>
                <a:rPr lang="hu-HU" sz="1000" b="1" dirty="0" err="1" smtClean="0">
                  <a:latin typeface="Arial" panose="020B0604020202020204" pitchFamily="34" charset="0"/>
                  <a:cs typeface="Arial" panose="020B0604020202020204" pitchFamily="34" charset="0"/>
                </a:rPr>
                <a:t>ulnae</a:t>
              </a:r>
              <a:endParaRPr lang="hu-HU" sz="1000" b="1" dirty="0">
                <a:latin typeface="Arial" panose="020B0604020202020204" pitchFamily="34" charset="0"/>
                <a:cs typeface="Arial" panose="020B0604020202020204" pitchFamily="34" charset="0"/>
              </a:endParaRPr>
            </a:p>
          </p:txBody>
        </p:sp>
        <p:sp>
          <p:nvSpPr>
            <p:cNvPr id="7" name="Szövegdoboz 6"/>
            <p:cNvSpPr txBox="1"/>
            <p:nvPr/>
          </p:nvSpPr>
          <p:spPr>
            <a:xfrm>
              <a:off x="6783007" y="3726043"/>
              <a:ext cx="853119" cy="246221"/>
            </a:xfrm>
            <a:prstGeom prst="rect">
              <a:avLst/>
            </a:prstGeom>
            <a:solidFill>
              <a:schemeClr val="bg1"/>
            </a:solidFill>
          </p:spPr>
          <p:txBody>
            <a:bodyPr wrap="none" rtlCol="0">
              <a:spAutoFit/>
            </a:bodyPr>
            <a:lstStyle/>
            <a:p>
              <a:r>
                <a:rPr lang="hu-HU" sz="1000" b="1" dirty="0" err="1" smtClean="0">
                  <a:latin typeface="Arial" panose="020B0604020202020204" pitchFamily="34" charset="0"/>
                  <a:cs typeface="Arial" panose="020B0604020202020204" pitchFamily="34" charset="0"/>
                </a:rPr>
                <a:t>Caput</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radii</a:t>
              </a:r>
              <a:endParaRPr lang="hu-HU" sz="1000" b="1" dirty="0">
                <a:latin typeface="Arial" panose="020B0604020202020204" pitchFamily="34" charset="0"/>
                <a:cs typeface="Arial" panose="020B0604020202020204" pitchFamily="34" charset="0"/>
              </a:endParaRPr>
            </a:p>
          </p:txBody>
        </p:sp>
      </p:grpSp>
      <p:pic>
        <p:nvPicPr>
          <p:cNvPr id="46092" name="Picture 12" descr="http://travmaorto.ru/files/image/ANATOMY_upper_limb/17_c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34967" y="667950"/>
            <a:ext cx="4090385" cy="5143217"/>
          </a:xfrm>
          <a:prstGeom prst="rect">
            <a:avLst/>
          </a:prstGeom>
          <a:noFill/>
          <a:extLst>
            <a:ext uri="{909E8E84-426E-40DD-AFC4-6F175D3DCCD1}">
              <a14:hiddenFill xmlns:a14="http://schemas.microsoft.com/office/drawing/2010/main">
                <a:solidFill>
                  <a:srgbClr val="FFFFFF"/>
                </a:solidFill>
              </a14:hiddenFill>
            </a:ext>
          </a:extLst>
        </p:spPr>
      </p:pic>
      <p:pic>
        <p:nvPicPr>
          <p:cNvPr id="46094" name="Picture 14" descr="http://travmaorto.ru/files/image/ANATOMY_upper_limb/18_cr.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103" y="4601752"/>
            <a:ext cx="3308097" cy="1970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ttp://travmaorto.ru/files/image/ANATOMY_upper_limb/18_cr.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346318" y="4601752"/>
            <a:ext cx="4533365" cy="186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2937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65915" y="853690"/>
            <a:ext cx="10972800" cy="858703"/>
          </a:xfrm>
        </p:spPr>
        <p:txBody>
          <a:bodyPr>
            <a:normAutofit fontScale="90000"/>
          </a:bodyPr>
          <a:lstStyle/>
          <a:p>
            <a:pPr algn="ctr"/>
            <a:r>
              <a:rPr lang="hu-HU" altLang="de-DE" sz="2200" b="1" dirty="0">
                <a:latin typeface="Arial" panose="020B0604020202020204" pitchFamily="34" charset="0"/>
                <a:cs typeface="Arial" panose="020B0604020202020204" pitchFamily="34" charset="0"/>
              </a:rPr>
              <a:t>FELSŐ VÉGTAG IZÜLETEI</a:t>
            </a:r>
            <a:r>
              <a:rPr lang="hu-HU" altLang="de-DE" b="1" dirty="0">
                <a:latin typeface="Arial" panose="020B0604020202020204" pitchFamily="34" charset="0"/>
                <a:cs typeface="Arial" panose="020B0604020202020204" pitchFamily="34" charset="0"/>
              </a:rPr>
              <a:t/>
            </a:r>
            <a:br>
              <a:rPr lang="hu-HU" altLang="de-DE" b="1" dirty="0">
                <a:latin typeface="Arial" panose="020B0604020202020204" pitchFamily="34" charset="0"/>
                <a:cs typeface="Arial" panose="020B0604020202020204" pitchFamily="34" charset="0"/>
              </a:rPr>
            </a:br>
            <a:r>
              <a:rPr lang="en-US" altLang="de-DE" b="1" dirty="0" smtClean="0">
                <a:latin typeface="Arial" panose="020B0604020202020204" pitchFamily="34" charset="0"/>
                <a:cs typeface="Arial" panose="020B0604020202020204" pitchFamily="34" charset="0"/>
              </a:rPr>
              <a:t/>
            </a:r>
            <a:br>
              <a:rPr lang="en-US" altLang="de-DE" b="1" dirty="0" smtClean="0">
                <a:latin typeface="Arial" panose="020B0604020202020204" pitchFamily="34" charset="0"/>
                <a:cs typeface="Arial" panose="020B0604020202020204" pitchFamily="34" charset="0"/>
              </a:rPr>
            </a:br>
            <a:endParaRPr lang="hu-HU" dirty="0"/>
          </a:p>
        </p:txBody>
      </p:sp>
      <p:sp>
        <p:nvSpPr>
          <p:cNvPr id="3" name="Szöveg helye 2"/>
          <p:cNvSpPr>
            <a:spLocks noGrp="1"/>
          </p:cNvSpPr>
          <p:nvPr>
            <p:ph type="body" sz="half" idx="1"/>
          </p:nvPr>
        </p:nvSpPr>
        <p:spPr>
          <a:xfrm>
            <a:off x="682580" y="1567032"/>
            <a:ext cx="5384800" cy="4525963"/>
          </a:xfrm>
        </p:spPr>
        <p:txBody>
          <a:bodyPr/>
          <a:lstStyle/>
          <a:p>
            <a:pPr marL="0" indent="0">
              <a:lnSpc>
                <a:spcPct val="150000"/>
              </a:lnSpc>
              <a:buNone/>
            </a:pPr>
            <a:r>
              <a:rPr lang="hu-HU" sz="1200" b="1" dirty="0" smtClean="0">
                <a:latin typeface="Arial" panose="020B0604020202020204" pitchFamily="34" charset="0"/>
                <a:cs typeface="Arial" panose="020B0604020202020204" pitchFamily="34" charset="0"/>
              </a:rPr>
              <a:t>Könyökízület mozgásai:</a:t>
            </a: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flexio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extensio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supinatio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pronatio</a:t>
            </a:r>
            <a:endParaRPr lang="hu-HU" sz="1200" b="1" dirty="0" smtClean="0">
              <a:latin typeface="Arial" panose="020B0604020202020204" pitchFamily="34" charset="0"/>
              <a:cs typeface="Arial" panose="020B0604020202020204" pitchFamily="34" charset="0"/>
            </a:endParaRPr>
          </a:p>
          <a:p>
            <a:pPr marL="0" indent="0">
              <a:buNone/>
            </a:pPr>
            <a:endParaRPr lang="hu-HU" dirty="0" smtClean="0"/>
          </a:p>
          <a:p>
            <a:pPr marL="0" indent="0">
              <a:buNone/>
            </a:pPr>
            <a:endParaRPr lang="hu-HU" dirty="0"/>
          </a:p>
        </p:txBody>
      </p:sp>
      <p:pic>
        <p:nvPicPr>
          <p:cNvPr id="48130" name="Picture 2" descr="「humeroulnar joint」の画像検索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4980" y="1712393"/>
            <a:ext cx="6078828" cy="356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509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sz="half" idx="1"/>
          </p:nvPr>
        </p:nvSpPr>
        <p:spPr>
          <a:xfrm>
            <a:off x="270538" y="989286"/>
            <a:ext cx="7056437" cy="4248150"/>
          </a:xfrm>
        </p:spPr>
        <p:txBody>
          <a:bodyPr/>
          <a:lstStyle/>
          <a:p>
            <a:pPr eaLnBrk="1" hangingPunct="1">
              <a:lnSpc>
                <a:spcPct val="200000"/>
              </a:lnSpc>
              <a:buFont typeface="Arial" panose="020B0604020202020204" pitchFamily="34" charset="0"/>
              <a:buAutoNum type="arabicPeriod"/>
            </a:pPr>
            <a:r>
              <a:rPr lang="hu-HU" altLang="de-DE" sz="1200" b="1" dirty="0" smtClean="0">
                <a:latin typeface="Arial" panose="020B0604020202020204" pitchFamily="34" charset="0"/>
                <a:cs typeface="Arial" panose="020B0604020202020204" pitchFamily="34" charset="0"/>
              </a:rPr>
              <a:t>Csukló </a:t>
            </a: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 (art</a:t>
            </a:r>
            <a:r>
              <a:rPr lang="hu-HU" altLang="de-DE" sz="1200" b="1" dirty="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radiocarpalis</a:t>
            </a:r>
            <a:r>
              <a:rPr lang="hu-HU" altLang="de-DE" sz="1200" b="1" dirty="0" smtClean="0">
                <a:latin typeface="Arial" panose="020B0604020202020204" pitchFamily="34" charset="0"/>
                <a:cs typeface="Arial" panose="020B0604020202020204" pitchFamily="34" charset="0"/>
              </a:rPr>
              <a:t>)</a:t>
            </a:r>
          </a:p>
          <a:p>
            <a:pPr>
              <a:lnSpc>
                <a:spcPct val="200000"/>
              </a:lnSpc>
            </a:pPr>
            <a:r>
              <a:rPr lang="hu-HU" altLang="de-DE" sz="1200" b="1" dirty="0" smtClean="0">
                <a:latin typeface="Arial" panose="020B0604020202020204" pitchFamily="34" charset="0"/>
                <a:cs typeface="Arial" panose="020B0604020202020204" pitchFamily="34" charset="0"/>
              </a:rPr>
              <a:t>tojásízület</a:t>
            </a:r>
          </a:p>
          <a:p>
            <a:pPr eaLnBrk="1" hangingPunct="1">
              <a:lnSpc>
                <a:spcPct val="200000"/>
              </a:lnSpc>
              <a:buFont typeface="+mj-lt"/>
              <a:buAutoNum type="arabicPeriod"/>
            </a:pP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zületi fej: </a:t>
            </a:r>
            <a:r>
              <a:rPr lang="hu-HU" altLang="de-DE" sz="1200" b="1" dirty="0" err="1" smtClean="0">
                <a:latin typeface="Arial" panose="020B0604020202020204" pitchFamily="34" charset="0"/>
                <a:cs typeface="Arial" panose="020B0604020202020204" pitchFamily="34" charset="0"/>
              </a:rPr>
              <a:t>proximális</a:t>
            </a:r>
            <a:r>
              <a:rPr lang="hu-HU" altLang="de-DE" sz="1200" b="1" dirty="0" smtClean="0">
                <a:latin typeface="Arial" panose="020B0604020202020204" pitchFamily="34" charset="0"/>
                <a:cs typeface="Arial" panose="020B0604020202020204" pitchFamily="34" charset="0"/>
              </a:rPr>
              <a:t> kéztőcsontok (kivétel </a:t>
            </a:r>
            <a:r>
              <a:rPr lang="hu-HU" altLang="de-DE" sz="1200" b="1" dirty="0" err="1" smtClean="0">
                <a:latin typeface="Arial" panose="020B0604020202020204" pitchFamily="34" charset="0"/>
                <a:cs typeface="Arial" panose="020B0604020202020204" pitchFamily="34" charset="0"/>
              </a:rPr>
              <a:t>os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pisiforme</a:t>
            </a:r>
            <a:r>
              <a:rPr lang="hu-HU" altLang="de-DE" sz="1200" b="1" dirty="0" smtClean="0">
                <a:latin typeface="Arial" panose="020B0604020202020204" pitchFamily="34" charset="0"/>
                <a:cs typeface="Arial" panose="020B0604020202020204" pitchFamily="34" charset="0"/>
              </a:rPr>
              <a:t>)</a:t>
            </a:r>
          </a:p>
          <a:p>
            <a:pPr eaLnBrk="1" hangingPunct="1">
              <a:lnSpc>
                <a:spcPct val="200000"/>
              </a:lnSpc>
              <a:buFont typeface="+mj-lt"/>
              <a:buAutoNum type="arabicPeriod"/>
            </a:pP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zületi vápa: </a:t>
            </a:r>
            <a:r>
              <a:rPr lang="hu-HU" altLang="de-DE" sz="1200" b="1" dirty="0" err="1">
                <a:latin typeface="Arial" panose="020B0604020202020204" pitchFamily="34" charset="0"/>
                <a:cs typeface="Arial" panose="020B0604020202020204" pitchFamily="34" charset="0"/>
              </a:rPr>
              <a:t>r</a:t>
            </a:r>
            <a:r>
              <a:rPr lang="hu-HU" altLang="de-DE" sz="1200" b="1" dirty="0" err="1" smtClean="0">
                <a:latin typeface="Arial" panose="020B0604020202020204" pitchFamily="34" charset="0"/>
                <a:cs typeface="Arial" panose="020B0604020202020204" pitchFamily="34" charset="0"/>
              </a:rPr>
              <a:t>adius</a:t>
            </a:r>
            <a:endParaRPr lang="hu-HU" altLang="de-DE" sz="1200" b="1" dirty="0" smtClean="0">
              <a:latin typeface="Arial" panose="020B0604020202020204" pitchFamily="34" charset="0"/>
              <a:cs typeface="Arial" panose="020B0604020202020204" pitchFamily="34" charset="0"/>
            </a:endParaRPr>
          </a:p>
          <a:p>
            <a:pPr eaLnBrk="1" hangingPunct="1">
              <a:lnSpc>
                <a:spcPct val="200000"/>
              </a:lnSpc>
              <a:buFont typeface="+mj-lt"/>
              <a:buAutoNum type="arabicPeriod"/>
            </a:pP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zületi tok</a:t>
            </a:r>
          </a:p>
          <a:p>
            <a:pPr eaLnBrk="1" hangingPunct="1">
              <a:lnSpc>
                <a:spcPct val="200000"/>
              </a:lnSpc>
              <a:buFont typeface="+mj-lt"/>
              <a:buAutoNum type="arabicPeriod"/>
            </a:pPr>
            <a:r>
              <a:rPr lang="hu-HU" altLang="de-DE" sz="1200" b="1" dirty="0" smtClean="0">
                <a:latin typeface="Arial" panose="020B0604020202020204" pitchFamily="34" charset="0"/>
                <a:cs typeface="Arial" panose="020B0604020202020204" pitchFamily="34" charset="0"/>
              </a:rPr>
              <a:t>szalagok</a:t>
            </a:r>
            <a:endParaRPr lang="hu-HU" altLang="de-DE" sz="1200" b="1" dirty="0">
              <a:latin typeface="Arial" panose="020B0604020202020204" pitchFamily="34" charset="0"/>
              <a:cs typeface="Arial" panose="020B0604020202020204" pitchFamily="34" charset="0"/>
            </a:endParaRPr>
          </a:p>
          <a:p>
            <a:pPr eaLnBrk="1" hangingPunct="1">
              <a:buFontTx/>
              <a:buNone/>
            </a:pPr>
            <a:endParaRPr lang="en-US" altLang="de-DE" sz="2000" dirty="0"/>
          </a:p>
          <a:p>
            <a:pPr eaLnBrk="1" hangingPunct="1">
              <a:buFontTx/>
              <a:buNone/>
            </a:pPr>
            <a:endParaRPr lang="en-US" altLang="de-DE" sz="2000" dirty="0"/>
          </a:p>
          <a:p>
            <a:pPr eaLnBrk="1" hangingPunct="1">
              <a:buFontTx/>
              <a:buNone/>
            </a:pPr>
            <a:endParaRPr lang="en-US" altLang="de-DE" sz="2000" b="1" dirty="0"/>
          </a:p>
        </p:txBody>
      </p:sp>
      <p:sp>
        <p:nvSpPr>
          <p:cNvPr id="39939" name="Text Box 4"/>
          <p:cNvSpPr txBox="1">
            <a:spLocks noChangeArrowheads="1"/>
          </p:cNvSpPr>
          <p:nvPr/>
        </p:nvSpPr>
        <p:spPr bwMode="auto">
          <a:xfrm>
            <a:off x="4781250" y="281690"/>
            <a:ext cx="3387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Arial" panose="020B0604020202020204" pitchFamily="34" charset="0"/>
              <a:buNone/>
            </a:pPr>
            <a:r>
              <a:rPr lang="hu-HU" altLang="de-DE" sz="2000" b="1">
                <a:cs typeface="Arial" panose="020B0604020202020204" pitchFamily="34" charset="0"/>
              </a:rPr>
              <a:t>FELSŐ VÉGTAG IZÜLETEI</a:t>
            </a:r>
            <a:endParaRPr lang="hu-HU" altLang="de-DE" sz="2000" b="1" dirty="0">
              <a:cs typeface="Arial" panose="020B0604020202020204" pitchFamily="34" charset="0"/>
            </a:endParaRPr>
          </a:p>
        </p:txBody>
      </p:sp>
      <p:pic>
        <p:nvPicPr>
          <p:cNvPr id="45058" name="Picture 2"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952892" y="681800"/>
            <a:ext cx="4151727" cy="3828461"/>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articulatio radiocarpea」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4765" y="2951265"/>
            <a:ext cx="3106485" cy="3790609"/>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関連画像"/>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3740" y="2948072"/>
            <a:ext cx="2953259" cy="3793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9017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sz="half" idx="1"/>
          </p:nvPr>
        </p:nvSpPr>
        <p:spPr>
          <a:xfrm>
            <a:off x="463722" y="1563378"/>
            <a:ext cx="7056437" cy="4248150"/>
          </a:xfrm>
        </p:spPr>
        <p:txBody>
          <a:bodyPr/>
          <a:lstStyle/>
          <a:p>
            <a:pPr marL="0" indent="0" eaLnBrk="1" hangingPunct="1">
              <a:lnSpc>
                <a:spcPct val="200000"/>
              </a:lnSpc>
              <a:buNone/>
            </a:pPr>
            <a:r>
              <a:rPr lang="hu-HU" altLang="de-DE" sz="1200" b="1" dirty="0" smtClean="0">
                <a:latin typeface="Arial" panose="020B0604020202020204" pitchFamily="34" charset="0"/>
                <a:cs typeface="Arial" panose="020B0604020202020204" pitchFamily="34" charset="0"/>
              </a:rPr>
              <a:t>Csukló </a:t>
            </a: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 mozgásai:</a:t>
            </a: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flexio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extensio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radialis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abductio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ulnaris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abductio</a:t>
            </a:r>
            <a:endParaRPr lang="en-US" altLang="de-DE" sz="1200" b="1" dirty="0">
              <a:latin typeface="Arial" panose="020B0604020202020204" pitchFamily="34" charset="0"/>
              <a:cs typeface="Arial" panose="020B0604020202020204" pitchFamily="34" charset="0"/>
            </a:endParaRPr>
          </a:p>
          <a:p>
            <a:pPr eaLnBrk="1" hangingPunct="1">
              <a:buFontTx/>
              <a:buNone/>
            </a:pPr>
            <a:endParaRPr lang="en-US" altLang="de-DE" sz="2000" dirty="0"/>
          </a:p>
          <a:p>
            <a:pPr eaLnBrk="1" hangingPunct="1">
              <a:buFontTx/>
              <a:buNone/>
            </a:pPr>
            <a:endParaRPr lang="en-US" altLang="de-DE" sz="2000" b="1" dirty="0"/>
          </a:p>
        </p:txBody>
      </p:sp>
      <p:sp>
        <p:nvSpPr>
          <p:cNvPr id="39939" name="Text Box 4"/>
          <p:cNvSpPr txBox="1">
            <a:spLocks noChangeArrowheads="1"/>
          </p:cNvSpPr>
          <p:nvPr/>
        </p:nvSpPr>
        <p:spPr bwMode="auto">
          <a:xfrm>
            <a:off x="4590512" y="505679"/>
            <a:ext cx="3387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Arial" panose="020B0604020202020204" pitchFamily="34" charset="0"/>
              <a:buNone/>
            </a:pPr>
            <a:r>
              <a:rPr lang="hu-HU" altLang="de-DE" sz="2000" b="1" dirty="0">
                <a:cs typeface="Arial" panose="020B0604020202020204" pitchFamily="34" charset="0"/>
              </a:rPr>
              <a:t>FELSŐ VÉGTAG IZÜLETEI</a:t>
            </a:r>
          </a:p>
        </p:txBody>
      </p:sp>
      <p:pic>
        <p:nvPicPr>
          <p:cNvPr id="6" name="Picture 2"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120913" y="1923607"/>
            <a:ext cx="2864074" cy="3346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umeroulnar joint」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33014" y="1931065"/>
            <a:ext cx="2907971" cy="333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777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sz="half" idx="1"/>
          </p:nvPr>
        </p:nvSpPr>
        <p:spPr>
          <a:xfrm>
            <a:off x="306419" y="857199"/>
            <a:ext cx="7185911" cy="4822857"/>
          </a:xfrm>
        </p:spPr>
        <p:txBody>
          <a:bodyPr>
            <a:normAutofit/>
          </a:bodyPr>
          <a:lstStyle/>
          <a:p>
            <a:pPr marL="0" indent="0" eaLnBrk="1" hangingPunct="1">
              <a:lnSpc>
                <a:spcPct val="200000"/>
              </a:lnSpc>
              <a:buNone/>
            </a:pPr>
            <a:r>
              <a:rPr lang="hu-HU" altLang="de-DE" sz="1200" b="1" dirty="0" smtClean="0">
                <a:solidFill>
                  <a:srgbClr val="C00000"/>
                </a:solidFill>
                <a:latin typeface="Arial" panose="020B0604020202020204" pitchFamily="34" charset="0"/>
                <a:cs typeface="Arial" panose="020B0604020202020204" pitchFamily="34" charset="0"/>
              </a:rPr>
              <a:t>Art</a:t>
            </a:r>
            <a:r>
              <a:rPr lang="hu-HU" altLang="de-DE" sz="1200" b="1" dirty="0">
                <a:solidFill>
                  <a:srgbClr val="C00000"/>
                </a:solidFill>
                <a:latin typeface="Arial" panose="020B0604020202020204" pitchFamily="34" charset="0"/>
                <a:cs typeface="Arial" panose="020B0604020202020204" pitchFamily="34" charset="0"/>
              </a:rPr>
              <a:t>. </a:t>
            </a:r>
            <a:r>
              <a:rPr lang="hu-HU" altLang="de-DE" sz="1200" b="1" dirty="0" err="1">
                <a:solidFill>
                  <a:srgbClr val="C00000"/>
                </a:solidFill>
                <a:latin typeface="Arial" panose="020B0604020202020204" pitchFamily="34" charset="0"/>
                <a:cs typeface="Arial" panose="020B0604020202020204" pitchFamily="34" charset="0"/>
              </a:rPr>
              <a:t>carpometacarpalis</a:t>
            </a:r>
            <a:r>
              <a:rPr lang="hu-HU" altLang="de-DE" sz="1200" b="1" dirty="0">
                <a:solidFill>
                  <a:srgbClr val="C00000"/>
                </a:solidFill>
                <a:latin typeface="Arial" panose="020B0604020202020204" pitchFamily="34" charset="0"/>
                <a:cs typeface="Arial" panose="020B0604020202020204" pitchFamily="34" charset="0"/>
              </a:rPr>
              <a:t> </a:t>
            </a:r>
            <a:r>
              <a:rPr lang="hu-HU" altLang="de-DE" sz="1200" b="1" dirty="0" err="1">
                <a:solidFill>
                  <a:srgbClr val="C00000"/>
                </a:solidFill>
                <a:latin typeface="Arial" panose="020B0604020202020204" pitchFamily="34" charset="0"/>
                <a:cs typeface="Arial" panose="020B0604020202020204" pitchFamily="34" charset="0"/>
              </a:rPr>
              <a:t>pollicis</a:t>
            </a:r>
            <a:r>
              <a:rPr lang="hu-HU" altLang="de-DE" sz="1200" b="1" dirty="0">
                <a:solidFill>
                  <a:srgbClr val="C00000"/>
                </a:solidFill>
                <a:latin typeface="Arial" panose="020B0604020202020204" pitchFamily="34" charset="0"/>
                <a:cs typeface="Arial" panose="020B0604020202020204" pitchFamily="34" charset="0"/>
              </a:rPr>
              <a:t> </a:t>
            </a:r>
            <a:r>
              <a:rPr lang="hu-HU" altLang="de-DE" sz="1200" b="1" dirty="0" smtClean="0">
                <a:solidFill>
                  <a:srgbClr val="C00000"/>
                </a:solidFill>
                <a:latin typeface="Arial" panose="020B0604020202020204" pitchFamily="34" charset="0"/>
                <a:cs typeface="Arial" panose="020B0604020202020204" pitchFamily="34" charset="0"/>
              </a:rPr>
              <a:t>(hüvelykujji </a:t>
            </a:r>
            <a:r>
              <a:rPr lang="hu-HU" altLang="de-DE" sz="1200" b="1" dirty="0">
                <a:solidFill>
                  <a:srgbClr val="C00000"/>
                </a:solidFill>
                <a:latin typeface="Arial" panose="020B0604020202020204" pitchFamily="34" charset="0"/>
                <a:cs typeface="Arial" panose="020B0604020202020204" pitchFamily="34" charset="0"/>
              </a:rPr>
              <a:t>í</a:t>
            </a:r>
            <a:r>
              <a:rPr lang="hu-HU" altLang="de-DE" sz="1200" b="1" dirty="0" smtClean="0">
                <a:solidFill>
                  <a:srgbClr val="C00000"/>
                </a:solidFill>
                <a:latin typeface="Arial" panose="020B0604020202020204" pitchFamily="34" charset="0"/>
                <a:cs typeface="Arial" panose="020B0604020202020204" pitchFamily="34" charset="0"/>
              </a:rPr>
              <a:t>zület)</a:t>
            </a:r>
          </a:p>
          <a:p>
            <a:pPr>
              <a:lnSpc>
                <a:spcPct val="200000"/>
              </a:lnSpc>
            </a:pPr>
            <a:r>
              <a:rPr lang="hu-HU" altLang="de-DE" sz="1200" b="1" dirty="0" err="1">
                <a:solidFill>
                  <a:srgbClr val="C00000"/>
                </a:solidFill>
                <a:latin typeface="Arial" panose="020B0604020202020204" pitchFamily="34" charset="0"/>
                <a:cs typeface="Arial" panose="020B0604020202020204" pitchFamily="34" charset="0"/>
              </a:rPr>
              <a:t>o</a:t>
            </a:r>
            <a:r>
              <a:rPr lang="hu-HU" altLang="de-DE" sz="1200" b="1" dirty="0" err="1" smtClean="0">
                <a:solidFill>
                  <a:srgbClr val="C00000"/>
                </a:solidFill>
                <a:latin typeface="Arial" panose="020B0604020202020204" pitchFamily="34" charset="0"/>
                <a:cs typeface="Arial" panose="020B0604020202020204" pitchFamily="34" charset="0"/>
              </a:rPr>
              <a:t>s</a:t>
            </a:r>
            <a:r>
              <a:rPr lang="hu-HU" altLang="de-DE" sz="1200" b="1" dirty="0" smtClean="0">
                <a:solidFill>
                  <a:srgbClr val="C00000"/>
                </a:solidFill>
                <a:latin typeface="Arial" panose="020B0604020202020204" pitchFamily="34" charset="0"/>
                <a:cs typeface="Arial" panose="020B0604020202020204" pitchFamily="34" charset="0"/>
              </a:rPr>
              <a:t> </a:t>
            </a:r>
            <a:r>
              <a:rPr lang="hu-HU" altLang="de-DE" sz="1200" b="1" dirty="0" err="1" smtClean="0">
                <a:solidFill>
                  <a:srgbClr val="C00000"/>
                </a:solidFill>
                <a:latin typeface="Arial" panose="020B0604020202020204" pitchFamily="34" charset="0"/>
                <a:cs typeface="Arial" panose="020B0604020202020204" pitchFamily="34" charset="0"/>
              </a:rPr>
              <a:t>trapezium</a:t>
            </a:r>
            <a:r>
              <a:rPr lang="hu-HU" altLang="de-DE" sz="1200" b="1" dirty="0" smtClean="0">
                <a:solidFill>
                  <a:srgbClr val="C00000"/>
                </a:solidFill>
                <a:latin typeface="Arial" panose="020B0604020202020204" pitchFamily="34" charset="0"/>
                <a:cs typeface="Arial" panose="020B0604020202020204" pitchFamily="34" charset="0"/>
              </a:rPr>
              <a:t> és </a:t>
            </a:r>
            <a:r>
              <a:rPr lang="hu-HU" altLang="de-DE" sz="1200" b="1" dirty="0" err="1">
                <a:solidFill>
                  <a:srgbClr val="C00000"/>
                </a:solidFill>
                <a:latin typeface="Arial" panose="020B0604020202020204" pitchFamily="34" charset="0"/>
                <a:cs typeface="Arial" panose="020B0604020202020204" pitchFamily="34" charset="0"/>
              </a:rPr>
              <a:t>m</a:t>
            </a:r>
            <a:r>
              <a:rPr lang="hu-HU" altLang="de-DE" sz="1200" b="1" dirty="0" err="1" smtClean="0">
                <a:solidFill>
                  <a:srgbClr val="C00000"/>
                </a:solidFill>
                <a:latin typeface="Arial" panose="020B0604020202020204" pitchFamily="34" charset="0"/>
                <a:cs typeface="Arial" panose="020B0604020202020204" pitchFamily="34" charset="0"/>
              </a:rPr>
              <a:t>etcarpus</a:t>
            </a:r>
            <a:r>
              <a:rPr lang="hu-HU" altLang="de-DE" sz="1200" b="1" dirty="0" smtClean="0">
                <a:solidFill>
                  <a:srgbClr val="C00000"/>
                </a:solidFill>
                <a:latin typeface="Arial" panose="020B0604020202020204" pitchFamily="34" charset="0"/>
                <a:cs typeface="Arial" panose="020B0604020202020204" pitchFamily="34" charset="0"/>
              </a:rPr>
              <a:t> I. között</a:t>
            </a:r>
          </a:p>
          <a:p>
            <a:pPr marL="0" indent="0">
              <a:lnSpc>
                <a:spcPct val="200000"/>
              </a:lnSpc>
              <a:buNone/>
            </a:pPr>
            <a:r>
              <a:rPr lang="hu-HU" altLang="de-DE" sz="1200" b="1" dirty="0" smtClean="0">
                <a:solidFill>
                  <a:srgbClr val="C00000"/>
                </a:solidFill>
                <a:latin typeface="Arial" panose="020B0604020202020204" pitchFamily="34" charset="0"/>
                <a:cs typeface="Arial" panose="020B0604020202020204" pitchFamily="34" charset="0"/>
              </a:rPr>
              <a:t>MOZGÁSAI:</a:t>
            </a:r>
          </a:p>
          <a:p>
            <a:pPr>
              <a:lnSpc>
                <a:spcPct val="150000"/>
              </a:lnSpc>
              <a:buFont typeface="+mj-lt"/>
              <a:buAutoNum type="arabicPeriod"/>
            </a:pPr>
            <a:r>
              <a:rPr lang="hu-HU" altLang="de-DE" sz="1200" b="1" dirty="0">
                <a:solidFill>
                  <a:srgbClr val="C00000"/>
                </a:solidFill>
                <a:latin typeface="Arial" panose="020B0604020202020204" pitchFamily="34" charset="0"/>
                <a:cs typeface="Arial" panose="020B0604020202020204" pitchFamily="34" charset="0"/>
              </a:rPr>
              <a:t>OPPOSITIO</a:t>
            </a:r>
          </a:p>
          <a:p>
            <a:pPr>
              <a:lnSpc>
                <a:spcPct val="150000"/>
              </a:lnSpc>
              <a:buFont typeface="+mj-lt"/>
              <a:buAutoNum type="arabicPeriod"/>
            </a:pPr>
            <a:r>
              <a:rPr lang="hu-HU" altLang="de-DE" sz="1200" b="1" dirty="0">
                <a:solidFill>
                  <a:srgbClr val="C00000"/>
                </a:solidFill>
                <a:latin typeface="Arial" panose="020B0604020202020204" pitchFamily="34" charset="0"/>
                <a:cs typeface="Arial" panose="020B0604020202020204" pitchFamily="34" charset="0"/>
              </a:rPr>
              <a:t>REPOSITIO</a:t>
            </a: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flexio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extensio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abductio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adductio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circumductio</a:t>
            </a:r>
            <a:endParaRPr lang="hu-HU" altLang="de-DE" sz="1200" b="1" dirty="0" smtClean="0">
              <a:latin typeface="Arial" panose="020B0604020202020204" pitchFamily="34" charset="0"/>
              <a:cs typeface="Arial" panose="020B0604020202020204" pitchFamily="34" charset="0"/>
            </a:endParaRPr>
          </a:p>
          <a:p>
            <a:pPr marL="0" indent="0" eaLnBrk="1" hangingPunct="1">
              <a:lnSpc>
                <a:spcPct val="150000"/>
              </a:lnSpc>
              <a:buNone/>
            </a:pPr>
            <a:endParaRPr lang="hu-HU" altLang="de-DE" sz="1200" b="1" dirty="0">
              <a:solidFill>
                <a:srgbClr val="C00000"/>
              </a:solidFill>
            </a:endParaRPr>
          </a:p>
          <a:p>
            <a:pPr eaLnBrk="1" hangingPunct="1">
              <a:buFontTx/>
              <a:buNone/>
            </a:pPr>
            <a:endParaRPr lang="en-US" altLang="de-DE" sz="2000" dirty="0"/>
          </a:p>
          <a:p>
            <a:pPr eaLnBrk="1" hangingPunct="1">
              <a:buFontTx/>
              <a:buNone/>
            </a:pPr>
            <a:endParaRPr lang="en-US" altLang="de-DE" sz="2000" dirty="0"/>
          </a:p>
          <a:p>
            <a:pPr eaLnBrk="1" hangingPunct="1">
              <a:buFontTx/>
              <a:buNone/>
            </a:pPr>
            <a:endParaRPr lang="en-US" altLang="de-DE" sz="2000" b="1" dirty="0"/>
          </a:p>
        </p:txBody>
      </p:sp>
      <p:sp>
        <p:nvSpPr>
          <p:cNvPr id="39939" name="Text Box 4"/>
          <p:cNvSpPr txBox="1">
            <a:spLocks noChangeArrowheads="1"/>
          </p:cNvSpPr>
          <p:nvPr/>
        </p:nvSpPr>
        <p:spPr bwMode="auto">
          <a:xfrm>
            <a:off x="4599223" y="233850"/>
            <a:ext cx="3387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Arial" panose="020B0604020202020204" pitchFamily="34" charset="0"/>
              <a:buNone/>
            </a:pPr>
            <a:r>
              <a:rPr lang="hu-HU" altLang="de-DE" sz="2000" b="1">
                <a:cs typeface="Arial" panose="020B0604020202020204" pitchFamily="34" charset="0"/>
              </a:rPr>
              <a:t>FELSŐ VÉGTAG IZÜLETEI</a:t>
            </a:r>
            <a:endParaRPr lang="hu-HU" altLang="de-DE" sz="2000" b="1" dirty="0">
              <a:cs typeface="Arial" panose="020B0604020202020204" pitchFamily="34" charset="0"/>
            </a:endParaRPr>
          </a:p>
        </p:txBody>
      </p:sp>
      <p:pic>
        <p:nvPicPr>
          <p:cNvPr id="39941" name="Picture 9" descr="Kapcsolódó ké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4064" y="689875"/>
            <a:ext cx="6185758" cy="301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11" descr="Képtalálat a következőre: „art. carpometacarpalis pollic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9168" y="3846593"/>
            <a:ext cx="4278276" cy="286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関連画像"/>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24584" y="4068197"/>
            <a:ext cx="2772640" cy="2462849"/>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carpometacarpal joint of thumb」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41995" y="912903"/>
            <a:ext cx="1751527" cy="30651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Csoportba foglalás 3"/>
          <p:cNvGrpSpPr/>
          <p:nvPr/>
        </p:nvGrpSpPr>
        <p:grpSpPr>
          <a:xfrm>
            <a:off x="1627344" y="1918951"/>
            <a:ext cx="2105297" cy="2878336"/>
            <a:chOff x="1627344" y="1918951"/>
            <a:chExt cx="2105297" cy="2878336"/>
          </a:xfrm>
        </p:grpSpPr>
        <p:pic>
          <p:nvPicPr>
            <p:cNvPr id="3074" name="Picture 2" descr="「majom hüvelykujj」の画像検索結果"/>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27344" y="1918951"/>
              <a:ext cx="2105297" cy="2878336"/>
            </a:xfrm>
            <a:prstGeom prst="rect">
              <a:avLst/>
            </a:prstGeom>
            <a:noFill/>
            <a:extLst>
              <a:ext uri="{909E8E84-426E-40DD-AFC4-6F175D3DCCD1}">
                <a14:hiddenFill xmlns:a14="http://schemas.microsoft.com/office/drawing/2010/main">
                  <a:solidFill>
                    <a:srgbClr val="FFFFFF"/>
                  </a:solidFill>
                </a14:hiddenFill>
              </a:ext>
            </a:extLst>
          </p:spPr>
        </p:pic>
        <p:sp>
          <p:nvSpPr>
            <p:cNvPr id="2" name="Ellipszis 1"/>
            <p:cNvSpPr/>
            <p:nvPr/>
          </p:nvSpPr>
          <p:spPr>
            <a:xfrm>
              <a:off x="3031957" y="2299021"/>
              <a:ext cx="341123" cy="2657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Ellipszis 2"/>
            <p:cNvSpPr/>
            <p:nvPr/>
          </p:nvSpPr>
          <p:spPr>
            <a:xfrm>
              <a:off x="2458192" y="3268627"/>
              <a:ext cx="463138" cy="305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23676708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sz="half" idx="1"/>
          </p:nvPr>
        </p:nvSpPr>
        <p:spPr>
          <a:xfrm>
            <a:off x="265404" y="1381842"/>
            <a:ext cx="7056437" cy="4248150"/>
          </a:xfrm>
        </p:spPr>
        <p:txBody>
          <a:bodyPr/>
          <a:lstStyle/>
          <a:p>
            <a:pPr eaLnBrk="1" hangingPunct="1">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radioulnaris</a:t>
            </a:r>
            <a:r>
              <a:rPr lang="hu-HU" altLang="de-DE" sz="1200" b="1" dirty="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distalis</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mediocarpalis</a:t>
            </a:r>
            <a:r>
              <a:rPr lang="hu-HU" altLang="de-DE" sz="1200" b="1" dirty="0">
                <a:latin typeface="Arial" panose="020B0604020202020204" pitchFamily="34" charset="0"/>
                <a:cs typeface="Arial" panose="020B0604020202020204" pitchFamily="34" charset="0"/>
              </a:rPr>
              <a:t> </a:t>
            </a:r>
          </a:p>
          <a:p>
            <a:pPr eaLnBrk="1" hangingPunct="1">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carpometacarpalis</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communis</a:t>
            </a:r>
            <a:r>
              <a:rPr lang="hu-HU" altLang="de-DE" sz="1200" b="1" dirty="0">
                <a:latin typeface="Arial" panose="020B0604020202020204" pitchFamily="34" charset="0"/>
                <a:cs typeface="Arial" panose="020B0604020202020204" pitchFamily="34" charset="0"/>
              </a:rPr>
              <a:t> </a:t>
            </a:r>
          </a:p>
          <a:p>
            <a:pPr eaLnBrk="1" hangingPunct="1">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metacarpophyalangealis</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communis</a:t>
            </a:r>
            <a:r>
              <a:rPr lang="hu-HU" altLang="de-DE" sz="1200" b="1" dirty="0">
                <a:latin typeface="Arial" panose="020B0604020202020204" pitchFamily="34" charset="0"/>
                <a:cs typeface="Arial" panose="020B0604020202020204" pitchFamily="34" charset="0"/>
              </a:rPr>
              <a:t> </a:t>
            </a:r>
          </a:p>
          <a:p>
            <a:pPr eaLnBrk="1" hangingPunct="1">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metacarpophalangealis</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pollicis</a:t>
            </a:r>
            <a:r>
              <a:rPr lang="hu-HU" altLang="de-DE" sz="1200" b="1" dirty="0">
                <a:latin typeface="Arial" panose="020B0604020202020204" pitchFamily="34" charset="0"/>
                <a:cs typeface="Arial" panose="020B0604020202020204" pitchFamily="34" charset="0"/>
              </a:rPr>
              <a:t> </a:t>
            </a:r>
          </a:p>
          <a:p>
            <a:pPr eaLnBrk="1" hangingPunct="1">
              <a:lnSpc>
                <a:spcPct val="200000"/>
              </a:lnSpc>
              <a:buFont typeface="Arial" panose="020B0604020202020204" pitchFamily="34" charset="0"/>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interphalangealis</a:t>
            </a:r>
            <a:r>
              <a:rPr lang="hu-HU" altLang="de-DE" sz="1200" b="1" dirty="0">
                <a:latin typeface="Arial" panose="020B0604020202020204" pitchFamily="34" charset="0"/>
                <a:cs typeface="Arial" panose="020B0604020202020204" pitchFamily="34" charset="0"/>
              </a:rPr>
              <a:t> </a:t>
            </a:r>
          </a:p>
          <a:p>
            <a:pPr eaLnBrk="1" hangingPunct="1">
              <a:buFontTx/>
              <a:buNone/>
            </a:pPr>
            <a:endParaRPr lang="en-US" altLang="de-DE" sz="2000" dirty="0"/>
          </a:p>
          <a:p>
            <a:pPr eaLnBrk="1" hangingPunct="1">
              <a:buFontTx/>
              <a:buNone/>
            </a:pPr>
            <a:endParaRPr lang="en-US" altLang="de-DE" sz="2000" dirty="0"/>
          </a:p>
          <a:p>
            <a:pPr eaLnBrk="1" hangingPunct="1">
              <a:buFontTx/>
              <a:buNone/>
            </a:pPr>
            <a:endParaRPr lang="en-US" altLang="de-DE" sz="2000" b="1" dirty="0"/>
          </a:p>
        </p:txBody>
      </p:sp>
      <p:sp>
        <p:nvSpPr>
          <p:cNvPr id="39939" name="Text Box 4"/>
          <p:cNvSpPr txBox="1">
            <a:spLocks noChangeArrowheads="1"/>
          </p:cNvSpPr>
          <p:nvPr/>
        </p:nvSpPr>
        <p:spPr bwMode="auto">
          <a:xfrm>
            <a:off x="4348790" y="445185"/>
            <a:ext cx="3387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Arial" panose="020B0604020202020204" pitchFamily="34" charset="0"/>
              <a:buNone/>
            </a:pPr>
            <a:r>
              <a:rPr lang="hu-HU" altLang="de-DE" sz="2000" b="1" dirty="0">
                <a:cs typeface="Arial" panose="020B0604020202020204" pitchFamily="34" charset="0"/>
              </a:rPr>
              <a:t>FELSŐ VÉGTAG IZÜLETEI</a:t>
            </a:r>
          </a:p>
        </p:txBody>
      </p:sp>
      <p:pic>
        <p:nvPicPr>
          <p:cNvPr id="52228" name="Picture 4" descr="「articulatio mediocarpalis」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971799" y="1303623"/>
            <a:ext cx="3928280" cy="4810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関連画像"/>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89316" y="1689889"/>
            <a:ext cx="4378594" cy="403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401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sz="half" idx="1"/>
          </p:nvPr>
        </p:nvSpPr>
        <p:spPr>
          <a:xfrm>
            <a:off x="334933" y="1357316"/>
            <a:ext cx="7056437" cy="4248150"/>
          </a:xfrm>
        </p:spPr>
        <p:txBody>
          <a:bodyPr>
            <a:normAutofit lnSpcReduction="10000"/>
          </a:bodyPr>
          <a:lstStyle/>
          <a:p>
            <a:pPr marL="0" indent="0">
              <a:lnSpc>
                <a:spcPct val="150000"/>
              </a:lnSpc>
              <a:buNone/>
            </a:pPr>
            <a:r>
              <a:rPr lang="hu-HU" altLang="de-DE" sz="1200" b="1" dirty="0" smtClean="0">
                <a:latin typeface="Arial" panose="020B0604020202020204" pitchFamily="34" charset="0"/>
                <a:cs typeface="Arial" panose="020B0604020202020204" pitchFamily="34" charset="0"/>
              </a:rPr>
              <a:t>1. Art. </a:t>
            </a:r>
            <a:r>
              <a:rPr lang="hu-HU" altLang="de-DE" sz="1200" b="1" dirty="0" err="1" smtClean="0">
                <a:latin typeface="Arial" panose="020B0604020202020204" pitchFamily="34" charset="0"/>
                <a:cs typeface="Arial" panose="020B0604020202020204" pitchFamily="34" charset="0"/>
              </a:rPr>
              <a:t>metacarpophyalangealis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communis</a:t>
            </a:r>
            <a:r>
              <a:rPr lang="hu-HU" altLang="de-DE" sz="1200" b="1" dirty="0" smtClean="0">
                <a:latin typeface="Arial" panose="020B0604020202020204" pitchFamily="34" charset="0"/>
                <a:cs typeface="Arial" panose="020B0604020202020204" pitchFamily="34" charset="0"/>
              </a:rPr>
              <a:t> </a:t>
            </a:r>
          </a:p>
          <a:p>
            <a:pPr marL="0" indent="0" eaLnBrk="1" hangingPunct="1">
              <a:lnSpc>
                <a:spcPct val="150000"/>
              </a:lnSpc>
              <a:buNone/>
            </a:pPr>
            <a:r>
              <a:rPr lang="hu-HU" altLang="de-DE" sz="1200" b="1" dirty="0" smtClean="0">
                <a:latin typeface="Arial" panose="020B0604020202020204" pitchFamily="34" charset="0"/>
                <a:cs typeface="Arial" panose="020B0604020202020204" pitchFamily="34" charset="0"/>
              </a:rPr>
              <a:t>MOZGÁSOK:</a:t>
            </a: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flexio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extensio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abductio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adductio</a:t>
            </a:r>
            <a:endParaRPr lang="hu-HU" altLang="de-DE" sz="1200" b="1" dirty="0" smtClean="0">
              <a:latin typeface="Arial" panose="020B0604020202020204" pitchFamily="34" charset="0"/>
              <a:cs typeface="Arial" panose="020B0604020202020204" pitchFamily="34" charset="0"/>
            </a:endParaRPr>
          </a:p>
          <a:p>
            <a:pPr eaLnBrk="1" hangingPunct="1">
              <a:lnSpc>
                <a:spcPct val="150000"/>
              </a:lnSpc>
              <a:buFont typeface="+mj-lt"/>
              <a:buAutoNum type="arabicPeriod"/>
            </a:pPr>
            <a:endParaRPr lang="hu-HU" altLang="de-DE" sz="1200" b="1" dirty="0" smtClean="0">
              <a:latin typeface="Arial" panose="020B0604020202020204" pitchFamily="34" charset="0"/>
              <a:cs typeface="Arial" panose="020B0604020202020204" pitchFamily="34" charset="0"/>
            </a:endParaRPr>
          </a:p>
          <a:p>
            <a:pPr>
              <a:lnSpc>
                <a:spcPct val="150000"/>
              </a:lnSpc>
              <a:buNone/>
            </a:pPr>
            <a:r>
              <a:rPr lang="hu-HU" altLang="de-DE" sz="1200" b="1" dirty="0" smtClean="0">
                <a:latin typeface="Arial" panose="020B0604020202020204" pitchFamily="34" charset="0"/>
                <a:cs typeface="Arial" panose="020B0604020202020204" pitchFamily="34" charset="0"/>
              </a:rPr>
              <a:t>2. Art. </a:t>
            </a:r>
            <a:r>
              <a:rPr lang="hu-HU" altLang="de-DE" sz="1200" b="1" dirty="0" err="1" smtClean="0">
                <a:latin typeface="Arial" panose="020B0604020202020204" pitchFamily="34" charset="0"/>
                <a:cs typeface="Arial" panose="020B0604020202020204" pitchFamily="34" charset="0"/>
              </a:rPr>
              <a:t>interphalangealis</a:t>
            </a:r>
            <a:r>
              <a:rPr lang="hu-HU" altLang="de-DE" sz="1200" b="1" dirty="0" smtClean="0">
                <a:latin typeface="Arial" panose="020B0604020202020204" pitchFamily="34" charset="0"/>
                <a:cs typeface="Arial" panose="020B0604020202020204" pitchFamily="34" charset="0"/>
              </a:rPr>
              <a:t> </a:t>
            </a:r>
          </a:p>
          <a:p>
            <a:pPr>
              <a:lnSpc>
                <a:spcPct val="150000"/>
              </a:lnSpc>
              <a:buNone/>
            </a:pPr>
            <a:r>
              <a:rPr lang="hu-HU" altLang="de-DE" sz="1200" b="1" dirty="0" smtClean="0">
                <a:latin typeface="Arial" panose="020B0604020202020204" pitchFamily="34" charset="0"/>
                <a:cs typeface="Arial" panose="020B0604020202020204" pitchFamily="34" charset="0"/>
              </a:rPr>
              <a:t>MOZGÁSOK:</a:t>
            </a:r>
          </a:p>
          <a:p>
            <a:pPr>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flexio</a:t>
            </a:r>
            <a:endParaRPr lang="hu-HU" altLang="de-DE"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altLang="de-DE" sz="1200" b="1" dirty="0" err="1" smtClean="0">
                <a:latin typeface="Arial" panose="020B0604020202020204" pitchFamily="34" charset="0"/>
                <a:cs typeface="Arial" panose="020B0604020202020204" pitchFamily="34" charset="0"/>
              </a:rPr>
              <a:t>extensio</a:t>
            </a:r>
            <a:endParaRPr lang="hu-HU" altLang="de-DE" sz="1200" b="1" dirty="0" smtClean="0">
              <a:latin typeface="Arial" panose="020B0604020202020204" pitchFamily="34" charset="0"/>
              <a:cs typeface="Arial" panose="020B0604020202020204" pitchFamily="34" charset="0"/>
            </a:endParaRPr>
          </a:p>
          <a:p>
            <a:pPr>
              <a:buNone/>
            </a:pPr>
            <a:endParaRPr lang="hu-HU" altLang="de-DE" sz="2000" b="1" dirty="0" smtClean="0">
              <a:latin typeface="Arial" panose="020B0604020202020204" pitchFamily="34" charset="0"/>
              <a:cs typeface="Arial" panose="020B0604020202020204" pitchFamily="34" charset="0"/>
            </a:endParaRPr>
          </a:p>
          <a:p>
            <a:pPr eaLnBrk="1" hangingPunct="1">
              <a:buFontTx/>
              <a:buNone/>
            </a:pPr>
            <a:endParaRPr lang="en-US" altLang="de-DE" sz="2000" dirty="0"/>
          </a:p>
          <a:p>
            <a:pPr eaLnBrk="1" hangingPunct="1">
              <a:buFontTx/>
              <a:buNone/>
            </a:pPr>
            <a:endParaRPr lang="en-US" altLang="de-DE" sz="2000" b="1" dirty="0"/>
          </a:p>
        </p:txBody>
      </p:sp>
      <p:sp>
        <p:nvSpPr>
          <p:cNvPr id="39939" name="Text Box 4"/>
          <p:cNvSpPr txBox="1">
            <a:spLocks noChangeArrowheads="1"/>
          </p:cNvSpPr>
          <p:nvPr/>
        </p:nvSpPr>
        <p:spPr bwMode="auto">
          <a:xfrm>
            <a:off x="6393871" y="328831"/>
            <a:ext cx="1847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2000" b="1" dirty="0"/>
              <a:t/>
            </a:r>
            <a:br>
              <a:rPr lang="en-US" altLang="de-DE" sz="2000" b="1" dirty="0"/>
            </a:br>
            <a:endParaRPr lang="hu-HU" altLang="de-DE" sz="2000" b="1" dirty="0"/>
          </a:p>
        </p:txBody>
      </p:sp>
      <p:pic>
        <p:nvPicPr>
          <p:cNvPr id="8" name="Picture 12"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04139" y="1550434"/>
            <a:ext cx="3286043" cy="2305533"/>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descr="「interphalangeal joint hand movements」の画像検索結果"/>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0093" y="1810747"/>
            <a:ext cx="4083114" cy="2225534"/>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interphalangeal joint  flexion」の画像検索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23605" y="4489711"/>
            <a:ext cx="4456091" cy="203486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863151" y="425963"/>
            <a:ext cx="4686091" cy="400110"/>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FELSŐ VÉGTAG ÖSSZEKÖTTETÉSEI</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3692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sz="half" idx="1"/>
          </p:nvPr>
        </p:nvSpPr>
        <p:spPr>
          <a:xfrm>
            <a:off x="339165" y="1096962"/>
            <a:ext cx="5410200" cy="5761038"/>
          </a:xfrm>
        </p:spPr>
        <p:txBody>
          <a:bodyPr/>
          <a:lstStyle/>
          <a:p>
            <a:pPr eaLnBrk="1" hangingPunct="1">
              <a:lnSpc>
                <a:spcPct val="150000"/>
              </a:lnSpc>
              <a:buFontTx/>
              <a:buNone/>
              <a:defRPr/>
            </a:pPr>
            <a:r>
              <a:rPr lang="hu-HU" altLang="de-DE" sz="1200" b="1" dirty="0" smtClean="0">
                <a:latin typeface="Arial" panose="020B0604020202020204" pitchFamily="34" charset="0"/>
                <a:cs typeface="Arial" panose="020B0604020202020204" pitchFamily="34" charset="0"/>
              </a:rPr>
              <a:t>RÉSZEI:</a:t>
            </a:r>
          </a:p>
          <a:p>
            <a:pPr eaLnBrk="1" hangingPunct="1">
              <a:lnSpc>
                <a:spcPct val="150000"/>
              </a:lnSpc>
              <a:buFont typeface="+mj-lt"/>
              <a:buAutoNum type="arabicPeriod"/>
              <a:defRPr/>
            </a:pPr>
            <a:r>
              <a:rPr lang="hu-HU" altLang="de-DE" sz="1200" b="1" dirty="0" smtClean="0">
                <a:latin typeface="Arial" panose="020B0604020202020204" pitchFamily="34" charset="0"/>
                <a:cs typeface="Arial" panose="020B0604020202020204" pitchFamily="34" charset="0"/>
              </a:rPr>
              <a:t>MEDENCEÖV</a:t>
            </a:r>
          </a:p>
          <a:p>
            <a:pPr eaLnBrk="1" hangingPunct="1">
              <a:lnSpc>
                <a:spcPct val="150000"/>
              </a:lnSpc>
              <a:buFont typeface="+mj-lt"/>
              <a:buAutoNum type="arabicPeriod"/>
              <a:defRPr/>
            </a:pPr>
            <a:r>
              <a:rPr lang="hu-HU" altLang="de-DE" sz="1200" b="1" dirty="0" smtClean="0">
                <a:latin typeface="Arial" panose="020B0604020202020204" pitchFamily="34" charset="0"/>
                <a:cs typeface="Arial" panose="020B0604020202020204" pitchFamily="34" charset="0"/>
              </a:rPr>
              <a:t>SZABAD ALSÓ VÉGTAG</a:t>
            </a:r>
            <a:endParaRPr lang="en-US" altLang="de-DE" sz="1200" b="1" dirty="0" smtClean="0">
              <a:latin typeface="Arial" panose="020B0604020202020204" pitchFamily="34" charset="0"/>
              <a:cs typeface="Arial" panose="020B0604020202020204" pitchFamily="34" charset="0"/>
            </a:endParaRPr>
          </a:p>
          <a:p>
            <a:pPr>
              <a:lnSpc>
                <a:spcPct val="200000"/>
              </a:lnSpc>
              <a:buFont typeface="+mj-lt"/>
              <a:buAutoNum type="alphaLcParenR"/>
              <a:defRPr/>
            </a:pPr>
            <a:r>
              <a:rPr lang="hu-HU" altLang="de-DE" sz="1200" b="1" dirty="0" smtClean="0">
                <a:latin typeface="Arial" panose="020B0604020202020204" pitchFamily="34" charset="0"/>
                <a:cs typeface="Arial" panose="020B0604020202020204" pitchFamily="34" charset="0"/>
              </a:rPr>
              <a:t>FEMUR</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COMB)</a:t>
            </a:r>
          </a:p>
          <a:p>
            <a:pPr>
              <a:lnSpc>
                <a:spcPct val="200000"/>
              </a:lnSpc>
              <a:buFont typeface="+mj-lt"/>
              <a:buAutoNum type="alphaLcParenR"/>
              <a:defRPr/>
            </a:pPr>
            <a:r>
              <a:rPr lang="en-US" altLang="de-DE" sz="1200" b="1" dirty="0" smtClean="0">
                <a:latin typeface="Arial" panose="020B0604020202020204" pitchFamily="34" charset="0"/>
                <a:cs typeface="Arial" panose="020B0604020202020204" pitchFamily="34" charset="0"/>
              </a:rPr>
              <a:t>CRUS</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(LÁBSZÁR)</a:t>
            </a:r>
          </a:p>
          <a:p>
            <a:pPr>
              <a:lnSpc>
                <a:spcPct val="200000"/>
              </a:lnSpc>
              <a:buFont typeface="+mj-lt"/>
              <a:buAutoNum type="alphaLcParenR"/>
              <a:defRPr/>
            </a:pPr>
            <a:r>
              <a:rPr lang="en-US" altLang="de-DE" sz="1200" b="1" dirty="0" smtClean="0">
                <a:latin typeface="Arial" panose="020B0604020202020204" pitchFamily="34" charset="0"/>
                <a:cs typeface="Arial" panose="020B0604020202020204" pitchFamily="34" charset="0"/>
              </a:rPr>
              <a:t>PES</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(LÁB)</a:t>
            </a:r>
            <a:endParaRPr lang="hu-HU" altLang="de-DE" sz="1200" b="1" dirty="0">
              <a:latin typeface="Arial" panose="020B0604020202020204" pitchFamily="34" charset="0"/>
              <a:cs typeface="Arial" panose="020B0604020202020204" pitchFamily="34" charset="0"/>
            </a:endParaRPr>
          </a:p>
        </p:txBody>
      </p:sp>
      <p:sp>
        <p:nvSpPr>
          <p:cNvPr id="40963" name="Szövegdoboz 3"/>
          <p:cNvSpPr txBox="1">
            <a:spLocks noChangeArrowheads="1"/>
          </p:cNvSpPr>
          <p:nvPr/>
        </p:nvSpPr>
        <p:spPr bwMode="auto">
          <a:xfrm>
            <a:off x="5079664" y="266797"/>
            <a:ext cx="20331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VÉGTAG</a:t>
            </a:r>
            <a:endParaRPr lang="en-US" altLang="de-DE" sz="2000" b="1" dirty="0"/>
          </a:p>
        </p:txBody>
      </p:sp>
      <p:pic>
        <p:nvPicPr>
          <p:cNvPr id="1026" name="Picture 2" descr="Kapcsolódó ké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02049" y="974156"/>
            <a:ext cx="5116142" cy="5883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éptalálat a következőre: „femu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5084" y="2725304"/>
            <a:ext cx="2110754" cy="3502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medial-condyle-of-femur.jpg for term side of car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96799" y="2725304"/>
            <a:ext cx="1894932" cy="350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3085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sz="half" idx="1"/>
          </p:nvPr>
        </p:nvSpPr>
        <p:spPr>
          <a:xfrm>
            <a:off x="465139" y="1430244"/>
            <a:ext cx="8280400" cy="4248150"/>
          </a:xfrm>
        </p:spPr>
        <p:txBody>
          <a:bodyPr/>
          <a:lstStyle/>
          <a:p>
            <a:pPr marL="0" indent="0">
              <a:lnSpc>
                <a:spcPct val="150000"/>
              </a:lnSpc>
              <a:buNone/>
              <a:defRPr/>
            </a:pPr>
            <a:r>
              <a:rPr lang="hu-HU" altLang="de-DE" sz="1200" b="1" dirty="0" smtClean="0">
                <a:latin typeface="Arial" panose="020B0604020202020204" pitchFamily="34" charset="0"/>
                <a:cs typeface="Arial" panose="020B0604020202020204" pitchFamily="34" charset="0"/>
              </a:rPr>
              <a:t>MEDENCEÖV RÉSZEI:</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a:latin typeface="Arial" panose="020B0604020202020204" pitchFamily="34" charset="0"/>
                <a:cs typeface="Arial" panose="020B0604020202020204" pitchFamily="34" charset="0"/>
              </a:rPr>
              <a:t>I. </a:t>
            </a:r>
            <a:r>
              <a:rPr lang="hu-HU" altLang="de-DE" sz="1200" b="1" dirty="0" err="1">
                <a:latin typeface="Arial" panose="020B0604020202020204" pitchFamily="34" charset="0"/>
                <a:cs typeface="Arial" panose="020B0604020202020204" pitchFamily="34" charset="0"/>
              </a:rPr>
              <a:t>o</a:t>
            </a:r>
            <a:r>
              <a:rPr lang="hu-HU" altLang="de-DE" sz="1200" b="1" dirty="0" err="1" smtClean="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coxae</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(medence csont)</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smtClean="0">
                <a:latin typeface="Arial" panose="020B0604020202020204" pitchFamily="34" charset="0"/>
                <a:cs typeface="Arial" panose="020B0604020202020204" pitchFamily="34" charset="0"/>
              </a:rPr>
              <a:t>II</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o</a:t>
            </a:r>
            <a:r>
              <a:rPr lang="hu-HU" altLang="de-DE" sz="1200" b="1" dirty="0" err="1" smtClean="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sacrum</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keresztcsont)</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a:latin typeface="Arial" panose="020B0604020202020204" pitchFamily="34" charset="0"/>
                <a:cs typeface="Arial" panose="020B0604020202020204" pitchFamily="34" charset="0"/>
              </a:rPr>
              <a:t>III. </a:t>
            </a:r>
            <a:r>
              <a:rPr lang="hu-HU" altLang="de-DE" sz="1200" b="1" dirty="0" err="1">
                <a:latin typeface="Arial" panose="020B0604020202020204" pitchFamily="34" charset="0"/>
                <a:cs typeface="Arial" panose="020B0604020202020204" pitchFamily="34" charset="0"/>
              </a:rPr>
              <a:t>o</a:t>
            </a:r>
            <a:r>
              <a:rPr lang="hu-HU" altLang="de-DE" sz="1200" b="1" dirty="0" err="1" smtClean="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coccygis</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a:t>
            </a:r>
            <a:r>
              <a:rPr lang="hu-HU" altLang="de-DE" sz="1200" b="1" dirty="0" err="1" smtClean="0">
                <a:latin typeface="Arial" panose="020B0604020202020204" pitchFamily="34" charset="0"/>
                <a:cs typeface="Arial" panose="020B0604020202020204" pitchFamily="34" charset="0"/>
              </a:rPr>
              <a:t>farokcsont</a:t>
            </a:r>
            <a:r>
              <a:rPr lang="hu-HU" altLang="de-DE" sz="1200" b="1" dirty="0" smtClean="0">
                <a:latin typeface="Arial" panose="020B0604020202020204" pitchFamily="34" charset="0"/>
                <a:cs typeface="Arial" panose="020B0604020202020204" pitchFamily="34" charset="0"/>
              </a:rPr>
              <a:t>)</a:t>
            </a:r>
            <a:endParaRPr lang="hu-HU" altLang="de-DE" sz="1200" b="1" dirty="0">
              <a:latin typeface="Arial" panose="020B0604020202020204" pitchFamily="34" charset="0"/>
              <a:cs typeface="Arial" panose="020B0604020202020204" pitchFamily="34" charset="0"/>
            </a:endParaRPr>
          </a:p>
        </p:txBody>
      </p:sp>
      <p:sp>
        <p:nvSpPr>
          <p:cNvPr id="41987" name="Szövegdoboz 3"/>
          <p:cNvSpPr txBox="1">
            <a:spLocks noChangeArrowheads="1"/>
          </p:cNvSpPr>
          <p:nvPr/>
        </p:nvSpPr>
        <p:spPr bwMode="auto">
          <a:xfrm>
            <a:off x="5148330" y="326000"/>
            <a:ext cx="20331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VÉGTAG</a:t>
            </a:r>
            <a:endParaRPr lang="en-US" altLang="de-DE" sz="2000" b="1" dirty="0"/>
          </a:p>
        </p:txBody>
      </p:sp>
      <p:pic>
        <p:nvPicPr>
          <p:cNvPr id="41988" name="Picture 2" descr="Kapcsolódó ké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31808" y="3922805"/>
            <a:ext cx="360362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8" descr="Képtalálat a következőre: „acetabulum des hüftbei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1430" y="829983"/>
            <a:ext cx="2992437"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Képtalálat a következőre: „untere extremität anatomi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36642" y="1430244"/>
            <a:ext cx="5615141"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éptalálat a következőre: „sacru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33137" y="3922805"/>
            <a:ext cx="2469028" cy="25427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éptalálat a következőre: „sacru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1566" y="3922805"/>
            <a:ext cx="2514597" cy="26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82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32138" y="360938"/>
            <a:ext cx="8229600" cy="447968"/>
          </a:xfrm>
        </p:spPr>
        <p:txBody>
          <a:bodyPr>
            <a:noAutofit/>
          </a:bodyPr>
          <a:lstStyle/>
          <a:p>
            <a:pPr algn="ctr" eaLnBrk="1" hangingPunct="1">
              <a:lnSpc>
                <a:spcPct val="150000"/>
              </a:lnSpc>
            </a:pPr>
            <a:r>
              <a:rPr lang="hu-HU" altLang="de-DE" sz="2000" b="1" dirty="0" smtClean="0">
                <a:latin typeface="Arial" panose="020B0604020202020204" pitchFamily="34" charset="0"/>
                <a:cs typeface="Arial" panose="020B0604020202020204" pitchFamily="34" charset="0"/>
              </a:rPr>
              <a:t>MEDENCEÖV</a:t>
            </a:r>
            <a:endParaRPr lang="hu-HU" altLang="de-DE" sz="2000" b="1" dirty="0">
              <a:latin typeface="Arial" panose="020B0604020202020204" pitchFamily="34" charset="0"/>
              <a:cs typeface="Arial" panose="020B0604020202020204" pitchFamily="34" charset="0"/>
            </a:endParaRPr>
          </a:p>
        </p:txBody>
      </p:sp>
      <p:sp>
        <p:nvSpPr>
          <p:cNvPr id="29699" name="Rectangle 3"/>
          <p:cNvSpPr>
            <a:spLocks noGrp="1" noChangeArrowheads="1"/>
          </p:cNvSpPr>
          <p:nvPr>
            <p:ph type="body" sz="half" idx="1"/>
          </p:nvPr>
        </p:nvSpPr>
        <p:spPr>
          <a:xfrm>
            <a:off x="429382" y="1513041"/>
            <a:ext cx="4762500" cy="4525962"/>
          </a:xfrm>
        </p:spPr>
        <p:txBody>
          <a:bodyPr>
            <a:normAutofit/>
          </a:bodyPr>
          <a:lstStyle/>
          <a:p>
            <a:pPr eaLnBrk="1" hangingPunct="1">
              <a:lnSpc>
                <a:spcPct val="150000"/>
              </a:lnSpc>
              <a:buFontTx/>
              <a:buNone/>
            </a:pPr>
            <a:r>
              <a:rPr lang="en-US" altLang="de-DE" sz="1200" b="1" dirty="0">
                <a:latin typeface="Arial" panose="020B0604020202020204" pitchFamily="34" charset="0"/>
                <a:cs typeface="Arial" panose="020B0604020202020204" pitchFamily="34" charset="0"/>
              </a:rPr>
              <a:t>PELVIS</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(medence)</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None/>
            </a:pPr>
            <a:r>
              <a:rPr lang="hu-HU" altLang="de-DE" sz="1200" b="1" dirty="0" smtClean="0">
                <a:latin typeface="Arial" panose="020B0604020202020204" pitchFamily="34" charset="0"/>
                <a:cs typeface="Arial" panose="020B0604020202020204" pitchFamily="34" charset="0"/>
              </a:rPr>
              <a:t>1</a:t>
            </a:r>
            <a:r>
              <a:rPr lang="hu-HU" altLang="de-DE" sz="1200" b="1" dirty="0">
                <a:latin typeface="Arial" panose="020B0604020202020204" pitchFamily="34" charset="0"/>
                <a:cs typeface="Arial" panose="020B0604020202020204" pitchFamily="34" charset="0"/>
              </a:rPr>
              <a:t>. OS COXAE </a:t>
            </a:r>
          </a:p>
          <a:p>
            <a:pPr eaLnBrk="1" hangingPunct="1">
              <a:lnSpc>
                <a:spcPct val="150000"/>
              </a:lnSpc>
              <a:buFont typeface="Arial" panose="020B0604020202020204" pitchFamily="34" charset="0"/>
              <a:buAutoNum type="alphaLcParenR"/>
            </a:pPr>
            <a:r>
              <a:rPr lang="hu-HU" altLang="de-DE" sz="1200" b="1" dirty="0" err="1">
                <a:latin typeface="Arial" panose="020B0604020202020204" pitchFamily="34" charset="0"/>
                <a:cs typeface="Arial" panose="020B0604020202020204" pitchFamily="34" charset="0"/>
              </a:rPr>
              <a:t>o</a:t>
            </a:r>
            <a:r>
              <a:rPr lang="hu-HU" altLang="de-DE" sz="1200" b="1" dirty="0" err="1" smtClean="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ilii</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a:t>
            </a:r>
            <a:r>
              <a:rPr lang="hu-HU" altLang="de-DE" sz="1200" b="1" dirty="0" err="1" smtClean="0">
                <a:latin typeface="Arial" panose="020B0604020202020204" pitchFamily="34" charset="0"/>
                <a:cs typeface="Arial" panose="020B0604020202020204" pitchFamily="34" charset="0"/>
              </a:rPr>
              <a:t>csipőcsont</a:t>
            </a:r>
            <a:r>
              <a:rPr lang="hu-HU" altLang="de-DE" sz="1200" b="1" dirty="0" smtClean="0">
                <a:latin typeface="Arial" panose="020B0604020202020204" pitchFamily="34" charset="0"/>
                <a:cs typeface="Arial" panose="020B0604020202020204" pitchFamily="34" charset="0"/>
              </a:rPr>
              <a:t>)</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 typeface="Arial" panose="020B0604020202020204" pitchFamily="34" charset="0"/>
              <a:buAutoNum type="alphaLcParenR"/>
            </a:pPr>
            <a:r>
              <a:rPr lang="hu-HU" altLang="de-DE" sz="1200" b="1" dirty="0" err="1">
                <a:latin typeface="Arial" panose="020B0604020202020204" pitchFamily="34" charset="0"/>
                <a:cs typeface="Arial" panose="020B0604020202020204" pitchFamily="34" charset="0"/>
              </a:rPr>
              <a:t>o</a:t>
            </a:r>
            <a:r>
              <a:rPr lang="hu-HU" altLang="de-DE" sz="1200" b="1" dirty="0" err="1" smtClean="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 pubis (szeméremcsont)</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 typeface="Arial" panose="020B0604020202020204" pitchFamily="34" charset="0"/>
              <a:buAutoNum type="alphaLcParenR"/>
            </a:pPr>
            <a:r>
              <a:rPr lang="hu-HU" altLang="de-DE" sz="1200" b="1" dirty="0" err="1">
                <a:latin typeface="Arial" panose="020B0604020202020204" pitchFamily="34" charset="0"/>
                <a:cs typeface="Arial" panose="020B0604020202020204" pitchFamily="34" charset="0"/>
              </a:rPr>
              <a:t>o</a:t>
            </a:r>
            <a:r>
              <a:rPr lang="hu-HU" altLang="de-DE" sz="1200" b="1" dirty="0" err="1" smtClean="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ischii</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(ülőcsont)</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None/>
            </a:pPr>
            <a:endParaRPr lang="hu-HU" altLang="de-DE" sz="1200" b="1" dirty="0">
              <a:latin typeface="Arial" panose="020B0604020202020204" pitchFamily="34" charset="0"/>
              <a:cs typeface="Arial" panose="020B0604020202020204" pitchFamily="34" charset="0"/>
            </a:endParaRPr>
          </a:p>
        </p:txBody>
      </p:sp>
      <p:pic>
        <p:nvPicPr>
          <p:cNvPr id="26630" name="Picture 6"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54129" y="3859818"/>
            <a:ext cx="3815218" cy="294713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Csoportba foglalás 12"/>
          <p:cNvGrpSpPr/>
          <p:nvPr/>
        </p:nvGrpSpPr>
        <p:grpSpPr>
          <a:xfrm>
            <a:off x="154267" y="4258325"/>
            <a:ext cx="3118587" cy="2497816"/>
            <a:chOff x="278785" y="3716652"/>
            <a:chExt cx="3118587" cy="2497816"/>
          </a:xfrm>
        </p:grpSpPr>
        <p:pic>
          <p:nvPicPr>
            <p:cNvPr id="26632" name="Picture 8" descr="「os ilium anatomy」の画像検索結果"/>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785" y="3811153"/>
              <a:ext cx="1441238" cy="2062595"/>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os ilium anatomy」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531" y="3716652"/>
              <a:ext cx="1716841" cy="2251595"/>
            </a:xfrm>
            <a:prstGeom prst="rect">
              <a:avLst/>
            </a:prstGeom>
            <a:noFill/>
            <a:extLst>
              <a:ext uri="{909E8E84-426E-40DD-AFC4-6F175D3DCCD1}">
                <a14:hiddenFill xmlns:a14="http://schemas.microsoft.com/office/drawing/2010/main">
                  <a:solidFill>
                    <a:srgbClr val="FFFFFF"/>
                  </a:solidFill>
                </a14:hiddenFill>
              </a:ext>
            </a:extLst>
          </p:spPr>
        </p:pic>
        <p:sp>
          <p:nvSpPr>
            <p:cNvPr id="12" name="Szövegdoboz 11"/>
            <p:cNvSpPr txBox="1"/>
            <p:nvPr/>
          </p:nvSpPr>
          <p:spPr>
            <a:xfrm>
              <a:off x="1545465" y="5968247"/>
              <a:ext cx="530915"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Os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ilii</a:t>
              </a:r>
              <a:endParaRPr lang="hu-HU" sz="1000" b="1" dirty="0">
                <a:latin typeface="Arial" panose="020B0604020202020204" pitchFamily="34" charset="0"/>
                <a:cs typeface="Arial" panose="020B0604020202020204" pitchFamily="34" charset="0"/>
              </a:endParaRPr>
            </a:p>
          </p:txBody>
        </p:sp>
      </p:grpSp>
      <p:grpSp>
        <p:nvGrpSpPr>
          <p:cNvPr id="22" name="Csoportba foglalás 21"/>
          <p:cNvGrpSpPr/>
          <p:nvPr/>
        </p:nvGrpSpPr>
        <p:grpSpPr>
          <a:xfrm>
            <a:off x="3272854" y="4145432"/>
            <a:ext cx="3220844" cy="2684206"/>
            <a:chOff x="3372575" y="3720257"/>
            <a:chExt cx="3220844" cy="2684206"/>
          </a:xfrm>
        </p:grpSpPr>
        <p:pic>
          <p:nvPicPr>
            <p:cNvPr id="26636" name="Picture 12" descr="関連画像"/>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72575" y="3741806"/>
              <a:ext cx="1575096" cy="2254163"/>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os pubis anatomy」の画像検索結果"/>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71161" y="3720257"/>
              <a:ext cx="1622258" cy="2321657"/>
            </a:xfrm>
            <a:prstGeom prst="rect">
              <a:avLst/>
            </a:prstGeom>
            <a:noFill/>
            <a:extLst>
              <a:ext uri="{909E8E84-426E-40DD-AFC4-6F175D3DCCD1}">
                <a14:hiddenFill xmlns:a14="http://schemas.microsoft.com/office/drawing/2010/main">
                  <a:solidFill>
                    <a:srgbClr val="FFFFFF"/>
                  </a:solidFill>
                </a14:hiddenFill>
              </a:ext>
            </a:extLst>
          </p:spPr>
        </p:pic>
        <p:sp>
          <p:nvSpPr>
            <p:cNvPr id="21" name="Szövegdoboz 20"/>
            <p:cNvSpPr txBox="1"/>
            <p:nvPr/>
          </p:nvSpPr>
          <p:spPr>
            <a:xfrm>
              <a:off x="4806197" y="6158242"/>
              <a:ext cx="731290"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Os</a:t>
              </a:r>
              <a:r>
                <a:rPr lang="hu-HU" sz="1000" b="1" dirty="0" smtClean="0">
                  <a:latin typeface="Arial" panose="020B0604020202020204" pitchFamily="34" charset="0"/>
                  <a:cs typeface="Arial" panose="020B0604020202020204" pitchFamily="34" charset="0"/>
                </a:rPr>
                <a:t> pubis</a:t>
              </a:r>
              <a:endParaRPr lang="hu-HU" sz="1000" b="1" dirty="0">
                <a:latin typeface="Arial" panose="020B0604020202020204" pitchFamily="34" charset="0"/>
                <a:cs typeface="Arial" panose="020B0604020202020204" pitchFamily="34" charset="0"/>
              </a:endParaRPr>
            </a:p>
          </p:txBody>
        </p:sp>
      </p:grpSp>
      <p:pic>
        <p:nvPicPr>
          <p:cNvPr id="26642" name="Picture 18" descr="image iliac_fossa for term side of card"/>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60373" y="1663297"/>
            <a:ext cx="2190750" cy="2286001"/>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Csoportba foglalás 25"/>
          <p:cNvGrpSpPr/>
          <p:nvPr/>
        </p:nvGrpSpPr>
        <p:grpSpPr>
          <a:xfrm>
            <a:off x="6752072" y="3947329"/>
            <a:ext cx="1791200" cy="2866260"/>
            <a:chOff x="6721969" y="3523810"/>
            <a:chExt cx="1791200" cy="2866260"/>
          </a:xfrm>
        </p:grpSpPr>
        <p:pic>
          <p:nvPicPr>
            <p:cNvPr id="26640" name="Picture 16" descr="「os ischii anatomy」の画像検索結果"/>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21969" y="3523810"/>
              <a:ext cx="1791200" cy="2563434"/>
            </a:xfrm>
            <a:prstGeom prst="rect">
              <a:avLst/>
            </a:prstGeom>
            <a:noFill/>
            <a:extLst>
              <a:ext uri="{909E8E84-426E-40DD-AFC4-6F175D3DCCD1}">
                <a14:hiddenFill xmlns:a14="http://schemas.microsoft.com/office/drawing/2010/main">
                  <a:solidFill>
                    <a:srgbClr val="FFFFFF"/>
                  </a:solidFill>
                </a14:hiddenFill>
              </a:ext>
            </a:extLst>
          </p:spPr>
        </p:pic>
        <p:sp>
          <p:nvSpPr>
            <p:cNvPr id="25" name="Szövegdoboz 24"/>
            <p:cNvSpPr txBox="1"/>
            <p:nvPr/>
          </p:nvSpPr>
          <p:spPr>
            <a:xfrm>
              <a:off x="7335547" y="6143849"/>
              <a:ext cx="715260"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Os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ischii</a:t>
              </a:r>
              <a:endParaRPr lang="hu-HU" sz="1000" b="1" dirty="0">
                <a:latin typeface="Arial" panose="020B0604020202020204" pitchFamily="34" charset="0"/>
                <a:cs typeface="Arial" panose="020B0604020202020204" pitchFamily="34" charset="0"/>
              </a:endParaRPr>
            </a:p>
          </p:txBody>
        </p:sp>
      </p:grpSp>
      <p:pic>
        <p:nvPicPr>
          <p:cNvPr id="7170" name="Picture 2" descr="Kapcsolódó kép"/>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886905" y="101257"/>
            <a:ext cx="4206711" cy="20721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Csoportba foglalás 2"/>
          <p:cNvGrpSpPr/>
          <p:nvPr/>
        </p:nvGrpSpPr>
        <p:grpSpPr>
          <a:xfrm>
            <a:off x="4950157" y="2244642"/>
            <a:ext cx="5311581" cy="1666098"/>
            <a:chOff x="4216234" y="2244642"/>
            <a:chExt cx="5311581" cy="1666098"/>
          </a:xfrm>
        </p:grpSpPr>
        <p:grpSp>
          <p:nvGrpSpPr>
            <p:cNvPr id="20" name="Csoportba foglalás 19"/>
            <p:cNvGrpSpPr/>
            <p:nvPr/>
          </p:nvGrpSpPr>
          <p:grpSpPr>
            <a:xfrm>
              <a:off x="4788982" y="2251809"/>
              <a:ext cx="2485613" cy="1658931"/>
              <a:chOff x="4104595" y="1116333"/>
              <a:chExt cx="2934870" cy="2068147"/>
            </a:xfrm>
          </p:grpSpPr>
          <p:grpSp>
            <p:nvGrpSpPr>
              <p:cNvPr id="11" name="Csoportba foglalás 10"/>
              <p:cNvGrpSpPr/>
              <p:nvPr/>
            </p:nvGrpSpPr>
            <p:grpSpPr>
              <a:xfrm>
                <a:off x="4180876" y="1116333"/>
                <a:ext cx="2858589" cy="2068147"/>
                <a:chOff x="2612933" y="4279470"/>
                <a:chExt cx="2858589" cy="2068147"/>
              </a:xfrm>
            </p:grpSpPr>
            <p:grpSp>
              <p:nvGrpSpPr>
                <p:cNvPr id="6" name="Csoportba foglalás 5"/>
                <p:cNvGrpSpPr/>
                <p:nvPr/>
              </p:nvGrpSpPr>
              <p:grpSpPr>
                <a:xfrm>
                  <a:off x="2612933" y="4279470"/>
                  <a:ext cx="2858589" cy="2068147"/>
                  <a:chOff x="2850098" y="4270481"/>
                  <a:chExt cx="2858589" cy="2068147"/>
                </a:xfrm>
              </p:grpSpPr>
              <p:pic>
                <p:nvPicPr>
                  <p:cNvPr id="26628" name="Picture 4" descr="image pubis_region for definition side of card"/>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850098" y="4270481"/>
                    <a:ext cx="2858589" cy="2068147"/>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3913747" y="5670185"/>
                    <a:ext cx="731290"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Os</a:t>
                    </a:r>
                    <a:r>
                      <a:rPr lang="hu-HU" sz="1000" b="1" dirty="0" smtClean="0">
                        <a:latin typeface="Arial" panose="020B0604020202020204" pitchFamily="34" charset="0"/>
                        <a:cs typeface="Arial" panose="020B0604020202020204" pitchFamily="34" charset="0"/>
                      </a:rPr>
                      <a:t> pubis</a:t>
                    </a:r>
                    <a:endParaRPr lang="hu-HU" sz="1000" b="1" dirty="0">
                      <a:latin typeface="Arial" panose="020B0604020202020204" pitchFamily="34" charset="0"/>
                      <a:cs typeface="Arial" panose="020B0604020202020204" pitchFamily="34" charset="0"/>
                    </a:endParaRPr>
                  </a:p>
                </p:txBody>
              </p:sp>
            </p:grpSp>
            <p:sp>
              <p:nvSpPr>
                <p:cNvPr id="7" name="Szövegdoboz 6"/>
                <p:cNvSpPr txBox="1"/>
                <p:nvPr/>
              </p:nvSpPr>
              <p:spPr>
                <a:xfrm>
                  <a:off x="2850329" y="4533363"/>
                  <a:ext cx="606256" cy="276999"/>
                </a:xfrm>
                <a:prstGeom prst="rect">
                  <a:avLst/>
                </a:prstGeom>
                <a:noFill/>
              </p:spPr>
              <p:txBody>
                <a:bodyPr wrap="none" rtlCol="0">
                  <a:spAutoFit/>
                </a:bodyPr>
                <a:lstStyle/>
                <a:p>
                  <a:r>
                    <a:rPr lang="hu-HU" sz="1200" b="1" dirty="0" err="1" smtClean="0">
                      <a:latin typeface="Arial" panose="020B0604020202020204" pitchFamily="34" charset="0"/>
                      <a:cs typeface="Arial" panose="020B0604020202020204" pitchFamily="34" charset="0"/>
                    </a:rPr>
                    <a:t>Os</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ilii</a:t>
                  </a:r>
                  <a:endParaRPr lang="hu-HU" sz="1200" b="1" dirty="0">
                    <a:latin typeface="Arial" panose="020B0604020202020204" pitchFamily="34" charset="0"/>
                    <a:cs typeface="Arial" panose="020B0604020202020204" pitchFamily="34" charset="0"/>
                  </a:endParaRPr>
                </a:p>
              </p:txBody>
            </p:sp>
          </p:grpSp>
          <p:cxnSp>
            <p:nvCxnSpPr>
              <p:cNvPr id="15" name="Egyenes összekötő nyíllal 14"/>
              <p:cNvCxnSpPr/>
              <p:nvPr/>
            </p:nvCxnSpPr>
            <p:spPr>
              <a:xfrm>
                <a:off x="4418272" y="2777811"/>
                <a:ext cx="462821" cy="1844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Szövegdoboz 18"/>
              <p:cNvSpPr txBox="1"/>
              <p:nvPr/>
            </p:nvSpPr>
            <p:spPr>
              <a:xfrm>
                <a:off x="4104595" y="2461687"/>
                <a:ext cx="715260"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Os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ischii</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26646" name="Picture 22" descr="image ischium for term side of card"/>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10981" y="2244642"/>
              <a:ext cx="2216834" cy="1658931"/>
            </a:xfrm>
            <a:prstGeom prst="rect">
              <a:avLst/>
            </a:prstGeom>
            <a:noFill/>
            <a:extLst>
              <a:ext uri="{909E8E84-426E-40DD-AFC4-6F175D3DCCD1}">
                <a14:hiddenFill xmlns:a14="http://schemas.microsoft.com/office/drawing/2010/main">
                  <a:solidFill>
                    <a:srgbClr val="FFFFFF"/>
                  </a:solidFill>
                </a14:hiddenFill>
              </a:ext>
            </a:extLst>
          </p:spPr>
        </p:pic>
        <p:sp>
          <p:nvSpPr>
            <p:cNvPr id="23" name="Szövegdoboz 22"/>
            <p:cNvSpPr txBox="1"/>
            <p:nvPr/>
          </p:nvSpPr>
          <p:spPr>
            <a:xfrm>
              <a:off x="4216234" y="3614494"/>
              <a:ext cx="530915"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Os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ilii</a:t>
              </a:r>
              <a:endParaRPr lang="hu-HU" sz="1000" b="1" dirty="0">
                <a:solidFill>
                  <a:schemeClr val="bg1"/>
                </a:solidFill>
                <a:latin typeface="Arial" panose="020B0604020202020204" pitchFamily="34" charset="0"/>
                <a:cs typeface="Arial" panose="020B0604020202020204" pitchFamily="34" charset="0"/>
              </a:endParaRPr>
            </a:p>
          </p:txBody>
        </p:sp>
        <p:sp>
          <p:nvSpPr>
            <p:cNvPr id="2" name="Szövegdoboz 1"/>
            <p:cNvSpPr txBox="1"/>
            <p:nvPr/>
          </p:nvSpPr>
          <p:spPr>
            <a:xfrm>
              <a:off x="7290042" y="3652912"/>
              <a:ext cx="715260"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Os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ischii</a:t>
              </a:r>
              <a:endParaRPr lang="hu-HU" sz="1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804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sz="half" idx="1"/>
          </p:nvPr>
        </p:nvSpPr>
        <p:spPr>
          <a:xfrm>
            <a:off x="230904" y="928950"/>
            <a:ext cx="3097213" cy="1295400"/>
          </a:xfrm>
        </p:spPr>
        <p:txBody>
          <a:bodyPr>
            <a:noAutofit/>
          </a:bodyPr>
          <a:lstStyle/>
          <a:p>
            <a:pPr marL="0" indent="0" eaLnBrk="1" hangingPunct="1">
              <a:lnSpc>
                <a:spcPct val="150000"/>
              </a:lnSpc>
              <a:buNone/>
            </a:pPr>
            <a:r>
              <a:rPr lang="hu-HU" altLang="de-DE" sz="1200" b="1" dirty="0" smtClean="0">
                <a:latin typeface="Arial" panose="020B0604020202020204" pitchFamily="34" charset="0"/>
                <a:cs typeface="Arial" panose="020B0604020202020204" pitchFamily="34" charset="0"/>
              </a:rPr>
              <a:t>FELADAT:</a:t>
            </a:r>
            <a:endParaRPr lang="hu-HU" altLang="de-DE" sz="1200" b="1" dirty="0">
              <a:latin typeface="Arial" panose="020B0604020202020204" pitchFamily="34" charset="0"/>
              <a:cs typeface="Arial" panose="020B0604020202020204" pitchFamily="34" charset="0"/>
            </a:endParaRPr>
          </a:p>
          <a:p>
            <a:pPr>
              <a:lnSpc>
                <a:spcPct val="150000"/>
              </a:lnSpc>
            </a:pPr>
            <a:r>
              <a:rPr lang="hu-HU" altLang="de-DE" sz="1200" b="1" dirty="0">
                <a:latin typeface="Arial" panose="020B0604020202020204" pitchFamily="34" charset="0"/>
                <a:cs typeface="Arial" panose="020B0604020202020204" pitchFamily="34" charset="0"/>
              </a:rPr>
              <a:t>t</a:t>
            </a:r>
            <a:r>
              <a:rPr lang="hu-HU" altLang="de-DE" sz="1200" b="1" dirty="0" smtClean="0">
                <a:latin typeface="Arial" panose="020B0604020202020204" pitchFamily="34" charset="0"/>
                <a:cs typeface="Arial" panose="020B0604020202020204" pitchFamily="34" charset="0"/>
              </a:rPr>
              <a:t>estüregek határolása</a:t>
            </a:r>
            <a:endParaRPr lang="en-US" altLang="de-DE" sz="1200" b="1" dirty="0">
              <a:latin typeface="Arial" panose="020B0604020202020204" pitchFamily="34" charset="0"/>
              <a:cs typeface="Arial" panose="020B0604020202020204" pitchFamily="34" charset="0"/>
            </a:endParaRPr>
          </a:p>
          <a:p>
            <a:pPr>
              <a:lnSpc>
                <a:spcPct val="150000"/>
              </a:lnSpc>
            </a:pPr>
            <a:r>
              <a:rPr lang="hu-HU" altLang="de-DE" sz="1200" b="1" dirty="0">
                <a:latin typeface="Arial" panose="020B0604020202020204" pitchFamily="34" charset="0"/>
                <a:cs typeface="Arial" panose="020B0604020202020204" pitchFamily="34" charset="0"/>
              </a:rPr>
              <a:t>i</a:t>
            </a:r>
            <a:r>
              <a:rPr lang="hu-HU" altLang="de-DE" sz="1200" b="1" dirty="0" smtClean="0">
                <a:latin typeface="Arial" panose="020B0604020202020204" pitchFamily="34" charset="0"/>
                <a:cs typeface="Arial" panose="020B0604020202020204" pitchFamily="34" charset="0"/>
              </a:rPr>
              <a:t>zom eredésére , tapadására szolgálnak</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AutoNum type="arabicPeriod"/>
            </a:pPr>
            <a:r>
              <a:rPr lang="hu-HU" altLang="de-DE" sz="1200" b="1" dirty="0">
                <a:latin typeface="Arial" panose="020B0604020202020204" pitchFamily="34" charset="0"/>
                <a:cs typeface="Arial" panose="020B0604020202020204" pitchFamily="34" charset="0"/>
              </a:rPr>
              <a:t>k</a:t>
            </a:r>
            <a:r>
              <a:rPr lang="hu-HU" altLang="de-DE" sz="1200" b="1" dirty="0" smtClean="0">
                <a:latin typeface="Arial" panose="020B0604020202020204" pitchFamily="34" charset="0"/>
                <a:cs typeface="Arial" panose="020B0604020202020204" pitchFamily="34" charset="0"/>
              </a:rPr>
              <a:t>oponya csontok</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AutoNum type="arabicPeriod"/>
            </a:pPr>
            <a:r>
              <a:rPr lang="hu-HU" altLang="de-DE" sz="1200" b="1" dirty="0" err="1">
                <a:latin typeface="Arial" panose="020B0604020202020204" pitchFamily="34" charset="0"/>
                <a:cs typeface="Arial" panose="020B0604020202020204" pitchFamily="34" charset="0"/>
              </a:rPr>
              <a:t>s</a:t>
            </a:r>
            <a:r>
              <a:rPr lang="hu-HU" altLang="de-DE" sz="1200" b="1" dirty="0" err="1" smtClean="0">
                <a:latin typeface="Arial" panose="020B0604020202020204" pitchFamily="34" charset="0"/>
                <a:cs typeface="Arial" panose="020B0604020202020204" pitchFamily="34" charset="0"/>
              </a:rPr>
              <a:t>capula</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AutoNum type="arabicPeriod"/>
            </a:pPr>
            <a:r>
              <a:rPr lang="hu-HU" altLang="de-DE" sz="1200" b="1" dirty="0" err="1">
                <a:latin typeface="Arial" panose="020B0604020202020204" pitchFamily="34" charset="0"/>
                <a:cs typeface="Arial" panose="020B0604020202020204" pitchFamily="34" charset="0"/>
              </a:rPr>
              <a:t>s</a:t>
            </a:r>
            <a:r>
              <a:rPr lang="hu-HU" altLang="de-DE" sz="1200" b="1" dirty="0" err="1" smtClean="0">
                <a:latin typeface="Arial" panose="020B0604020202020204" pitchFamily="34" charset="0"/>
                <a:cs typeface="Arial" panose="020B0604020202020204" pitchFamily="34" charset="0"/>
              </a:rPr>
              <a:t>trenum</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AutoNum type="arabicPeriod"/>
            </a:pPr>
            <a:r>
              <a:rPr lang="hu-HU" altLang="de-DE" sz="1200" b="1" dirty="0" err="1">
                <a:latin typeface="Arial" panose="020B0604020202020204" pitchFamily="34" charset="0"/>
                <a:cs typeface="Arial" panose="020B0604020202020204" pitchFamily="34" charset="0"/>
              </a:rPr>
              <a:t>o</a:t>
            </a:r>
            <a:r>
              <a:rPr lang="hu-HU" altLang="de-DE" sz="1200" b="1" dirty="0" err="1" smtClean="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coxae</a:t>
            </a:r>
            <a:endParaRPr lang="hu-HU" altLang="de-DE" sz="1200" b="1" dirty="0">
              <a:latin typeface="Arial" panose="020B0604020202020204" pitchFamily="34" charset="0"/>
              <a:cs typeface="Arial" panose="020B0604020202020204" pitchFamily="34" charset="0"/>
            </a:endParaRPr>
          </a:p>
          <a:p>
            <a:pPr eaLnBrk="1" hangingPunct="1">
              <a:lnSpc>
                <a:spcPct val="150000"/>
              </a:lnSpc>
              <a:buFontTx/>
              <a:buAutoNum type="arabicPeriod"/>
            </a:pPr>
            <a:r>
              <a:rPr lang="hu-HU" altLang="de-DE" sz="1200" b="1" dirty="0" err="1">
                <a:latin typeface="Arial" panose="020B0604020202020204" pitchFamily="34" charset="0"/>
                <a:cs typeface="Arial" panose="020B0604020202020204" pitchFamily="34" charset="0"/>
              </a:rPr>
              <a:t>c</a:t>
            </a:r>
            <a:r>
              <a:rPr lang="hu-HU" altLang="de-DE" sz="1200" b="1" dirty="0" err="1" smtClean="0">
                <a:latin typeface="Arial" panose="020B0604020202020204" pitchFamily="34" charset="0"/>
                <a:cs typeface="Arial" panose="020B0604020202020204" pitchFamily="34" charset="0"/>
              </a:rPr>
              <a:t>osta</a:t>
            </a:r>
            <a:endParaRPr lang="en-US" altLang="de-DE" sz="1200" b="1" dirty="0">
              <a:latin typeface="Arial" panose="020B0604020202020204" pitchFamily="34" charset="0"/>
              <a:cs typeface="Arial" panose="020B0604020202020204" pitchFamily="34" charset="0"/>
            </a:endParaRPr>
          </a:p>
        </p:txBody>
      </p:sp>
      <p:sp>
        <p:nvSpPr>
          <p:cNvPr id="8195" name="Szövegdoboz 7"/>
          <p:cNvSpPr txBox="1">
            <a:spLocks noChangeArrowheads="1"/>
          </p:cNvSpPr>
          <p:nvPr/>
        </p:nvSpPr>
        <p:spPr bwMode="auto">
          <a:xfrm>
            <a:off x="5101834" y="211801"/>
            <a:ext cx="2419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LAPOS CSONTOK</a:t>
            </a:r>
            <a:endParaRPr lang="hu-HU" altLang="de-DE" sz="2000" b="1" dirty="0"/>
          </a:p>
        </p:txBody>
      </p:sp>
      <p:pic>
        <p:nvPicPr>
          <p:cNvPr id="8197" name="Picture 16" descr="Képtalálat a következőre: „schulterblat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7162" y="1082480"/>
            <a:ext cx="3910012"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関連画像"/>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4641" y="2251667"/>
            <a:ext cx="2145475" cy="21454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capula anatomy」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66090" y="70323"/>
            <a:ext cx="2154026" cy="215402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chädel anatomie」の画像検索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80900" y="873560"/>
            <a:ext cx="2595568" cy="259556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uman  skelet anatomy」の画像検索結果"/>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582285" y="3592317"/>
            <a:ext cx="2154513" cy="318497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uman  skelet anatomy」の画像検索結果"/>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351584" y="4494534"/>
            <a:ext cx="2069018" cy="21652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Egyenes összekötő nyíllal 2"/>
          <p:cNvCxnSpPr/>
          <p:nvPr/>
        </p:nvCxnSpPr>
        <p:spPr>
          <a:xfrm>
            <a:off x="4091746" y="3954281"/>
            <a:ext cx="336243" cy="4428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Szövegdoboz 3"/>
          <p:cNvSpPr txBox="1"/>
          <p:nvPr/>
        </p:nvSpPr>
        <p:spPr>
          <a:xfrm>
            <a:off x="3626664" y="3708060"/>
            <a:ext cx="704039"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Sternum</a:t>
            </a:r>
            <a:endParaRPr lang="hu-HU" sz="1000" b="1" dirty="0">
              <a:solidFill>
                <a:schemeClr val="bg1"/>
              </a:solidFill>
              <a:latin typeface="Arial" panose="020B0604020202020204" pitchFamily="34" charset="0"/>
              <a:cs typeface="Arial" panose="020B0604020202020204" pitchFamily="34" charset="0"/>
            </a:endParaRPr>
          </a:p>
        </p:txBody>
      </p:sp>
      <p:pic>
        <p:nvPicPr>
          <p:cNvPr id="6146" name="Picture 2" descr="「mellkas csontok」の画像検索結果"/>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30904" y="4390703"/>
            <a:ext cx="2820473" cy="23729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edence  csontok」の画像検索結果"/>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62694" y="4040109"/>
            <a:ext cx="3291782" cy="234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776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sz="half" idx="1"/>
          </p:nvPr>
        </p:nvSpPr>
        <p:spPr>
          <a:xfrm>
            <a:off x="256685" y="1430244"/>
            <a:ext cx="8280400" cy="4248150"/>
          </a:xfrm>
        </p:spPr>
        <p:txBody>
          <a:bodyPr/>
          <a:lstStyle/>
          <a:p>
            <a:pPr marL="0" indent="0">
              <a:lnSpc>
                <a:spcPct val="150000"/>
              </a:lnSpc>
              <a:buNone/>
              <a:defRPr/>
            </a:pPr>
            <a:r>
              <a:rPr lang="hu-HU" altLang="de-DE" sz="1200" b="1" dirty="0" smtClean="0">
                <a:latin typeface="Arial" panose="020B0604020202020204" pitchFamily="34" charset="0"/>
                <a:cs typeface="Arial" panose="020B0604020202020204" pitchFamily="34" charset="0"/>
              </a:rPr>
              <a:t>RÉSZEI:</a:t>
            </a:r>
            <a:endParaRPr lang="hu-HU" altLang="de-DE" sz="1200" b="1" dirty="0">
              <a:latin typeface="Arial" panose="020B0604020202020204" pitchFamily="34" charset="0"/>
              <a:cs typeface="Arial" panose="020B0604020202020204" pitchFamily="34" charset="0"/>
            </a:endParaRPr>
          </a:p>
          <a:p>
            <a:pPr marL="0" indent="0">
              <a:lnSpc>
                <a:spcPct val="200000"/>
              </a:lnSpc>
              <a:buNone/>
              <a:defRPr/>
            </a:pPr>
            <a:r>
              <a:rPr lang="hu-HU" altLang="de-DE" sz="1200" b="1" dirty="0" smtClean="0">
                <a:latin typeface="Arial" panose="020B0604020202020204" pitchFamily="34" charset="0"/>
                <a:cs typeface="Arial" panose="020B0604020202020204" pitchFamily="34" charset="0"/>
              </a:rPr>
              <a:t>II</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o</a:t>
            </a:r>
            <a:r>
              <a:rPr lang="hu-HU" altLang="de-DE" sz="1200" b="1" dirty="0" err="1" smtClean="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sacrum</a:t>
            </a:r>
            <a:r>
              <a:rPr lang="hu-HU" altLang="de-DE" sz="1200" b="1" dirty="0">
                <a:latin typeface="Arial" panose="020B0604020202020204" pitchFamily="34" charset="0"/>
                <a:cs typeface="Arial" panose="020B0604020202020204" pitchFamily="34" charset="0"/>
              </a:rPr>
              <a:t> </a:t>
            </a:r>
          </a:p>
          <a:p>
            <a:pPr marL="0" indent="0">
              <a:lnSpc>
                <a:spcPct val="200000"/>
              </a:lnSpc>
              <a:buNone/>
              <a:defRPr/>
            </a:pPr>
            <a:r>
              <a:rPr lang="hu-HU" altLang="de-DE" sz="1200" b="1" dirty="0">
                <a:latin typeface="Arial" panose="020B0604020202020204" pitchFamily="34" charset="0"/>
                <a:cs typeface="Arial" panose="020B0604020202020204" pitchFamily="34" charset="0"/>
              </a:rPr>
              <a:t>III. </a:t>
            </a:r>
            <a:r>
              <a:rPr lang="hu-HU" altLang="de-DE" sz="1200" b="1" dirty="0" err="1">
                <a:latin typeface="Arial" panose="020B0604020202020204" pitchFamily="34" charset="0"/>
                <a:cs typeface="Arial" panose="020B0604020202020204" pitchFamily="34" charset="0"/>
              </a:rPr>
              <a:t>o</a:t>
            </a:r>
            <a:r>
              <a:rPr lang="hu-HU" altLang="de-DE" sz="1200" b="1" dirty="0" err="1" smtClean="0">
                <a:latin typeface="Arial" panose="020B0604020202020204" pitchFamily="34" charset="0"/>
                <a:cs typeface="Arial" panose="020B0604020202020204" pitchFamily="34" charset="0"/>
              </a:rPr>
              <a:t>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coccygis</a:t>
            </a:r>
            <a:r>
              <a:rPr lang="hu-HU" altLang="de-DE" sz="1200" b="1" dirty="0">
                <a:latin typeface="Arial" panose="020B0604020202020204" pitchFamily="34" charset="0"/>
                <a:cs typeface="Arial" panose="020B0604020202020204" pitchFamily="34" charset="0"/>
              </a:rPr>
              <a:t> </a:t>
            </a:r>
          </a:p>
        </p:txBody>
      </p:sp>
      <p:sp>
        <p:nvSpPr>
          <p:cNvPr id="41987" name="Szövegdoboz 3"/>
          <p:cNvSpPr txBox="1">
            <a:spLocks noChangeArrowheads="1"/>
          </p:cNvSpPr>
          <p:nvPr/>
        </p:nvSpPr>
        <p:spPr bwMode="auto">
          <a:xfrm>
            <a:off x="4969836" y="319901"/>
            <a:ext cx="18405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MEDENCEÖV</a:t>
            </a:r>
            <a:endParaRPr lang="en-US" altLang="de-DE" sz="2000" b="1" dirty="0"/>
          </a:p>
        </p:txBody>
      </p:sp>
      <p:pic>
        <p:nvPicPr>
          <p:cNvPr id="41988" name="Picture 2" descr="Kapcsolódó ké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6685" y="4045951"/>
            <a:ext cx="360362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Képtalálat a következőre: „untere extremität anatom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8112" y="1121374"/>
            <a:ext cx="6925267" cy="2450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éptalálat a következőre: „sacru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8238" y="4045951"/>
            <a:ext cx="2469028" cy="25427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éptalálat a következőre: „sacru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0404" y="4101131"/>
            <a:ext cx="2514597" cy="261365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éptalálat a következőre: „sacru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69673" y="91704"/>
            <a:ext cx="3035860" cy="24691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sacrum.jpg for term side of card"/>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518139" y="2698917"/>
            <a:ext cx="2166938" cy="407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879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sz="half" idx="1"/>
          </p:nvPr>
        </p:nvSpPr>
        <p:spPr>
          <a:xfrm>
            <a:off x="457199" y="1118161"/>
            <a:ext cx="8384802" cy="4771650"/>
          </a:xfrm>
        </p:spPr>
        <p:txBody>
          <a:bodyPr>
            <a:normAutofit/>
          </a:bodyPr>
          <a:lstStyle/>
          <a:p>
            <a:pPr marL="0" indent="0">
              <a:lnSpc>
                <a:spcPct val="150000"/>
              </a:lnSpc>
              <a:buNone/>
              <a:defRPr/>
            </a:pPr>
            <a:r>
              <a:rPr lang="hu-HU" altLang="de-DE" sz="1200" b="1" dirty="0" smtClean="0">
                <a:latin typeface="Arial" panose="020B0604020202020204" pitchFamily="34" charset="0"/>
                <a:cs typeface="Arial" panose="020B0604020202020204" pitchFamily="34" charset="0"/>
              </a:rPr>
              <a:t>SZABAD ALSÓ VÉGTAG RÉSZEI:</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Tx/>
              <a:buAutoNum type="arabicPeriod"/>
              <a:defRPr/>
            </a:pPr>
            <a:r>
              <a:rPr lang="hu-HU" altLang="de-DE" sz="1200" b="1" dirty="0" err="1">
                <a:latin typeface="Arial" panose="020B0604020202020204" pitchFamily="34" charset="0"/>
                <a:cs typeface="Arial" panose="020B0604020202020204" pitchFamily="34" charset="0"/>
              </a:rPr>
              <a:t>f</a:t>
            </a:r>
            <a:r>
              <a:rPr lang="hu-HU" altLang="de-DE" sz="1200" b="1" dirty="0" err="1" smtClean="0">
                <a:latin typeface="Arial" panose="020B0604020202020204" pitchFamily="34" charset="0"/>
                <a:cs typeface="Arial" panose="020B0604020202020204" pitchFamily="34" charset="0"/>
              </a:rPr>
              <a:t>emur</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Tx/>
              <a:buAutoNum type="arabicPeriod"/>
              <a:defRPr/>
            </a:pPr>
            <a:r>
              <a:rPr lang="hu-HU" altLang="de-DE" sz="1200" b="1" dirty="0" err="1">
                <a:latin typeface="Arial" panose="020B0604020202020204" pitchFamily="34" charset="0"/>
                <a:cs typeface="Arial" panose="020B0604020202020204" pitchFamily="34" charset="0"/>
              </a:rPr>
              <a:t>t</a:t>
            </a:r>
            <a:r>
              <a:rPr lang="hu-HU" altLang="de-DE" sz="1200" b="1" dirty="0" err="1" smtClean="0">
                <a:latin typeface="Arial" panose="020B0604020202020204" pitchFamily="34" charset="0"/>
                <a:cs typeface="Arial" panose="020B0604020202020204" pitchFamily="34" charset="0"/>
              </a:rPr>
              <a:t>ibia</a:t>
            </a:r>
            <a:endParaRPr lang="hu-HU" altLang="de-DE" sz="1200" b="1" dirty="0" smtClean="0">
              <a:latin typeface="Arial" panose="020B0604020202020204" pitchFamily="34" charset="0"/>
              <a:cs typeface="Arial" panose="020B0604020202020204" pitchFamily="34" charset="0"/>
            </a:endParaRPr>
          </a:p>
          <a:p>
            <a:pPr eaLnBrk="1" hangingPunct="1">
              <a:lnSpc>
                <a:spcPct val="200000"/>
              </a:lnSpc>
              <a:buFontTx/>
              <a:buAutoNum type="arabicPeriod"/>
              <a:defRPr/>
            </a:pPr>
            <a:r>
              <a:rPr lang="hu-HU" altLang="de-DE" sz="1200" b="1" dirty="0">
                <a:latin typeface="Arial" panose="020B0604020202020204" pitchFamily="34" charset="0"/>
                <a:cs typeface="Arial" panose="020B0604020202020204" pitchFamily="34" charset="0"/>
              </a:rPr>
              <a:t>f</a:t>
            </a:r>
            <a:r>
              <a:rPr lang="hu-HU" altLang="de-DE" sz="1200" b="1" dirty="0" smtClean="0">
                <a:latin typeface="Arial" panose="020B0604020202020204" pitchFamily="34" charset="0"/>
                <a:cs typeface="Arial" panose="020B0604020202020204" pitchFamily="34" charset="0"/>
              </a:rPr>
              <a:t>ibula </a:t>
            </a:r>
            <a:endParaRPr lang="hu-HU" altLang="de-DE" sz="1200" b="1" dirty="0">
              <a:latin typeface="Arial" panose="020B0604020202020204" pitchFamily="34" charset="0"/>
              <a:cs typeface="Arial" panose="020B0604020202020204" pitchFamily="34" charset="0"/>
            </a:endParaRPr>
          </a:p>
        </p:txBody>
      </p:sp>
      <p:sp>
        <p:nvSpPr>
          <p:cNvPr id="43011" name="Szövegdoboz 3"/>
          <p:cNvSpPr txBox="1">
            <a:spLocks noChangeArrowheads="1"/>
          </p:cNvSpPr>
          <p:nvPr/>
        </p:nvSpPr>
        <p:spPr bwMode="auto">
          <a:xfrm>
            <a:off x="5352719" y="220259"/>
            <a:ext cx="20331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VÉGTAG</a:t>
            </a:r>
            <a:endParaRPr lang="en-US" altLang="de-DE" sz="2000" b="1" dirty="0"/>
          </a:p>
        </p:txBody>
      </p:sp>
      <p:pic>
        <p:nvPicPr>
          <p:cNvPr id="43012" name="Picture 2" descr="Képtalálat a következőre: „oberschenkelknoch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1284" y="3097722"/>
            <a:ext cx="1985867" cy="350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Képtalálat a következőre: „unterschenkelknoch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1683" y="3989855"/>
            <a:ext cx="3517597" cy="261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Kapcsolódó ké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10129220" y="1118161"/>
            <a:ext cx="1950863" cy="44937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Csoportba foglalás 3"/>
          <p:cNvGrpSpPr/>
          <p:nvPr/>
        </p:nvGrpSpPr>
        <p:grpSpPr>
          <a:xfrm>
            <a:off x="7732758" y="1392051"/>
            <a:ext cx="2218485" cy="5195607"/>
            <a:chOff x="7083202" y="1118161"/>
            <a:chExt cx="2218485" cy="5195607"/>
          </a:xfrm>
        </p:grpSpPr>
        <p:pic>
          <p:nvPicPr>
            <p:cNvPr id="6148" name="Picture 4" descr="image tibia for term side of car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89219" y="1118161"/>
              <a:ext cx="2124634" cy="24269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fibula for term side of card"/>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83202" y="3784252"/>
              <a:ext cx="2218485" cy="252951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7083202" y="3257765"/>
              <a:ext cx="482824"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Tibia</a:t>
              </a:r>
              <a:endParaRPr lang="hu-HU" sz="1000" b="1" dirty="0">
                <a:solidFill>
                  <a:schemeClr val="bg1"/>
                </a:solidFill>
                <a:latin typeface="Arial" panose="020B0604020202020204" pitchFamily="34" charset="0"/>
                <a:cs typeface="Arial" panose="020B0604020202020204" pitchFamily="34" charset="0"/>
              </a:endParaRPr>
            </a:p>
          </p:txBody>
        </p:sp>
        <p:sp>
          <p:nvSpPr>
            <p:cNvPr id="3" name="Szövegdoboz 2"/>
            <p:cNvSpPr txBox="1"/>
            <p:nvPr/>
          </p:nvSpPr>
          <p:spPr>
            <a:xfrm>
              <a:off x="7090522" y="6005794"/>
              <a:ext cx="561372" cy="246221"/>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Fibula</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6154" name="Picture 10" descr="Képtalálat a következőre: „fem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95385" y="896770"/>
            <a:ext cx="1609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4667826" y="1299881"/>
            <a:ext cx="575799"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Femur</a:t>
            </a:r>
            <a:endParaRPr lang="hu-HU" sz="1000" b="1" dirty="0">
              <a:solidFill>
                <a:schemeClr val="bg1"/>
              </a:solidFill>
              <a:latin typeface="Arial" panose="020B0604020202020204" pitchFamily="34" charset="0"/>
              <a:cs typeface="Arial" panose="020B0604020202020204" pitchFamily="34" charset="0"/>
            </a:endParaRPr>
          </a:p>
        </p:txBody>
      </p:sp>
      <p:pic>
        <p:nvPicPr>
          <p:cNvPr id="6156" name="Picture 12" descr="image femur.jpg for term side of card"/>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947180" y="896770"/>
            <a:ext cx="1574640" cy="291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54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sz="half" idx="1"/>
          </p:nvPr>
        </p:nvSpPr>
        <p:spPr>
          <a:xfrm>
            <a:off x="286596" y="1310156"/>
            <a:ext cx="8384802" cy="4771650"/>
          </a:xfrm>
        </p:spPr>
        <p:txBody>
          <a:bodyPr>
            <a:normAutofit lnSpcReduction="10000"/>
          </a:bodyPr>
          <a:lstStyle/>
          <a:p>
            <a:pPr marL="0" indent="0">
              <a:lnSpc>
                <a:spcPct val="150000"/>
              </a:lnSpc>
              <a:buNone/>
              <a:defRPr/>
            </a:pPr>
            <a:r>
              <a:rPr lang="hu-HU" altLang="de-DE" sz="1200" b="1" dirty="0" smtClean="0">
                <a:latin typeface="Arial" panose="020B0604020202020204" pitchFamily="34" charset="0"/>
                <a:cs typeface="Arial" panose="020B0604020202020204" pitchFamily="34" charset="0"/>
              </a:rPr>
              <a:t>SZABAD ALSÓ VÉGTAG RÉSZEI:</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Tx/>
              <a:buAutoNum type="arabicPeriod"/>
              <a:defRPr/>
            </a:pPr>
            <a:r>
              <a:rPr lang="hu-HU" altLang="de-DE" sz="1200" b="1" dirty="0" smtClean="0">
                <a:latin typeface="Arial" panose="020B0604020202020204" pitchFamily="34" charset="0"/>
                <a:cs typeface="Arial" panose="020B0604020202020204" pitchFamily="34" charset="0"/>
              </a:rPr>
              <a:t>PES </a:t>
            </a:r>
            <a:r>
              <a:rPr lang="hu-HU" altLang="de-DE" sz="1200" b="1" dirty="0">
                <a:latin typeface="Arial" panose="020B0604020202020204" pitchFamily="34" charset="0"/>
                <a:cs typeface="Arial" panose="020B0604020202020204" pitchFamily="34" charset="0"/>
              </a:rPr>
              <a:t>(</a:t>
            </a:r>
            <a:r>
              <a:rPr lang="hu-HU" altLang="de-DE" sz="1200" b="1" dirty="0" smtClean="0">
                <a:latin typeface="Arial" panose="020B0604020202020204" pitchFamily="34" charset="0"/>
                <a:cs typeface="Arial" panose="020B0604020202020204" pitchFamily="34" charset="0"/>
              </a:rPr>
              <a:t>LÁB)</a:t>
            </a:r>
          </a:p>
          <a:p>
            <a:pPr marL="0" indent="0" eaLnBrk="1" hangingPunct="1">
              <a:lnSpc>
                <a:spcPct val="200000"/>
              </a:lnSpc>
              <a:buNone/>
              <a:defRPr/>
            </a:pPr>
            <a:r>
              <a:rPr lang="hu-HU" altLang="de-DE" sz="1200" b="1" dirty="0" smtClean="0">
                <a:latin typeface="Arial" panose="020B0604020202020204" pitchFamily="34" charset="0"/>
                <a:cs typeface="Arial" panose="020B0604020202020204" pitchFamily="34" charset="0"/>
              </a:rPr>
              <a:t>A. TARSUS (lábtő): </a:t>
            </a:r>
          </a:p>
          <a:p>
            <a:pPr eaLnBrk="1" hangingPunct="1">
              <a:lnSpc>
                <a:spcPct val="200000"/>
              </a:lnSpc>
              <a:buFont typeface="+mj-lt"/>
              <a:buAutoNum type="alphaLcParenR"/>
              <a:defRPr/>
            </a:pPr>
            <a:r>
              <a:rPr lang="hu-HU" altLang="de-DE" sz="1200" b="1" i="1" dirty="0" err="1">
                <a:latin typeface="Arial" panose="020B0604020202020204" pitchFamily="34" charset="0"/>
                <a:cs typeface="Arial" panose="020B0604020202020204" pitchFamily="34" charset="0"/>
              </a:rPr>
              <a:t>t</a:t>
            </a:r>
            <a:r>
              <a:rPr lang="hu-HU" altLang="de-DE" sz="1200" b="1" i="1" dirty="0" err="1" smtClean="0">
                <a:latin typeface="Arial" panose="020B0604020202020204" pitchFamily="34" charset="0"/>
                <a:cs typeface="Arial" panose="020B0604020202020204" pitchFamily="34" charset="0"/>
              </a:rPr>
              <a:t>alus</a:t>
            </a:r>
            <a:r>
              <a:rPr lang="hu-HU" altLang="de-DE" sz="1200" b="1" i="1" dirty="0" smtClean="0">
                <a:latin typeface="Arial" panose="020B0604020202020204" pitchFamily="34" charset="0"/>
                <a:cs typeface="Arial" panose="020B0604020202020204" pitchFamily="34" charset="0"/>
              </a:rPr>
              <a:t> (ugrócsont)</a:t>
            </a:r>
          </a:p>
          <a:p>
            <a:pPr eaLnBrk="1" hangingPunct="1">
              <a:lnSpc>
                <a:spcPct val="200000"/>
              </a:lnSpc>
              <a:buFont typeface="+mj-lt"/>
              <a:buAutoNum type="alphaLcParenR"/>
              <a:defRPr/>
            </a:pPr>
            <a:r>
              <a:rPr lang="hu-HU" altLang="de-DE" sz="1200" b="1" i="1" dirty="0" err="1">
                <a:latin typeface="Arial" panose="020B0604020202020204" pitchFamily="34" charset="0"/>
                <a:cs typeface="Arial" panose="020B0604020202020204" pitchFamily="34" charset="0"/>
              </a:rPr>
              <a:t>c</a:t>
            </a:r>
            <a:r>
              <a:rPr lang="hu-HU" altLang="de-DE" sz="1200" b="1" i="1" dirty="0" err="1" smtClean="0">
                <a:latin typeface="Arial" panose="020B0604020202020204" pitchFamily="34" charset="0"/>
                <a:cs typeface="Arial" panose="020B0604020202020204" pitchFamily="34" charset="0"/>
              </a:rPr>
              <a:t>alcaneus</a:t>
            </a:r>
            <a:r>
              <a:rPr lang="hu-HU" altLang="de-DE" sz="1200" b="1" i="1" dirty="0" smtClean="0">
                <a:latin typeface="Arial" panose="020B0604020202020204" pitchFamily="34" charset="0"/>
                <a:cs typeface="Arial" panose="020B0604020202020204" pitchFamily="34" charset="0"/>
              </a:rPr>
              <a:t> (sarokcsont)</a:t>
            </a:r>
          </a:p>
          <a:p>
            <a:pPr eaLnBrk="1" hangingPunct="1">
              <a:lnSpc>
                <a:spcPct val="200000"/>
              </a:lnSpc>
              <a:buFont typeface="+mj-lt"/>
              <a:buAutoNum type="alphaLcParenR"/>
              <a:defRPr/>
            </a:pPr>
            <a:r>
              <a:rPr lang="hu-HU" altLang="de-DE" sz="1200" b="1" i="1" dirty="0" err="1">
                <a:latin typeface="Arial" panose="020B0604020202020204" pitchFamily="34" charset="0"/>
                <a:cs typeface="Arial" panose="020B0604020202020204" pitchFamily="34" charset="0"/>
              </a:rPr>
              <a:t>o</a:t>
            </a:r>
            <a:r>
              <a:rPr lang="hu-HU" altLang="de-DE" sz="1200" b="1" i="1" dirty="0" err="1" smtClean="0">
                <a:latin typeface="Arial" panose="020B0604020202020204" pitchFamily="34" charset="0"/>
                <a:cs typeface="Arial" panose="020B0604020202020204" pitchFamily="34" charset="0"/>
              </a:rPr>
              <a:t>s</a:t>
            </a:r>
            <a:r>
              <a:rPr lang="hu-HU" altLang="de-DE" sz="1200" b="1" i="1" dirty="0" smtClean="0">
                <a:latin typeface="Arial" panose="020B0604020202020204" pitchFamily="34" charset="0"/>
                <a:cs typeface="Arial" panose="020B0604020202020204" pitchFamily="34" charset="0"/>
              </a:rPr>
              <a:t> </a:t>
            </a:r>
            <a:r>
              <a:rPr lang="hu-HU" altLang="de-DE" sz="1200" b="1" i="1" dirty="0" err="1" smtClean="0">
                <a:latin typeface="Arial" panose="020B0604020202020204" pitchFamily="34" charset="0"/>
                <a:cs typeface="Arial" panose="020B0604020202020204" pitchFamily="34" charset="0"/>
              </a:rPr>
              <a:t>naviculare</a:t>
            </a:r>
            <a:endParaRPr lang="hu-HU" altLang="de-DE" sz="1200" b="1" i="1" dirty="0">
              <a:latin typeface="Arial" panose="020B0604020202020204" pitchFamily="34" charset="0"/>
              <a:cs typeface="Arial" panose="020B0604020202020204" pitchFamily="34" charset="0"/>
            </a:endParaRPr>
          </a:p>
          <a:p>
            <a:pPr eaLnBrk="1" hangingPunct="1">
              <a:lnSpc>
                <a:spcPct val="200000"/>
              </a:lnSpc>
              <a:buFont typeface="+mj-lt"/>
              <a:buAutoNum type="alphaLcParenR"/>
              <a:defRPr/>
            </a:pPr>
            <a:r>
              <a:rPr lang="hu-HU" altLang="de-DE" sz="1200" b="1" i="1" dirty="0" err="1">
                <a:latin typeface="Arial" panose="020B0604020202020204" pitchFamily="34" charset="0"/>
                <a:cs typeface="Arial" panose="020B0604020202020204" pitchFamily="34" charset="0"/>
              </a:rPr>
              <a:t>o</a:t>
            </a:r>
            <a:r>
              <a:rPr lang="hu-HU" altLang="de-DE" sz="1200" b="1" i="1" dirty="0" err="1" smtClean="0">
                <a:latin typeface="Arial" panose="020B0604020202020204" pitchFamily="34" charset="0"/>
                <a:cs typeface="Arial" panose="020B0604020202020204" pitchFamily="34" charset="0"/>
              </a:rPr>
              <a:t>s</a:t>
            </a:r>
            <a:r>
              <a:rPr lang="hu-HU" altLang="de-DE" sz="1200" b="1" i="1" dirty="0" smtClean="0">
                <a:latin typeface="Arial" panose="020B0604020202020204" pitchFamily="34" charset="0"/>
                <a:cs typeface="Arial" panose="020B0604020202020204" pitchFamily="34" charset="0"/>
              </a:rPr>
              <a:t> </a:t>
            </a:r>
            <a:r>
              <a:rPr lang="hu-HU" altLang="de-DE" sz="1200" b="1" i="1" dirty="0" err="1" smtClean="0">
                <a:latin typeface="Arial" panose="020B0604020202020204" pitchFamily="34" charset="0"/>
                <a:cs typeface="Arial" panose="020B0604020202020204" pitchFamily="34" charset="0"/>
              </a:rPr>
              <a:t>cuboideum</a:t>
            </a:r>
            <a:endParaRPr lang="hu-HU" altLang="de-DE" sz="1200" b="1" i="1" dirty="0" smtClean="0">
              <a:latin typeface="Arial" panose="020B0604020202020204" pitchFamily="34" charset="0"/>
              <a:cs typeface="Arial" panose="020B0604020202020204" pitchFamily="34" charset="0"/>
            </a:endParaRPr>
          </a:p>
          <a:p>
            <a:pPr eaLnBrk="1" hangingPunct="1">
              <a:lnSpc>
                <a:spcPct val="200000"/>
              </a:lnSpc>
              <a:buFont typeface="+mj-lt"/>
              <a:buAutoNum type="alphaLcParenR"/>
              <a:defRPr/>
            </a:pPr>
            <a:r>
              <a:rPr lang="hu-HU" altLang="de-DE" sz="1200" b="1" i="1" dirty="0" err="1">
                <a:latin typeface="Arial" panose="020B0604020202020204" pitchFamily="34" charset="0"/>
                <a:cs typeface="Arial" panose="020B0604020202020204" pitchFamily="34" charset="0"/>
              </a:rPr>
              <a:t>o</a:t>
            </a:r>
            <a:r>
              <a:rPr lang="hu-HU" altLang="de-DE" sz="1200" b="1" i="1" dirty="0" err="1" smtClean="0">
                <a:latin typeface="Arial" panose="020B0604020202020204" pitchFamily="34" charset="0"/>
                <a:cs typeface="Arial" panose="020B0604020202020204" pitchFamily="34" charset="0"/>
              </a:rPr>
              <a:t>s</a:t>
            </a:r>
            <a:r>
              <a:rPr lang="hu-HU" altLang="de-DE" sz="1200" b="1" i="1" dirty="0" smtClean="0">
                <a:latin typeface="Arial" panose="020B0604020202020204" pitchFamily="34" charset="0"/>
                <a:cs typeface="Arial" panose="020B0604020202020204" pitchFamily="34" charset="0"/>
              </a:rPr>
              <a:t> </a:t>
            </a:r>
            <a:r>
              <a:rPr lang="hu-HU" altLang="de-DE" sz="1200" b="1" i="1" dirty="0" err="1">
                <a:latin typeface="Arial" panose="020B0604020202020204" pitchFamily="34" charset="0"/>
                <a:cs typeface="Arial" panose="020B0604020202020204" pitchFamily="34" charset="0"/>
              </a:rPr>
              <a:t>cuneiforme</a:t>
            </a:r>
            <a:r>
              <a:rPr lang="hu-HU" altLang="de-DE" sz="1200" b="1" i="1" dirty="0">
                <a:latin typeface="Arial" panose="020B0604020202020204" pitchFamily="34" charset="0"/>
                <a:cs typeface="Arial" panose="020B0604020202020204" pitchFamily="34" charset="0"/>
              </a:rPr>
              <a:t> </a:t>
            </a:r>
            <a:r>
              <a:rPr lang="hu-HU" altLang="de-DE" sz="1200" b="1" i="1" dirty="0" err="1">
                <a:latin typeface="Arial" panose="020B0604020202020204" pitchFamily="34" charset="0"/>
                <a:cs typeface="Arial" panose="020B0604020202020204" pitchFamily="34" charset="0"/>
              </a:rPr>
              <a:t>mediale</a:t>
            </a:r>
            <a:r>
              <a:rPr lang="hu-HU" altLang="de-DE" sz="1200" b="1" i="1" dirty="0">
                <a:latin typeface="Arial" panose="020B0604020202020204" pitchFamily="34" charset="0"/>
                <a:cs typeface="Arial" panose="020B0604020202020204" pitchFamily="34" charset="0"/>
              </a:rPr>
              <a:t>, </a:t>
            </a:r>
            <a:r>
              <a:rPr lang="hu-HU" altLang="de-DE" sz="1200" b="1" i="1" dirty="0" err="1">
                <a:latin typeface="Arial" panose="020B0604020202020204" pitchFamily="34" charset="0"/>
                <a:cs typeface="Arial" panose="020B0604020202020204" pitchFamily="34" charset="0"/>
              </a:rPr>
              <a:t>intermedium</a:t>
            </a:r>
            <a:r>
              <a:rPr lang="hu-HU" altLang="de-DE" sz="1200" b="1" i="1" dirty="0">
                <a:latin typeface="Arial" panose="020B0604020202020204" pitchFamily="34" charset="0"/>
                <a:cs typeface="Arial" panose="020B0604020202020204" pitchFamily="34" charset="0"/>
              </a:rPr>
              <a:t>, </a:t>
            </a:r>
            <a:r>
              <a:rPr lang="hu-HU" altLang="de-DE" sz="1200" b="1" i="1" dirty="0" err="1" smtClean="0">
                <a:latin typeface="Arial" panose="020B0604020202020204" pitchFamily="34" charset="0"/>
                <a:cs typeface="Arial" panose="020B0604020202020204" pitchFamily="34" charset="0"/>
              </a:rPr>
              <a:t>laterale</a:t>
            </a:r>
            <a:endParaRPr lang="hu-HU" altLang="de-DE" sz="1200" b="1" i="1" dirty="0">
              <a:latin typeface="Arial" panose="020B0604020202020204" pitchFamily="34" charset="0"/>
              <a:cs typeface="Arial" panose="020B0604020202020204" pitchFamily="34" charset="0"/>
            </a:endParaRPr>
          </a:p>
          <a:p>
            <a:pPr marL="0" indent="0" eaLnBrk="1" hangingPunct="1">
              <a:lnSpc>
                <a:spcPct val="200000"/>
              </a:lnSpc>
              <a:buNone/>
              <a:defRPr/>
            </a:pPr>
            <a:r>
              <a:rPr lang="hu-HU" altLang="de-DE" sz="1200" b="1" dirty="0" smtClean="0">
                <a:latin typeface="Arial" panose="020B0604020202020204" pitchFamily="34" charset="0"/>
                <a:cs typeface="Arial" panose="020B0604020202020204" pitchFamily="34" charset="0"/>
              </a:rPr>
              <a:t>B. METATARSUS (lábközép): 5 </a:t>
            </a:r>
            <a:r>
              <a:rPr lang="hu-HU" altLang="de-DE" sz="1200" b="1" dirty="0" err="1" smtClean="0">
                <a:latin typeface="Arial" panose="020B0604020202020204" pitchFamily="34" charset="0"/>
                <a:cs typeface="Arial" panose="020B0604020202020204" pitchFamily="34" charset="0"/>
              </a:rPr>
              <a:t>metatarsus</a:t>
            </a:r>
            <a:r>
              <a:rPr lang="hu-HU" altLang="de-DE" sz="1200" b="1" dirty="0" smtClean="0">
                <a:latin typeface="Arial" panose="020B0604020202020204" pitchFamily="34" charset="0"/>
                <a:cs typeface="Arial" panose="020B0604020202020204" pitchFamily="34" charset="0"/>
              </a:rPr>
              <a:t> </a:t>
            </a:r>
            <a:endParaRPr lang="hu-HU" altLang="de-DE" sz="1200" b="1" dirty="0">
              <a:latin typeface="Arial" panose="020B0604020202020204" pitchFamily="34" charset="0"/>
              <a:cs typeface="Arial" panose="020B0604020202020204" pitchFamily="34" charset="0"/>
            </a:endParaRPr>
          </a:p>
          <a:p>
            <a:pPr marL="0" indent="0" eaLnBrk="1" hangingPunct="1">
              <a:lnSpc>
                <a:spcPct val="200000"/>
              </a:lnSpc>
              <a:buNone/>
              <a:defRPr/>
            </a:pPr>
            <a:r>
              <a:rPr lang="hu-HU" altLang="de-DE" sz="1200" b="1" dirty="0" smtClean="0">
                <a:latin typeface="Arial" panose="020B0604020202020204" pitchFamily="34" charset="0"/>
                <a:cs typeface="Arial" panose="020B0604020202020204" pitchFamily="34" charset="0"/>
              </a:rPr>
              <a:t>C. DIGITI (ujjak): </a:t>
            </a:r>
            <a:r>
              <a:rPr lang="hu-HU" altLang="de-DE" sz="1200" b="1" dirty="0" err="1">
                <a:latin typeface="Arial" panose="020B0604020202020204" pitchFamily="34" charset="0"/>
                <a:cs typeface="Arial" panose="020B0604020202020204" pitchFamily="34" charset="0"/>
              </a:rPr>
              <a:t>p</a:t>
            </a:r>
            <a:r>
              <a:rPr lang="hu-HU" altLang="de-DE" sz="1200" b="1" dirty="0" err="1" smtClean="0">
                <a:latin typeface="Arial" panose="020B0604020202020204" pitchFamily="34" charset="0"/>
                <a:cs typeface="Arial" panose="020B0604020202020204" pitchFamily="34" charset="0"/>
              </a:rPr>
              <a:t>halangx</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porx</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med</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dist</a:t>
            </a:r>
            <a:r>
              <a:rPr lang="hu-HU" altLang="de-DE" sz="1200" b="1" dirty="0" smtClean="0">
                <a:latin typeface="Arial" panose="020B0604020202020204" pitchFamily="34" charset="0"/>
                <a:cs typeface="Arial" panose="020B0604020202020204" pitchFamily="34" charset="0"/>
              </a:rPr>
              <a:t>.,</a:t>
            </a:r>
            <a:endParaRPr lang="en-US" altLang="de-DE" sz="1200" b="1" dirty="0">
              <a:latin typeface="Arial" panose="020B0604020202020204" pitchFamily="34" charset="0"/>
              <a:cs typeface="Arial" panose="020B0604020202020204" pitchFamily="34" charset="0"/>
            </a:endParaRPr>
          </a:p>
        </p:txBody>
      </p:sp>
      <p:sp>
        <p:nvSpPr>
          <p:cNvPr id="43011" name="Szövegdoboz 3"/>
          <p:cNvSpPr txBox="1">
            <a:spLocks noChangeArrowheads="1"/>
          </p:cNvSpPr>
          <p:nvPr/>
        </p:nvSpPr>
        <p:spPr bwMode="auto">
          <a:xfrm>
            <a:off x="4973541" y="397697"/>
            <a:ext cx="20331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VÉGTAG</a:t>
            </a:r>
            <a:endParaRPr lang="en-US" altLang="de-DE" sz="2000" b="1" dirty="0"/>
          </a:p>
        </p:txBody>
      </p:sp>
      <p:pic>
        <p:nvPicPr>
          <p:cNvPr id="43014" name="Picture 6" descr="Képtalálat a következőre: „fußknoch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24682" y="68824"/>
            <a:ext cx="2810810" cy="289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Csoportba foglalás 2"/>
          <p:cNvGrpSpPr/>
          <p:nvPr/>
        </p:nvGrpSpPr>
        <p:grpSpPr>
          <a:xfrm>
            <a:off x="2791980" y="1801464"/>
            <a:ext cx="2561418" cy="2648417"/>
            <a:chOff x="3060142" y="1891552"/>
            <a:chExt cx="2561418" cy="2648417"/>
          </a:xfrm>
        </p:grpSpPr>
        <p:pic>
          <p:nvPicPr>
            <p:cNvPr id="8194" name="Picture 2" descr="image tarsal_bones for term side of car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8072" y="1891552"/>
              <a:ext cx="2543488" cy="2648417"/>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060142" y="4275818"/>
              <a:ext cx="603050"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Tarsus</a:t>
              </a:r>
              <a:endParaRPr lang="hu-HU" sz="1000" b="1" dirty="0">
                <a:solidFill>
                  <a:schemeClr val="bg1"/>
                </a:solidFill>
                <a:latin typeface="Arial" panose="020B0604020202020204" pitchFamily="34" charset="0"/>
                <a:cs typeface="Arial" panose="020B0604020202020204" pitchFamily="34" charset="0"/>
              </a:endParaRPr>
            </a:p>
          </p:txBody>
        </p:sp>
      </p:grpSp>
      <p:grpSp>
        <p:nvGrpSpPr>
          <p:cNvPr id="5" name="Csoportba foglalás 4"/>
          <p:cNvGrpSpPr/>
          <p:nvPr/>
        </p:nvGrpSpPr>
        <p:grpSpPr>
          <a:xfrm>
            <a:off x="5560244" y="2227336"/>
            <a:ext cx="2540879" cy="2573025"/>
            <a:chOff x="5755342" y="2989305"/>
            <a:chExt cx="2540879" cy="2573025"/>
          </a:xfrm>
        </p:grpSpPr>
        <p:pic>
          <p:nvPicPr>
            <p:cNvPr id="8196" name="Picture 4" descr="image metatarsal_i for term side of car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25138" y="2989305"/>
              <a:ext cx="2471083" cy="2573025"/>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5755342" y="5316109"/>
              <a:ext cx="965329"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Metatarsus</a:t>
              </a:r>
              <a:r>
                <a:rPr lang="hu-HU" sz="1000" b="1" dirty="0" smtClean="0">
                  <a:solidFill>
                    <a:schemeClr val="bg1"/>
                  </a:solidFill>
                  <a:latin typeface="Arial" panose="020B0604020202020204" pitchFamily="34" charset="0"/>
                  <a:cs typeface="Arial" panose="020B0604020202020204" pitchFamily="34" charset="0"/>
                </a:rPr>
                <a:t> I.</a:t>
              </a:r>
              <a:endParaRPr lang="hu-HU" sz="1000" b="1" dirty="0">
                <a:solidFill>
                  <a:schemeClr val="bg1"/>
                </a:solidFill>
                <a:latin typeface="Arial" panose="020B0604020202020204" pitchFamily="34" charset="0"/>
                <a:cs typeface="Arial" panose="020B0604020202020204" pitchFamily="34" charset="0"/>
              </a:endParaRPr>
            </a:p>
          </p:txBody>
        </p:sp>
      </p:grpSp>
      <p:grpSp>
        <p:nvGrpSpPr>
          <p:cNvPr id="7" name="Csoportba foglalás 6"/>
          <p:cNvGrpSpPr/>
          <p:nvPr/>
        </p:nvGrpSpPr>
        <p:grpSpPr>
          <a:xfrm>
            <a:off x="8237595" y="3105234"/>
            <a:ext cx="2582746" cy="2689295"/>
            <a:chOff x="8499799" y="3557773"/>
            <a:chExt cx="2582746" cy="2689295"/>
          </a:xfrm>
        </p:grpSpPr>
        <p:pic>
          <p:nvPicPr>
            <p:cNvPr id="8198" name="Picture 6" descr="image phalanges_of_toes for term side of car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99799" y="3557773"/>
              <a:ext cx="2582746" cy="2689295"/>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8520318" y="6000847"/>
              <a:ext cx="822661"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Phalanges</a:t>
              </a:r>
              <a:endParaRPr lang="hu-HU" sz="1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29975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sz="half" idx="1"/>
          </p:nvPr>
        </p:nvSpPr>
        <p:spPr>
          <a:xfrm>
            <a:off x="304613" y="1030475"/>
            <a:ext cx="6192838" cy="4608512"/>
          </a:xfrm>
        </p:spPr>
        <p:txBody>
          <a:bodyPr/>
          <a:lstStyle/>
          <a:p>
            <a:pPr eaLnBrk="1" hangingPunct="1">
              <a:lnSpc>
                <a:spcPct val="200000"/>
              </a:lnSpc>
              <a:buFontTx/>
              <a:buAutoNum type="arabicPeriod"/>
            </a:pPr>
            <a:r>
              <a:rPr lang="hu-HU" altLang="de-DE" sz="1200" b="1" dirty="0" err="1" smtClean="0">
                <a:latin typeface="Arial" panose="020B0604020202020204" pitchFamily="34" charset="0"/>
                <a:cs typeface="Arial" panose="020B0604020202020204" pitchFamily="34" charset="0"/>
              </a:rPr>
              <a:t>Articulatio</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sacroiliaca</a:t>
            </a:r>
            <a:r>
              <a:rPr lang="hu-HU" altLang="de-DE" sz="1200" b="1" dirty="0" smtClean="0">
                <a:latin typeface="Arial" panose="020B0604020202020204" pitchFamily="34" charset="0"/>
                <a:cs typeface="Arial" panose="020B0604020202020204" pitchFamily="34" charset="0"/>
              </a:rPr>
              <a:t>:</a:t>
            </a:r>
          </a:p>
          <a:p>
            <a:pPr>
              <a:lnSpc>
                <a:spcPct val="200000"/>
              </a:lnSpc>
            </a:pPr>
            <a:r>
              <a:rPr lang="hu-HU" altLang="de-DE" sz="1200" b="1" dirty="0">
                <a:latin typeface="Arial" panose="020B0604020202020204" pitchFamily="34" charset="0"/>
                <a:cs typeface="Arial" panose="020B0604020202020204" pitchFamily="34" charset="0"/>
              </a:rPr>
              <a:t>f</a:t>
            </a:r>
            <a:r>
              <a:rPr lang="hu-HU" altLang="de-DE" sz="1200" b="1" dirty="0" smtClean="0">
                <a:latin typeface="Arial" panose="020B0604020202020204" pitchFamily="34" charset="0"/>
                <a:cs typeface="Arial" panose="020B0604020202020204" pitchFamily="34" charset="0"/>
              </a:rPr>
              <a:t>eszes </a:t>
            </a: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a:t>
            </a:r>
          </a:p>
          <a:p>
            <a:pPr eaLnBrk="1" hangingPunct="1">
              <a:lnSpc>
                <a:spcPct val="200000"/>
              </a:lnSpc>
              <a:buFontTx/>
              <a:buNone/>
            </a:pP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l</a:t>
            </a:r>
            <a:r>
              <a:rPr lang="hu-HU" altLang="de-DE" sz="1200" b="1" dirty="0" err="1" smtClean="0">
                <a:latin typeface="Arial" panose="020B0604020202020204" pitchFamily="34" charset="0"/>
                <a:cs typeface="Arial" panose="020B0604020202020204" pitchFamily="34" charset="0"/>
              </a:rPr>
              <a:t>igg</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sacroiliaca</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ventralia</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dorsalia</a:t>
            </a:r>
            <a:r>
              <a:rPr lang="hu-HU" altLang="de-DE" sz="1200" b="1" dirty="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intreossea</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Tx/>
              <a:buNone/>
            </a:pPr>
            <a:endParaRPr lang="hu-HU" altLang="de-DE" sz="1200" b="1" dirty="0">
              <a:latin typeface="Arial" panose="020B0604020202020204" pitchFamily="34" charset="0"/>
              <a:cs typeface="Arial" panose="020B0604020202020204" pitchFamily="34" charset="0"/>
            </a:endParaRPr>
          </a:p>
          <a:p>
            <a:pPr eaLnBrk="1" hangingPunct="1">
              <a:lnSpc>
                <a:spcPct val="200000"/>
              </a:lnSpc>
              <a:buFontTx/>
              <a:buNone/>
            </a:pPr>
            <a:r>
              <a:rPr lang="hu-HU" altLang="de-DE" sz="1200" b="1" dirty="0" smtClean="0">
                <a:latin typeface="Arial" panose="020B0604020202020204" pitchFamily="34" charset="0"/>
                <a:cs typeface="Arial" panose="020B0604020202020204" pitchFamily="34" charset="0"/>
              </a:rPr>
              <a:t>2. </a:t>
            </a:r>
            <a:r>
              <a:rPr lang="hu-HU" altLang="de-DE" sz="1200" b="1" dirty="0" err="1" smtClean="0">
                <a:latin typeface="Arial" panose="020B0604020202020204" pitchFamily="34" charset="0"/>
                <a:cs typeface="Arial" panose="020B0604020202020204" pitchFamily="34" charset="0"/>
              </a:rPr>
              <a:t>Symphysis</a:t>
            </a:r>
            <a:r>
              <a:rPr lang="hu-HU" altLang="de-DE" sz="1200" b="1" dirty="0" smtClean="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pubica</a:t>
            </a:r>
            <a:r>
              <a:rPr lang="hu-HU" altLang="de-DE" sz="1200" b="1" dirty="0" smtClean="0">
                <a:latin typeface="Arial" panose="020B0604020202020204" pitchFamily="34" charset="0"/>
                <a:cs typeface="Arial" panose="020B0604020202020204" pitchFamily="34" charset="0"/>
              </a:rPr>
              <a:t>:</a:t>
            </a:r>
          </a:p>
          <a:p>
            <a:pPr>
              <a:lnSpc>
                <a:spcPct val="200000"/>
              </a:lnSpc>
            </a:pPr>
            <a:r>
              <a:rPr lang="hu-HU" altLang="de-DE" sz="1200" b="1" dirty="0" err="1" smtClean="0">
                <a:latin typeface="Arial" panose="020B0604020202020204" pitchFamily="34" charset="0"/>
                <a:cs typeface="Arial" panose="020B0604020202020204" pitchFamily="34" charset="0"/>
              </a:rPr>
              <a:t>synchondrosis</a:t>
            </a:r>
            <a:endParaRPr lang="hu-HU" altLang="de-DE" sz="1200" b="1" dirty="0">
              <a:latin typeface="Arial" panose="020B0604020202020204" pitchFamily="34" charset="0"/>
              <a:cs typeface="Arial" panose="020B0604020202020204" pitchFamily="34" charset="0"/>
            </a:endParaRPr>
          </a:p>
          <a:p>
            <a:pPr>
              <a:lnSpc>
                <a:spcPct val="200000"/>
              </a:lnSpc>
            </a:pPr>
            <a:r>
              <a:rPr lang="hu-HU" altLang="de-DE" sz="1200" b="1" dirty="0" err="1" smtClean="0">
                <a:latin typeface="Arial" panose="020B0604020202020204" pitchFamily="34" charset="0"/>
                <a:cs typeface="Arial" panose="020B0604020202020204" pitchFamily="34" charset="0"/>
              </a:rPr>
              <a:t>rostosporc</a:t>
            </a:r>
            <a:endParaRPr lang="hu-HU" altLang="de-DE" sz="1200" b="1" dirty="0">
              <a:latin typeface="Arial" panose="020B0604020202020204" pitchFamily="34" charset="0"/>
              <a:cs typeface="Arial" panose="020B0604020202020204" pitchFamily="34" charset="0"/>
            </a:endParaRPr>
          </a:p>
        </p:txBody>
      </p:sp>
      <p:sp>
        <p:nvSpPr>
          <p:cNvPr id="44035" name="Szövegdoboz 3"/>
          <p:cNvSpPr txBox="1">
            <a:spLocks noChangeArrowheads="1"/>
          </p:cNvSpPr>
          <p:nvPr/>
        </p:nvSpPr>
        <p:spPr bwMode="auto">
          <a:xfrm>
            <a:off x="3869761" y="217367"/>
            <a:ext cx="43941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MEDENCEÖV ÖSSZEKÖTTETÉSEI</a:t>
            </a:r>
            <a:endParaRPr lang="hu-HU" altLang="de-DE" sz="2000" b="1" dirty="0"/>
          </a:p>
        </p:txBody>
      </p:sp>
      <p:pic>
        <p:nvPicPr>
          <p:cNvPr id="44037" name="Picture 6" descr="Képtalálat a következőre: „articulatio sacroiliac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52619" y="815810"/>
            <a:ext cx="3536582" cy="286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8" descr="Képtalálat a következőre: „articulatio sacroiliac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89201" y="1905514"/>
            <a:ext cx="3220469" cy="225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0" descr="Képtalálat a következőre: „symphysis pubic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68554" y="110051"/>
            <a:ext cx="21907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2" descr="Képtalálat a következőre: „symphysis pubic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4120" y="5052082"/>
            <a:ext cx="3216275"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Kapcsolódó kép"/>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30859" y="3928332"/>
            <a:ext cx="2496576" cy="276437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Egyenes összekötő nyíllal 2"/>
          <p:cNvCxnSpPr/>
          <p:nvPr/>
        </p:nvCxnSpPr>
        <p:spPr>
          <a:xfrm flipV="1">
            <a:off x="2582257" y="5837320"/>
            <a:ext cx="0" cy="7259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zövegdoboz 3"/>
          <p:cNvSpPr txBox="1"/>
          <p:nvPr/>
        </p:nvSpPr>
        <p:spPr>
          <a:xfrm>
            <a:off x="1932768" y="6563274"/>
            <a:ext cx="1220206"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Cavum</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articulare</a:t>
            </a:r>
            <a:endParaRPr lang="hu-HU" sz="1000" b="1" dirty="0">
              <a:latin typeface="Arial" panose="020B0604020202020204" pitchFamily="34" charset="0"/>
              <a:cs typeface="Arial" panose="020B0604020202020204" pitchFamily="34" charset="0"/>
            </a:endParaRPr>
          </a:p>
        </p:txBody>
      </p:sp>
      <p:pic>
        <p:nvPicPr>
          <p:cNvPr id="8194" name="Picture 2" descr="「geburtskanal」の画像検索結果"/>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46940" y="4201485"/>
            <a:ext cx="3790325" cy="252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5572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ChangeArrowheads="1"/>
          </p:cNvSpPr>
          <p:nvPr/>
        </p:nvSpPr>
        <p:spPr bwMode="auto">
          <a:xfrm>
            <a:off x="448170" y="619242"/>
            <a:ext cx="6480175" cy="491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0"/>
              </a:spcBef>
              <a:buFontTx/>
              <a:buNone/>
              <a:defRPr/>
            </a:pPr>
            <a:r>
              <a:rPr lang="hu-HU" altLang="de-DE" sz="1200" b="1" dirty="0" smtClean="0"/>
              <a:t>Csípőízület (</a:t>
            </a:r>
            <a:r>
              <a:rPr lang="hu-HU" altLang="de-DE" sz="1200" b="1" dirty="0" err="1"/>
              <a:t>a</a:t>
            </a:r>
            <a:r>
              <a:rPr lang="hu-HU" altLang="de-DE" sz="1200" b="1" dirty="0" err="1" smtClean="0"/>
              <a:t>rticulatio</a:t>
            </a:r>
            <a:r>
              <a:rPr lang="hu-HU" altLang="de-DE" sz="1200" b="1" dirty="0" smtClean="0"/>
              <a:t> </a:t>
            </a:r>
            <a:r>
              <a:rPr lang="hu-HU" altLang="de-DE" sz="1200" b="1" dirty="0" err="1"/>
              <a:t>coxae</a:t>
            </a:r>
            <a:r>
              <a:rPr lang="hu-HU" altLang="de-DE" sz="1200" b="1" dirty="0"/>
              <a:t>)</a:t>
            </a:r>
            <a:r>
              <a:rPr lang="hu-HU" altLang="de-DE" sz="1200" b="1" i="1" dirty="0"/>
              <a:t> </a:t>
            </a:r>
          </a:p>
          <a:p>
            <a:pPr eaLnBrk="1" hangingPunct="1">
              <a:lnSpc>
                <a:spcPct val="200000"/>
              </a:lnSpc>
              <a:spcBef>
                <a:spcPct val="0"/>
              </a:spcBef>
              <a:defRPr/>
            </a:pPr>
            <a:r>
              <a:rPr lang="hu-HU" altLang="de-DE" sz="1200" b="1" dirty="0" smtClean="0"/>
              <a:t>gömbízület</a:t>
            </a:r>
            <a:endParaRPr lang="hu-HU" altLang="de-DE" sz="1200" b="1" dirty="0"/>
          </a:p>
          <a:p>
            <a:pPr eaLnBrk="1" hangingPunct="1">
              <a:lnSpc>
                <a:spcPct val="200000"/>
              </a:lnSpc>
              <a:spcBef>
                <a:spcPct val="0"/>
              </a:spcBef>
              <a:buFontTx/>
              <a:buAutoNum type="arabicPeriod"/>
              <a:defRPr/>
            </a:pPr>
            <a:r>
              <a:rPr lang="hu-HU" altLang="de-DE" sz="1200" b="1" dirty="0"/>
              <a:t>   </a:t>
            </a:r>
            <a:r>
              <a:rPr lang="hu-HU" altLang="de-DE" sz="1200" b="1" dirty="0" err="1" smtClean="0"/>
              <a:t>ízvápa</a:t>
            </a:r>
            <a:r>
              <a:rPr lang="hu-HU" altLang="de-DE" sz="1200" b="1" dirty="0" smtClean="0"/>
              <a:t>: </a:t>
            </a:r>
            <a:r>
              <a:rPr lang="hu-HU" altLang="de-DE" sz="1200" b="1" dirty="0"/>
              <a:t>- </a:t>
            </a:r>
            <a:r>
              <a:rPr lang="hu-HU" altLang="de-DE" sz="1200" b="1" dirty="0" err="1"/>
              <a:t>a</a:t>
            </a:r>
            <a:r>
              <a:rPr lang="hu-HU" altLang="de-DE" sz="1200" b="1" dirty="0" err="1" smtClean="0"/>
              <a:t>cetabulum</a:t>
            </a:r>
            <a:r>
              <a:rPr lang="hu-HU" altLang="de-DE" sz="1200" b="1" dirty="0" smtClean="0"/>
              <a:t> (</a:t>
            </a:r>
            <a:r>
              <a:rPr lang="hu-HU" altLang="de-DE" sz="1200" b="1" dirty="0" err="1"/>
              <a:t>o</a:t>
            </a:r>
            <a:r>
              <a:rPr lang="hu-HU" altLang="de-DE" sz="1200" b="1" dirty="0" err="1" smtClean="0"/>
              <a:t>s</a:t>
            </a:r>
            <a:r>
              <a:rPr lang="hu-HU" altLang="de-DE" sz="1200" b="1" dirty="0" smtClean="0"/>
              <a:t> </a:t>
            </a:r>
            <a:r>
              <a:rPr lang="hu-HU" altLang="de-DE" sz="1200" b="1" dirty="0" err="1" smtClean="0"/>
              <a:t>coxae</a:t>
            </a:r>
            <a:r>
              <a:rPr lang="hu-HU" altLang="de-DE" sz="1200" b="1" dirty="0"/>
              <a:t>)</a:t>
            </a:r>
          </a:p>
          <a:p>
            <a:pPr eaLnBrk="1" hangingPunct="1">
              <a:lnSpc>
                <a:spcPct val="200000"/>
              </a:lnSpc>
              <a:spcBef>
                <a:spcPct val="0"/>
              </a:spcBef>
              <a:buFontTx/>
              <a:buNone/>
              <a:defRPr/>
            </a:pPr>
            <a:r>
              <a:rPr lang="hu-HU" altLang="de-DE" sz="1200" b="1" dirty="0"/>
              <a:t>                  </a:t>
            </a:r>
            <a:r>
              <a:rPr lang="hu-HU" altLang="de-DE" sz="1200" b="1" dirty="0" smtClean="0"/>
              <a:t> </a:t>
            </a:r>
            <a:r>
              <a:rPr lang="hu-HU" altLang="de-DE" sz="1200" b="1" dirty="0"/>
              <a:t>- </a:t>
            </a:r>
            <a:r>
              <a:rPr lang="hu-HU" altLang="de-DE" sz="1200" b="1" dirty="0" err="1"/>
              <a:t>l</a:t>
            </a:r>
            <a:r>
              <a:rPr lang="hu-HU" altLang="de-DE" sz="1200" b="1" dirty="0" err="1" smtClean="0"/>
              <a:t>abrum</a:t>
            </a:r>
            <a:r>
              <a:rPr lang="hu-HU" altLang="de-DE" sz="1200" b="1" dirty="0" smtClean="0"/>
              <a:t> </a:t>
            </a:r>
            <a:r>
              <a:rPr lang="hu-HU" altLang="de-DE" sz="1200" b="1" dirty="0" err="1"/>
              <a:t>acetabulare</a:t>
            </a:r>
            <a:r>
              <a:rPr lang="hu-HU" altLang="de-DE" sz="1200" b="1" dirty="0"/>
              <a:t> </a:t>
            </a:r>
          </a:p>
          <a:p>
            <a:pPr eaLnBrk="1" hangingPunct="1">
              <a:lnSpc>
                <a:spcPct val="200000"/>
              </a:lnSpc>
              <a:spcBef>
                <a:spcPct val="0"/>
              </a:spcBef>
              <a:buFontTx/>
              <a:buNone/>
              <a:defRPr/>
            </a:pPr>
            <a:r>
              <a:rPr lang="hu-HU" altLang="de-DE" sz="1200" b="1" dirty="0"/>
              <a:t>2. í</a:t>
            </a:r>
            <a:r>
              <a:rPr lang="hu-HU" altLang="de-DE" sz="1200" b="1" dirty="0" smtClean="0"/>
              <a:t>zületi fej: </a:t>
            </a:r>
            <a:r>
              <a:rPr lang="hu-HU" altLang="de-DE" sz="1200" b="1" dirty="0" err="1"/>
              <a:t>c</a:t>
            </a:r>
            <a:r>
              <a:rPr lang="hu-HU" altLang="de-DE" sz="1200" b="1" dirty="0" err="1" smtClean="0"/>
              <a:t>aput</a:t>
            </a:r>
            <a:r>
              <a:rPr lang="hu-HU" altLang="de-DE" sz="1200" b="1" dirty="0" smtClean="0"/>
              <a:t> </a:t>
            </a:r>
            <a:r>
              <a:rPr lang="hu-HU" altLang="de-DE" sz="1200" b="1" dirty="0" err="1"/>
              <a:t>femoris</a:t>
            </a:r>
            <a:endParaRPr lang="hu-HU" altLang="de-DE" sz="1200" b="1" dirty="0"/>
          </a:p>
          <a:p>
            <a:pPr eaLnBrk="1" hangingPunct="1">
              <a:lnSpc>
                <a:spcPct val="200000"/>
              </a:lnSpc>
              <a:spcBef>
                <a:spcPct val="0"/>
              </a:spcBef>
              <a:buFontTx/>
              <a:buNone/>
              <a:defRPr/>
            </a:pPr>
            <a:r>
              <a:rPr lang="hu-HU" altLang="de-DE" sz="1200" b="1" dirty="0"/>
              <a:t>s</a:t>
            </a:r>
            <a:r>
              <a:rPr lang="hu-HU" altLang="de-DE" sz="1200" b="1" dirty="0" smtClean="0"/>
              <a:t>zalagok:   </a:t>
            </a:r>
            <a:endParaRPr lang="hu-HU" altLang="de-DE" sz="1200" b="1" dirty="0"/>
          </a:p>
          <a:p>
            <a:pPr marL="171450" indent="-171450">
              <a:lnSpc>
                <a:spcPct val="200000"/>
              </a:lnSpc>
              <a:spcBef>
                <a:spcPct val="0"/>
              </a:spcBef>
              <a:defRPr/>
            </a:pPr>
            <a:r>
              <a:rPr lang="hu-HU" altLang="de-DE" sz="1200" b="1" dirty="0" err="1"/>
              <a:t>l</a:t>
            </a:r>
            <a:r>
              <a:rPr lang="hu-HU" altLang="de-DE" sz="1200" b="1" dirty="0" err="1" smtClean="0"/>
              <a:t>ig</a:t>
            </a:r>
            <a:r>
              <a:rPr lang="hu-HU" altLang="de-DE" sz="1200" b="1" dirty="0"/>
              <a:t>. </a:t>
            </a:r>
            <a:r>
              <a:rPr lang="hu-HU" altLang="de-DE" sz="1200" b="1" dirty="0" err="1"/>
              <a:t>Iliofemorale</a:t>
            </a:r>
            <a:endParaRPr lang="hu-HU" altLang="de-DE" sz="1200" b="1" dirty="0"/>
          </a:p>
          <a:p>
            <a:pPr marL="171450" indent="-171450">
              <a:lnSpc>
                <a:spcPct val="200000"/>
              </a:lnSpc>
              <a:spcBef>
                <a:spcPct val="0"/>
              </a:spcBef>
              <a:defRPr/>
            </a:pPr>
            <a:r>
              <a:rPr lang="hu-HU" altLang="de-DE" sz="1200" b="1" dirty="0" err="1"/>
              <a:t>l</a:t>
            </a:r>
            <a:r>
              <a:rPr lang="hu-HU" altLang="de-DE" sz="1200" b="1" dirty="0" err="1" smtClean="0"/>
              <a:t>ig</a:t>
            </a:r>
            <a:r>
              <a:rPr lang="hu-HU" altLang="de-DE" sz="1200" b="1" dirty="0"/>
              <a:t>. </a:t>
            </a:r>
            <a:r>
              <a:rPr lang="hu-HU" altLang="de-DE" sz="1200" b="1" dirty="0" err="1"/>
              <a:t>ischiofemorale</a:t>
            </a:r>
            <a:endParaRPr lang="hu-HU" altLang="de-DE" sz="1200" b="1" dirty="0"/>
          </a:p>
          <a:p>
            <a:pPr marL="171450" indent="-171450">
              <a:lnSpc>
                <a:spcPct val="200000"/>
              </a:lnSpc>
              <a:spcBef>
                <a:spcPct val="0"/>
              </a:spcBef>
              <a:defRPr/>
            </a:pPr>
            <a:r>
              <a:rPr lang="hu-HU" altLang="de-DE" sz="1200" b="1" dirty="0" err="1"/>
              <a:t>l</a:t>
            </a:r>
            <a:r>
              <a:rPr lang="hu-HU" altLang="de-DE" sz="1200" b="1" dirty="0" err="1" smtClean="0"/>
              <a:t>ig</a:t>
            </a:r>
            <a:r>
              <a:rPr lang="hu-HU" altLang="de-DE" sz="1200" b="1" dirty="0"/>
              <a:t>. </a:t>
            </a:r>
            <a:r>
              <a:rPr lang="hu-HU" altLang="de-DE" sz="1200" b="1" dirty="0" err="1"/>
              <a:t>p</a:t>
            </a:r>
            <a:r>
              <a:rPr lang="hu-HU" altLang="de-DE" sz="1200" b="1" dirty="0" err="1" smtClean="0"/>
              <a:t>ubofemorale</a:t>
            </a:r>
            <a:endParaRPr lang="hu-HU" altLang="de-DE" sz="1200" b="1" dirty="0" smtClean="0"/>
          </a:p>
          <a:p>
            <a:pPr marL="171450" indent="-171450">
              <a:lnSpc>
                <a:spcPct val="200000"/>
              </a:lnSpc>
              <a:spcBef>
                <a:spcPct val="0"/>
              </a:spcBef>
              <a:defRPr/>
            </a:pPr>
            <a:r>
              <a:rPr lang="hu-HU" altLang="de-DE" sz="1200" b="1" dirty="0" err="1">
                <a:solidFill>
                  <a:srgbClr val="C00000"/>
                </a:solidFill>
              </a:rPr>
              <a:t>l</a:t>
            </a:r>
            <a:r>
              <a:rPr lang="hu-HU" altLang="de-DE" sz="1200" b="1" dirty="0" err="1" smtClean="0">
                <a:solidFill>
                  <a:srgbClr val="C00000"/>
                </a:solidFill>
              </a:rPr>
              <a:t>ig</a:t>
            </a:r>
            <a:r>
              <a:rPr lang="hu-HU" altLang="de-DE" sz="1200" b="1" dirty="0" smtClean="0">
                <a:solidFill>
                  <a:srgbClr val="C00000"/>
                </a:solidFill>
              </a:rPr>
              <a:t>. </a:t>
            </a:r>
            <a:r>
              <a:rPr lang="hu-HU" altLang="de-DE" sz="1200" b="1" dirty="0" err="1">
                <a:solidFill>
                  <a:srgbClr val="C00000"/>
                </a:solidFill>
              </a:rPr>
              <a:t>c</a:t>
            </a:r>
            <a:r>
              <a:rPr lang="hu-HU" altLang="de-DE" sz="1200" b="1" dirty="0" err="1" smtClean="0">
                <a:solidFill>
                  <a:srgbClr val="C00000"/>
                </a:solidFill>
              </a:rPr>
              <a:t>apitis</a:t>
            </a:r>
            <a:r>
              <a:rPr lang="hu-HU" altLang="de-DE" sz="1200" b="1" dirty="0" smtClean="0">
                <a:solidFill>
                  <a:srgbClr val="C00000"/>
                </a:solidFill>
              </a:rPr>
              <a:t> </a:t>
            </a:r>
            <a:r>
              <a:rPr lang="hu-HU" altLang="de-DE" sz="1200" b="1" dirty="0" err="1" smtClean="0">
                <a:solidFill>
                  <a:srgbClr val="C00000"/>
                </a:solidFill>
              </a:rPr>
              <a:t>femoris</a:t>
            </a:r>
            <a:r>
              <a:rPr lang="hu-HU" altLang="de-DE" sz="1200" b="1" dirty="0" smtClean="0">
                <a:solidFill>
                  <a:srgbClr val="C00000"/>
                </a:solidFill>
              </a:rPr>
              <a:t> (a. </a:t>
            </a:r>
            <a:r>
              <a:rPr lang="hu-HU" altLang="de-DE" sz="1200" b="1" dirty="0" err="1" smtClean="0">
                <a:solidFill>
                  <a:srgbClr val="C00000"/>
                </a:solidFill>
              </a:rPr>
              <a:t>capitis</a:t>
            </a:r>
            <a:r>
              <a:rPr lang="hu-HU" altLang="de-DE" sz="1200" b="1" dirty="0" smtClean="0">
                <a:solidFill>
                  <a:srgbClr val="C00000"/>
                </a:solidFill>
              </a:rPr>
              <a:t> </a:t>
            </a:r>
            <a:r>
              <a:rPr lang="hu-HU" altLang="de-DE" sz="1200" b="1" dirty="0" err="1" smtClean="0">
                <a:solidFill>
                  <a:srgbClr val="C00000"/>
                </a:solidFill>
              </a:rPr>
              <a:t>femoris</a:t>
            </a:r>
            <a:r>
              <a:rPr lang="hu-HU" altLang="de-DE" sz="1200" b="1" dirty="0" smtClean="0">
                <a:solidFill>
                  <a:srgbClr val="C00000"/>
                </a:solidFill>
              </a:rPr>
              <a:t>)</a:t>
            </a:r>
            <a:endParaRPr lang="hu-HU" altLang="de-DE" sz="1200" b="1" dirty="0">
              <a:solidFill>
                <a:srgbClr val="C00000"/>
              </a:solidFill>
            </a:endParaRPr>
          </a:p>
          <a:p>
            <a:pPr eaLnBrk="1" hangingPunct="1">
              <a:lnSpc>
                <a:spcPct val="120000"/>
              </a:lnSpc>
              <a:spcBef>
                <a:spcPct val="0"/>
              </a:spcBef>
              <a:buFontTx/>
              <a:buNone/>
              <a:defRPr/>
            </a:pPr>
            <a:endParaRPr lang="hu-HU" altLang="de-DE" sz="1600" b="1" dirty="0"/>
          </a:p>
          <a:p>
            <a:pPr eaLnBrk="1" hangingPunct="1">
              <a:lnSpc>
                <a:spcPct val="120000"/>
              </a:lnSpc>
              <a:spcBef>
                <a:spcPct val="0"/>
              </a:spcBef>
              <a:buFontTx/>
              <a:buNone/>
              <a:defRPr/>
            </a:pPr>
            <a:endParaRPr lang="hu-HU" altLang="de-DE" sz="1600" b="1" dirty="0"/>
          </a:p>
          <a:p>
            <a:pPr eaLnBrk="1" hangingPunct="1">
              <a:lnSpc>
                <a:spcPct val="120000"/>
              </a:lnSpc>
              <a:spcBef>
                <a:spcPct val="0"/>
              </a:spcBef>
              <a:buFontTx/>
              <a:buNone/>
              <a:defRPr/>
            </a:pPr>
            <a:endParaRPr lang="hu-HU" altLang="de-DE" sz="1600" b="1" dirty="0"/>
          </a:p>
          <a:p>
            <a:pPr eaLnBrk="1" hangingPunct="1">
              <a:spcBef>
                <a:spcPct val="0"/>
              </a:spcBef>
              <a:buFontTx/>
              <a:buNone/>
              <a:defRPr/>
            </a:pPr>
            <a:endParaRPr lang="hu-HU" altLang="de-DE" sz="1600" b="1" dirty="0"/>
          </a:p>
        </p:txBody>
      </p:sp>
      <p:sp>
        <p:nvSpPr>
          <p:cNvPr id="45059" name="Szövegdoboz 4"/>
          <p:cNvSpPr txBox="1">
            <a:spLocks noChangeArrowheads="1"/>
          </p:cNvSpPr>
          <p:nvPr/>
        </p:nvSpPr>
        <p:spPr bwMode="auto">
          <a:xfrm>
            <a:off x="3925866" y="350000"/>
            <a:ext cx="45867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VÉGTAG ÖSSZEKÖTTETÉSEI</a:t>
            </a:r>
            <a:endParaRPr lang="hu-HU" altLang="de-DE" sz="2000" b="1" dirty="0"/>
          </a:p>
        </p:txBody>
      </p:sp>
      <p:pic>
        <p:nvPicPr>
          <p:cNvPr id="45061" name="Picture 12" descr="Képtalálat a következőre: „articulatio coxa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21136" y="122744"/>
            <a:ext cx="2164494" cy="249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Csoportba foglalás 6"/>
          <p:cNvGrpSpPr/>
          <p:nvPr/>
        </p:nvGrpSpPr>
        <p:grpSpPr>
          <a:xfrm>
            <a:off x="5923862" y="1050658"/>
            <a:ext cx="2255528" cy="2540232"/>
            <a:chOff x="6974073" y="3966996"/>
            <a:chExt cx="2143033" cy="2231442"/>
          </a:xfrm>
        </p:grpSpPr>
        <p:pic>
          <p:nvPicPr>
            <p:cNvPr id="10244" name="Picture 4" descr="Képtalálat a következőre: „head of femu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74073" y="3966996"/>
              <a:ext cx="2143033" cy="223144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Egyenes összekötő nyíllal 2"/>
            <p:cNvCxnSpPr/>
            <p:nvPr/>
          </p:nvCxnSpPr>
          <p:spPr>
            <a:xfrm flipH="1" flipV="1">
              <a:off x="7891883" y="4249271"/>
              <a:ext cx="248070" cy="17032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nyíllal 4"/>
            <p:cNvCxnSpPr/>
            <p:nvPr/>
          </p:nvCxnSpPr>
          <p:spPr>
            <a:xfrm flipV="1">
              <a:off x="8139953" y="4249271"/>
              <a:ext cx="519953" cy="17032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Szövegdoboz 5"/>
            <p:cNvSpPr txBox="1"/>
            <p:nvPr/>
          </p:nvSpPr>
          <p:spPr>
            <a:xfrm>
              <a:off x="7720083" y="4435266"/>
              <a:ext cx="1045479"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Caput</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femoris</a:t>
              </a:r>
              <a:endParaRPr lang="hu-HU" sz="1000" b="1" dirty="0">
                <a:solidFill>
                  <a:schemeClr val="bg1"/>
                </a:solidFill>
                <a:latin typeface="Arial" panose="020B0604020202020204" pitchFamily="34" charset="0"/>
                <a:cs typeface="Arial" panose="020B0604020202020204" pitchFamily="34" charset="0"/>
              </a:endParaRPr>
            </a:p>
          </p:txBody>
        </p:sp>
      </p:grpSp>
      <p:grpSp>
        <p:nvGrpSpPr>
          <p:cNvPr id="11" name="Csoportba foglalás 10"/>
          <p:cNvGrpSpPr/>
          <p:nvPr/>
        </p:nvGrpSpPr>
        <p:grpSpPr>
          <a:xfrm>
            <a:off x="3256346" y="1050658"/>
            <a:ext cx="2537248" cy="2540232"/>
            <a:chOff x="4760406" y="3553102"/>
            <a:chExt cx="2067004" cy="2152276"/>
          </a:xfrm>
        </p:grpSpPr>
        <p:pic>
          <p:nvPicPr>
            <p:cNvPr id="10242" name="Picture 2" descr="image acetabulum-142e32f56207afe22ff for term side of car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0406" y="3553102"/>
              <a:ext cx="2067004" cy="215227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Egyenes összekötő nyíllal 8"/>
            <p:cNvCxnSpPr/>
            <p:nvPr/>
          </p:nvCxnSpPr>
          <p:spPr>
            <a:xfrm flipH="1" flipV="1">
              <a:off x="5540188" y="5082717"/>
              <a:ext cx="376518" cy="719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Szövegdoboz 9"/>
            <p:cNvSpPr txBox="1"/>
            <p:nvPr/>
          </p:nvSpPr>
          <p:spPr>
            <a:xfrm>
              <a:off x="5749421" y="5170528"/>
              <a:ext cx="917239"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Acetabulum</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10246" name="Picture 6" descr="image head-of-femur.jpg for term side of car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88893" y="2607527"/>
            <a:ext cx="2111762" cy="408790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Csoportba foglalás 14"/>
          <p:cNvGrpSpPr/>
          <p:nvPr/>
        </p:nvGrpSpPr>
        <p:grpSpPr>
          <a:xfrm>
            <a:off x="3306052" y="4528371"/>
            <a:ext cx="1968260" cy="2117561"/>
            <a:chOff x="4512677" y="4740439"/>
            <a:chExt cx="1968260" cy="2117561"/>
          </a:xfrm>
        </p:grpSpPr>
        <p:pic>
          <p:nvPicPr>
            <p:cNvPr id="10250" name="Picture 10" descr="Kapcsolódó ké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12677" y="4804164"/>
              <a:ext cx="1605297" cy="2053836"/>
            </a:xfrm>
            <a:prstGeom prst="rect">
              <a:avLst/>
            </a:prstGeom>
            <a:noFill/>
            <a:extLst>
              <a:ext uri="{909E8E84-426E-40DD-AFC4-6F175D3DCCD1}">
                <a14:hiddenFill xmlns:a14="http://schemas.microsoft.com/office/drawing/2010/main">
                  <a:solidFill>
                    <a:srgbClr val="FFFFFF"/>
                  </a:solidFill>
                </a14:hiddenFill>
              </a:ext>
            </a:extLst>
          </p:spPr>
        </p:pic>
        <p:sp>
          <p:nvSpPr>
            <p:cNvPr id="13" name="Szövegdoboz 12"/>
            <p:cNvSpPr txBox="1"/>
            <p:nvPr/>
          </p:nvSpPr>
          <p:spPr>
            <a:xfrm>
              <a:off x="5132491" y="4740439"/>
              <a:ext cx="1348446" cy="246221"/>
            </a:xfrm>
            <a:prstGeom prst="rect">
              <a:avLst/>
            </a:prstGeom>
            <a:solidFill>
              <a:schemeClr val="bg1"/>
            </a:solidFill>
          </p:spPr>
          <p:txBody>
            <a:bodyPr wrap="none" rtlCol="0">
              <a:spAutoFit/>
            </a:bodyPr>
            <a:lstStyle/>
            <a:p>
              <a:r>
                <a:rPr lang="hu-HU" sz="1000" b="1" dirty="0" err="1" smtClean="0">
                  <a:latin typeface="Arial" panose="020B0604020202020204" pitchFamily="34" charset="0"/>
                  <a:cs typeface="Arial" panose="020B0604020202020204" pitchFamily="34" charset="0"/>
                </a:rPr>
                <a:t>Lig</a:t>
              </a:r>
              <a:r>
                <a:rPr lang="hu-HU" sz="1000" b="1" dirty="0" smtClean="0">
                  <a:latin typeface="Arial" panose="020B0604020202020204" pitchFamily="34" charset="0"/>
                  <a:cs typeface="Arial" panose="020B0604020202020204" pitchFamily="34" charset="0"/>
                </a:rPr>
                <a:t>. </a:t>
              </a:r>
              <a:r>
                <a:rPr lang="hu-HU" sz="1000" b="1" dirty="0" err="1">
                  <a:latin typeface="Arial" panose="020B0604020202020204" pitchFamily="34" charset="0"/>
                  <a:cs typeface="Arial" panose="020B0604020202020204" pitchFamily="34" charset="0"/>
                </a:rPr>
                <a:t>c</a:t>
              </a:r>
              <a:r>
                <a:rPr lang="hu-HU" sz="1000" b="1" dirty="0" err="1" smtClean="0">
                  <a:latin typeface="Arial" panose="020B0604020202020204" pitchFamily="34" charset="0"/>
                  <a:cs typeface="Arial" panose="020B0604020202020204" pitchFamily="34" charset="0"/>
                </a:rPr>
                <a:t>apitis</a:t>
              </a:r>
              <a:r>
                <a:rPr lang="hu-HU" sz="1000" b="1" dirty="0" smtClean="0">
                  <a:latin typeface="Arial" panose="020B0604020202020204" pitchFamily="34" charset="0"/>
                  <a:cs typeface="Arial" panose="020B0604020202020204" pitchFamily="34" charset="0"/>
                </a:rPr>
                <a:t> </a:t>
              </a:r>
              <a:r>
                <a:rPr lang="hu-HU" sz="1000" b="1" dirty="0" err="1" smtClean="0">
                  <a:latin typeface="Arial" panose="020B0604020202020204" pitchFamily="34" charset="0"/>
                  <a:cs typeface="Arial" panose="020B0604020202020204" pitchFamily="34" charset="0"/>
                </a:rPr>
                <a:t>femoris</a:t>
              </a:r>
              <a:endParaRPr lang="hu-HU" sz="1000" b="1" dirty="0">
                <a:latin typeface="Arial" panose="020B0604020202020204" pitchFamily="34" charset="0"/>
                <a:cs typeface="Arial" panose="020B0604020202020204" pitchFamily="34" charset="0"/>
              </a:endParaRPr>
            </a:p>
          </p:txBody>
        </p:sp>
        <p:sp>
          <p:nvSpPr>
            <p:cNvPr id="14" name="Szövegdoboz 13"/>
            <p:cNvSpPr txBox="1"/>
            <p:nvPr/>
          </p:nvSpPr>
          <p:spPr>
            <a:xfrm>
              <a:off x="5420415" y="4990360"/>
              <a:ext cx="966893" cy="215444"/>
            </a:xfrm>
            <a:prstGeom prst="rect">
              <a:avLst/>
            </a:prstGeom>
            <a:solidFill>
              <a:schemeClr val="bg1"/>
            </a:solidFill>
          </p:spPr>
          <p:txBody>
            <a:bodyPr wrap="square" rtlCol="0">
              <a:spAutoFit/>
            </a:bodyPr>
            <a:lstStyle/>
            <a:p>
              <a:r>
                <a:rPr lang="hu-HU" sz="800" b="1" dirty="0" err="1">
                  <a:latin typeface="Arial" panose="020B0604020202020204" pitchFamily="34" charset="0"/>
                  <a:cs typeface="Arial" panose="020B0604020202020204" pitchFamily="34" charset="0"/>
                </a:rPr>
                <a:t>H</a:t>
              </a:r>
              <a:r>
                <a:rPr lang="hu-HU" sz="800" b="1" dirty="0" err="1" smtClean="0">
                  <a:latin typeface="Arial" panose="020B0604020202020204" pitchFamily="34" charset="0"/>
                  <a:cs typeface="Arial" panose="020B0604020202020204" pitchFamily="34" charset="0"/>
                </a:rPr>
                <a:t>yalinknorpel</a:t>
              </a:r>
              <a:endParaRPr lang="hu-HU" sz="800" b="1" dirty="0">
                <a:latin typeface="Arial" panose="020B0604020202020204" pitchFamily="34" charset="0"/>
                <a:cs typeface="Arial" panose="020B0604020202020204" pitchFamily="34" charset="0"/>
              </a:endParaRPr>
            </a:p>
          </p:txBody>
        </p:sp>
      </p:grpSp>
      <p:grpSp>
        <p:nvGrpSpPr>
          <p:cNvPr id="20" name="Csoportba foglalás 19"/>
          <p:cNvGrpSpPr/>
          <p:nvPr/>
        </p:nvGrpSpPr>
        <p:grpSpPr>
          <a:xfrm>
            <a:off x="5439496" y="4467817"/>
            <a:ext cx="2640707" cy="2069903"/>
            <a:chOff x="6520670" y="4745297"/>
            <a:chExt cx="2409825" cy="1895476"/>
          </a:xfrm>
        </p:grpSpPr>
        <p:pic>
          <p:nvPicPr>
            <p:cNvPr id="10252" name="Picture 12" descr="Képtalálat a következőre: „ligamentum capitis femori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20670" y="4745297"/>
              <a:ext cx="2409825" cy="189547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Egyenes összekötő nyíllal 16"/>
            <p:cNvCxnSpPr/>
            <p:nvPr/>
          </p:nvCxnSpPr>
          <p:spPr>
            <a:xfrm flipV="1">
              <a:off x="8633011" y="5235388"/>
              <a:ext cx="1" cy="40500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Szövegdoboz 17"/>
            <p:cNvSpPr txBox="1"/>
            <p:nvPr/>
          </p:nvSpPr>
          <p:spPr>
            <a:xfrm>
              <a:off x="8373932" y="5654595"/>
              <a:ext cx="556563" cy="461665"/>
            </a:xfrm>
            <a:prstGeom prst="rect">
              <a:avLst/>
            </a:prstGeom>
            <a:noFill/>
          </p:spPr>
          <p:txBody>
            <a:bodyPr wrap="none" rtlCol="0">
              <a:spAutoFit/>
            </a:bodyPr>
            <a:lstStyle/>
            <a:p>
              <a:pPr algn="ctr"/>
              <a:r>
                <a:rPr lang="hu-HU" sz="800" b="1" dirty="0" err="1" smtClean="0">
                  <a:solidFill>
                    <a:schemeClr val="bg1"/>
                  </a:solidFill>
                  <a:latin typeface="Arial" panose="020B0604020202020204" pitchFamily="34" charset="0"/>
                  <a:cs typeface="Arial" panose="020B0604020202020204" pitchFamily="34" charset="0"/>
                </a:rPr>
                <a:t>Lig</a:t>
              </a:r>
              <a:r>
                <a:rPr lang="hu-HU" sz="800" b="1" dirty="0" smtClean="0">
                  <a:solidFill>
                    <a:schemeClr val="bg1"/>
                  </a:solidFill>
                  <a:latin typeface="Arial" panose="020B0604020202020204" pitchFamily="34" charset="0"/>
                  <a:cs typeface="Arial" panose="020B0604020202020204" pitchFamily="34" charset="0"/>
                </a:rPr>
                <a:t>.</a:t>
              </a:r>
            </a:p>
            <a:p>
              <a:pPr algn="ctr"/>
              <a:r>
                <a:rPr lang="hu-HU" sz="800" b="1" dirty="0" err="1">
                  <a:solidFill>
                    <a:schemeClr val="bg1"/>
                  </a:solidFill>
                  <a:latin typeface="Arial" panose="020B0604020202020204" pitchFamily="34" charset="0"/>
                  <a:cs typeface="Arial" panose="020B0604020202020204" pitchFamily="34" charset="0"/>
                </a:rPr>
                <a:t>c</a:t>
              </a:r>
              <a:r>
                <a:rPr lang="hu-HU" sz="800" b="1" dirty="0" err="1" smtClean="0">
                  <a:solidFill>
                    <a:schemeClr val="bg1"/>
                  </a:solidFill>
                  <a:latin typeface="Arial" panose="020B0604020202020204" pitchFamily="34" charset="0"/>
                  <a:cs typeface="Arial" panose="020B0604020202020204" pitchFamily="34" charset="0"/>
                </a:rPr>
                <a:t>apitis</a:t>
              </a:r>
              <a:endParaRPr lang="hu-HU" sz="800" b="1" dirty="0" smtClean="0">
                <a:solidFill>
                  <a:schemeClr val="bg1"/>
                </a:solidFill>
                <a:latin typeface="Arial" panose="020B0604020202020204" pitchFamily="34" charset="0"/>
                <a:cs typeface="Arial" panose="020B0604020202020204" pitchFamily="34" charset="0"/>
              </a:endParaRPr>
            </a:p>
            <a:p>
              <a:pPr algn="ctr"/>
              <a:r>
                <a:rPr lang="hu-HU" sz="800" b="1" dirty="0" err="1" smtClean="0">
                  <a:solidFill>
                    <a:schemeClr val="bg1"/>
                  </a:solidFill>
                  <a:latin typeface="Arial" panose="020B0604020202020204" pitchFamily="34" charset="0"/>
                  <a:cs typeface="Arial" panose="020B0604020202020204" pitchFamily="34" charset="0"/>
                </a:rPr>
                <a:t>femoris</a:t>
              </a:r>
              <a:endParaRPr lang="hu-HU" sz="800" b="1" dirty="0">
                <a:solidFill>
                  <a:schemeClr val="bg1"/>
                </a:solidFill>
                <a:latin typeface="Arial" panose="020B0604020202020204" pitchFamily="34" charset="0"/>
                <a:cs typeface="Arial" panose="020B0604020202020204" pitchFamily="34" charset="0"/>
              </a:endParaRPr>
            </a:p>
          </p:txBody>
        </p:sp>
      </p:grpSp>
      <p:pic>
        <p:nvPicPr>
          <p:cNvPr id="10254" name="Picture 14" descr="Képtalálat a következőre: „ligamentum capitis femoris”"/>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03548" y="4467817"/>
            <a:ext cx="2243328" cy="239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6462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9724" y="355715"/>
            <a:ext cx="10972800" cy="628744"/>
          </a:xfrm>
        </p:spPr>
        <p:txBody>
          <a:bodyPr>
            <a:normAutofit/>
          </a:bodyPr>
          <a:lstStyle/>
          <a:p>
            <a:pPr algn="ctr"/>
            <a:r>
              <a:rPr lang="hu-HU" sz="2000" b="1" dirty="0" smtClean="0">
                <a:latin typeface="Arial" panose="020B0604020202020204" pitchFamily="34" charset="0"/>
                <a:cs typeface="Arial" panose="020B0604020202020204" pitchFamily="34" charset="0"/>
              </a:rPr>
              <a:t>ALSÓ VÉGTAG ÖSSZEKÖTTETÉSEI</a:t>
            </a:r>
            <a:endParaRPr lang="hu-HU" sz="2000" b="1" dirty="0">
              <a:latin typeface="Arial" panose="020B0604020202020204" pitchFamily="34" charset="0"/>
              <a:cs typeface="Arial" panose="020B0604020202020204" pitchFamily="34" charset="0"/>
            </a:endParaRPr>
          </a:p>
        </p:txBody>
      </p:sp>
      <p:sp>
        <p:nvSpPr>
          <p:cNvPr id="3" name="Szöveg helye 2"/>
          <p:cNvSpPr>
            <a:spLocks noGrp="1"/>
          </p:cNvSpPr>
          <p:nvPr>
            <p:ph type="body" sz="half" idx="1"/>
          </p:nvPr>
        </p:nvSpPr>
        <p:spPr>
          <a:xfrm>
            <a:off x="609600" y="1376083"/>
            <a:ext cx="5384800" cy="4525963"/>
          </a:xfrm>
        </p:spPr>
        <p:txBody>
          <a:bodyPr/>
          <a:lstStyle/>
          <a:p>
            <a:pPr marL="0" indent="0">
              <a:lnSpc>
                <a:spcPct val="150000"/>
              </a:lnSpc>
              <a:buNone/>
            </a:pPr>
            <a:r>
              <a:rPr lang="hu-HU" sz="1200" b="1" dirty="0" smtClean="0">
                <a:latin typeface="Arial" panose="020B0604020202020204" pitchFamily="34" charset="0"/>
                <a:cs typeface="Arial" panose="020B0604020202020204" pitchFamily="34" charset="0"/>
              </a:rPr>
              <a:t>CSIPŐIZÜLET</a:t>
            </a:r>
          </a:p>
          <a:p>
            <a:pPr marL="0" indent="0">
              <a:lnSpc>
                <a:spcPct val="150000"/>
              </a:lnSpc>
              <a:buNone/>
            </a:pPr>
            <a:r>
              <a:rPr lang="hu-HU" sz="1200" b="1" dirty="0" smtClean="0">
                <a:latin typeface="Arial" panose="020B0604020202020204" pitchFamily="34" charset="0"/>
                <a:cs typeface="Arial" panose="020B0604020202020204" pitchFamily="34" charset="0"/>
              </a:rPr>
              <a:t>MOZGÁSAI:</a:t>
            </a: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flexio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extensio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abductio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adductio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rotatio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circumductio</a:t>
            </a:r>
            <a:endParaRPr lang="hu-HU" sz="1200" b="1" dirty="0" smtClean="0">
              <a:latin typeface="Arial" panose="020B0604020202020204" pitchFamily="34" charset="0"/>
              <a:cs typeface="Arial" panose="020B0604020202020204" pitchFamily="34" charset="0"/>
            </a:endParaRPr>
          </a:p>
          <a:p>
            <a:pPr marL="0" indent="0">
              <a:lnSpc>
                <a:spcPct val="150000"/>
              </a:lnSpc>
              <a:buNone/>
            </a:pPr>
            <a:endParaRPr lang="hu-HU" sz="1200" b="1" dirty="0" smtClean="0">
              <a:latin typeface="Arial" panose="020B0604020202020204" pitchFamily="34" charset="0"/>
              <a:cs typeface="Arial" panose="020B0604020202020204" pitchFamily="34" charset="0"/>
            </a:endParaRPr>
          </a:p>
          <a:p>
            <a:pPr marL="0" indent="0">
              <a:buNone/>
            </a:pPr>
            <a:endParaRPr lang="hu-HU" dirty="0"/>
          </a:p>
        </p:txBody>
      </p:sp>
      <p:pic>
        <p:nvPicPr>
          <p:cNvPr id="4" name="Picture 2"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344939" y="1589597"/>
            <a:ext cx="2375647" cy="2232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umeroulnar joint」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35477" y="1589597"/>
            <a:ext cx="2766003" cy="2232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ircumduction」の画像検索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80547" y="4007383"/>
            <a:ext cx="2641865" cy="212015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Képtalálat a következőre: „knee joint movement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255696" y="2159331"/>
            <a:ext cx="3882163" cy="332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3181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413587" y="1273406"/>
            <a:ext cx="4752975"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0"/>
              </a:spcBef>
              <a:buFontTx/>
              <a:buNone/>
            </a:pPr>
            <a:r>
              <a:rPr lang="hu-HU" altLang="de-DE" sz="1200" b="1" dirty="0" smtClean="0"/>
              <a:t>TÉRDIZÜLET (</a:t>
            </a:r>
            <a:r>
              <a:rPr lang="hu-HU" altLang="de-DE" sz="1200" b="1" dirty="0" err="1"/>
              <a:t>a</a:t>
            </a:r>
            <a:r>
              <a:rPr lang="hu-HU" altLang="de-DE" sz="1200" b="1" dirty="0" err="1" smtClean="0"/>
              <a:t>rticulatio</a:t>
            </a:r>
            <a:r>
              <a:rPr lang="hu-HU" altLang="de-DE" sz="1200" b="1" dirty="0" smtClean="0"/>
              <a:t> </a:t>
            </a:r>
            <a:r>
              <a:rPr lang="hu-HU" altLang="de-DE" sz="1200" b="1" dirty="0"/>
              <a:t>genus) </a:t>
            </a:r>
          </a:p>
          <a:p>
            <a:pPr marL="171450" indent="-171450">
              <a:lnSpc>
                <a:spcPct val="200000"/>
              </a:lnSpc>
              <a:spcBef>
                <a:spcPct val="0"/>
              </a:spcBef>
            </a:pPr>
            <a:r>
              <a:rPr lang="hu-HU" altLang="de-DE" sz="1200" b="1" dirty="0" err="1" smtClean="0"/>
              <a:t>trochogynglimus</a:t>
            </a:r>
            <a:endParaRPr lang="en-US" altLang="de-DE" sz="1200" b="1" dirty="0"/>
          </a:p>
          <a:p>
            <a:pPr eaLnBrk="1" hangingPunct="1">
              <a:lnSpc>
                <a:spcPct val="200000"/>
              </a:lnSpc>
              <a:spcBef>
                <a:spcPct val="0"/>
              </a:spcBef>
              <a:buFontTx/>
              <a:buAutoNum type="arabicPeriod"/>
            </a:pPr>
            <a:r>
              <a:rPr lang="hu-HU" altLang="de-DE" sz="1200" b="1" dirty="0"/>
              <a:t>  </a:t>
            </a:r>
            <a:r>
              <a:rPr lang="hu-HU" altLang="de-DE" sz="1200" b="1" dirty="0" smtClean="0"/>
              <a:t>ízületi fej: </a:t>
            </a:r>
            <a:r>
              <a:rPr lang="hu-HU" altLang="de-DE" sz="1200" b="1" dirty="0" err="1"/>
              <a:t>c</a:t>
            </a:r>
            <a:r>
              <a:rPr lang="hu-HU" altLang="de-DE" sz="1200" b="1" dirty="0" err="1" smtClean="0"/>
              <a:t>ondyli</a:t>
            </a:r>
            <a:r>
              <a:rPr lang="hu-HU" altLang="de-DE" sz="1200" b="1" dirty="0" smtClean="0"/>
              <a:t> </a:t>
            </a:r>
            <a:r>
              <a:rPr lang="hu-HU" altLang="de-DE" sz="1200" b="1" dirty="0" err="1" smtClean="0"/>
              <a:t>femoris</a:t>
            </a:r>
            <a:endParaRPr lang="hu-HU" altLang="de-DE" sz="1200" b="1" dirty="0"/>
          </a:p>
          <a:p>
            <a:pPr eaLnBrk="1" hangingPunct="1">
              <a:lnSpc>
                <a:spcPct val="200000"/>
              </a:lnSpc>
              <a:spcBef>
                <a:spcPct val="0"/>
              </a:spcBef>
              <a:buFontTx/>
              <a:buAutoNum type="arabicPeriod"/>
            </a:pPr>
            <a:r>
              <a:rPr lang="hu-HU" altLang="de-DE" sz="1200" b="1" dirty="0"/>
              <a:t>   í</a:t>
            </a:r>
            <a:r>
              <a:rPr lang="hu-HU" altLang="de-DE" sz="1200" b="1" dirty="0" smtClean="0"/>
              <a:t>zületi vápa: </a:t>
            </a:r>
            <a:r>
              <a:rPr lang="hu-HU" altLang="de-DE" sz="1200" b="1" dirty="0" err="1"/>
              <a:t>c</a:t>
            </a:r>
            <a:r>
              <a:rPr lang="hu-HU" altLang="de-DE" sz="1200" b="1" dirty="0" err="1" smtClean="0"/>
              <a:t>ondyli</a:t>
            </a:r>
            <a:r>
              <a:rPr lang="hu-HU" altLang="de-DE" sz="1200" b="1" dirty="0" smtClean="0"/>
              <a:t> </a:t>
            </a:r>
            <a:r>
              <a:rPr lang="hu-HU" altLang="de-DE" sz="1200" b="1" dirty="0" err="1" smtClean="0"/>
              <a:t>tibiae</a:t>
            </a:r>
            <a:endParaRPr lang="hu-HU" altLang="de-DE" sz="1200" b="1" dirty="0"/>
          </a:p>
          <a:p>
            <a:pPr eaLnBrk="1" hangingPunct="1">
              <a:lnSpc>
                <a:spcPct val="200000"/>
              </a:lnSpc>
              <a:spcBef>
                <a:spcPct val="0"/>
              </a:spcBef>
            </a:pPr>
            <a:r>
              <a:rPr lang="hu-HU" altLang="de-DE" sz="1200" b="1" dirty="0"/>
              <a:t>   </a:t>
            </a:r>
            <a:r>
              <a:rPr lang="hu-HU" altLang="de-DE" sz="1200" b="1" dirty="0" err="1"/>
              <a:t>p</a:t>
            </a:r>
            <a:r>
              <a:rPr lang="hu-HU" altLang="de-DE" sz="1200" b="1" dirty="0" err="1" smtClean="0"/>
              <a:t>atella</a:t>
            </a:r>
            <a:endParaRPr lang="hu-HU" altLang="de-DE" sz="1200" b="1" dirty="0"/>
          </a:p>
          <a:p>
            <a:pPr eaLnBrk="1" hangingPunct="1">
              <a:lnSpc>
                <a:spcPct val="200000"/>
              </a:lnSpc>
              <a:spcBef>
                <a:spcPct val="0"/>
              </a:spcBef>
              <a:buFontTx/>
              <a:buNone/>
            </a:pPr>
            <a:r>
              <a:rPr lang="hu-HU" altLang="de-DE" sz="1200" b="1" dirty="0" smtClean="0"/>
              <a:t>   </a:t>
            </a:r>
            <a:endParaRPr lang="hu-HU" altLang="de-DE" sz="1200" b="1" dirty="0"/>
          </a:p>
          <a:p>
            <a:pPr eaLnBrk="1" hangingPunct="1">
              <a:lnSpc>
                <a:spcPct val="200000"/>
              </a:lnSpc>
              <a:spcBef>
                <a:spcPct val="0"/>
              </a:spcBef>
              <a:buFontTx/>
              <a:buNone/>
            </a:pPr>
            <a:endParaRPr lang="hu-HU" altLang="de-DE" sz="1400" b="1" dirty="0"/>
          </a:p>
        </p:txBody>
      </p:sp>
      <p:sp>
        <p:nvSpPr>
          <p:cNvPr id="46083" name="Szövegdoboz 4"/>
          <p:cNvSpPr txBox="1">
            <a:spLocks noChangeArrowheads="1"/>
          </p:cNvSpPr>
          <p:nvPr/>
        </p:nvSpPr>
        <p:spPr bwMode="auto">
          <a:xfrm>
            <a:off x="244237" y="227714"/>
            <a:ext cx="26677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hu-HU" altLang="de-DE" sz="2000" b="1" dirty="0" smtClean="0"/>
              <a:t>ALSÓ VÉGTAG </a:t>
            </a:r>
          </a:p>
          <a:p>
            <a:pPr algn="ctr" eaLnBrk="1" hangingPunct="1">
              <a:lnSpc>
                <a:spcPct val="150000"/>
              </a:lnSpc>
              <a:spcBef>
                <a:spcPct val="0"/>
              </a:spcBef>
              <a:buFontTx/>
              <a:buNone/>
            </a:pPr>
            <a:r>
              <a:rPr lang="hu-HU" altLang="de-DE" sz="2000" b="1" dirty="0" smtClean="0"/>
              <a:t>ÖSSZEKÖTTETÉSEI</a:t>
            </a:r>
            <a:endParaRPr lang="hu-HU" altLang="de-DE" sz="2000" b="1" dirty="0"/>
          </a:p>
        </p:txBody>
      </p:sp>
      <p:pic>
        <p:nvPicPr>
          <p:cNvPr id="46084" name="Picture 2" descr="Képtalálat a következőre: „kniegelenk”"/>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779653" y="2400299"/>
            <a:ext cx="2257424" cy="213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Képtalálat a következőre: „kniegelenk”"/>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707094" y="4796533"/>
            <a:ext cx="2402541" cy="189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descr="Kapcsolódó ké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56097" y="84295"/>
            <a:ext cx="1993550" cy="231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Csoportba foglalás 2"/>
          <p:cNvGrpSpPr/>
          <p:nvPr/>
        </p:nvGrpSpPr>
        <p:grpSpPr>
          <a:xfrm>
            <a:off x="1519278" y="4172216"/>
            <a:ext cx="1662023" cy="1709811"/>
            <a:chOff x="7625817" y="4810728"/>
            <a:chExt cx="1662023" cy="1709811"/>
          </a:xfrm>
        </p:grpSpPr>
        <p:pic>
          <p:nvPicPr>
            <p:cNvPr id="12290" name="Picture 2" descr="image patella for term side of car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25817" y="4810728"/>
              <a:ext cx="1662023" cy="1709811"/>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8604915" y="6274318"/>
              <a:ext cx="595035"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Patella</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12292" name="Picture 4" descr="image patella.jpg for term side of card"/>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90528" y="3463047"/>
            <a:ext cx="1276892" cy="241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Csoportba foglalás 25"/>
          <p:cNvGrpSpPr/>
          <p:nvPr/>
        </p:nvGrpSpPr>
        <p:grpSpPr>
          <a:xfrm>
            <a:off x="6731528" y="289529"/>
            <a:ext cx="2356445" cy="3224637"/>
            <a:chOff x="4520174" y="896205"/>
            <a:chExt cx="2356445" cy="3224637"/>
          </a:xfrm>
        </p:grpSpPr>
        <p:grpSp>
          <p:nvGrpSpPr>
            <p:cNvPr id="21" name="Csoportba foglalás 20"/>
            <p:cNvGrpSpPr/>
            <p:nvPr/>
          </p:nvGrpSpPr>
          <p:grpSpPr>
            <a:xfrm>
              <a:off x="5016990" y="896205"/>
              <a:ext cx="1859629" cy="3224637"/>
              <a:chOff x="4930098" y="1039906"/>
              <a:chExt cx="1859629" cy="3224637"/>
            </a:xfrm>
          </p:grpSpPr>
          <p:sp>
            <p:nvSpPr>
              <p:cNvPr id="11" name="Szövegdoboz 10"/>
              <p:cNvSpPr txBox="1"/>
              <p:nvPr/>
            </p:nvSpPr>
            <p:spPr>
              <a:xfrm>
                <a:off x="5852219" y="3664429"/>
                <a:ext cx="595035"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Patella</a:t>
                </a:r>
                <a:endParaRPr lang="hu-HU" sz="1000" b="1" dirty="0">
                  <a:latin typeface="Arial" panose="020B0604020202020204" pitchFamily="34" charset="0"/>
                  <a:cs typeface="Arial" panose="020B0604020202020204" pitchFamily="34" charset="0"/>
                </a:endParaRPr>
              </a:p>
            </p:txBody>
          </p:sp>
          <p:grpSp>
            <p:nvGrpSpPr>
              <p:cNvPr id="20" name="Csoportba foglalás 19"/>
              <p:cNvGrpSpPr/>
              <p:nvPr/>
            </p:nvGrpSpPr>
            <p:grpSpPr>
              <a:xfrm>
                <a:off x="4930098" y="1039906"/>
                <a:ext cx="1859629" cy="3224637"/>
                <a:chOff x="4930098" y="1039906"/>
                <a:chExt cx="1859629" cy="3224637"/>
              </a:xfrm>
            </p:grpSpPr>
            <p:pic>
              <p:nvPicPr>
                <p:cNvPr id="12294" name="Picture 6" descr="image superior-articular-surface-of-tibia.jpg for term side of card"/>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101594" y="1039906"/>
                  <a:ext cx="1688133" cy="322463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gyenes összekötő nyíllal 4"/>
                <p:cNvCxnSpPr/>
                <p:nvPr/>
              </p:nvCxnSpPr>
              <p:spPr>
                <a:xfrm>
                  <a:off x="6017377" y="2791760"/>
                  <a:ext cx="42353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Szövegdoboz 7"/>
                <p:cNvSpPr txBox="1"/>
                <p:nvPr/>
              </p:nvSpPr>
              <p:spPr>
                <a:xfrm>
                  <a:off x="5535080" y="2668649"/>
                  <a:ext cx="575799" cy="246221"/>
                </a:xfrm>
                <a:prstGeom prst="rect">
                  <a:avLst/>
                </a:prstGeom>
                <a:noFill/>
              </p:spPr>
              <p:txBody>
                <a:bodyPr wrap="none" rtlCol="0">
                  <a:spAutoFit/>
                </a:bodyPr>
                <a:lstStyle/>
                <a:p>
                  <a:r>
                    <a:rPr lang="hu-HU" sz="1000" b="1" dirty="0" err="1">
                      <a:solidFill>
                        <a:schemeClr val="bg1"/>
                      </a:solidFill>
                      <a:latin typeface="Arial" panose="020B0604020202020204" pitchFamily="34" charset="0"/>
                      <a:cs typeface="Arial" panose="020B0604020202020204" pitchFamily="34" charset="0"/>
                    </a:rPr>
                    <a:t>F</a:t>
                  </a:r>
                  <a:r>
                    <a:rPr lang="hu-HU" sz="1000" b="1" dirty="0" err="1" smtClean="0">
                      <a:solidFill>
                        <a:schemeClr val="bg1"/>
                      </a:solidFill>
                      <a:latin typeface="Arial" panose="020B0604020202020204" pitchFamily="34" charset="0"/>
                      <a:cs typeface="Arial" panose="020B0604020202020204" pitchFamily="34" charset="0"/>
                    </a:rPr>
                    <a:t>emur</a:t>
                  </a:r>
                  <a:endParaRPr lang="hu-HU" sz="1000" b="1" dirty="0">
                    <a:solidFill>
                      <a:schemeClr val="bg1"/>
                    </a:solidFill>
                    <a:latin typeface="Arial" panose="020B0604020202020204" pitchFamily="34" charset="0"/>
                    <a:cs typeface="Arial" panose="020B0604020202020204" pitchFamily="34" charset="0"/>
                  </a:endParaRPr>
                </a:p>
              </p:txBody>
            </p:sp>
            <p:cxnSp>
              <p:nvCxnSpPr>
                <p:cNvPr id="10" name="Egyenes összekötő nyíllal 9"/>
                <p:cNvCxnSpPr/>
                <p:nvPr/>
              </p:nvCxnSpPr>
              <p:spPr>
                <a:xfrm>
                  <a:off x="6259098" y="3698781"/>
                  <a:ext cx="227047" cy="252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flipH="1" flipV="1">
                  <a:off x="5444577" y="3998259"/>
                  <a:ext cx="322170" cy="627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Szövegdoboz 14"/>
                <p:cNvSpPr txBox="1"/>
                <p:nvPr/>
              </p:nvSpPr>
              <p:spPr>
                <a:xfrm>
                  <a:off x="5704248" y="3952283"/>
                  <a:ext cx="482824"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Tibia</a:t>
                  </a:r>
                  <a:endParaRPr lang="hu-HU" sz="1000" b="1" dirty="0">
                    <a:solidFill>
                      <a:schemeClr val="bg1"/>
                    </a:solidFill>
                    <a:latin typeface="Arial" panose="020B0604020202020204" pitchFamily="34" charset="0"/>
                    <a:cs typeface="Arial" panose="020B0604020202020204" pitchFamily="34" charset="0"/>
                  </a:endParaRPr>
                </a:p>
              </p:txBody>
            </p:sp>
            <p:cxnSp>
              <p:nvCxnSpPr>
                <p:cNvPr id="17" name="Egyenes összekötő nyíllal 16"/>
                <p:cNvCxnSpPr/>
                <p:nvPr/>
              </p:nvCxnSpPr>
              <p:spPr>
                <a:xfrm flipV="1">
                  <a:off x="4930098" y="4087379"/>
                  <a:ext cx="269234" cy="125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9" name="Szövegdoboz 18"/>
            <p:cNvSpPr txBox="1"/>
            <p:nvPr/>
          </p:nvSpPr>
          <p:spPr>
            <a:xfrm>
              <a:off x="4520174" y="3822810"/>
              <a:ext cx="561372" cy="246221"/>
            </a:xfrm>
            <a:prstGeom prst="rect">
              <a:avLst/>
            </a:prstGeom>
            <a:noFill/>
          </p:spPr>
          <p:txBody>
            <a:bodyPr wrap="none" rtlCol="0">
              <a:spAutoFit/>
            </a:bodyPr>
            <a:lstStyle/>
            <a:p>
              <a:r>
                <a:rPr lang="hu-HU" sz="1000" b="1" dirty="0" smtClean="0">
                  <a:latin typeface="Arial" panose="020B0604020202020204" pitchFamily="34" charset="0"/>
                  <a:cs typeface="Arial" panose="020B0604020202020204" pitchFamily="34" charset="0"/>
                </a:rPr>
                <a:t>Fibula</a:t>
              </a:r>
              <a:endParaRPr lang="hu-HU" sz="1000" b="1" dirty="0">
                <a:latin typeface="Arial" panose="020B0604020202020204" pitchFamily="34" charset="0"/>
                <a:cs typeface="Arial" panose="020B0604020202020204" pitchFamily="34" charset="0"/>
              </a:endParaRPr>
            </a:p>
          </p:txBody>
        </p:sp>
        <p:sp>
          <p:nvSpPr>
            <p:cNvPr id="22" name="Ellipszis 21"/>
            <p:cNvSpPr/>
            <p:nvPr/>
          </p:nvSpPr>
          <p:spPr>
            <a:xfrm>
              <a:off x="5188485" y="3323328"/>
              <a:ext cx="634495" cy="4994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24" name="Egyenes összekötő nyíllal 23"/>
            <p:cNvCxnSpPr/>
            <p:nvPr/>
          </p:nvCxnSpPr>
          <p:spPr>
            <a:xfrm flipH="1">
              <a:off x="5799849" y="3254188"/>
              <a:ext cx="250630" cy="18235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Szövegdoboz 24"/>
            <p:cNvSpPr txBox="1"/>
            <p:nvPr/>
          </p:nvSpPr>
          <p:spPr>
            <a:xfrm>
              <a:off x="5620642" y="3040014"/>
              <a:ext cx="817853" cy="246221"/>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Art. genus</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12296" name="Picture 8" descr="Képtalálat a következőre: „knee joi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95102" y="194994"/>
            <a:ext cx="4171533" cy="2896898"/>
          </a:xfrm>
          <a:prstGeom prst="rect">
            <a:avLst/>
          </a:prstGeom>
          <a:noFill/>
          <a:extLst>
            <a:ext uri="{909E8E84-426E-40DD-AFC4-6F175D3DCCD1}">
              <a14:hiddenFill xmlns:a14="http://schemas.microsoft.com/office/drawing/2010/main">
                <a:solidFill>
                  <a:srgbClr val="FFFFFF"/>
                </a:solidFill>
              </a14:hiddenFill>
            </a:ext>
          </a:extLst>
        </p:spPr>
      </p:pic>
      <p:sp>
        <p:nvSpPr>
          <p:cNvPr id="29" name="Szövegdoboz 28"/>
          <p:cNvSpPr txBox="1"/>
          <p:nvPr/>
        </p:nvSpPr>
        <p:spPr>
          <a:xfrm>
            <a:off x="8025510" y="2811758"/>
            <a:ext cx="595035"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Patella</a:t>
            </a:r>
            <a:endParaRPr lang="hu-HU" sz="1000" b="1" dirty="0">
              <a:solidFill>
                <a:schemeClr val="bg1"/>
              </a:solidFill>
              <a:latin typeface="Arial" panose="020B0604020202020204" pitchFamily="34" charset="0"/>
              <a:cs typeface="Arial" panose="020B0604020202020204" pitchFamily="34" charset="0"/>
            </a:endParaRPr>
          </a:p>
        </p:txBody>
      </p:sp>
      <p:cxnSp>
        <p:nvCxnSpPr>
          <p:cNvPr id="32" name="Egyenes összekötő nyíllal 31"/>
          <p:cNvCxnSpPr/>
          <p:nvPr/>
        </p:nvCxnSpPr>
        <p:spPr>
          <a:xfrm flipH="1">
            <a:off x="537882" y="5199529"/>
            <a:ext cx="179294" cy="19722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gyenes összekötő nyíllal 33"/>
          <p:cNvCxnSpPr/>
          <p:nvPr/>
        </p:nvCxnSpPr>
        <p:spPr>
          <a:xfrm>
            <a:off x="717176" y="5199529"/>
            <a:ext cx="573742" cy="2061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Szövegdoboz 34"/>
          <p:cNvSpPr txBox="1"/>
          <p:nvPr/>
        </p:nvSpPr>
        <p:spPr>
          <a:xfrm>
            <a:off x="537882" y="4953308"/>
            <a:ext cx="595035"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Patella</a:t>
            </a:r>
            <a:endParaRPr lang="hu-HU" sz="1000" b="1" dirty="0">
              <a:solidFill>
                <a:schemeClr val="bg1"/>
              </a:solidFill>
              <a:latin typeface="Arial" panose="020B0604020202020204" pitchFamily="34" charset="0"/>
              <a:cs typeface="Arial" panose="020B0604020202020204" pitchFamily="34" charset="0"/>
            </a:endParaRPr>
          </a:p>
        </p:txBody>
      </p:sp>
      <p:grpSp>
        <p:nvGrpSpPr>
          <p:cNvPr id="12" name="Csoportba foglalás 11"/>
          <p:cNvGrpSpPr/>
          <p:nvPr/>
        </p:nvGrpSpPr>
        <p:grpSpPr>
          <a:xfrm>
            <a:off x="3293725" y="3617194"/>
            <a:ext cx="2143934" cy="3072304"/>
            <a:chOff x="3293725" y="3617194"/>
            <a:chExt cx="2143934" cy="3072304"/>
          </a:xfrm>
        </p:grpSpPr>
        <p:pic>
          <p:nvPicPr>
            <p:cNvPr id="9218" name="Picture 2" descr="「condylus femoris」の画像検索結果"/>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293725" y="3617194"/>
              <a:ext cx="2143934" cy="307230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Egyenes összekötő nyíllal 5"/>
            <p:cNvCxnSpPr/>
            <p:nvPr/>
          </p:nvCxnSpPr>
          <p:spPr>
            <a:xfrm>
              <a:off x="4376382" y="5758916"/>
              <a:ext cx="790180" cy="6547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Szövegdoboz 8"/>
            <p:cNvSpPr txBox="1"/>
            <p:nvPr/>
          </p:nvSpPr>
          <p:spPr>
            <a:xfrm>
              <a:off x="3791988" y="5268695"/>
              <a:ext cx="768159" cy="553998"/>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Condylus</a:t>
              </a:r>
              <a:endParaRPr lang="hu-HU" sz="1000" b="1" dirty="0" smtClean="0">
                <a:solidFill>
                  <a:schemeClr val="bg1"/>
                </a:solidFill>
                <a:latin typeface="Arial" panose="020B0604020202020204" pitchFamily="34" charset="0"/>
                <a:cs typeface="Arial" panose="020B0604020202020204" pitchFamily="34" charset="0"/>
              </a:endParaRPr>
            </a:p>
            <a:p>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lateralis</a:t>
              </a:r>
              <a:r>
                <a:rPr lang="hu-HU" sz="1000" b="1" dirty="0" smtClean="0">
                  <a:solidFill>
                    <a:schemeClr val="bg1"/>
                  </a:solidFill>
                  <a:latin typeface="Arial" panose="020B0604020202020204" pitchFamily="34" charset="0"/>
                  <a:cs typeface="Arial" panose="020B0604020202020204" pitchFamily="34" charset="0"/>
                </a:rPr>
                <a:t> </a:t>
              </a:r>
            </a:p>
            <a:p>
              <a:r>
                <a:rPr lang="hu-HU" sz="1000" b="1" dirty="0" err="1" smtClean="0">
                  <a:solidFill>
                    <a:schemeClr val="bg1"/>
                  </a:solidFill>
                  <a:latin typeface="Arial" panose="020B0604020202020204" pitchFamily="34" charset="0"/>
                  <a:cs typeface="Arial" panose="020B0604020202020204" pitchFamily="34" charset="0"/>
                </a:rPr>
                <a:t>femoris</a:t>
              </a:r>
              <a:endParaRPr lang="hu-HU" sz="1000" b="1" dirty="0">
                <a:solidFill>
                  <a:schemeClr val="bg1"/>
                </a:solidFill>
                <a:latin typeface="Arial" panose="020B0604020202020204" pitchFamily="34" charset="0"/>
                <a:cs typeface="Arial" panose="020B0604020202020204" pitchFamily="34" charset="0"/>
              </a:endParaRPr>
            </a:p>
          </p:txBody>
        </p:sp>
      </p:grpSp>
      <p:pic>
        <p:nvPicPr>
          <p:cNvPr id="9220" name="Picture 4" descr="「condylus lateralis tibiae」の画像検索結果"/>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01112" y="3647688"/>
            <a:ext cx="4015088" cy="301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0506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298782" y="812238"/>
            <a:ext cx="475297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0"/>
              </a:spcBef>
              <a:buFontTx/>
              <a:buNone/>
            </a:pPr>
            <a:r>
              <a:rPr lang="hu-HU" altLang="de-DE" sz="1200" b="1" dirty="0" smtClean="0"/>
              <a:t>TÉRDIZÜLET (</a:t>
            </a:r>
            <a:r>
              <a:rPr lang="hu-HU" altLang="de-DE" sz="1200" b="1" dirty="0" err="1"/>
              <a:t>a</a:t>
            </a:r>
            <a:r>
              <a:rPr lang="hu-HU" altLang="de-DE" sz="1200" b="1" dirty="0" err="1" smtClean="0"/>
              <a:t>rticulatio</a:t>
            </a:r>
            <a:r>
              <a:rPr lang="hu-HU" altLang="de-DE" sz="1200" b="1" dirty="0" smtClean="0"/>
              <a:t> </a:t>
            </a:r>
            <a:r>
              <a:rPr lang="hu-HU" altLang="de-DE" sz="1200" b="1" dirty="0"/>
              <a:t>genus) </a:t>
            </a:r>
          </a:p>
          <a:p>
            <a:pPr marL="171450" indent="-171450">
              <a:lnSpc>
                <a:spcPct val="200000"/>
              </a:lnSpc>
              <a:spcBef>
                <a:spcPct val="0"/>
              </a:spcBef>
            </a:pPr>
            <a:r>
              <a:rPr lang="hu-HU" altLang="de-DE" sz="1200" b="1" dirty="0" err="1"/>
              <a:t>m</a:t>
            </a:r>
            <a:r>
              <a:rPr lang="hu-HU" altLang="de-DE" sz="1200" b="1" dirty="0" err="1" smtClean="0"/>
              <a:t>eniscus</a:t>
            </a:r>
            <a:r>
              <a:rPr lang="hu-HU" altLang="de-DE" sz="1200" b="1" dirty="0" smtClean="0"/>
              <a:t> </a:t>
            </a:r>
            <a:r>
              <a:rPr lang="hu-HU" altLang="de-DE" sz="1200" b="1" dirty="0" err="1"/>
              <a:t>medialis</a:t>
            </a:r>
            <a:endParaRPr lang="hu-HU" altLang="de-DE" sz="1200" b="1" dirty="0"/>
          </a:p>
          <a:p>
            <a:pPr eaLnBrk="1" hangingPunct="1">
              <a:lnSpc>
                <a:spcPct val="200000"/>
              </a:lnSpc>
              <a:spcBef>
                <a:spcPct val="0"/>
              </a:spcBef>
            </a:pPr>
            <a:r>
              <a:rPr lang="hu-HU" altLang="de-DE" sz="1200" b="1" dirty="0"/>
              <a:t>   </a:t>
            </a:r>
            <a:r>
              <a:rPr lang="hu-HU" altLang="de-DE" sz="1200" b="1" dirty="0" err="1"/>
              <a:t>m</a:t>
            </a:r>
            <a:r>
              <a:rPr lang="hu-HU" altLang="de-DE" sz="1200" b="1" dirty="0" err="1" smtClean="0"/>
              <a:t>eniscus</a:t>
            </a:r>
            <a:r>
              <a:rPr lang="hu-HU" altLang="de-DE" sz="1200" b="1" dirty="0" smtClean="0"/>
              <a:t> </a:t>
            </a:r>
            <a:r>
              <a:rPr lang="hu-HU" altLang="de-DE" sz="1200" b="1" dirty="0" err="1"/>
              <a:t>lateralis</a:t>
            </a:r>
            <a:endParaRPr lang="hu-HU" altLang="de-DE" sz="1200" b="1" dirty="0"/>
          </a:p>
          <a:p>
            <a:pPr eaLnBrk="1" hangingPunct="1">
              <a:lnSpc>
                <a:spcPct val="200000"/>
              </a:lnSpc>
              <a:spcBef>
                <a:spcPct val="0"/>
              </a:spcBef>
              <a:buFontTx/>
              <a:buNone/>
            </a:pPr>
            <a:r>
              <a:rPr lang="hu-HU" altLang="de-DE" sz="1200" b="1" dirty="0" smtClean="0"/>
              <a:t>szalagok: </a:t>
            </a:r>
          </a:p>
          <a:p>
            <a:pPr marL="171450" indent="-171450" eaLnBrk="1" hangingPunct="1">
              <a:lnSpc>
                <a:spcPct val="200000"/>
              </a:lnSpc>
              <a:spcBef>
                <a:spcPct val="0"/>
              </a:spcBef>
              <a:buFontTx/>
              <a:buChar char="-"/>
            </a:pPr>
            <a:r>
              <a:rPr lang="hu-HU" altLang="de-DE" sz="1200" b="1" dirty="0" err="1"/>
              <a:t>l</a:t>
            </a:r>
            <a:r>
              <a:rPr lang="hu-HU" altLang="de-DE" sz="1200" b="1" dirty="0" err="1" smtClean="0"/>
              <a:t>ig</a:t>
            </a:r>
            <a:r>
              <a:rPr lang="hu-HU" altLang="de-DE" sz="1200" b="1" dirty="0" smtClean="0"/>
              <a:t>. </a:t>
            </a:r>
            <a:r>
              <a:rPr lang="hu-HU" altLang="de-DE" sz="1200" b="1" dirty="0" err="1"/>
              <a:t>p</a:t>
            </a:r>
            <a:r>
              <a:rPr lang="hu-HU" altLang="de-DE" sz="1200" b="1" dirty="0" err="1" smtClean="0"/>
              <a:t>atellae</a:t>
            </a:r>
            <a:endParaRPr lang="hu-HU" altLang="de-DE" sz="1200" b="1" dirty="0" smtClean="0"/>
          </a:p>
          <a:p>
            <a:pPr marL="171450" indent="-171450" eaLnBrk="1" hangingPunct="1">
              <a:lnSpc>
                <a:spcPct val="200000"/>
              </a:lnSpc>
              <a:spcBef>
                <a:spcPct val="0"/>
              </a:spcBef>
              <a:buFontTx/>
              <a:buChar char="-"/>
            </a:pPr>
            <a:r>
              <a:rPr lang="hu-HU" altLang="de-DE" sz="1200" b="1" dirty="0" err="1"/>
              <a:t>r</a:t>
            </a:r>
            <a:r>
              <a:rPr lang="hu-HU" altLang="de-DE" sz="1200" b="1" dirty="0" err="1" smtClean="0"/>
              <a:t>etinaculum</a:t>
            </a:r>
            <a:r>
              <a:rPr lang="hu-HU" altLang="de-DE" sz="1200" b="1" dirty="0" smtClean="0"/>
              <a:t> </a:t>
            </a:r>
            <a:r>
              <a:rPr lang="hu-HU" altLang="de-DE" sz="1200" b="1" dirty="0" err="1" smtClean="0"/>
              <a:t>patellae</a:t>
            </a:r>
            <a:endParaRPr lang="hu-HU" altLang="de-DE" sz="1200" b="1" dirty="0"/>
          </a:p>
          <a:p>
            <a:pPr eaLnBrk="1" hangingPunct="1">
              <a:lnSpc>
                <a:spcPct val="200000"/>
              </a:lnSpc>
              <a:spcBef>
                <a:spcPct val="0"/>
              </a:spcBef>
              <a:buFontTx/>
              <a:buNone/>
            </a:pPr>
            <a:r>
              <a:rPr lang="hu-HU" altLang="de-DE" sz="1200" b="1" dirty="0"/>
              <a:t>- </a:t>
            </a:r>
            <a:r>
              <a:rPr lang="hu-HU" altLang="de-DE" sz="1200" b="1" dirty="0" err="1"/>
              <a:t>l</a:t>
            </a:r>
            <a:r>
              <a:rPr lang="hu-HU" altLang="de-DE" sz="1200" b="1" dirty="0" err="1" smtClean="0"/>
              <a:t>ig</a:t>
            </a:r>
            <a:r>
              <a:rPr lang="hu-HU" altLang="de-DE" sz="1200" b="1" dirty="0"/>
              <a:t>. </a:t>
            </a:r>
            <a:r>
              <a:rPr lang="hu-HU" altLang="de-DE" sz="1200" b="1" dirty="0" err="1"/>
              <a:t>collaterale</a:t>
            </a:r>
            <a:r>
              <a:rPr lang="hu-HU" altLang="de-DE" sz="1200" b="1" dirty="0"/>
              <a:t> </a:t>
            </a:r>
            <a:r>
              <a:rPr lang="hu-HU" altLang="de-DE" sz="1200" b="1" dirty="0" err="1" smtClean="0"/>
              <a:t>tibiale</a:t>
            </a:r>
            <a:r>
              <a:rPr lang="hu-HU" altLang="de-DE" sz="1200" b="1" dirty="0" smtClean="0"/>
              <a:t> et </a:t>
            </a:r>
            <a:r>
              <a:rPr lang="hu-HU" altLang="de-DE" sz="1200" b="1" dirty="0" err="1" smtClean="0"/>
              <a:t>fibulare</a:t>
            </a:r>
            <a:endParaRPr lang="hu-HU" altLang="de-DE" sz="1200" b="1" dirty="0"/>
          </a:p>
          <a:p>
            <a:pPr eaLnBrk="1" hangingPunct="1">
              <a:lnSpc>
                <a:spcPct val="200000"/>
              </a:lnSpc>
              <a:spcBef>
                <a:spcPct val="0"/>
              </a:spcBef>
              <a:buFontTx/>
              <a:buNone/>
            </a:pPr>
            <a:r>
              <a:rPr lang="hu-HU" altLang="de-DE" sz="1200" b="1" dirty="0" smtClean="0"/>
              <a:t>   </a:t>
            </a:r>
            <a:endParaRPr lang="hu-HU" altLang="de-DE" sz="1200" b="1" dirty="0"/>
          </a:p>
          <a:p>
            <a:pPr eaLnBrk="1" hangingPunct="1">
              <a:lnSpc>
                <a:spcPct val="200000"/>
              </a:lnSpc>
              <a:spcBef>
                <a:spcPct val="0"/>
              </a:spcBef>
              <a:buFontTx/>
              <a:buNone/>
            </a:pPr>
            <a:endParaRPr lang="hu-HU" altLang="de-DE" sz="1400" b="1" dirty="0"/>
          </a:p>
        </p:txBody>
      </p:sp>
      <p:sp>
        <p:nvSpPr>
          <p:cNvPr id="46083" name="Szövegdoboz 4"/>
          <p:cNvSpPr txBox="1">
            <a:spLocks noChangeArrowheads="1"/>
          </p:cNvSpPr>
          <p:nvPr/>
        </p:nvSpPr>
        <p:spPr bwMode="auto">
          <a:xfrm>
            <a:off x="3716772" y="259846"/>
            <a:ext cx="45867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VÉGTAG ÖSSZEKÖTTETÉSEI</a:t>
            </a:r>
            <a:endParaRPr lang="hu-HU" altLang="de-DE" sz="2000" b="1" dirty="0"/>
          </a:p>
        </p:txBody>
      </p:sp>
      <p:pic>
        <p:nvPicPr>
          <p:cNvPr id="13316" name="Picture 4" descr="http://www.aspetar.com/journal/upload/images/2013112611472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30952" y="304120"/>
            <a:ext cx="2799915" cy="4189399"/>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8597538" y="4549676"/>
            <a:ext cx="3594462" cy="2308324"/>
          </a:xfrm>
          <a:prstGeom prst="rect">
            <a:avLst/>
          </a:prstGeom>
        </p:spPr>
        <p:txBody>
          <a:bodyPr wrap="square">
            <a:spAutoFit/>
          </a:bodyPr>
          <a:lstStyle/>
          <a:p>
            <a:pPr>
              <a:lnSpc>
                <a:spcPct val="150000"/>
              </a:lnSpc>
            </a:pPr>
            <a:r>
              <a:rPr lang="hu-HU" sz="800" b="1" dirty="0">
                <a:latin typeface="Arial" panose="020B0604020202020204" pitchFamily="34" charset="0"/>
                <a:cs typeface="Arial" panose="020B0604020202020204" pitchFamily="34" charset="0"/>
              </a:rPr>
              <a:t>1=</a:t>
            </a:r>
            <a:r>
              <a:rPr lang="hu-HU" sz="800" b="1" dirty="0" err="1">
                <a:latin typeface="Arial" panose="020B0604020202020204" pitchFamily="34" charset="0"/>
                <a:cs typeface="Arial" panose="020B0604020202020204" pitchFamily="34" charset="0"/>
              </a:rPr>
              <a:t>Femoral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insertion</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posterior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cruciate</a:t>
            </a:r>
            <a:r>
              <a:rPr lang="hu-HU" sz="800" b="1" dirty="0">
                <a:latin typeface="Arial" panose="020B0604020202020204" pitchFamily="34" charset="0"/>
                <a:cs typeface="Arial" panose="020B0604020202020204" pitchFamily="34" charset="0"/>
              </a:rPr>
              <a:t> ligament,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2=</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cruciate</a:t>
            </a:r>
            <a:r>
              <a:rPr lang="hu-HU" sz="800" b="1" dirty="0">
                <a:latin typeface="Arial" panose="020B0604020202020204" pitchFamily="34" charset="0"/>
                <a:cs typeface="Arial" panose="020B0604020202020204" pitchFamily="34" charset="0"/>
              </a:rPr>
              <a:t> ligament (</a:t>
            </a:r>
            <a:r>
              <a:rPr lang="hu-HU" sz="800" b="1" dirty="0" err="1">
                <a:latin typeface="Arial" panose="020B0604020202020204" pitchFamily="34" charset="0"/>
                <a:cs typeface="Arial" panose="020B0604020202020204" pitchFamily="34" charset="0"/>
              </a:rPr>
              <a:t>posterolateral</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3=</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cruciate</a:t>
            </a:r>
            <a:r>
              <a:rPr lang="hu-HU" sz="800" b="1" dirty="0">
                <a:latin typeface="Arial" panose="020B0604020202020204" pitchFamily="34" charset="0"/>
                <a:cs typeface="Arial" panose="020B0604020202020204" pitchFamily="34" charset="0"/>
              </a:rPr>
              <a:t> ligament (</a:t>
            </a:r>
            <a:r>
              <a:rPr lang="hu-HU" sz="800" b="1" dirty="0" err="1">
                <a:latin typeface="Arial" panose="020B0604020202020204" pitchFamily="34" charset="0"/>
                <a:cs typeface="Arial" panose="020B0604020202020204" pitchFamily="34" charset="0"/>
              </a:rPr>
              <a:t>anteromedial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bundle</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4=</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horn</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lateral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meniscus</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5=</a:t>
            </a:r>
            <a:r>
              <a:rPr lang="hu-HU" sz="800" b="1" dirty="0" err="1" smtClean="0">
                <a:latin typeface="Arial" panose="020B0604020202020204" pitchFamily="34" charset="0"/>
                <a:cs typeface="Arial" panose="020B0604020202020204" pitchFamily="34" charset="0"/>
              </a:rPr>
              <a:t>coronary</a:t>
            </a:r>
            <a:r>
              <a:rPr lang="hu-HU" sz="800" b="1" dirty="0" smtClean="0">
                <a:latin typeface="Arial" panose="020B0604020202020204" pitchFamily="34" charset="0"/>
                <a:cs typeface="Arial" panose="020B0604020202020204" pitchFamily="34" charset="0"/>
              </a:rPr>
              <a:t> </a:t>
            </a:r>
            <a:r>
              <a:rPr lang="hu-HU" sz="800" b="1" dirty="0">
                <a:latin typeface="Arial" panose="020B0604020202020204" pitchFamily="34" charset="0"/>
                <a:cs typeface="Arial" panose="020B0604020202020204" pitchFamily="34" charset="0"/>
              </a:rPr>
              <a:t>ligament (</a:t>
            </a:r>
            <a:r>
              <a:rPr lang="hu-HU" sz="800" b="1" dirty="0" err="1">
                <a:latin typeface="Arial" panose="020B0604020202020204" pitchFamily="34" charset="0"/>
                <a:cs typeface="Arial" panose="020B0604020202020204" pitchFamily="34" charset="0"/>
              </a:rPr>
              <a:t>meniscotibial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capsule</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6=</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horn</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medial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meniscus</a:t>
            </a:r>
            <a:r>
              <a:rPr lang="hu-HU" sz="800" b="1" dirty="0">
                <a:latin typeface="Arial" panose="020B0604020202020204" pitchFamily="34" charset="0"/>
                <a:cs typeface="Arial" panose="020B0604020202020204" pitchFamily="34" charset="0"/>
              </a:rPr>
              <a:t>, 7=</a:t>
            </a:r>
            <a:r>
              <a:rPr lang="hu-HU" sz="800" b="1" dirty="0" err="1">
                <a:latin typeface="Arial" panose="020B0604020202020204" pitchFamily="34" charset="0"/>
                <a:cs typeface="Arial" panose="020B0604020202020204" pitchFamily="34" charset="0"/>
              </a:rPr>
              <a:t>lateral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epicondyle</a:t>
            </a:r>
            <a:r>
              <a:rPr lang="hu-HU" sz="800" b="1" dirty="0" smtClean="0">
                <a:latin typeface="Arial" panose="020B0604020202020204" pitchFamily="34" charset="0"/>
                <a:cs typeface="Arial" panose="020B0604020202020204" pitchFamily="34" charset="0"/>
              </a:rPr>
              <a:t>,</a:t>
            </a:r>
          </a:p>
          <a:p>
            <a:pPr>
              <a:lnSpc>
                <a:spcPct val="150000"/>
              </a:lnSpc>
            </a:pPr>
            <a:r>
              <a:rPr lang="hu-HU" sz="800" b="1" dirty="0" smtClean="0">
                <a:latin typeface="Arial" panose="020B0604020202020204" pitchFamily="34" charset="0"/>
                <a:cs typeface="Arial" panose="020B0604020202020204" pitchFamily="34" charset="0"/>
              </a:rPr>
              <a:t> </a:t>
            </a:r>
            <a:r>
              <a:rPr lang="hu-HU" sz="800" b="1" dirty="0">
                <a:latin typeface="Arial" panose="020B0604020202020204" pitchFamily="34" charset="0"/>
                <a:cs typeface="Arial" panose="020B0604020202020204" pitchFamily="34" charset="0"/>
              </a:rPr>
              <a:t>8=</a:t>
            </a:r>
            <a:r>
              <a:rPr lang="hu-HU" sz="800" b="1" dirty="0" err="1">
                <a:latin typeface="Arial" panose="020B0604020202020204" pitchFamily="34" charset="0"/>
                <a:cs typeface="Arial" panose="020B0604020202020204" pitchFamily="34" charset="0"/>
              </a:rPr>
              <a:t>lateral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collateral</a:t>
            </a:r>
            <a:r>
              <a:rPr lang="hu-HU" sz="800" b="1" dirty="0">
                <a:latin typeface="Arial" panose="020B0604020202020204" pitchFamily="34" charset="0"/>
                <a:cs typeface="Arial" panose="020B0604020202020204" pitchFamily="34" charset="0"/>
              </a:rPr>
              <a:t> ligament, 9=</a:t>
            </a:r>
            <a:r>
              <a:rPr lang="hu-HU" sz="800" b="1" dirty="0" err="1">
                <a:latin typeface="Arial" panose="020B0604020202020204" pitchFamily="34" charset="0"/>
                <a:cs typeface="Arial" panose="020B0604020202020204" pitchFamily="34" charset="0"/>
              </a:rPr>
              <a:t>medial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epicondyle</a:t>
            </a:r>
            <a:r>
              <a:rPr lang="hu-HU" sz="800" b="1" dirty="0">
                <a:latin typeface="Arial" panose="020B0604020202020204" pitchFamily="34" charset="0"/>
                <a:cs typeface="Arial" panose="020B0604020202020204" pitchFamily="34" charset="0"/>
              </a:rPr>
              <a:t>, </a:t>
            </a:r>
            <a:r>
              <a:rPr lang="hu-HU" sz="800" b="1" dirty="0" smtClean="0">
                <a:latin typeface="Arial" panose="020B0604020202020204" pitchFamily="34" charset="0"/>
                <a:cs typeface="Arial" panose="020B0604020202020204" pitchFamily="34" charset="0"/>
              </a:rPr>
              <a:t>1</a:t>
            </a:r>
          </a:p>
          <a:p>
            <a:pPr>
              <a:lnSpc>
                <a:spcPct val="150000"/>
              </a:lnSpc>
            </a:pPr>
            <a:r>
              <a:rPr lang="hu-HU" sz="800" b="1" dirty="0" smtClean="0">
                <a:latin typeface="Arial" panose="020B0604020202020204" pitchFamily="34" charset="0"/>
                <a:cs typeface="Arial" panose="020B0604020202020204" pitchFamily="34" charset="0"/>
              </a:rPr>
              <a:t>0=</a:t>
            </a:r>
            <a:r>
              <a:rPr lang="hu-HU" sz="800" b="1" dirty="0" err="1" smtClean="0">
                <a:latin typeface="Arial" panose="020B0604020202020204" pitchFamily="34" charset="0"/>
                <a:cs typeface="Arial" panose="020B0604020202020204" pitchFamily="34" charset="0"/>
              </a:rPr>
              <a:t>medial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collateral</a:t>
            </a:r>
            <a:r>
              <a:rPr lang="hu-HU" sz="800" b="1" dirty="0">
                <a:latin typeface="Arial" panose="020B0604020202020204" pitchFamily="34" charset="0"/>
                <a:cs typeface="Arial" panose="020B0604020202020204" pitchFamily="34" charset="0"/>
              </a:rPr>
              <a:t> ligament, 11=</a:t>
            </a:r>
            <a:r>
              <a:rPr lang="hu-HU" sz="800" b="1" dirty="0" err="1">
                <a:latin typeface="Arial" panose="020B0604020202020204" pitchFamily="34" charset="0"/>
                <a:cs typeface="Arial" panose="020B0604020202020204" pitchFamily="34" charset="0"/>
              </a:rPr>
              <a:t>patellar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tendon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12=</a:t>
            </a:r>
            <a:r>
              <a:rPr lang="hu-HU" sz="800" b="1" dirty="0" err="1" smtClean="0">
                <a:latin typeface="Arial" panose="020B0604020202020204" pitchFamily="34" charset="0"/>
                <a:cs typeface="Arial" panose="020B0604020202020204" pitchFamily="34" charset="0"/>
              </a:rPr>
              <a:t>head</a:t>
            </a:r>
            <a:r>
              <a:rPr lang="hu-HU" sz="800" b="1" dirty="0" smtClean="0">
                <a:latin typeface="Arial" panose="020B0604020202020204" pitchFamily="34" charset="0"/>
                <a:cs typeface="Arial" panose="020B0604020202020204" pitchFamily="34" charset="0"/>
              </a:rPr>
              <a:t> </a:t>
            </a:r>
            <a:r>
              <a:rPr lang="hu-HU" sz="800" b="1" dirty="0">
                <a:latin typeface="Arial" panose="020B0604020202020204" pitchFamily="34" charset="0"/>
                <a:cs typeface="Arial" panose="020B0604020202020204" pitchFamily="34" charset="0"/>
              </a:rPr>
              <a:t>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fibula, 13=</a:t>
            </a:r>
            <a:r>
              <a:rPr lang="hu-HU" sz="800" b="1" dirty="0" err="1">
                <a:latin typeface="Arial" panose="020B0604020202020204" pitchFamily="34" charset="0"/>
                <a:cs typeface="Arial" panose="020B0604020202020204" pitchFamily="34" charset="0"/>
              </a:rPr>
              <a:t>biceps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femoris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tendon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14=</a:t>
            </a:r>
            <a:r>
              <a:rPr lang="hu-HU" sz="800" b="1" dirty="0" err="1" smtClean="0">
                <a:latin typeface="Arial" panose="020B0604020202020204" pitchFamily="34" charset="0"/>
                <a:cs typeface="Arial" panose="020B0604020202020204" pitchFamily="34" charset="0"/>
              </a:rPr>
              <a:t>iliotibial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tract</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insertion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in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anterior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tubercle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or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Gerdy’s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tubercle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15=</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compartment</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muscles</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leg, 16=</a:t>
            </a:r>
            <a:r>
              <a:rPr lang="hu-HU" sz="800" b="1" dirty="0" err="1">
                <a:latin typeface="Arial" panose="020B0604020202020204" pitchFamily="34" charset="0"/>
                <a:cs typeface="Arial" panose="020B0604020202020204" pitchFamily="34" charset="0"/>
              </a:rPr>
              <a:t>pes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anserinus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a:t>
            </a:r>
          </a:p>
        </p:txBody>
      </p:sp>
      <p:pic>
        <p:nvPicPr>
          <p:cNvPr id="12" name="Picture 8" descr="Fig.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64" y="3452312"/>
            <a:ext cx="3023967" cy="208241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30864" y="5555348"/>
            <a:ext cx="2438379" cy="1246495"/>
          </a:xfrm>
          <a:prstGeom prst="rect">
            <a:avLst/>
          </a:prstGeom>
        </p:spPr>
        <p:txBody>
          <a:bodyPr wrap="square">
            <a:spAutoFit/>
          </a:bodyPr>
          <a:lstStyle/>
          <a:p>
            <a:pPr>
              <a:lnSpc>
                <a:spcPct val="150000"/>
              </a:lnSpc>
            </a:pPr>
            <a:r>
              <a:rPr lang="hu-HU" sz="1000" b="1" dirty="0">
                <a:latin typeface="Arial" panose="020B0604020202020204" pitchFamily="34" charset="0"/>
                <a:ea typeface="Segoe UI Symbol" panose="020B0502040204020203" pitchFamily="34" charset="0"/>
                <a:cs typeface="Arial" panose="020B0604020202020204" pitchFamily="34" charset="0"/>
              </a:rPr>
              <a:t>ML: </a:t>
            </a:r>
            <a:r>
              <a:rPr lang="hu-HU" sz="1000" b="1" dirty="0" err="1">
                <a:latin typeface="Arial" panose="020B0604020202020204" pitchFamily="34" charset="0"/>
                <a:ea typeface="Segoe UI Symbol" panose="020B0502040204020203" pitchFamily="34" charset="0"/>
                <a:cs typeface="Arial" panose="020B0604020202020204" pitchFamily="34" charset="0"/>
              </a:rPr>
              <a:t>Meniscus</a:t>
            </a:r>
            <a:r>
              <a:rPr lang="hu-HU" sz="1000" b="1" dirty="0">
                <a:latin typeface="Arial" panose="020B0604020202020204" pitchFamily="34" charset="0"/>
                <a:ea typeface="Segoe UI Symbol" panose="020B0502040204020203" pitchFamily="34" charset="0"/>
                <a:cs typeface="Arial" panose="020B0604020202020204" pitchFamily="34" charset="0"/>
              </a:rPr>
              <a:t> lat.</a:t>
            </a:r>
          </a:p>
          <a:p>
            <a:pPr>
              <a:lnSpc>
                <a:spcPct val="150000"/>
              </a:lnSpc>
            </a:pPr>
            <a:r>
              <a:rPr lang="hu-HU" sz="1000" b="1" dirty="0">
                <a:latin typeface="Arial" panose="020B0604020202020204" pitchFamily="34" charset="0"/>
                <a:ea typeface="Segoe UI Symbol" panose="020B0502040204020203" pitchFamily="34" charset="0"/>
                <a:cs typeface="Arial" panose="020B0604020202020204" pitchFamily="34" charset="0"/>
              </a:rPr>
              <a:t>MM: </a:t>
            </a:r>
            <a:r>
              <a:rPr lang="hu-HU" sz="1000" b="1" dirty="0" err="1">
                <a:latin typeface="Arial" panose="020B0604020202020204" pitchFamily="34" charset="0"/>
                <a:ea typeface="Segoe UI Symbol" panose="020B0502040204020203" pitchFamily="34" charset="0"/>
                <a:cs typeface="Arial" panose="020B0604020202020204" pitchFamily="34" charset="0"/>
              </a:rPr>
              <a:t>Meniscus</a:t>
            </a:r>
            <a:r>
              <a:rPr lang="hu-HU" sz="1000" b="1" dirty="0">
                <a:latin typeface="Arial" panose="020B0604020202020204" pitchFamily="34" charset="0"/>
                <a:ea typeface="Segoe UI Symbol" panose="020B0502040204020203" pitchFamily="34" charset="0"/>
                <a:cs typeface="Arial" panose="020B0604020202020204" pitchFamily="34" charset="0"/>
              </a:rPr>
              <a:t> </a:t>
            </a:r>
            <a:r>
              <a:rPr lang="hu-HU" sz="1000" b="1" dirty="0" err="1">
                <a:latin typeface="Arial" panose="020B0604020202020204" pitchFamily="34" charset="0"/>
                <a:ea typeface="Segoe UI Symbol" panose="020B0502040204020203" pitchFamily="34" charset="0"/>
                <a:cs typeface="Arial" panose="020B0604020202020204" pitchFamily="34" charset="0"/>
              </a:rPr>
              <a:t>med</a:t>
            </a:r>
            <a:r>
              <a:rPr lang="hu-HU" sz="1000" b="1" dirty="0">
                <a:latin typeface="Arial" panose="020B0604020202020204" pitchFamily="34" charset="0"/>
                <a:ea typeface="Segoe UI Symbol" panose="020B0502040204020203" pitchFamily="34" charset="0"/>
                <a:cs typeface="Arial" panose="020B0604020202020204" pitchFamily="34" charset="0"/>
              </a:rPr>
              <a:t>.</a:t>
            </a:r>
          </a:p>
          <a:p>
            <a:pPr>
              <a:lnSpc>
                <a:spcPct val="150000"/>
              </a:lnSpc>
            </a:pPr>
            <a:r>
              <a:rPr lang="hu-HU" sz="1000" b="1" dirty="0">
                <a:latin typeface="Arial" panose="020B0604020202020204" pitchFamily="34" charset="0"/>
                <a:ea typeface="Segoe UI Symbol" panose="020B0502040204020203" pitchFamily="34" charset="0"/>
                <a:cs typeface="Arial" panose="020B0604020202020204" pitchFamily="34" charset="0"/>
              </a:rPr>
              <a:t>ACL: </a:t>
            </a:r>
            <a:r>
              <a:rPr lang="hu-HU" sz="1000" b="1" dirty="0" err="1">
                <a:latin typeface="Arial" panose="020B0604020202020204" pitchFamily="34" charset="0"/>
                <a:ea typeface="Segoe UI Symbol" panose="020B0502040204020203" pitchFamily="34" charset="0"/>
                <a:cs typeface="Arial" panose="020B0604020202020204" pitchFamily="34" charset="0"/>
              </a:rPr>
              <a:t>Lig</a:t>
            </a:r>
            <a:r>
              <a:rPr lang="hu-HU" sz="1000" b="1" dirty="0">
                <a:latin typeface="Arial" panose="020B0604020202020204" pitchFamily="34" charset="0"/>
                <a:ea typeface="Segoe UI Symbol" panose="020B0502040204020203" pitchFamily="34" charset="0"/>
                <a:cs typeface="Arial" panose="020B0604020202020204" pitchFamily="34" charset="0"/>
              </a:rPr>
              <a:t>. </a:t>
            </a:r>
            <a:r>
              <a:rPr lang="hu-HU" sz="1000" b="1" dirty="0" err="1">
                <a:latin typeface="Arial" panose="020B0604020202020204" pitchFamily="34" charset="0"/>
                <a:ea typeface="Segoe UI Symbol" panose="020B0502040204020203" pitchFamily="34" charset="0"/>
                <a:cs typeface="Arial" panose="020B0604020202020204" pitchFamily="34" charset="0"/>
              </a:rPr>
              <a:t>cruciatum</a:t>
            </a:r>
            <a:r>
              <a:rPr lang="hu-HU" sz="1000" b="1" dirty="0">
                <a:latin typeface="Arial" panose="020B0604020202020204" pitchFamily="34" charset="0"/>
                <a:ea typeface="Segoe UI Symbol" panose="020B0502040204020203" pitchFamily="34" charset="0"/>
                <a:cs typeface="Arial" panose="020B0604020202020204" pitchFamily="34" charset="0"/>
              </a:rPr>
              <a:t> </a:t>
            </a:r>
            <a:r>
              <a:rPr lang="hu-HU" sz="1000" b="1" dirty="0" err="1">
                <a:latin typeface="Arial" panose="020B0604020202020204" pitchFamily="34" charset="0"/>
                <a:ea typeface="Segoe UI Symbol" panose="020B0502040204020203" pitchFamily="34" charset="0"/>
                <a:cs typeface="Arial" panose="020B0604020202020204" pitchFamily="34" charset="0"/>
              </a:rPr>
              <a:t>ant</a:t>
            </a:r>
            <a:r>
              <a:rPr lang="hu-HU" sz="1000" b="1" dirty="0">
                <a:latin typeface="Arial" panose="020B0604020202020204" pitchFamily="34" charset="0"/>
                <a:ea typeface="Segoe UI Symbol" panose="020B0502040204020203" pitchFamily="34" charset="0"/>
                <a:cs typeface="Arial" panose="020B0604020202020204" pitchFamily="34" charset="0"/>
              </a:rPr>
              <a:t>.</a:t>
            </a:r>
          </a:p>
          <a:p>
            <a:pPr>
              <a:lnSpc>
                <a:spcPct val="150000"/>
              </a:lnSpc>
            </a:pPr>
            <a:r>
              <a:rPr lang="hu-HU" sz="1000" b="1" dirty="0" err="1">
                <a:latin typeface="Arial" panose="020B0604020202020204" pitchFamily="34" charset="0"/>
                <a:ea typeface="Segoe UI Symbol" panose="020B0502040204020203" pitchFamily="34" charset="0"/>
                <a:cs typeface="Arial" panose="020B0604020202020204" pitchFamily="34" charset="0"/>
              </a:rPr>
              <a:t>Tl</a:t>
            </a:r>
            <a:r>
              <a:rPr lang="hu-HU" sz="1000" b="1" dirty="0">
                <a:latin typeface="Arial" panose="020B0604020202020204" pitchFamily="34" charset="0"/>
                <a:ea typeface="Segoe UI Symbol" panose="020B0502040204020203" pitchFamily="34" charset="0"/>
                <a:cs typeface="Arial" panose="020B0604020202020204" pitchFamily="34" charset="0"/>
              </a:rPr>
              <a:t>: </a:t>
            </a:r>
            <a:r>
              <a:rPr lang="hu-HU" sz="1000" b="1" dirty="0" err="1">
                <a:latin typeface="Arial" panose="020B0604020202020204" pitchFamily="34" charset="0"/>
                <a:ea typeface="Segoe UI Symbol" panose="020B0502040204020203" pitchFamily="34" charset="0"/>
                <a:cs typeface="Arial" panose="020B0604020202020204" pitchFamily="34" charset="0"/>
              </a:rPr>
              <a:t>Ligamentum</a:t>
            </a:r>
            <a:r>
              <a:rPr lang="hu-HU" sz="1000" b="1" dirty="0">
                <a:latin typeface="Arial" panose="020B0604020202020204" pitchFamily="34" charset="0"/>
                <a:ea typeface="Segoe UI Symbol" panose="020B0502040204020203" pitchFamily="34" charset="0"/>
                <a:cs typeface="Arial" panose="020B0604020202020204" pitchFamily="34" charset="0"/>
              </a:rPr>
              <a:t> </a:t>
            </a:r>
            <a:r>
              <a:rPr lang="hu-HU" sz="1000" b="1" dirty="0" err="1">
                <a:latin typeface="Arial" panose="020B0604020202020204" pitchFamily="34" charset="0"/>
                <a:ea typeface="Segoe UI Symbol" panose="020B0502040204020203" pitchFamily="34" charset="0"/>
                <a:cs typeface="Arial" panose="020B0604020202020204" pitchFamily="34" charset="0"/>
              </a:rPr>
              <a:t>transversum</a:t>
            </a:r>
            <a:r>
              <a:rPr lang="hu-HU" sz="1000" b="1" dirty="0">
                <a:latin typeface="Arial" panose="020B0604020202020204" pitchFamily="34" charset="0"/>
                <a:ea typeface="Segoe UI Symbol" panose="020B0502040204020203" pitchFamily="34" charset="0"/>
                <a:cs typeface="Arial" panose="020B0604020202020204" pitchFamily="34" charset="0"/>
              </a:rPr>
              <a:t> genus</a:t>
            </a:r>
          </a:p>
          <a:p>
            <a:pPr>
              <a:lnSpc>
                <a:spcPct val="150000"/>
              </a:lnSpc>
            </a:pPr>
            <a:r>
              <a:rPr lang="hu-HU" sz="1000" b="1" dirty="0">
                <a:latin typeface="Arial" panose="020B0604020202020204" pitchFamily="34" charset="0"/>
                <a:ea typeface="Segoe UI Symbol" panose="020B0502040204020203" pitchFamily="34" charset="0"/>
                <a:cs typeface="Arial" panose="020B0604020202020204" pitchFamily="34" charset="0"/>
              </a:rPr>
              <a:t>PT </a:t>
            </a:r>
            <a:r>
              <a:rPr lang="hu-HU" sz="1000" b="1" dirty="0" err="1">
                <a:latin typeface="Arial" panose="020B0604020202020204" pitchFamily="34" charset="0"/>
                <a:ea typeface="Segoe UI Symbol" panose="020B0502040204020203" pitchFamily="34" charset="0"/>
                <a:cs typeface="Arial" panose="020B0604020202020204" pitchFamily="34" charset="0"/>
              </a:rPr>
              <a:t>Sehne</a:t>
            </a:r>
            <a:r>
              <a:rPr lang="hu-HU" sz="1000" b="1" dirty="0">
                <a:latin typeface="Arial" panose="020B0604020202020204" pitchFamily="34" charset="0"/>
                <a:ea typeface="Segoe UI Symbol" panose="020B0502040204020203" pitchFamily="34" charset="0"/>
                <a:cs typeface="Arial" panose="020B0604020202020204" pitchFamily="34" charset="0"/>
              </a:rPr>
              <a:t> von </a:t>
            </a:r>
            <a:r>
              <a:rPr lang="hu-HU" sz="1000" b="1" dirty="0" err="1">
                <a:latin typeface="Arial" panose="020B0604020202020204" pitchFamily="34" charset="0"/>
                <a:ea typeface="Segoe UI Symbol" panose="020B0502040204020203" pitchFamily="34" charset="0"/>
                <a:cs typeface="Arial" panose="020B0604020202020204" pitchFamily="34" charset="0"/>
              </a:rPr>
              <a:t>Patella</a:t>
            </a:r>
            <a:r>
              <a:rPr lang="hu-HU" sz="1000" b="1" dirty="0">
                <a:latin typeface="Arial" panose="020B0604020202020204" pitchFamily="34" charset="0"/>
                <a:ea typeface="Segoe UI Symbol" panose="020B0502040204020203" pitchFamily="34" charset="0"/>
                <a:cs typeface="Arial" panose="020B0604020202020204" pitchFamily="34" charset="0"/>
              </a:rPr>
              <a:t> </a:t>
            </a:r>
          </a:p>
        </p:txBody>
      </p:sp>
      <p:grpSp>
        <p:nvGrpSpPr>
          <p:cNvPr id="11" name="Csoportba foglalás 10"/>
          <p:cNvGrpSpPr/>
          <p:nvPr/>
        </p:nvGrpSpPr>
        <p:grpSpPr>
          <a:xfrm>
            <a:off x="3250212" y="1619009"/>
            <a:ext cx="2272132" cy="4286250"/>
            <a:chOff x="3611886" y="1248476"/>
            <a:chExt cx="2272132" cy="4286250"/>
          </a:xfrm>
        </p:grpSpPr>
        <p:pic>
          <p:nvPicPr>
            <p:cNvPr id="10242" name="Picture 2" descr="http://musculoskeletalkey.com/wp-content/uploads/2016/05/DA1C4FF24.gi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11886" y="1248476"/>
              <a:ext cx="2272132"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4642787" y="2781837"/>
              <a:ext cx="821250" cy="646331"/>
            </a:xfrm>
            <a:prstGeom prst="rect">
              <a:avLst/>
            </a:prstGeom>
            <a:noFill/>
          </p:spPr>
          <p:txBody>
            <a:bodyPr wrap="none" rtlCol="0">
              <a:spAutoFit/>
            </a:bodyPr>
            <a:lstStyle/>
            <a:p>
              <a:r>
                <a:rPr lang="hu-HU" dirty="0" err="1" smtClean="0"/>
                <a:t>Patella</a:t>
              </a:r>
              <a:endParaRPr lang="hu-HU" dirty="0" smtClean="0"/>
            </a:p>
            <a:p>
              <a:endParaRPr lang="hu-HU" dirty="0"/>
            </a:p>
          </p:txBody>
        </p:sp>
        <p:sp>
          <p:nvSpPr>
            <p:cNvPr id="10" name="Szövegdoboz 9"/>
            <p:cNvSpPr txBox="1"/>
            <p:nvPr/>
          </p:nvSpPr>
          <p:spPr>
            <a:xfrm>
              <a:off x="4513838" y="3566692"/>
              <a:ext cx="756938" cy="830997"/>
            </a:xfrm>
            <a:prstGeom prst="rect">
              <a:avLst/>
            </a:prstGeom>
            <a:noFill/>
          </p:spPr>
          <p:txBody>
            <a:bodyPr wrap="none" rtlCol="0">
              <a:spAutoFit/>
            </a:bodyPr>
            <a:lstStyle/>
            <a:p>
              <a:pPr algn="ctr">
                <a:lnSpc>
                  <a:spcPct val="200000"/>
                </a:lnSpc>
              </a:pPr>
              <a:r>
                <a:rPr lang="hu-HU" sz="1200" b="1" dirty="0" err="1" smtClean="0">
                  <a:latin typeface="Arial" panose="020B0604020202020204" pitchFamily="34" charset="0"/>
                  <a:cs typeface="Arial" panose="020B0604020202020204" pitchFamily="34" charset="0"/>
                </a:rPr>
                <a:t>Lig</a:t>
              </a:r>
              <a:r>
                <a:rPr lang="hu-HU" sz="1200" b="1" dirty="0" smtClean="0">
                  <a:latin typeface="Arial" panose="020B0604020202020204" pitchFamily="34" charset="0"/>
                  <a:cs typeface="Arial" panose="020B0604020202020204" pitchFamily="34" charset="0"/>
                </a:rPr>
                <a:t>.</a:t>
              </a:r>
            </a:p>
            <a:p>
              <a:pPr algn="ctr">
                <a:lnSpc>
                  <a:spcPct val="200000"/>
                </a:lnSpc>
              </a:pPr>
              <a:r>
                <a:rPr lang="hu-HU" sz="1200" b="1" dirty="0" err="1" smtClean="0">
                  <a:latin typeface="Arial" panose="020B0604020202020204" pitchFamily="34" charset="0"/>
                  <a:cs typeface="Arial" panose="020B0604020202020204" pitchFamily="34" charset="0"/>
                </a:rPr>
                <a:t>patellae</a:t>
              </a:r>
              <a:endParaRPr lang="hu-HU" sz="1200" b="1" dirty="0">
                <a:latin typeface="Arial" panose="020B0604020202020204" pitchFamily="34" charset="0"/>
                <a:cs typeface="Arial" panose="020B0604020202020204" pitchFamily="34" charset="0"/>
              </a:endParaRPr>
            </a:p>
          </p:txBody>
        </p:sp>
      </p:grpSp>
      <p:pic>
        <p:nvPicPr>
          <p:cNvPr id="10244" name="Picture 4" descr="「retinaculum patellae」の画像検索結果"/>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0979" y="812238"/>
            <a:ext cx="3009386" cy="4127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0376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363176" y="964698"/>
            <a:ext cx="475297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0"/>
              </a:spcBef>
              <a:buFontTx/>
              <a:buNone/>
            </a:pPr>
            <a:r>
              <a:rPr lang="hu-HU" altLang="de-DE" sz="1200" b="1" dirty="0" smtClean="0"/>
              <a:t>TÉRDIZÜLET (</a:t>
            </a:r>
            <a:r>
              <a:rPr lang="hu-HU" altLang="de-DE" sz="1200" b="1" dirty="0" err="1"/>
              <a:t>a</a:t>
            </a:r>
            <a:r>
              <a:rPr lang="hu-HU" altLang="de-DE" sz="1200" b="1" dirty="0" err="1" smtClean="0"/>
              <a:t>rticulatio</a:t>
            </a:r>
            <a:r>
              <a:rPr lang="hu-HU" altLang="de-DE" sz="1200" b="1" dirty="0" smtClean="0"/>
              <a:t> </a:t>
            </a:r>
            <a:r>
              <a:rPr lang="hu-HU" altLang="de-DE" sz="1200" b="1" dirty="0"/>
              <a:t>genus) </a:t>
            </a:r>
          </a:p>
          <a:p>
            <a:pPr eaLnBrk="1" hangingPunct="1">
              <a:lnSpc>
                <a:spcPct val="200000"/>
              </a:lnSpc>
              <a:spcBef>
                <a:spcPct val="0"/>
              </a:spcBef>
              <a:buFontTx/>
              <a:buNone/>
            </a:pPr>
            <a:r>
              <a:rPr lang="hu-HU" altLang="de-DE" sz="1200" b="1" dirty="0" smtClean="0"/>
              <a:t>szalagok: </a:t>
            </a:r>
            <a:endParaRPr lang="hu-HU" altLang="de-DE" sz="1200" b="1" dirty="0"/>
          </a:p>
          <a:p>
            <a:pPr marL="171450" indent="-171450" eaLnBrk="1" hangingPunct="1">
              <a:lnSpc>
                <a:spcPct val="200000"/>
              </a:lnSpc>
              <a:spcBef>
                <a:spcPct val="0"/>
              </a:spcBef>
              <a:buFontTx/>
              <a:buChar char="-"/>
            </a:pPr>
            <a:r>
              <a:rPr lang="hu-HU" altLang="de-DE" sz="1200" b="1" dirty="0" err="1"/>
              <a:t>l</a:t>
            </a:r>
            <a:r>
              <a:rPr lang="hu-HU" altLang="de-DE" sz="1200" b="1" dirty="0" err="1" smtClean="0"/>
              <a:t>ig</a:t>
            </a:r>
            <a:r>
              <a:rPr lang="hu-HU" altLang="de-DE" sz="1200" b="1" dirty="0"/>
              <a:t>. </a:t>
            </a:r>
            <a:r>
              <a:rPr lang="hu-HU" altLang="de-DE" sz="1200" b="1" dirty="0" err="1"/>
              <a:t>cruciatum</a:t>
            </a:r>
            <a:r>
              <a:rPr lang="hu-HU" altLang="de-DE" sz="1200" b="1" dirty="0"/>
              <a:t> </a:t>
            </a:r>
            <a:r>
              <a:rPr lang="hu-HU" altLang="de-DE" sz="1200" b="1" dirty="0" err="1"/>
              <a:t>ant</a:t>
            </a:r>
            <a:r>
              <a:rPr lang="hu-HU" altLang="de-DE" sz="1200" b="1" dirty="0" smtClean="0"/>
              <a:t>.</a:t>
            </a:r>
          </a:p>
          <a:p>
            <a:pPr marL="171450" indent="-171450" eaLnBrk="1" hangingPunct="1">
              <a:lnSpc>
                <a:spcPct val="200000"/>
              </a:lnSpc>
              <a:spcBef>
                <a:spcPct val="0"/>
              </a:spcBef>
              <a:buFontTx/>
              <a:buChar char="-"/>
            </a:pPr>
            <a:r>
              <a:rPr lang="hu-HU" altLang="de-DE" sz="1200" b="1" dirty="0" err="1"/>
              <a:t>l</a:t>
            </a:r>
            <a:r>
              <a:rPr lang="hu-HU" altLang="de-DE" sz="1200" b="1" dirty="0" err="1" smtClean="0"/>
              <a:t>ig</a:t>
            </a:r>
            <a:r>
              <a:rPr lang="hu-HU" altLang="de-DE" sz="1200" b="1" dirty="0" smtClean="0"/>
              <a:t>. </a:t>
            </a:r>
            <a:r>
              <a:rPr lang="hu-HU" altLang="de-DE" sz="1200" b="1" dirty="0" err="1"/>
              <a:t>c</a:t>
            </a:r>
            <a:r>
              <a:rPr lang="hu-HU" altLang="de-DE" sz="1200" b="1" dirty="0" err="1" smtClean="0"/>
              <a:t>rutiatum</a:t>
            </a:r>
            <a:r>
              <a:rPr lang="hu-HU" altLang="de-DE" sz="1200" b="1" dirty="0" smtClean="0"/>
              <a:t> post.</a:t>
            </a:r>
          </a:p>
          <a:p>
            <a:pPr marL="171450" indent="-171450" eaLnBrk="1" hangingPunct="1">
              <a:lnSpc>
                <a:spcPct val="200000"/>
              </a:lnSpc>
              <a:spcBef>
                <a:spcPct val="0"/>
              </a:spcBef>
              <a:buFontTx/>
              <a:buChar char="-"/>
            </a:pPr>
            <a:r>
              <a:rPr lang="hu-HU" altLang="de-DE" sz="1200" b="1" dirty="0" err="1"/>
              <a:t>l</a:t>
            </a:r>
            <a:r>
              <a:rPr lang="hu-HU" altLang="de-DE" sz="1200" b="1" dirty="0" err="1" smtClean="0"/>
              <a:t>ig</a:t>
            </a:r>
            <a:r>
              <a:rPr lang="hu-HU" altLang="de-DE" sz="1200" b="1" dirty="0" smtClean="0"/>
              <a:t>. </a:t>
            </a:r>
            <a:r>
              <a:rPr lang="hu-HU" altLang="de-DE" sz="1200" b="1" dirty="0" err="1"/>
              <a:t>m</a:t>
            </a:r>
            <a:r>
              <a:rPr lang="hu-HU" altLang="de-DE" sz="1200" b="1" dirty="0" err="1" smtClean="0"/>
              <a:t>eniscofemorale</a:t>
            </a:r>
            <a:r>
              <a:rPr lang="hu-HU" altLang="de-DE" sz="1200" b="1" dirty="0" smtClean="0"/>
              <a:t> </a:t>
            </a:r>
            <a:r>
              <a:rPr lang="hu-HU" altLang="de-DE" sz="1200" b="1" dirty="0" err="1" smtClean="0"/>
              <a:t>ant</a:t>
            </a:r>
            <a:r>
              <a:rPr lang="hu-HU" altLang="de-DE" sz="1200" b="1" dirty="0" smtClean="0"/>
              <a:t>. </a:t>
            </a:r>
            <a:r>
              <a:rPr lang="hu-HU" altLang="de-DE" sz="1200" b="1" dirty="0"/>
              <a:t>e</a:t>
            </a:r>
            <a:r>
              <a:rPr lang="hu-HU" altLang="de-DE" sz="1200" b="1" dirty="0" smtClean="0"/>
              <a:t>t post.</a:t>
            </a:r>
          </a:p>
          <a:p>
            <a:pPr marL="171450" indent="-171450" eaLnBrk="1" hangingPunct="1">
              <a:lnSpc>
                <a:spcPct val="200000"/>
              </a:lnSpc>
              <a:spcBef>
                <a:spcPct val="0"/>
              </a:spcBef>
              <a:buFontTx/>
              <a:buChar char="-"/>
            </a:pPr>
            <a:r>
              <a:rPr lang="hu-HU" altLang="de-DE" sz="1200" b="1" dirty="0" err="1"/>
              <a:t>l</a:t>
            </a:r>
            <a:r>
              <a:rPr lang="hu-HU" altLang="de-DE" sz="1200" b="1" dirty="0" err="1" smtClean="0"/>
              <a:t>ig</a:t>
            </a:r>
            <a:r>
              <a:rPr lang="hu-HU" altLang="de-DE" sz="1200" b="1" dirty="0" smtClean="0"/>
              <a:t>. </a:t>
            </a:r>
            <a:r>
              <a:rPr lang="hu-HU" altLang="de-DE" sz="1200" b="1" dirty="0" err="1" smtClean="0"/>
              <a:t>transversum</a:t>
            </a:r>
            <a:r>
              <a:rPr lang="hu-HU" altLang="de-DE" sz="1200" b="1" dirty="0" smtClean="0"/>
              <a:t> genus</a:t>
            </a:r>
            <a:endParaRPr lang="hu-HU" altLang="de-DE" sz="1200" b="1" dirty="0"/>
          </a:p>
          <a:p>
            <a:pPr eaLnBrk="1" hangingPunct="1">
              <a:lnSpc>
                <a:spcPct val="200000"/>
              </a:lnSpc>
              <a:spcBef>
                <a:spcPct val="0"/>
              </a:spcBef>
              <a:buFontTx/>
              <a:buNone/>
            </a:pPr>
            <a:r>
              <a:rPr lang="hu-HU" altLang="de-DE" sz="1200" b="1" dirty="0"/>
              <a:t>   </a:t>
            </a:r>
          </a:p>
          <a:p>
            <a:pPr eaLnBrk="1" hangingPunct="1">
              <a:lnSpc>
                <a:spcPct val="200000"/>
              </a:lnSpc>
              <a:spcBef>
                <a:spcPct val="0"/>
              </a:spcBef>
              <a:buFontTx/>
              <a:buNone/>
            </a:pPr>
            <a:endParaRPr lang="hu-HU" altLang="de-DE" sz="1400" b="1" dirty="0"/>
          </a:p>
        </p:txBody>
      </p:sp>
      <p:sp>
        <p:nvSpPr>
          <p:cNvPr id="46083" name="Szövegdoboz 4"/>
          <p:cNvSpPr txBox="1">
            <a:spLocks noChangeArrowheads="1"/>
          </p:cNvSpPr>
          <p:nvPr/>
        </p:nvSpPr>
        <p:spPr bwMode="auto">
          <a:xfrm>
            <a:off x="3802506" y="231132"/>
            <a:ext cx="45867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VÉGTAG ÖSSZEKÖTTETÉSEI</a:t>
            </a:r>
            <a:endParaRPr lang="hu-HU" altLang="de-DE" sz="2000" b="1" dirty="0"/>
          </a:p>
        </p:txBody>
      </p:sp>
      <p:pic>
        <p:nvPicPr>
          <p:cNvPr id="13314" name="Picture 2" descr="Képtalálat a következőre: „knee joint cadav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6786" y="3477296"/>
            <a:ext cx="2993961" cy="271795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aspetar.com/journal/upload/images/2013112611472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3075" y="810242"/>
            <a:ext cx="2420035" cy="3621000"/>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4917240" y="4431242"/>
            <a:ext cx="3594462" cy="2308324"/>
          </a:xfrm>
          <a:prstGeom prst="rect">
            <a:avLst/>
          </a:prstGeom>
        </p:spPr>
        <p:txBody>
          <a:bodyPr wrap="square">
            <a:spAutoFit/>
          </a:bodyPr>
          <a:lstStyle/>
          <a:p>
            <a:pPr>
              <a:lnSpc>
                <a:spcPct val="150000"/>
              </a:lnSpc>
            </a:pPr>
            <a:r>
              <a:rPr lang="hu-HU" sz="800" b="1" dirty="0">
                <a:latin typeface="Arial" panose="020B0604020202020204" pitchFamily="34" charset="0"/>
                <a:cs typeface="Arial" panose="020B0604020202020204" pitchFamily="34" charset="0"/>
              </a:rPr>
              <a:t>1=</a:t>
            </a:r>
            <a:r>
              <a:rPr lang="hu-HU" sz="800" b="1" dirty="0" err="1">
                <a:latin typeface="Arial" panose="020B0604020202020204" pitchFamily="34" charset="0"/>
                <a:cs typeface="Arial" panose="020B0604020202020204" pitchFamily="34" charset="0"/>
              </a:rPr>
              <a:t>Femoral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insertion</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posterior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cruciate</a:t>
            </a:r>
            <a:r>
              <a:rPr lang="hu-HU" sz="800" b="1" dirty="0">
                <a:latin typeface="Arial" panose="020B0604020202020204" pitchFamily="34" charset="0"/>
                <a:cs typeface="Arial" panose="020B0604020202020204" pitchFamily="34" charset="0"/>
              </a:rPr>
              <a:t> ligament,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2=</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cruciate</a:t>
            </a:r>
            <a:r>
              <a:rPr lang="hu-HU" sz="800" b="1" dirty="0">
                <a:latin typeface="Arial" panose="020B0604020202020204" pitchFamily="34" charset="0"/>
                <a:cs typeface="Arial" panose="020B0604020202020204" pitchFamily="34" charset="0"/>
              </a:rPr>
              <a:t> ligament (</a:t>
            </a:r>
            <a:r>
              <a:rPr lang="hu-HU" sz="800" b="1" dirty="0" err="1">
                <a:latin typeface="Arial" panose="020B0604020202020204" pitchFamily="34" charset="0"/>
                <a:cs typeface="Arial" panose="020B0604020202020204" pitchFamily="34" charset="0"/>
              </a:rPr>
              <a:t>posterolateral</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3=</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cruciate</a:t>
            </a:r>
            <a:r>
              <a:rPr lang="hu-HU" sz="800" b="1" dirty="0">
                <a:latin typeface="Arial" panose="020B0604020202020204" pitchFamily="34" charset="0"/>
                <a:cs typeface="Arial" panose="020B0604020202020204" pitchFamily="34" charset="0"/>
              </a:rPr>
              <a:t> ligament (</a:t>
            </a:r>
            <a:r>
              <a:rPr lang="hu-HU" sz="800" b="1" dirty="0" err="1">
                <a:latin typeface="Arial" panose="020B0604020202020204" pitchFamily="34" charset="0"/>
                <a:cs typeface="Arial" panose="020B0604020202020204" pitchFamily="34" charset="0"/>
              </a:rPr>
              <a:t>anteromedial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bundle</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4=</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horn</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lateral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meniscus</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5=</a:t>
            </a:r>
            <a:r>
              <a:rPr lang="hu-HU" sz="800" b="1" dirty="0" err="1" smtClean="0">
                <a:latin typeface="Arial" panose="020B0604020202020204" pitchFamily="34" charset="0"/>
                <a:cs typeface="Arial" panose="020B0604020202020204" pitchFamily="34" charset="0"/>
              </a:rPr>
              <a:t>coronary</a:t>
            </a:r>
            <a:r>
              <a:rPr lang="hu-HU" sz="800" b="1" dirty="0" smtClean="0">
                <a:latin typeface="Arial" panose="020B0604020202020204" pitchFamily="34" charset="0"/>
                <a:cs typeface="Arial" panose="020B0604020202020204" pitchFamily="34" charset="0"/>
              </a:rPr>
              <a:t> </a:t>
            </a:r>
            <a:r>
              <a:rPr lang="hu-HU" sz="800" b="1" dirty="0">
                <a:latin typeface="Arial" panose="020B0604020202020204" pitchFamily="34" charset="0"/>
                <a:cs typeface="Arial" panose="020B0604020202020204" pitchFamily="34" charset="0"/>
              </a:rPr>
              <a:t>ligament (</a:t>
            </a:r>
            <a:r>
              <a:rPr lang="hu-HU" sz="800" b="1" dirty="0" err="1">
                <a:latin typeface="Arial" panose="020B0604020202020204" pitchFamily="34" charset="0"/>
                <a:cs typeface="Arial" panose="020B0604020202020204" pitchFamily="34" charset="0"/>
              </a:rPr>
              <a:t>meniscotibial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capsule</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6=</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horn</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medial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meniscus</a:t>
            </a:r>
            <a:r>
              <a:rPr lang="hu-HU" sz="800" b="1" dirty="0">
                <a:latin typeface="Arial" panose="020B0604020202020204" pitchFamily="34" charset="0"/>
                <a:cs typeface="Arial" panose="020B0604020202020204" pitchFamily="34" charset="0"/>
              </a:rPr>
              <a:t>, 7=</a:t>
            </a:r>
            <a:r>
              <a:rPr lang="hu-HU" sz="800" b="1" dirty="0" err="1">
                <a:latin typeface="Arial" panose="020B0604020202020204" pitchFamily="34" charset="0"/>
                <a:cs typeface="Arial" panose="020B0604020202020204" pitchFamily="34" charset="0"/>
              </a:rPr>
              <a:t>lateral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epicondyle</a:t>
            </a:r>
            <a:r>
              <a:rPr lang="hu-HU" sz="800" b="1" dirty="0" smtClean="0">
                <a:latin typeface="Arial" panose="020B0604020202020204" pitchFamily="34" charset="0"/>
                <a:cs typeface="Arial" panose="020B0604020202020204" pitchFamily="34" charset="0"/>
              </a:rPr>
              <a:t>,</a:t>
            </a:r>
          </a:p>
          <a:p>
            <a:pPr>
              <a:lnSpc>
                <a:spcPct val="150000"/>
              </a:lnSpc>
            </a:pPr>
            <a:r>
              <a:rPr lang="hu-HU" sz="800" b="1" dirty="0" smtClean="0">
                <a:latin typeface="Arial" panose="020B0604020202020204" pitchFamily="34" charset="0"/>
                <a:cs typeface="Arial" panose="020B0604020202020204" pitchFamily="34" charset="0"/>
              </a:rPr>
              <a:t> </a:t>
            </a:r>
            <a:r>
              <a:rPr lang="hu-HU" sz="800" b="1" dirty="0">
                <a:latin typeface="Arial" panose="020B0604020202020204" pitchFamily="34" charset="0"/>
                <a:cs typeface="Arial" panose="020B0604020202020204" pitchFamily="34" charset="0"/>
              </a:rPr>
              <a:t>8=</a:t>
            </a:r>
            <a:r>
              <a:rPr lang="hu-HU" sz="800" b="1" dirty="0" err="1">
                <a:latin typeface="Arial" panose="020B0604020202020204" pitchFamily="34" charset="0"/>
                <a:cs typeface="Arial" panose="020B0604020202020204" pitchFamily="34" charset="0"/>
              </a:rPr>
              <a:t>lateral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collateral</a:t>
            </a:r>
            <a:r>
              <a:rPr lang="hu-HU" sz="800" b="1" dirty="0">
                <a:latin typeface="Arial" panose="020B0604020202020204" pitchFamily="34" charset="0"/>
                <a:cs typeface="Arial" panose="020B0604020202020204" pitchFamily="34" charset="0"/>
              </a:rPr>
              <a:t> ligament, 9=</a:t>
            </a:r>
            <a:r>
              <a:rPr lang="hu-HU" sz="800" b="1" dirty="0" err="1">
                <a:latin typeface="Arial" panose="020B0604020202020204" pitchFamily="34" charset="0"/>
                <a:cs typeface="Arial" panose="020B0604020202020204" pitchFamily="34" charset="0"/>
              </a:rPr>
              <a:t>medial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epicondyle</a:t>
            </a:r>
            <a:r>
              <a:rPr lang="hu-HU" sz="800" b="1" dirty="0">
                <a:latin typeface="Arial" panose="020B0604020202020204" pitchFamily="34" charset="0"/>
                <a:cs typeface="Arial" panose="020B0604020202020204" pitchFamily="34" charset="0"/>
              </a:rPr>
              <a:t>, </a:t>
            </a:r>
            <a:r>
              <a:rPr lang="hu-HU" sz="800" b="1" dirty="0" smtClean="0">
                <a:latin typeface="Arial" panose="020B0604020202020204" pitchFamily="34" charset="0"/>
                <a:cs typeface="Arial" panose="020B0604020202020204" pitchFamily="34" charset="0"/>
              </a:rPr>
              <a:t>1</a:t>
            </a:r>
          </a:p>
          <a:p>
            <a:pPr>
              <a:lnSpc>
                <a:spcPct val="150000"/>
              </a:lnSpc>
            </a:pPr>
            <a:r>
              <a:rPr lang="hu-HU" sz="800" b="1" dirty="0" smtClean="0">
                <a:latin typeface="Arial" panose="020B0604020202020204" pitchFamily="34" charset="0"/>
                <a:cs typeface="Arial" panose="020B0604020202020204" pitchFamily="34" charset="0"/>
              </a:rPr>
              <a:t>0=</a:t>
            </a:r>
            <a:r>
              <a:rPr lang="hu-HU" sz="800" b="1" dirty="0" err="1" smtClean="0">
                <a:latin typeface="Arial" panose="020B0604020202020204" pitchFamily="34" charset="0"/>
                <a:cs typeface="Arial" panose="020B0604020202020204" pitchFamily="34" charset="0"/>
              </a:rPr>
              <a:t>medial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collateral</a:t>
            </a:r>
            <a:r>
              <a:rPr lang="hu-HU" sz="800" b="1" dirty="0">
                <a:latin typeface="Arial" panose="020B0604020202020204" pitchFamily="34" charset="0"/>
                <a:cs typeface="Arial" panose="020B0604020202020204" pitchFamily="34" charset="0"/>
              </a:rPr>
              <a:t> ligament, 11=</a:t>
            </a:r>
            <a:r>
              <a:rPr lang="hu-HU" sz="800" b="1" dirty="0" err="1">
                <a:latin typeface="Arial" panose="020B0604020202020204" pitchFamily="34" charset="0"/>
                <a:cs typeface="Arial" panose="020B0604020202020204" pitchFamily="34" charset="0"/>
              </a:rPr>
              <a:t>patellar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tendon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12=</a:t>
            </a:r>
            <a:r>
              <a:rPr lang="hu-HU" sz="800" b="1" dirty="0" err="1" smtClean="0">
                <a:latin typeface="Arial" panose="020B0604020202020204" pitchFamily="34" charset="0"/>
                <a:cs typeface="Arial" panose="020B0604020202020204" pitchFamily="34" charset="0"/>
              </a:rPr>
              <a:t>head</a:t>
            </a:r>
            <a:r>
              <a:rPr lang="hu-HU" sz="800" b="1" dirty="0" smtClean="0">
                <a:latin typeface="Arial" panose="020B0604020202020204" pitchFamily="34" charset="0"/>
                <a:cs typeface="Arial" panose="020B0604020202020204" pitchFamily="34" charset="0"/>
              </a:rPr>
              <a:t> </a:t>
            </a:r>
            <a:r>
              <a:rPr lang="hu-HU" sz="800" b="1" dirty="0">
                <a:latin typeface="Arial" panose="020B0604020202020204" pitchFamily="34" charset="0"/>
                <a:cs typeface="Arial" panose="020B0604020202020204" pitchFamily="34" charset="0"/>
              </a:rPr>
              <a:t>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fibula, 13=</a:t>
            </a:r>
            <a:r>
              <a:rPr lang="hu-HU" sz="800" b="1" dirty="0" err="1">
                <a:latin typeface="Arial" panose="020B0604020202020204" pitchFamily="34" charset="0"/>
                <a:cs typeface="Arial" panose="020B0604020202020204" pitchFamily="34" charset="0"/>
              </a:rPr>
              <a:t>biceps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femoris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tendon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14=</a:t>
            </a:r>
            <a:r>
              <a:rPr lang="hu-HU" sz="800" b="1" dirty="0" err="1" smtClean="0">
                <a:latin typeface="Arial" panose="020B0604020202020204" pitchFamily="34" charset="0"/>
                <a:cs typeface="Arial" panose="020B0604020202020204" pitchFamily="34" charset="0"/>
              </a:rPr>
              <a:t>iliotibial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tract</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insertion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in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anterior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tubercle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or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Gerdy’s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tubercle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15=</a:t>
            </a:r>
            <a:r>
              <a:rPr lang="hu-HU" sz="800" b="1" dirty="0" err="1" smtClean="0">
                <a:latin typeface="Arial" panose="020B0604020202020204" pitchFamily="34" charset="0"/>
                <a:cs typeface="Arial" panose="020B0604020202020204" pitchFamily="34" charset="0"/>
              </a:rPr>
              <a:t>anterior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compartment</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muscles</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leg, 16=</a:t>
            </a:r>
            <a:r>
              <a:rPr lang="hu-HU" sz="800" b="1" dirty="0" err="1">
                <a:latin typeface="Arial" panose="020B0604020202020204" pitchFamily="34" charset="0"/>
                <a:cs typeface="Arial" panose="020B0604020202020204" pitchFamily="34" charset="0"/>
              </a:rPr>
              <a:t>pes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anserinus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a:t>
            </a:r>
          </a:p>
        </p:txBody>
      </p:sp>
      <p:pic>
        <p:nvPicPr>
          <p:cNvPr id="13318" name="Picture 6" descr="http://www.aspetar.com/journal/upload/images/20131126114742.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40937" y="128317"/>
            <a:ext cx="2506635" cy="3750576"/>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8511702" y="3878893"/>
            <a:ext cx="3680298" cy="2839495"/>
          </a:xfrm>
          <a:prstGeom prst="rect">
            <a:avLst/>
          </a:prstGeom>
        </p:spPr>
        <p:txBody>
          <a:bodyPr wrap="square">
            <a:spAutoFit/>
          </a:bodyPr>
          <a:lstStyle/>
          <a:p>
            <a:pPr>
              <a:lnSpc>
                <a:spcPct val="150000"/>
              </a:lnSpc>
            </a:pPr>
            <a:r>
              <a:rPr lang="hu-HU" sz="800" b="1" dirty="0">
                <a:latin typeface="Arial" panose="020B0604020202020204" pitchFamily="34" charset="0"/>
                <a:cs typeface="Arial" panose="020B0604020202020204" pitchFamily="34" charset="0"/>
              </a:rPr>
              <a:t>1=</a:t>
            </a:r>
            <a:r>
              <a:rPr lang="hu-HU" sz="800" b="1" dirty="0" err="1">
                <a:latin typeface="Arial" panose="020B0604020202020204" pitchFamily="34" charset="0"/>
                <a:cs typeface="Arial" panose="020B0604020202020204" pitchFamily="34" charset="0"/>
              </a:rPr>
              <a:t>tibial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insertion</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PCL,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2=</a:t>
            </a:r>
            <a:r>
              <a:rPr lang="hu-HU" sz="800" b="1" dirty="0" err="1" smtClean="0">
                <a:latin typeface="Arial" panose="020B0604020202020204" pitchFamily="34" charset="0"/>
                <a:cs typeface="Arial" panose="020B0604020202020204" pitchFamily="34" charset="0"/>
              </a:rPr>
              <a:t>posteromedial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bundle</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PCL,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3=</a:t>
            </a:r>
            <a:r>
              <a:rPr lang="hu-HU" sz="800" b="1" dirty="0" err="1" smtClean="0">
                <a:latin typeface="Arial" panose="020B0604020202020204" pitchFamily="34" charset="0"/>
                <a:cs typeface="Arial" panose="020B0604020202020204" pitchFamily="34" charset="0"/>
              </a:rPr>
              <a:t>anterolateral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bundle</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PCL,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4=</a:t>
            </a:r>
            <a:r>
              <a:rPr lang="hu-HU" sz="800" b="1" dirty="0" err="1" smtClean="0">
                <a:latin typeface="Arial" panose="020B0604020202020204" pitchFamily="34" charset="0"/>
                <a:cs typeface="Arial" panose="020B0604020202020204" pitchFamily="34" charset="0"/>
              </a:rPr>
              <a:t>lateral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meniscus</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5=</a:t>
            </a:r>
            <a:r>
              <a:rPr lang="hu-HU" sz="800" b="1" dirty="0" err="1" smtClean="0">
                <a:latin typeface="Arial" panose="020B0604020202020204" pitchFamily="34" charset="0"/>
                <a:cs typeface="Arial" panose="020B0604020202020204" pitchFamily="34" charset="0"/>
              </a:rPr>
              <a:t>posterior</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meniscofemoral</a:t>
            </a:r>
            <a:r>
              <a:rPr lang="hu-HU" sz="800" b="1" dirty="0">
                <a:latin typeface="Arial" panose="020B0604020202020204" pitchFamily="34" charset="0"/>
                <a:cs typeface="Arial" panose="020B0604020202020204" pitchFamily="34" charset="0"/>
              </a:rPr>
              <a:t> ligament </a:t>
            </a:r>
            <a:r>
              <a:rPr lang="hu-HU" sz="800" b="1" dirty="0" err="1">
                <a:latin typeface="Arial" panose="020B0604020202020204" pitchFamily="34" charset="0"/>
                <a:cs typeface="Arial" panose="020B0604020202020204" pitchFamily="34" charset="0"/>
              </a:rPr>
              <a:t>or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ligament</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Wrisberg</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6=</a:t>
            </a:r>
            <a:r>
              <a:rPr lang="hu-HU" sz="800" b="1" dirty="0" err="1" smtClean="0">
                <a:latin typeface="Arial" panose="020B0604020202020204" pitchFamily="34" charset="0"/>
                <a:cs typeface="Arial" panose="020B0604020202020204" pitchFamily="34" charset="0"/>
              </a:rPr>
              <a:t>femoral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insertion</a:t>
            </a:r>
            <a:r>
              <a:rPr lang="hu-HU" sz="800" b="1" dirty="0">
                <a:latin typeface="Arial" panose="020B0604020202020204" pitchFamily="34" charset="0"/>
                <a:cs typeface="Arial" panose="020B0604020202020204" pitchFamily="34" charset="0"/>
              </a:rPr>
              <a:t> of </a:t>
            </a:r>
            <a:r>
              <a:rPr lang="hu-HU" sz="800" b="1" dirty="0" err="1">
                <a:latin typeface="Arial" panose="020B0604020202020204" pitchFamily="34" charset="0"/>
                <a:cs typeface="Arial" panose="020B0604020202020204" pitchFamily="34" charset="0"/>
              </a:rPr>
              <a:t>the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anterior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cruciate</a:t>
            </a:r>
            <a:r>
              <a:rPr lang="hu-HU" sz="800" b="1" dirty="0">
                <a:latin typeface="Arial" panose="020B0604020202020204" pitchFamily="34" charset="0"/>
                <a:cs typeface="Arial" panose="020B0604020202020204" pitchFamily="34" charset="0"/>
              </a:rPr>
              <a:t> ligament,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7=</a:t>
            </a:r>
            <a:r>
              <a:rPr lang="hu-HU" sz="800" b="1" dirty="0" err="1" smtClean="0">
                <a:latin typeface="Arial" panose="020B0604020202020204" pitchFamily="34" charset="0"/>
                <a:cs typeface="Arial" panose="020B0604020202020204" pitchFamily="34" charset="0"/>
              </a:rPr>
              <a:t>medial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meniscus</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8=</a:t>
            </a:r>
            <a:r>
              <a:rPr lang="hu-HU" sz="800" b="1" dirty="0" err="1" smtClean="0">
                <a:latin typeface="Arial" panose="020B0604020202020204" pitchFamily="34" charset="0"/>
                <a:cs typeface="Arial" panose="020B0604020202020204" pitchFamily="34" charset="0"/>
              </a:rPr>
              <a:t>lateral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epicondyle</a:t>
            </a:r>
            <a:r>
              <a:rPr lang="hu-HU" sz="800" b="1" dirty="0">
                <a:latin typeface="Arial" panose="020B0604020202020204" pitchFamily="34" charset="0"/>
                <a:cs typeface="Arial" panose="020B0604020202020204" pitchFamily="34" charset="0"/>
              </a:rPr>
              <a:t>, 9=</a:t>
            </a:r>
            <a:r>
              <a:rPr lang="hu-HU" sz="800" b="1" dirty="0" err="1">
                <a:latin typeface="Arial" panose="020B0604020202020204" pitchFamily="34" charset="0"/>
                <a:cs typeface="Arial" panose="020B0604020202020204" pitchFamily="34" charset="0"/>
              </a:rPr>
              <a:t>lateral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collateral</a:t>
            </a:r>
            <a:r>
              <a:rPr lang="hu-HU" sz="800" b="1" dirty="0">
                <a:latin typeface="Arial" panose="020B0604020202020204" pitchFamily="34" charset="0"/>
                <a:cs typeface="Arial" panose="020B0604020202020204" pitchFamily="34" charset="0"/>
              </a:rPr>
              <a:t> ligament,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10=</a:t>
            </a:r>
            <a:r>
              <a:rPr lang="hu-HU" sz="800" b="1" dirty="0" err="1" smtClean="0">
                <a:latin typeface="Arial" panose="020B0604020202020204" pitchFamily="34" charset="0"/>
                <a:cs typeface="Arial" panose="020B0604020202020204" pitchFamily="34" charset="0"/>
              </a:rPr>
              <a:t>soleus</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fibular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insertion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muscle</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11=</a:t>
            </a:r>
            <a:r>
              <a:rPr lang="hu-HU" sz="800" b="1" dirty="0" err="1" smtClean="0">
                <a:latin typeface="Arial" panose="020B0604020202020204" pitchFamily="34" charset="0"/>
                <a:cs typeface="Arial" panose="020B0604020202020204" pitchFamily="34" charset="0"/>
              </a:rPr>
              <a:t>popliteus</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muscle</a:t>
            </a:r>
            <a:r>
              <a:rPr lang="hu-HU" sz="800" b="1" dirty="0">
                <a:latin typeface="Arial" panose="020B0604020202020204" pitchFamily="34" charset="0"/>
                <a:cs typeface="Arial" panose="020B0604020202020204" pitchFamily="34" charset="0"/>
              </a:rPr>
              <a:t>, 12=</a:t>
            </a:r>
            <a:r>
              <a:rPr lang="hu-HU" sz="800" b="1" dirty="0" err="1">
                <a:latin typeface="Arial" panose="020B0604020202020204" pitchFamily="34" charset="0"/>
                <a:cs typeface="Arial" panose="020B0604020202020204" pitchFamily="34" charset="0"/>
              </a:rPr>
              <a:t>popliteus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tendon</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13=</a:t>
            </a:r>
            <a:r>
              <a:rPr lang="hu-HU" sz="800" b="1" dirty="0" err="1" smtClean="0">
                <a:latin typeface="Arial" panose="020B0604020202020204" pitchFamily="34" charset="0"/>
                <a:cs typeface="Arial" panose="020B0604020202020204" pitchFamily="34" charset="0"/>
              </a:rPr>
              <a:t>popliteo</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meniscal</a:t>
            </a:r>
            <a:r>
              <a:rPr lang="hu-HU" sz="800" b="1" dirty="0">
                <a:latin typeface="Arial" panose="020B0604020202020204" pitchFamily="34" charset="0"/>
                <a:cs typeface="Arial" panose="020B0604020202020204" pitchFamily="34" charset="0"/>
              </a:rPr>
              <a:t> ligament (</a:t>
            </a:r>
            <a:r>
              <a:rPr lang="hu-HU" sz="800" b="1" dirty="0" err="1">
                <a:latin typeface="Arial" panose="020B0604020202020204" pitchFamily="34" charset="0"/>
                <a:cs typeface="Arial" panose="020B0604020202020204" pitchFamily="34" charset="0"/>
              </a:rPr>
              <a:t>arcuate</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ligament</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14=</a:t>
            </a:r>
            <a:r>
              <a:rPr lang="hu-HU" sz="800" b="1" dirty="0" err="1" smtClean="0">
                <a:latin typeface="Arial" panose="020B0604020202020204" pitchFamily="34" charset="0"/>
                <a:cs typeface="Arial" panose="020B0604020202020204" pitchFamily="34" charset="0"/>
              </a:rPr>
              <a:t>biceps</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femoris</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tendon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15=</a:t>
            </a:r>
            <a:r>
              <a:rPr lang="hu-HU" sz="800" b="1" dirty="0" err="1">
                <a:latin typeface="Arial" panose="020B0604020202020204" pitchFamily="34" charset="0"/>
                <a:cs typeface="Arial" panose="020B0604020202020204" pitchFamily="34" charset="0"/>
              </a:rPr>
              <a:t>medial</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collateral</a:t>
            </a:r>
            <a:r>
              <a:rPr lang="hu-HU" sz="800" b="1" dirty="0">
                <a:latin typeface="Arial" panose="020B0604020202020204" pitchFamily="34" charset="0"/>
                <a:cs typeface="Arial" panose="020B0604020202020204" pitchFamily="34" charset="0"/>
              </a:rPr>
              <a:t> ligament,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16=</a:t>
            </a:r>
            <a:r>
              <a:rPr lang="hu-HU" sz="800" b="1" dirty="0" err="1" smtClean="0">
                <a:latin typeface="Arial" panose="020B0604020202020204" pitchFamily="34" charset="0"/>
                <a:cs typeface="Arial" panose="020B0604020202020204" pitchFamily="34" charset="0"/>
              </a:rPr>
              <a:t>semimembranosus</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tendon</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cut</a:t>
            </a:r>
            <a:r>
              <a:rPr lang="hu-HU" sz="800" b="1" dirty="0">
                <a:latin typeface="Arial" panose="020B0604020202020204" pitchFamily="34" charset="0"/>
                <a:cs typeface="Arial" panose="020B0604020202020204" pitchFamily="34" charset="0"/>
              </a:rPr>
              <a: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17=</a:t>
            </a:r>
            <a:r>
              <a:rPr lang="hu-HU" sz="800" b="1" dirty="0" err="1" smtClean="0">
                <a:latin typeface="Arial" panose="020B0604020202020204" pitchFamily="34" charset="0"/>
                <a:cs typeface="Arial" panose="020B0604020202020204" pitchFamily="34" charset="0"/>
              </a:rPr>
              <a:t>popliteal</a:t>
            </a:r>
            <a:r>
              <a:rPr lang="hu-HU" sz="800" b="1" dirty="0" smtClean="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surface</a:t>
            </a:r>
            <a:r>
              <a:rPr lang="hu-HU" sz="800" b="1" dirty="0">
                <a:latin typeface="Arial" panose="020B0604020202020204" pitchFamily="34" charset="0"/>
                <a:cs typeface="Arial" panose="020B0604020202020204" pitchFamily="34" charset="0"/>
              </a:rPr>
              <a:t>. PCL=</a:t>
            </a:r>
            <a:r>
              <a:rPr lang="hu-HU" sz="800" b="1" dirty="0" err="1">
                <a:latin typeface="Arial" panose="020B0604020202020204" pitchFamily="34" charset="0"/>
                <a:cs typeface="Arial" panose="020B0604020202020204" pitchFamily="34" charset="0"/>
              </a:rPr>
              <a:t>posterior</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cruciate</a:t>
            </a:r>
            <a:r>
              <a:rPr lang="hu-HU" sz="800" b="1" dirty="0">
                <a:latin typeface="Arial" panose="020B0604020202020204" pitchFamily="34" charset="0"/>
                <a:cs typeface="Arial" panose="020B0604020202020204" pitchFamily="34" charset="0"/>
              </a:rPr>
              <a:t> ligament. </a:t>
            </a:r>
            <a:endParaRPr lang="hu-HU" sz="800" b="1" dirty="0" smtClean="0">
              <a:latin typeface="Arial" panose="020B0604020202020204" pitchFamily="34" charset="0"/>
              <a:cs typeface="Arial" panose="020B0604020202020204" pitchFamily="34" charset="0"/>
            </a:endParaRPr>
          </a:p>
          <a:p>
            <a:pPr>
              <a:lnSpc>
                <a:spcPct val="150000"/>
              </a:lnSpc>
            </a:pPr>
            <a:r>
              <a:rPr lang="hu-HU" sz="800" b="1" dirty="0" smtClean="0">
                <a:latin typeface="Arial" panose="020B0604020202020204" pitchFamily="34" charset="0"/>
                <a:cs typeface="Arial" panose="020B0604020202020204" pitchFamily="34" charset="0"/>
              </a:rPr>
              <a:t>(</a:t>
            </a:r>
            <a:r>
              <a:rPr lang="hu-HU" sz="800" b="1" dirty="0" err="1">
                <a:latin typeface="Arial" panose="020B0604020202020204" pitchFamily="34" charset="0"/>
                <a:cs typeface="Arial" panose="020B0604020202020204" pitchFamily="34" charset="0"/>
              </a:rPr>
              <a:t>Figure</a:t>
            </a:r>
            <a:r>
              <a:rPr lang="hu-HU" sz="800" b="1" dirty="0">
                <a:latin typeface="Arial" panose="020B0604020202020204" pitchFamily="34" charset="0"/>
                <a:cs typeface="Arial" panose="020B0604020202020204" pitchFamily="34" charset="0"/>
              </a:rPr>
              <a:t> copyright © </a:t>
            </a:r>
            <a:r>
              <a:rPr lang="hu-HU" sz="800" b="1" dirty="0" err="1">
                <a:latin typeface="Arial" panose="020B0604020202020204" pitchFamily="34" charset="0"/>
                <a:cs typeface="Arial" panose="020B0604020202020204" pitchFamily="34" charset="0"/>
              </a:rPr>
              <a:t>Pau</a:t>
            </a:r>
            <a:r>
              <a:rPr lang="hu-HU" sz="800" b="1" dirty="0">
                <a:latin typeface="Arial" panose="020B0604020202020204" pitchFamily="34" charset="0"/>
                <a:cs typeface="Arial" panose="020B0604020202020204" pitchFamily="34" charset="0"/>
              </a:rPr>
              <a:t> </a:t>
            </a:r>
            <a:r>
              <a:rPr lang="hu-HU" sz="800" b="1" dirty="0" err="1">
                <a:latin typeface="Arial" panose="020B0604020202020204" pitchFamily="34" charset="0"/>
                <a:cs typeface="Arial" panose="020B0604020202020204" pitchFamily="34" charset="0"/>
              </a:rPr>
              <a:t>Golanó</a:t>
            </a:r>
            <a:r>
              <a:rPr lang="hu-HU" sz="800" b="1" dirty="0">
                <a:latin typeface="Arial" panose="020B0604020202020204" pitchFamily="34" charset="0"/>
                <a:cs typeface="Arial" panose="020B0604020202020204" pitchFamily="34" charset="0"/>
              </a:rPr>
              <a:t>).</a:t>
            </a:r>
          </a:p>
        </p:txBody>
      </p:sp>
      <p:sp>
        <p:nvSpPr>
          <p:cNvPr id="7" name="Téglalap 6"/>
          <p:cNvSpPr/>
          <p:nvPr/>
        </p:nvSpPr>
        <p:spPr>
          <a:xfrm>
            <a:off x="3181319" y="4754379"/>
            <a:ext cx="1855695" cy="1569660"/>
          </a:xfrm>
          <a:prstGeom prst="rect">
            <a:avLst/>
          </a:prstGeom>
        </p:spPr>
        <p:txBody>
          <a:bodyPr wrap="square">
            <a:spAutoFit/>
          </a:bodyPr>
          <a:lstStyle/>
          <a:p>
            <a:pPr>
              <a:lnSpc>
                <a:spcPct val="200000"/>
              </a:lnSpc>
            </a:pPr>
            <a:r>
              <a:rPr lang="en-US" sz="800" b="1" dirty="0">
                <a:latin typeface="Arial" panose="020B0604020202020204" pitchFamily="34" charset="0"/>
                <a:ea typeface="SimHei" panose="02010609060101010101" pitchFamily="49" charset="-122"/>
                <a:cs typeface="Arial" panose="020B0604020202020204" pitchFamily="34" charset="0"/>
              </a:rPr>
              <a:t>ACL</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Lig</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Cruciatum</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ant</a:t>
            </a:r>
            <a:r>
              <a:rPr lang="hu-HU" sz="800" b="1" dirty="0">
                <a:latin typeface="Arial" panose="020B0604020202020204" pitchFamily="34" charset="0"/>
                <a:ea typeface="SimHei" panose="02010609060101010101" pitchFamily="49" charset="-122"/>
                <a:cs typeface="Arial" panose="020B0604020202020204" pitchFamily="34" charset="0"/>
              </a:rPr>
              <a:t>.</a:t>
            </a:r>
          </a:p>
          <a:p>
            <a:pPr>
              <a:lnSpc>
                <a:spcPct val="200000"/>
              </a:lnSpc>
            </a:pPr>
            <a:r>
              <a:rPr lang="en-US" sz="800" b="1" dirty="0">
                <a:latin typeface="Arial" panose="020B0604020202020204" pitchFamily="34" charset="0"/>
                <a:ea typeface="SimHei" panose="02010609060101010101" pitchFamily="49" charset="-122"/>
                <a:cs typeface="Arial" panose="020B0604020202020204" pitchFamily="34" charset="0"/>
              </a:rPr>
              <a:t>PCL</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Lig</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Crutiatum</a:t>
            </a:r>
            <a:r>
              <a:rPr lang="hu-HU" sz="800" b="1" dirty="0">
                <a:latin typeface="Arial" panose="020B0604020202020204" pitchFamily="34" charset="0"/>
                <a:ea typeface="SimHei" panose="02010609060101010101" pitchFamily="49" charset="-122"/>
                <a:cs typeface="Arial" panose="020B0604020202020204" pitchFamily="34" charset="0"/>
              </a:rPr>
              <a:t> post.</a:t>
            </a:r>
          </a:p>
          <a:p>
            <a:pPr>
              <a:lnSpc>
                <a:spcPct val="200000"/>
              </a:lnSpc>
            </a:pPr>
            <a:r>
              <a:rPr lang="en-US" sz="800" b="1" dirty="0" err="1">
                <a:latin typeface="Arial" panose="020B0604020202020204" pitchFamily="34" charset="0"/>
                <a:ea typeface="SimHei" panose="02010609060101010101" pitchFamily="49" charset="-122"/>
                <a:cs typeface="Arial" panose="020B0604020202020204" pitchFamily="34" charset="0"/>
              </a:rPr>
              <a:t>aMFL</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Lig</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meniscifemale</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ant</a:t>
            </a:r>
            <a:r>
              <a:rPr lang="hu-HU" sz="800" b="1" dirty="0">
                <a:latin typeface="Arial" panose="020B0604020202020204" pitchFamily="34" charset="0"/>
                <a:ea typeface="SimHei" panose="02010609060101010101" pitchFamily="49" charset="-122"/>
                <a:cs typeface="Arial" panose="020B0604020202020204" pitchFamily="34" charset="0"/>
              </a:rPr>
              <a:t>.</a:t>
            </a:r>
          </a:p>
          <a:p>
            <a:pPr>
              <a:lnSpc>
                <a:spcPct val="200000"/>
              </a:lnSpc>
            </a:pPr>
            <a:r>
              <a:rPr lang="hu-HU" sz="800" b="1" dirty="0">
                <a:latin typeface="Arial" panose="020B0604020202020204" pitchFamily="34" charset="0"/>
                <a:ea typeface="SimHei" panose="02010609060101010101" pitchFamily="49" charset="-122"/>
                <a:cs typeface="Arial" panose="020B0604020202020204" pitchFamily="34" charset="0"/>
              </a:rPr>
              <a:t>MFC: </a:t>
            </a:r>
            <a:r>
              <a:rPr lang="hu-HU" sz="800" b="1" dirty="0" err="1">
                <a:latin typeface="Arial" panose="020B0604020202020204" pitchFamily="34" charset="0"/>
                <a:ea typeface="SimHei" panose="02010609060101010101" pitchFamily="49" charset="-122"/>
                <a:cs typeface="Arial" panose="020B0604020202020204" pitchFamily="34" charset="0"/>
              </a:rPr>
              <a:t>Condylus</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medialis</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femoris</a:t>
            </a:r>
            <a:endParaRPr lang="hu-HU" sz="800" b="1" dirty="0">
              <a:latin typeface="Arial" panose="020B0604020202020204" pitchFamily="34" charset="0"/>
              <a:ea typeface="SimHei" panose="02010609060101010101" pitchFamily="49" charset="-122"/>
              <a:cs typeface="Arial" panose="020B0604020202020204" pitchFamily="34" charset="0"/>
            </a:endParaRPr>
          </a:p>
          <a:p>
            <a:pPr>
              <a:lnSpc>
                <a:spcPct val="200000"/>
              </a:lnSpc>
            </a:pPr>
            <a:r>
              <a:rPr lang="hu-HU" sz="800" b="1" dirty="0">
                <a:latin typeface="Arial" panose="020B0604020202020204" pitchFamily="34" charset="0"/>
                <a:ea typeface="SimHei" panose="02010609060101010101" pitchFamily="49" charset="-122"/>
                <a:cs typeface="Arial" panose="020B0604020202020204" pitchFamily="34" charset="0"/>
              </a:rPr>
              <a:t>LFC: </a:t>
            </a:r>
            <a:r>
              <a:rPr lang="hu-HU" sz="800" b="1" dirty="0" err="1">
                <a:latin typeface="Arial" panose="020B0604020202020204" pitchFamily="34" charset="0"/>
                <a:ea typeface="SimHei" panose="02010609060101010101" pitchFamily="49" charset="-122"/>
                <a:cs typeface="Arial" panose="020B0604020202020204" pitchFamily="34" charset="0"/>
              </a:rPr>
              <a:t>Condylus</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a:latin typeface="Arial" panose="020B0604020202020204" pitchFamily="34" charset="0"/>
                <a:ea typeface="SimHei" panose="02010609060101010101" pitchFamily="49" charset="-122"/>
                <a:cs typeface="Arial" panose="020B0604020202020204" pitchFamily="34" charset="0"/>
              </a:rPr>
              <a:t>lateralis</a:t>
            </a:r>
            <a:r>
              <a:rPr lang="hu-HU" sz="800" b="1" dirty="0">
                <a:latin typeface="Arial" panose="020B0604020202020204" pitchFamily="34" charset="0"/>
                <a:ea typeface="SimHei" panose="02010609060101010101" pitchFamily="49" charset="-122"/>
                <a:cs typeface="Arial" panose="020B0604020202020204" pitchFamily="34" charset="0"/>
              </a:rPr>
              <a:t> </a:t>
            </a:r>
            <a:r>
              <a:rPr lang="hu-HU" sz="800" b="1" dirty="0" err="1" smtClean="0">
                <a:latin typeface="Arial" panose="020B0604020202020204" pitchFamily="34" charset="0"/>
                <a:ea typeface="SimHei" panose="02010609060101010101" pitchFamily="49" charset="-122"/>
                <a:cs typeface="Arial" panose="020B0604020202020204" pitchFamily="34" charset="0"/>
              </a:rPr>
              <a:t>femoris</a:t>
            </a:r>
            <a:endParaRPr lang="hu-HU" sz="800" b="1" dirty="0" smtClean="0">
              <a:latin typeface="Arial" panose="020B0604020202020204" pitchFamily="34" charset="0"/>
              <a:ea typeface="SimHei" panose="02010609060101010101" pitchFamily="49" charset="-122"/>
              <a:cs typeface="Arial" panose="020B0604020202020204" pitchFamily="34" charset="0"/>
            </a:endParaRPr>
          </a:p>
          <a:p>
            <a:pPr>
              <a:lnSpc>
                <a:spcPct val="200000"/>
              </a:lnSpc>
            </a:pPr>
            <a:r>
              <a:rPr lang="hu-HU" sz="800" b="1" dirty="0" smtClean="0">
                <a:latin typeface="Arial" panose="020B0604020202020204" pitchFamily="34" charset="0"/>
                <a:ea typeface="SimHei" panose="02010609060101010101" pitchFamily="49" charset="-122"/>
                <a:cs typeface="Arial" panose="020B0604020202020204" pitchFamily="34" charset="0"/>
              </a:rPr>
              <a:t>LM: </a:t>
            </a:r>
            <a:r>
              <a:rPr lang="hu-HU" sz="800" b="1" dirty="0" err="1">
                <a:latin typeface="Arial" panose="020B0604020202020204" pitchFamily="34" charset="0"/>
                <a:ea typeface="SimHei" panose="02010609060101010101" pitchFamily="49" charset="-122"/>
                <a:cs typeface="Arial" panose="020B0604020202020204" pitchFamily="34" charset="0"/>
              </a:rPr>
              <a:t>M</a:t>
            </a:r>
            <a:r>
              <a:rPr lang="hu-HU" sz="800" b="1" dirty="0" err="1" smtClean="0">
                <a:latin typeface="Arial" panose="020B0604020202020204" pitchFamily="34" charset="0"/>
                <a:ea typeface="SimHei" panose="02010609060101010101" pitchFamily="49" charset="-122"/>
                <a:cs typeface="Arial" panose="020B0604020202020204" pitchFamily="34" charset="0"/>
              </a:rPr>
              <a:t>eniscus</a:t>
            </a:r>
            <a:r>
              <a:rPr lang="hu-HU" sz="800" b="1" dirty="0" smtClean="0">
                <a:latin typeface="Arial" panose="020B0604020202020204" pitchFamily="34" charset="0"/>
                <a:ea typeface="SimHei" panose="02010609060101010101" pitchFamily="49" charset="-122"/>
                <a:cs typeface="Arial" panose="020B0604020202020204" pitchFamily="34" charset="0"/>
              </a:rPr>
              <a:t> lat.</a:t>
            </a:r>
            <a:endParaRPr lang="hu-HU" sz="800" b="1" dirty="0">
              <a:latin typeface="Arial" panose="020B0604020202020204" pitchFamily="34" charset="0"/>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13546025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479086" y="1578934"/>
            <a:ext cx="475297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0"/>
              </a:spcBef>
              <a:buFontTx/>
              <a:buNone/>
            </a:pPr>
            <a:r>
              <a:rPr lang="hu-HU" altLang="de-DE" sz="1200" b="1" dirty="0" smtClean="0"/>
              <a:t>TÉRDIZÜLET (</a:t>
            </a:r>
            <a:r>
              <a:rPr lang="hu-HU" altLang="de-DE" sz="1200" b="1" dirty="0" err="1"/>
              <a:t>a</a:t>
            </a:r>
            <a:r>
              <a:rPr lang="hu-HU" altLang="de-DE" sz="1200" b="1" dirty="0" err="1" smtClean="0"/>
              <a:t>rticulatio</a:t>
            </a:r>
            <a:r>
              <a:rPr lang="hu-HU" altLang="de-DE" sz="1200" b="1" dirty="0" smtClean="0"/>
              <a:t> </a:t>
            </a:r>
            <a:r>
              <a:rPr lang="hu-HU" altLang="de-DE" sz="1200" b="1" dirty="0"/>
              <a:t>genus) </a:t>
            </a:r>
          </a:p>
          <a:p>
            <a:pPr marL="171450" indent="-171450">
              <a:lnSpc>
                <a:spcPct val="200000"/>
              </a:lnSpc>
              <a:spcBef>
                <a:spcPct val="0"/>
              </a:spcBef>
            </a:pPr>
            <a:r>
              <a:rPr lang="hu-HU" altLang="de-DE" sz="1200" b="1" dirty="0"/>
              <a:t>m</a:t>
            </a:r>
            <a:r>
              <a:rPr lang="hu-HU" altLang="de-DE" sz="1200" b="1" dirty="0" smtClean="0"/>
              <a:t>. </a:t>
            </a:r>
            <a:r>
              <a:rPr lang="hu-HU" altLang="de-DE" sz="1200" b="1" dirty="0" err="1" smtClean="0"/>
              <a:t>popliteus</a:t>
            </a:r>
            <a:r>
              <a:rPr lang="hu-HU" altLang="de-DE" sz="1200" b="1" dirty="0" smtClean="0"/>
              <a:t>   </a:t>
            </a:r>
            <a:endParaRPr lang="hu-HU" altLang="de-DE" sz="1200" b="1" dirty="0"/>
          </a:p>
          <a:p>
            <a:pPr eaLnBrk="1" hangingPunct="1">
              <a:lnSpc>
                <a:spcPct val="200000"/>
              </a:lnSpc>
              <a:spcBef>
                <a:spcPct val="0"/>
              </a:spcBef>
              <a:buFontTx/>
              <a:buNone/>
            </a:pPr>
            <a:endParaRPr lang="hu-HU" altLang="de-DE" sz="1400" b="1" dirty="0"/>
          </a:p>
        </p:txBody>
      </p:sp>
      <p:sp>
        <p:nvSpPr>
          <p:cNvPr id="46083" name="Szövegdoboz 4"/>
          <p:cNvSpPr txBox="1">
            <a:spLocks noChangeArrowheads="1"/>
          </p:cNvSpPr>
          <p:nvPr/>
        </p:nvSpPr>
        <p:spPr bwMode="auto">
          <a:xfrm>
            <a:off x="3931295" y="418656"/>
            <a:ext cx="45867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VÉGTAG ÖSSZEKÖTTETÉSEI</a:t>
            </a:r>
            <a:endParaRPr lang="hu-HU" altLang="de-DE" sz="2000" b="1" dirty="0"/>
          </a:p>
        </p:txBody>
      </p:sp>
      <p:sp>
        <p:nvSpPr>
          <p:cNvPr id="7" name="Téglalap 6"/>
          <p:cNvSpPr/>
          <p:nvPr/>
        </p:nvSpPr>
        <p:spPr>
          <a:xfrm>
            <a:off x="3181319" y="4754379"/>
            <a:ext cx="1855695" cy="546560"/>
          </a:xfrm>
          <a:prstGeom prst="rect">
            <a:avLst/>
          </a:prstGeom>
        </p:spPr>
        <p:txBody>
          <a:bodyPr wrap="square">
            <a:spAutoFit/>
          </a:bodyPr>
          <a:lstStyle/>
          <a:p>
            <a:pPr>
              <a:lnSpc>
                <a:spcPct val="200000"/>
              </a:lnSpc>
            </a:pPr>
            <a:endParaRPr lang="hu-HU" sz="800" b="1" dirty="0" smtClean="0">
              <a:latin typeface="Arial" panose="020B0604020202020204" pitchFamily="34" charset="0"/>
              <a:ea typeface="SimHei" panose="02010609060101010101" pitchFamily="49" charset="-122"/>
              <a:cs typeface="Arial" panose="020B0604020202020204" pitchFamily="34" charset="0"/>
            </a:endParaRPr>
          </a:p>
          <a:p>
            <a:pPr>
              <a:lnSpc>
                <a:spcPct val="200000"/>
              </a:lnSpc>
            </a:pPr>
            <a:endParaRPr lang="hu-HU" sz="800" b="1" dirty="0">
              <a:latin typeface="Arial" panose="020B0604020202020204" pitchFamily="34" charset="0"/>
              <a:ea typeface="SimHei" panose="02010609060101010101" pitchFamily="49" charset="-122"/>
              <a:cs typeface="Arial" panose="020B0604020202020204" pitchFamily="34" charset="0"/>
            </a:endParaRPr>
          </a:p>
        </p:txBody>
      </p:sp>
      <p:pic>
        <p:nvPicPr>
          <p:cNvPr id="11266" name="Picture 2" descr="「musculus popliteus」の画像検索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5228" y="2152259"/>
            <a:ext cx="3629427" cy="32906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legposmusmakpopliteusm. for term side of car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101338" y="618711"/>
            <a:ext cx="1661375" cy="561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30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sz="half" idx="1"/>
          </p:nvPr>
        </p:nvSpPr>
        <p:spPr>
          <a:xfrm>
            <a:off x="2980742" y="250196"/>
            <a:ext cx="6408737" cy="576262"/>
          </a:xfrm>
        </p:spPr>
        <p:txBody>
          <a:bodyPr/>
          <a:lstStyle/>
          <a:p>
            <a:pPr algn="ctr" eaLnBrk="1" hangingPunct="1">
              <a:buFontTx/>
              <a:buNone/>
            </a:pPr>
            <a:r>
              <a:rPr lang="hu-HU" altLang="de-DE" sz="2000" b="1" dirty="0" smtClean="0">
                <a:latin typeface="Arial" panose="020B0604020202020204" pitchFamily="34" charset="0"/>
                <a:cs typeface="Arial" panose="020B0604020202020204" pitchFamily="34" charset="0"/>
              </a:rPr>
              <a:t>SZABÁLYTALAN ALAKÚ CSONTOK</a:t>
            </a:r>
            <a:endParaRPr lang="hu-HU" altLang="de-DE" sz="2000" b="1" dirty="0">
              <a:latin typeface="Arial" panose="020B0604020202020204" pitchFamily="34" charset="0"/>
              <a:cs typeface="Arial" panose="020B0604020202020204" pitchFamily="34" charset="0"/>
            </a:endParaRPr>
          </a:p>
        </p:txBody>
      </p:sp>
      <p:sp>
        <p:nvSpPr>
          <p:cNvPr id="9219" name="Rectangle 4"/>
          <p:cNvSpPr>
            <a:spLocks noChangeArrowheads="1"/>
          </p:cNvSpPr>
          <p:nvPr/>
        </p:nvSpPr>
        <p:spPr bwMode="auto">
          <a:xfrm>
            <a:off x="407988" y="826458"/>
            <a:ext cx="64087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0"/>
              </a:spcBef>
              <a:buFontTx/>
              <a:buAutoNum type="arabicPeriod"/>
            </a:pPr>
            <a:r>
              <a:rPr lang="hu-HU" altLang="de-DE" sz="1200" b="1" dirty="0" err="1"/>
              <a:t>v</a:t>
            </a:r>
            <a:r>
              <a:rPr lang="hu-HU" altLang="de-DE" sz="1200" b="1" dirty="0" err="1" smtClean="0"/>
              <a:t>ertebræ</a:t>
            </a:r>
            <a:endParaRPr lang="en-US" altLang="de-DE" sz="1200" b="1" dirty="0"/>
          </a:p>
          <a:p>
            <a:pPr eaLnBrk="1" hangingPunct="1">
              <a:lnSpc>
                <a:spcPct val="200000"/>
              </a:lnSpc>
              <a:spcBef>
                <a:spcPct val="0"/>
              </a:spcBef>
              <a:buFontTx/>
              <a:buAutoNum type="arabicPeriod"/>
            </a:pPr>
            <a:r>
              <a:rPr lang="hu-HU" altLang="de-DE" sz="1200" b="1" dirty="0" err="1"/>
              <a:t>o</a:t>
            </a:r>
            <a:r>
              <a:rPr lang="hu-HU" altLang="de-DE" sz="1200" b="1" dirty="0" err="1" smtClean="0"/>
              <a:t>s</a:t>
            </a:r>
            <a:r>
              <a:rPr lang="hu-HU" altLang="de-DE" sz="1200" b="1" dirty="0" smtClean="0"/>
              <a:t> </a:t>
            </a:r>
            <a:r>
              <a:rPr lang="hu-HU" altLang="de-DE" sz="1200" b="1" dirty="0" err="1" smtClean="0"/>
              <a:t>sacrum</a:t>
            </a:r>
            <a:endParaRPr lang="en-US" altLang="de-DE" sz="1200" b="1" dirty="0"/>
          </a:p>
          <a:p>
            <a:pPr eaLnBrk="1" hangingPunct="1">
              <a:lnSpc>
                <a:spcPct val="200000"/>
              </a:lnSpc>
              <a:spcBef>
                <a:spcPct val="0"/>
              </a:spcBef>
              <a:buFontTx/>
              <a:buAutoNum type="arabicPeriod"/>
            </a:pPr>
            <a:r>
              <a:rPr lang="hu-HU" altLang="de-DE" sz="1200" b="1" dirty="0" err="1"/>
              <a:t>o</a:t>
            </a:r>
            <a:r>
              <a:rPr lang="hu-HU" altLang="de-DE" sz="1200" b="1" dirty="0" err="1" smtClean="0"/>
              <a:t>s</a:t>
            </a:r>
            <a:r>
              <a:rPr lang="hu-HU" altLang="de-DE" sz="1200" b="1" dirty="0" smtClean="0"/>
              <a:t> </a:t>
            </a:r>
            <a:r>
              <a:rPr lang="hu-HU" altLang="de-DE" sz="1200" b="1" dirty="0" err="1" smtClean="0"/>
              <a:t>coccygis</a:t>
            </a:r>
            <a:endParaRPr lang="en-US" altLang="de-DE" sz="1200" b="1" dirty="0"/>
          </a:p>
          <a:p>
            <a:pPr eaLnBrk="1" hangingPunct="1">
              <a:lnSpc>
                <a:spcPct val="200000"/>
              </a:lnSpc>
              <a:spcBef>
                <a:spcPct val="0"/>
              </a:spcBef>
              <a:buFontTx/>
              <a:buAutoNum type="arabicPeriod"/>
            </a:pPr>
            <a:r>
              <a:rPr lang="hu-HU" altLang="de-DE" sz="1200" b="1" dirty="0" err="1"/>
              <a:t>m</a:t>
            </a:r>
            <a:r>
              <a:rPr lang="hu-HU" altLang="de-DE" sz="1200" b="1" dirty="0" err="1" smtClean="0"/>
              <a:t>axilla</a:t>
            </a:r>
            <a:r>
              <a:rPr lang="hu-HU" altLang="de-DE" sz="1200" b="1" dirty="0"/>
              <a:t>, </a:t>
            </a:r>
            <a:r>
              <a:rPr lang="hu-HU" altLang="de-DE" sz="1200" b="1" dirty="0" err="1"/>
              <a:t>m</a:t>
            </a:r>
            <a:r>
              <a:rPr lang="hu-HU" altLang="de-DE" sz="1200" b="1" dirty="0" err="1" smtClean="0"/>
              <a:t>andibula</a:t>
            </a:r>
            <a:r>
              <a:rPr lang="hu-HU" altLang="de-DE" sz="1200" b="1" dirty="0"/>
              <a:t>, </a:t>
            </a:r>
            <a:r>
              <a:rPr lang="hu-HU" altLang="de-DE" sz="1200" b="1" dirty="0" err="1"/>
              <a:t>o</a:t>
            </a:r>
            <a:r>
              <a:rPr lang="hu-HU" altLang="de-DE" sz="1200" b="1" dirty="0" err="1" smtClean="0"/>
              <a:t>s</a:t>
            </a:r>
            <a:r>
              <a:rPr lang="hu-HU" altLang="de-DE" sz="1200" b="1" dirty="0" smtClean="0"/>
              <a:t> </a:t>
            </a:r>
            <a:r>
              <a:rPr lang="hu-HU" altLang="de-DE" sz="1200" b="1" dirty="0" err="1" smtClean="0"/>
              <a:t>palatinum</a:t>
            </a:r>
            <a:endParaRPr lang="en-US" altLang="de-DE" sz="1200" b="1" dirty="0"/>
          </a:p>
          <a:p>
            <a:pPr eaLnBrk="1" hangingPunct="1">
              <a:lnSpc>
                <a:spcPct val="200000"/>
              </a:lnSpc>
              <a:spcBef>
                <a:spcPct val="0"/>
              </a:spcBef>
              <a:buFontTx/>
              <a:buAutoNum type="arabicPeriod"/>
            </a:pPr>
            <a:r>
              <a:rPr lang="hu-HU" altLang="de-DE" sz="1200" b="1" dirty="0" err="1"/>
              <a:t>o</a:t>
            </a:r>
            <a:r>
              <a:rPr lang="hu-HU" altLang="de-DE" sz="1200" b="1" dirty="0" err="1" smtClean="0"/>
              <a:t>s</a:t>
            </a:r>
            <a:r>
              <a:rPr lang="hu-HU" altLang="de-DE" sz="1200" b="1" dirty="0" smtClean="0"/>
              <a:t> </a:t>
            </a:r>
            <a:r>
              <a:rPr lang="hu-HU" altLang="de-DE" sz="1200" b="1" dirty="0" err="1" smtClean="0"/>
              <a:t>hyoideum</a:t>
            </a:r>
            <a:endParaRPr lang="hu-HU" altLang="de-DE" sz="1200" b="1" dirty="0"/>
          </a:p>
        </p:txBody>
      </p:sp>
      <p:pic>
        <p:nvPicPr>
          <p:cNvPr id="9220" name="Picture 9" descr="Képtalálat a következőre: „wirbe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73729" y="826458"/>
            <a:ext cx="2751566" cy="278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1" descr="Képtalálat a következőre: „kreuzbe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53664" y="216122"/>
            <a:ext cx="2272575" cy="23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関連画像"/>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601" t="2805" r="2441" b="4605"/>
          <a:stretch/>
        </p:blipFill>
        <p:spPr bwMode="auto">
          <a:xfrm>
            <a:off x="9461455" y="2879933"/>
            <a:ext cx="2528097" cy="25181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uman vertebrae」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16726" y="3725966"/>
            <a:ext cx="1972409" cy="298849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Csoportba foglalás 4"/>
          <p:cNvGrpSpPr/>
          <p:nvPr/>
        </p:nvGrpSpPr>
        <p:grpSpPr>
          <a:xfrm>
            <a:off x="551935" y="2867791"/>
            <a:ext cx="1933752" cy="1833088"/>
            <a:chOff x="565592" y="2853420"/>
            <a:chExt cx="1933752" cy="1833088"/>
          </a:xfrm>
        </p:grpSpPr>
        <p:pic>
          <p:nvPicPr>
            <p:cNvPr id="9224" name="Picture 17" descr="Képtalálat a következőre: „zungenbei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5592" y="2879933"/>
              <a:ext cx="19304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1505161" y="2853420"/>
              <a:ext cx="994183"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Os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hyoideum</a:t>
              </a:r>
              <a:endParaRPr lang="hu-HU" sz="1000" b="1" dirty="0">
                <a:solidFill>
                  <a:schemeClr val="bg1"/>
                </a:solidFill>
                <a:latin typeface="Arial" panose="020B0604020202020204" pitchFamily="34" charset="0"/>
                <a:cs typeface="Arial" panose="020B0604020202020204" pitchFamily="34" charset="0"/>
              </a:endParaRPr>
            </a:p>
          </p:txBody>
        </p:sp>
      </p:grpSp>
      <p:grpSp>
        <p:nvGrpSpPr>
          <p:cNvPr id="7" name="Csoportba foglalás 6"/>
          <p:cNvGrpSpPr/>
          <p:nvPr/>
        </p:nvGrpSpPr>
        <p:grpSpPr>
          <a:xfrm>
            <a:off x="3015501" y="2565310"/>
            <a:ext cx="3267244" cy="2233579"/>
            <a:chOff x="317835" y="4919731"/>
            <a:chExt cx="2849297" cy="1883441"/>
          </a:xfrm>
        </p:grpSpPr>
        <p:pic>
          <p:nvPicPr>
            <p:cNvPr id="4106" name="Picture 10" descr="http://fce-study.netdna-ssl.com/2/images/upload-flashcards/74/02/04/6740204_m.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7835" y="4919731"/>
              <a:ext cx="2849297" cy="1650218"/>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1333556" y="6556951"/>
              <a:ext cx="817853" cy="246221"/>
            </a:xfrm>
            <a:prstGeom prst="rect">
              <a:avLst/>
            </a:prstGeom>
            <a:noFill/>
          </p:spPr>
          <p:txBody>
            <a:bodyPr wrap="none" rtlCol="0">
              <a:spAutoFit/>
            </a:bodyPr>
            <a:lstStyle/>
            <a:p>
              <a:r>
                <a:rPr lang="hu-HU" sz="1000" b="1" dirty="0" err="1">
                  <a:latin typeface="Arial" panose="020B0604020202020204" pitchFamily="34" charset="0"/>
                  <a:cs typeface="Arial" panose="020B0604020202020204" pitchFamily="34" charset="0"/>
                </a:rPr>
                <a:t>M</a:t>
              </a:r>
              <a:r>
                <a:rPr lang="hu-HU" sz="1000" b="1" dirty="0" err="1" smtClean="0">
                  <a:latin typeface="Arial" panose="020B0604020202020204" pitchFamily="34" charset="0"/>
                  <a:cs typeface="Arial" panose="020B0604020202020204" pitchFamily="34" charset="0"/>
                </a:rPr>
                <a:t>andibula</a:t>
              </a:r>
              <a:endParaRPr lang="hu-HU" sz="1000" b="1" dirty="0">
                <a:latin typeface="Arial" panose="020B0604020202020204" pitchFamily="34" charset="0"/>
                <a:cs typeface="Arial" panose="020B0604020202020204" pitchFamily="34" charset="0"/>
              </a:endParaRPr>
            </a:p>
          </p:txBody>
        </p:sp>
      </p:grpSp>
      <p:grpSp>
        <p:nvGrpSpPr>
          <p:cNvPr id="9" name="Csoportba foglalás 8"/>
          <p:cNvGrpSpPr/>
          <p:nvPr/>
        </p:nvGrpSpPr>
        <p:grpSpPr>
          <a:xfrm>
            <a:off x="3293873" y="4830253"/>
            <a:ext cx="3186693" cy="1884211"/>
            <a:chOff x="1606842" y="4959758"/>
            <a:chExt cx="3186693" cy="1884211"/>
          </a:xfrm>
        </p:grpSpPr>
        <p:pic>
          <p:nvPicPr>
            <p:cNvPr id="4108" name="Picture 12" descr="http://fce-study.netdna-ssl.com/2/images/upload-flashcards/74/01/83/6740183_m.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06842" y="4959758"/>
              <a:ext cx="3186693" cy="1606626"/>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2767083" y="6597748"/>
              <a:ext cx="609462"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Maxilla</a:t>
              </a:r>
              <a:endParaRPr lang="hu-HU" sz="1000" b="1" dirty="0">
                <a:latin typeface="Arial" panose="020B0604020202020204" pitchFamily="34" charset="0"/>
                <a:cs typeface="Arial" panose="020B0604020202020204" pitchFamily="34" charset="0"/>
              </a:endParaRPr>
            </a:p>
          </p:txBody>
        </p:sp>
      </p:grpSp>
      <p:pic>
        <p:nvPicPr>
          <p:cNvPr id="4110" name="Picture 14" descr="http://fce-study.netdna-ssl.com/2/images/upload-flashcards/74/01/95/6740195_m.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11072" y="4829733"/>
            <a:ext cx="2785813" cy="1984893"/>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doboz 9"/>
          <p:cNvSpPr txBox="1"/>
          <p:nvPr/>
        </p:nvSpPr>
        <p:spPr>
          <a:xfrm>
            <a:off x="1246678" y="6470474"/>
            <a:ext cx="994183"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Os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a:solidFill>
                  <a:schemeClr val="bg1"/>
                </a:solidFill>
                <a:latin typeface="Arial" panose="020B0604020202020204" pitchFamily="34" charset="0"/>
                <a:cs typeface="Arial" panose="020B0604020202020204" pitchFamily="34" charset="0"/>
              </a:rPr>
              <a:t>p</a:t>
            </a:r>
            <a:r>
              <a:rPr lang="hu-HU" sz="1000" b="1" dirty="0" err="1" smtClean="0">
                <a:solidFill>
                  <a:schemeClr val="bg1"/>
                </a:solidFill>
                <a:latin typeface="Arial" panose="020B0604020202020204" pitchFamily="34" charset="0"/>
                <a:cs typeface="Arial" panose="020B0604020202020204" pitchFamily="34" charset="0"/>
              </a:rPr>
              <a:t>alatinum</a:t>
            </a:r>
            <a:endParaRPr lang="hu-HU"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56619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13125" y="252305"/>
            <a:ext cx="10972800" cy="628744"/>
          </a:xfrm>
        </p:spPr>
        <p:txBody>
          <a:bodyPr>
            <a:normAutofit/>
          </a:bodyPr>
          <a:lstStyle/>
          <a:p>
            <a:pPr algn="ctr"/>
            <a:r>
              <a:rPr lang="hu-HU" sz="2000" b="1" dirty="0" smtClean="0">
                <a:latin typeface="Arial" panose="020B0604020202020204" pitchFamily="34" charset="0"/>
                <a:cs typeface="Arial" panose="020B0604020202020204" pitchFamily="34" charset="0"/>
              </a:rPr>
              <a:t>ALSÓ VÉGTAG ÖSSZEKÖTTETÉSEI</a:t>
            </a:r>
            <a:endParaRPr lang="hu-HU" sz="2000" b="1" dirty="0">
              <a:latin typeface="Arial" panose="020B0604020202020204" pitchFamily="34" charset="0"/>
              <a:cs typeface="Arial" panose="020B0604020202020204" pitchFamily="34" charset="0"/>
            </a:endParaRPr>
          </a:p>
        </p:txBody>
      </p:sp>
      <p:sp>
        <p:nvSpPr>
          <p:cNvPr id="3" name="Szöveg helye 2"/>
          <p:cNvSpPr>
            <a:spLocks noGrp="1"/>
          </p:cNvSpPr>
          <p:nvPr>
            <p:ph type="body" sz="half" idx="1"/>
          </p:nvPr>
        </p:nvSpPr>
        <p:spPr>
          <a:xfrm>
            <a:off x="609600" y="1376083"/>
            <a:ext cx="5384800" cy="4525963"/>
          </a:xfrm>
        </p:spPr>
        <p:txBody>
          <a:bodyPr/>
          <a:lstStyle/>
          <a:p>
            <a:pPr marL="0" indent="0">
              <a:lnSpc>
                <a:spcPct val="150000"/>
              </a:lnSpc>
              <a:buNone/>
            </a:pPr>
            <a:r>
              <a:rPr lang="hu-HU" sz="1200" b="1" dirty="0" smtClean="0">
                <a:latin typeface="Arial" panose="020B0604020202020204" pitchFamily="34" charset="0"/>
                <a:cs typeface="Arial" panose="020B0604020202020204" pitchFamily="34" charset="0"/>
              </a:rPr>
              <a:t>TÉRDIZÜLET</a:t>
            </a:r>
          </a:p>
          <a:p>
            <a:pPr marL="0" indent="0">
              <a:lnSpc>
                <a:spcPct val="150000"/>
              </a:lnSpc>
              <a:buNone/>
            </a:pPr>
            <a:r>
              <a:rPr lang="hu-HU" sz="1200" b="1" dirty="0" smtClean="0">
                <a:latin typeface="Arial" panose="020B0604020202020204" pitchFamily="34" charset="0"/>
                <a:cs typeface="Arial" panose="020B0604020202020204" pitchFamily="34" charset="0"/>
              </a:rPr>
              <a:t>MOZGÁSAI:</a:t>
            </a: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flexio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extensio</a:t>
            </a:r>
            <a:endParaRPr lang="hu-HU" sz="1200" b="1" dirty="0" smtClean="0">
              <a:latin typeface="Arial" panose="020B0604020202020204" pitchFamily="34" charset="0"/>
              <a:cs typeface="Arial" panose="020B0604020202020204" pitchFamily="34" charset="0"/>
            </a:endParaRPr>
          </a:p>
          <a:p>
            <a:pPr>
              <a:lnSpc>
                <a:spcPct val="150000"/>
              </a:lnSpc>
              <a:buFont typeface="+mj-lt"/>
              <a:buAutoNum type="arabicPeriod"/>
            </a:pPr>
            <a:r>
              <a:rPr lang="hu-HU" sz="1200" b="1" dirty="0" smtClean="0">
                <a:latin typeface="Arial" panose="020B0604020202020204" pitchFamily="34" charset="0"/>
                <a:cs typeface="Arial" panose="020B0604020202020204" pitchFamily="34" charset="0"/>
              </a:rPr>
              <a:t>behajlított állapotban: </a:t>
            </a:r>
            <a:r>
              <a:rPr lang="hu-HU" sz="1200" b="1" dirty="0" err="1" smtClean="0">
                <a:latin typeface="Arial" panose="020B0604020202020204" pitchFamily="34" charset="0"/>
                <a:cs typeface="Arial" panose="020B0604020202020204" pitchFamily="34" charset="0"/>
              </a:rPr>
              <a:t>rotatio</a:t>
            </a:r>
            <a:endParaRPr lang="hu-HU" sz="1200" b="1" dirty="0" smtClean="0">
              <a:latin typeface="Arial" panose="020B0604020202020204" pitchFamily="34" charset="0"/>
              <a:cs typeface="Arial" panose="020B0604020202020204" pitchFamily="34" charset="0"/>
            </a:endParaRPr>
          </a:p>
          <a:p>
            <a:pPr marL="0" indent="0">
              <a:buNone/>
            </a:pPr>
            <a:endParaRPr lang="hu-HU" dirty="0"/>
          </a:p>
        </p:txBody>
      </p:sp>
      <p:pic>
        <p:nvPicPr>
          <p:cNvPr id="6" name="Picture 6" descr="「humeroulnar joint」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25475" y="1376083"/>
            <a:ext cx="3490679" cy="308000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Képtalálat a következőre: „knee joint rota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8735"/>
          <a:stretch/>
        </p:blipFill>
        <p:spPr bwMode="auto">
          <a:xfrm>
            <a:off x="6937072" y="3639064"/>
            <a:ext cx="5189914" cy="270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7423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half" idx="1"/>
          </p:nvPr>
        </p:nvSpPr>
        <p:spPr>
          <a:xfrm>
            <a:off x="492313" y="1134971"/>
            <a:ext cx="4752975" cy="4525963"/>
          </a:xfrm>
        </p:spPr>
        <p:txBody>
          <a:bodyPr/>
          <a:lstStyle/>
          <a:p>
            <a:pPr>
              <a:lnSpc>
                <a:spcPct val="200000"/>
              </a:lnSpc>
              <a:buFont typeface="+mj-lt"/>
              <a:buAutoNum type="alphaLcParenR"/>
              <a:defRPr/>
            </a:pPr>
            <a:r>
              <a:rPr lang="hu-HU" altLang="de-DE" sz="1200" b="1" dirty="0" err="1">
                <a:latin typeface="Arial" panose="020B0604020202020204" pitchFamily="34" charset="0"/>
                <a:cs typeface="Arial" panose="020B0604020202020204" pitchFamily="34" charset="0"/>
              </a:rPr>
              <a:t>a</a:t>
            </a:r>
            <a:r>
              <a:rPr lang="hu-HU" altLang="de-DE" sz="1200" b="1" dirty="0" err="1" smtClean="0">
                <a:latin typeface="Arial" panose="020B0604020202020204" pitchFamily="34" charset="0"/>
                <a:cs typeface="Arial" panose="020B0604020202020204" pitchFamily="34" charset="0"/>
              </a:rPr>
              <a:t>rticulatio</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tibiofibularis</a:t>
            </a:r>
            <a:r>
              <a:rPr lang="hu-HU" altLang="de-DE" sz="1200" b="1" dirty="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proximalis</a:t>
            </a:r>
            <a:endParaRPr lang="hu-HU" altLang="de-DE" sz="1200" b="1" dirty="0">
              <a:latin typeface="Arial" panose="020B0604020202020204" pitchFamily="34" charset="0"/>
              <a:cs typeface="Arial" panose="020B0604020202020204" pitchFamily="34" charset="0"/>
            </a:endParaRPr>
          </a:p>
          <a:p>
            <a:pPr>
              <a:lnSpc>
                <a:spcPct val="200000"/>
              </a:lnSpc>
              <a:buFont typeface="+mj-lt"/>
              <a:buAutoNum type="alphaLcParenR"/>
              <a:defRPr/>
            </a:pPr>
            <a:r>
              <a:rPr lang="hu-HU" altLang="de-DE" sz="1200" b="1" dirty="0" err="1">
                <a:latin typeface="Arial" panose="020B0604020202020204" pitchFamily="34" charset="0"/>
                <a:cs typeface="Arial" panose="020B0604020202020204" pitchFamily="34" charset="0"/>
              </a:rPr>
              <a:t>m</a:t>
            </a:r>
            <a:r>
              <a:rPr lang="hu-HU" altLang="de-DE" sz="1200" b="1" dirty="0" err="1" smtClean="0">
                <a:latin typeface="Arial" panose="020B0604020202020204" pitchFamily="34" charset="0"/>
                <a:cs typeface="Arial" panose="020B0604020202020204" pitchFamily="34" charset="0"/>
              </a:rPr>
              <a:t>embrana</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interossea</a:t>
            </a:r>
            <a:endParaRPr lang="hu-HU" altLang="de-DE" sz="1200" b="1" dirty="0">
              <a:latin typeface="Arial" panose="020B0604020202020204" pitchFamily="34" charset="0"/>
              <a:cs typeface="Arial" panose="020B0604020202020204" pitchFamily="34" charset="0"/>
            </a:endParaRPr>
          </a:p>
          <a:p>
            <a:pPr>
              <a:lnSpc>
                <a:spcPct val="200000"/>
              </a:lnSpc>
              <a:buFont typeface="+mj-lt"/>
              <a:buAutoNum type="alphaLcParenR"/>
              <a:defRPr/>
            </a:pPr>
            <a:r>
              <a:rPr lang="hu-HU" altLang="de-DE" sz="1200" b="1" dirty="0" err="1">
                <a:latin typeface="Arial" panose="020B0604020202020204" pitchFamily="34" charset="0"/>
                <a:cs typeface="Arial" panose="020B0604020202020204" pitchFamily="34" charset="0"/>
              </a:rPr>
              <a:t>s</a:t>
            </a:r>
            <a:r>
              <a:rPr lang="hu-HU" altLang="de-DE" sz="1200" b="1" dirty="0" err="1" smtClean="0">
                <a:latin typeface="Arial" panose="020B0604020202020204" pitchFamily="34" charset="0"/>
                <a:cs typeface="Arial" panose="020B0604020202020204" pitchFamily="34" charset="0"/>
              </a:rPr>
              <a:t>yndesmosis</a:t>
            </a:r>
            <a:r>
              <a:rPr lang="hu-HU" altLang="de-DE" sz="1200" b="1" dirty="0" smtClean="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tibiofibularis</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distal</a:t>
            </a:r>
            <a:r>
              <a:rPr lang="hu-HU" altLang="de-DE" sz="1200" b="1" dirty="0" smtClean="0">
                <a:latin typeface="Arial" panose="020B0604020202020204" pitchFamily="34" charset="0"/>
                <a:cs typeface="Arial" panose="020B0604020202020204" pitchFamily="34" charset="0"/>
              </a:rPr>
              <a:t>)</a:t>
            </a:r>
            <a:endParaRPr lang="hu-HU" altLang="de-DE" sz="1200" b="1" dirty="0">
              <a:latin typeface="Arial" panose="020B0604020202020204" pitchFamily="34" charset="0"/>
              <a:cs typeface="Arial" panose="020B0604020202020204" pitchFamily="34" charset="0"/>
            </a:endParaRPr>
          </a:p>
        </p:txBody>
      </p:sp>
      <p:sp>
        <p:nvSpPr>
          <p:cNvPr id="47107" name="Szövegdoboz 3"/>
          <p:cNvSpPr txBox="1">
            <a:spLocks noChangeArrowheads="1"/>
          </p:cNvSpPr>
          <p:nvPr/>
        </p:nvSpPr>
        <p:spPr bwMode="auto">
          <a:xfrm>
            <a:off x="3780125" y="355173"/>
            <a:ext cx="46011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VÁGTAG ÖSSZEKÖTTETÉSEI</a:t>
            </a:r>
            <a:endParaRPr lang="hu-HU" altLang="de-DE" sz="2000" b="1" dirty="0"/>
          </a:p>
        </p:txBody>
      </p:sp>
      <p:grpSp>
        <p:nvGrpSpPr>
          <p:cNvPr id="3" name="Csoportba foglalás 2"/>
          <p:cNvGrpSpPr/>
          <p:nvPr/>
        </p:nvGrpSpPr>
        <p:grpSpPr>
          <a:xfrm>
            <a:off x="9186230" y="299390"/>
            <a:ext cx="2975973" cy="3702753"/>
            <a:chOff x="6995833" y="685801"/>
            <a:chExt cx="2344270" cy="2566293"/>
          </a:xfrm>
        </p:grpSpPr>
        <p:pic>
          <p:nvPicPr>
            <p:cNvPr id="16388" name="Picture 4" descr="Képtalálat a következőre: „articulatio tibiofibulari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95833" y="685801"/>
              <a:ext cx="2344270" cy="234427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7333129" y="3036650"/>
              <a:ext cx="1338828" cy="215444"/>
            </a:xfrm>
            <a:prstGeom prst="rect">
              <a:avLst/>
            </a:prstGeom>
            <a:noFill/>
          </p:spPr>
          <p:txBody>
            <a:bodyPr wrap="none" rtlCol="0">
              <a:spAutoFit/>
            </a:bodyPr>
            <a:lstStyle/>
            <a:p>
              <a:r>
                <a:rPr lang="hu-HU" sz="800" b="1" dirty="0" err="1" smtClean="0">
                  <a:latin typeface="Arial" panose="020B0604020202020204" pitchFamily="34" charset="0"/>
                  <a:cs typeface="Arial" panose="020B0604020202020204" pitchFamily="34" charset="0"/>
                </a:rPr>
                <a:t>Articulatio</a:t>
              </a:r>
              <a:r>
                <a:rPr lang="hu-HU" sz="800" b="1" dirty="0" smtClean="0">
                  <a:latin typeface="Arial" panose="020B0604020202020204" pitchFamily="34" charset="0"/>
                  <a:cs typeface="Arial" panose="020B0604020202020204" pitchFamily="34" charset="0"/>
                </a:rPr>
                <a:t> </a:t>
              </a:r>
              <a:r>
                <a:rPr lang="hu-HU" sz="800" b="1" dirty="0" err="1" smtClean="0">
                  <a:latin typeface="Arial" panose="020B0604020202020204" pitchFamily="34" charset="0"/>
                  <a:cs typeface="Arial" panose="020B0604020202020204" pitchFamily="34" charset="0"/>
                </a:rPr>
                <a:t>tibiofibularis</a:t>
              </a:r>
              <a:endParaRPr lang="hu-HU" sz="800" b="1" dirty="0">
                <a:latin typeface="Arial" panose="020B0604020202020204" pitchFamily="34" charset="0"/>
                <a:cs typeface="Arial" panose="020B0604020202020204" pitchFamily="34" charset="0"/>
              </a:endParaRPr>
            </a:p>
          </p:txBody>
        </p:sp>
      </p:grpSp>
      <p:pic>
        <p:nvPicPr>
          <p:cNvPr id="16390" name="Picture 6" descr="Képtalálat a következőre: „membrana interossea crur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11434" y="1353333"/>
            <a:ext cx="1109483" cy="51905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Csoportba foglalás 5"/>
          <p:cNvGrpSpPr/>
          <p:nvPr/>
        </p:nvGrpSpPr>
        <p:grpSpPr>
          <a:xfrm>
            <a:off x="4361543" y="1237725"/>
            <a:ext cx="2417580" cy="5306172"/>
            <a:chOff x="3630706" y="991535"/>
            <a:chExt cx="2201863" cy="5100665"/>
          </a:xfrm>
        </p:grpSpPr>
        <p:pic>
          <p:nvPicPr>
            <p:cNvPr id="16386" name="Picture 2" descr="Képtalálat a következőre: „articulatio tibiofibula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9871" y="991535"/>
              <a:ext cx="2092698" cy="5100665"/>
            </a:xfrm>
            <a:prstGeom prst="rect">
              <a:avLst/>
            </a:prstGeom>
            <a:noFill/>
            <a:extLst>
              <a:ext uri="{909E8E84-426E-40DD-AFC4-6F175D3DCCD1}">
                <a14:hiddenFill xmlns:a14="http://schemas.microsoft.com/office/drawing/2010/main">
                  <a:solidFill>
                    <a:srgbClr val="FFFFFF"/>
                  </a:solidFill>
                </a14:hiddenFill>
              </a:ext>
            </a:extLst>
          </p:spPr>
        </p:pic>
        <p:sp>
          <p:nvSpPr>
            <p:cNvPr id="4" name="Ellipszis 3"/>
            <p:cNvSpPr/>
            <p:nvPr/>
          </p:nvSpPr>
          <p:spPr>
            <a:xfrm>
              <a:off x="3739871" y="1219200"/>
              <a:ext cx="518364" cy="3406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Ellipszis 4"/>
            <p:cNvSpPr/>
            <p:nvPr/>
          </p:nvSpPr>
          <p:spPr>
            <a:xfrm>
              <a:off x="3630706" y="5495365"/>
              <a:ext cx="753035"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12" name="Csoportba foglalás 11"/>
          <p:cNvGrpSpPr/>
          <p:nvPr/>
        </p:nvGrpSpPr>
        <p:grpSpPr>
          <a:xfrm>
            <a:off x="1597962" y="3531181"/>
            <a:ext cx="2182163" cy="2909551"/>
            <a:chOff x="663108" y="3622171"/>
            <a:chExt cx="2182163" cy="2909551"/>
          </a:xfrm>
        </p:grpSpPr>
        <p:pic>
          <p:nvPicPr>
            <p:cNvPr id="16392" name="Picture 8" descr="http://s2takai.sakura.ne.jp/EMO/inf_free/img/synd.tibiofibularis.JPE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3108" y="3622171"/>
              <a:ext cx="2182163" cy="2909551"/>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663108" y="6285501"/>
              <a:ext cx="1810111"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Syndesmosis</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tibiofibularis</a:t>
              </a:r>
              <a:endParaRPr lang="hu-HU" sz="1000" b="1" dirty="0">
                <a:solidFill>
                  <a:schemeClr val="bg1"/>
                </a:solidFill>
                <a:latin typeface="Arial" panose="020B0604020202020204" pitchFamily="34" charset="0"/>
                <a:cs typeface="Arial" panose="020B0604020202020204" pitchFamily="34" charset="0"/>
              </a:endParaRPr>
            </a:p>
          </p:txBody>
        </p:sp>
        <p:sp>
          <p:nvSpPr>
            <p:cNvPr id="8" name="Szövegdoboz 7"/>
            <p:cNvSpPr txBox="1"/>
            <p:nvPr/>
          </p:nvSpPr>
          <p:spPr>
            <a:xfrm>
              <a:off x="663108" y="4314745"/>
              <a:ext cx="561372" cy="523220"/>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Fibula</a:t>
              </a:r>
            </a:p>
            <a:p>
              <a:endParaRPr lang="hu-HU" dirty="0"/>
            </a:p>
          </p:txBody>
        </p:sp>
        <p:cxnSp>
          <p:nvCxnSpPr>
            <p:cNvPr id="10" name="Egyenes összekötő nyíllal 9"/>
            <p:cNvCxnSpPr/>
            <p:nvPr/>
          </p:nvCxnSpPr>
          <p:spPr>
            <a:xfrm>
              <a:off x="943794" y="4576355"/>
              <a:ext cx="400912" cy="13011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1825541" y="4837965"/>
              <a:ext cx="482824" cy="246221"/>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Tibia</a:t>
              </a:r>
              <a:endParaRPr lang="hu-HU" sz="1000" b="1" dirty="0">
                <a:latin typeface="Arial" panose="020B0604020202020204" pitchFamily="34" charset="0"/>
                <a:cs typeface="Arial" panose="020B0604020202020204" pitchFamily="34" charset="0"/>
              </a:endParaRPr>
            </a:p>
          </p:txBody>
        </p:sp>
      </p:grpSp>
      <p:grpSp>
        <p:nvGrpSpPr>
          <p:cNvPr id="18" name="Csoportba foglalás 17"/>
          <p:cNvGrpSpPr/>
          <p:nvPr/>
        </p:nvGrpSpPr>
        <p:grpSpPr>
          <a:xfrm>
            <a:off x="9526810" y="4039227"/>
            <a:ext cx="2294812" cy="2560680"/>
            <a:chOff x="9627665" y="4127539"/>
            <a:chExt cx="2294812" cy="2560680"/>
          </a:xfrm>
        </p:grpSpPr>
        <p:pic>
          <p:nvPicPr>
            <p:cNvPr id="16394" name="Picture 10" descr="http://s2takai.sakura.ne.jp/EMO/inf_free/img/art.tibiofibularis.JPE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81882" y="4127539"/>
              <a:ext cx="2240595" cy="2560680"/>
            </a:xfrm>
            <a:prstGeom prst="rect">
              <a:avLst/>
            </a:prstGeom>
            <a:noFill/>
            <a:extLst>
              <a:ext uri="{909E8E84-426E-40DD-AFC4-6F175D3DCCD1}">
                <a14:hiddenFill xmlns:a14="http://schemas.microsoft.com/office/drawing/2010/main">
                  <a:solidFill>
                    <a:srgbClr val="FFFFFF"/>
                  </a:solidFill>
                </a14:hiddenFill>
              </a:ext>
            </a:extLst>
          </p:spPr>
        </p:pic>
        <p:sp>
          <p:nvSpPr>
            <p:cNvPr id="13" name="Szövegdoboz 12"/>
            <p:cNvSpPr txBox="1"/>
            <p:nvPr/>
          </p:nvSpPr>
          <p:spPr>
            <a:xfrm>
              <a:off x="9681882" y="4127539"/>
              <a:ext cx="1620957" cy="246221"/>
            </a:xfrm>
            <a:prstGeom prst="rect">
              <a:avLst/>
            </a:prstGeom>
            <a:noFill/>
          </p:spPr>
          <p:txBody>
            <a:bodyPr wrap="none" rtlCol="0">
              <a:spAutoFit/>
            </a:bodyPr>
            <a:lstStyle/>
            <a:p>
              <a:r>
                <a:rPr lang="hu-HU" sz="1000" b="1" dirty="0" err="1" smtClean="0">
                  <a:solidFill>
                    <a:schemeClr val="bg1"/>
                  </a:solidFill>
                  <a:latin typeface="Arial" panose="020B0604020202020204" pitchFamily="34" charset="0"/>
                  <a:cs typeface="Arial" panose="020B0604020202020204" pitchFamily="34" charset="0"/>
                </a:rPr>
                <a:t>Articulatio</a:t>
              </a:r>
              <a:r>
                <a:rPr lang="hu-HU" sz="1000" b="1" dirty="0" smtClean="0">
                  <a:solidFill>
                    <a:schemeClr val="bg1"/>
                  </a:solidFill>
                  <a:latin typeface="Arial" panose="020B0604020202020204" pitchFamily="34" charset="0"/>
                  <a:cs typeface="Arial" panose="020B0604020202020204" pitchFamily="34" charset="0"/>
                </a:rPr>
                <a:t> </a:t>
              </a:r>
              <a:r>
                <a:rPr lang="hu-HU" sz="1000" b="1" dirty="0" err="1" smtClean="0">
                  <a:solidFill>
                    <a:schemeClr val="bg1"/>
                  </a:solidFill>
                  <a:latin typeface="Arial" panose="020B0604020202020204" pitchFamily="34" charset="0"/>
                  <a:cs typeface="Arial" panose="020B0604020202020204" pitchFamily="34" charset="0"/>
                </a:rPr>
                <a:t>tibiofibularis</a:t>
              </a:r>
              <a:endParaRPr lang="hu-HU" sz="1000" b="1" dirty="0">
                <a:solidFill>
                  <a:schemeClr val="bg1"/>
                </a:solidFill>
                <a:latin typeface="Arial" panose="020B0604020202020204" pitchFamily="34" charset="0"/>
                <a:cs typeface="Arial" panose="020B0604020202020204" pitchFamily="34" charset="0"/>
              </a:endParaRPr>
            </a:p>
          </p:txBody>
        </p:sp>
        <p:sp>
          <p:nvSpPr>
            <p:cNvPr id="14" name="Szövegdoboz 13"/>
            <p:cNvSpPr txBox="1"/>
            <p:nvPr/>
          </p:nvSpPr>
          <p:spPr>
            <a:xfrm>
              <a:off x="10694602" y="4961075"/>
              <a:ext cx="482824" cy="523220"/>
            </a:xfrm>
            <a:prstGeom prst="rect">
              <a:avLst/>
            </a:prstGeom>
            <a:noFill/>
          </p:spPr>
          <p:txBody>
            <a:bodyPr wrap="none" rtlCol="0">
              <a:spAutoFit/>
            </a:bodyPr>
            <a:lstStyle/>
            <a:p>
              <a:r>
                <a:rPr lang="hu-HU" sz="1000" b="1" dirty="0" err="1" smtClean="0">
                  <a:latin typeface="Arial" panose="020B0604020202020204" pitchFamily="34" charset="0"/>
                  <a:cs typeface="Arial" panose="020B0604020202020204" pitchFamily="34" charset="0"/>
                </a:rPr>
                <a:t>Tibia</a:t>
              </a:r>
              <a:endParaRPr lang="hu-HU" sz="1000" b="1" dirty="0" smtClean="0">
                <a:latin typeface="Arial" panose="020B0604020202020204" pitchFamily="34" charset="0"/>
                <a:cs typeface="Arial" panose="020B0604020202020204" pitchFamily="34" charset="0"/>
              </a:endParaRPr>
            </a:p>
            <a:p>
              <a:endParaRPr lang="hu-HU" dirty="0"/>
            </a:p>
          </p:txBody>
        </p:sp>
        <p:cxnSp>
          <p:nvCxnSpPr>
            <p:cNvPr id="16" name="Egyenes összekötő nyíllal 15"/>
            <p:cNvCxnSpPr/>
            <p:nvPr/>
          </p:nvCxnSpPr>
          <p:spPr>
            <a:xfrm flipV="1">
              <a:off x="9843247" y="5647765"/>
              <a:ext cx="286871" cy="25997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Szövegdoboz 16"/>
            <p:cNvSpPr txBox="1"/>
            <p:nvPr/>
          </p:nvSpPr>
          <p:spPr>
            <a:xfrm>
              <a:off x="9627665" y="5928648"/>
              <a:ext cx="561372" cy="246221"/>
            </a:xfrm>
            <a:prstGeom prst="rect">
              <a:avLst/>
            </a:prstGeom>
            <a:noFill/>
          </p:spPr>
          <p:txBody>
            <a:bodyPr wrap="none" rtlCol="0">
              <a:spAutoFit/>
            </a:bodyPr>
            <a:lstStyle/>
            <a:p>
              <a:r>
                <a:rPr lang="hu-HU" sz="1000" b="1" dirty="0" smtClean="0">
                  <a:solidFill>
                    <a:schemeClr val="bg1"/>
                  </a:solidFill>
                  <a:latin typeface="Arial" panose="020B0604020202020204" pitchFamily="34" charset="0"/>
                  <a:cs typeface="Arial" panose="020B0604020202020204" pitchFamily="34" charset="0"/>
                </a:rPr>
                <a:t>Fibula</a:t>
              </a:r>
              <a:endParaRPr lang="hu-HU" sz="1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94361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half" idx="1"/>
          </p:nvPr>
        </p:nvSpPr>
        <p:spPr>
          <a:xfrm>
            <a:off x="430214" y="955677"/>
            <a:ext cx="4752975" cy="4525963"/>
          </a:xfrm>
        </p:spPr>
        <p:txBody>
          <a:bodyPr/>
          <a:lstStyle/>
          <a:p>
            <a:pPr eaLnBrk="1" hangingPunct="1">
              <a:lnSpc>
                <a:spcPct val="200000"/>
              </a:lnSpc>
              <a:buFontTx/>
              <a:buNone/>
              <a:defRPr/>
            </a:pPr>
            <a:r>
              <a:rPr lang="hu-HU" altLang="de-DE" sz="1200" b="1" dirty="0" smtClean="0">
                <a:latin typeface="Arial" panose="020B0604020202020204" pitchFamily="34" charset="0"/>
                <a:cs typeface="Arial" panose="020B0604020202020204" pitchFamily="34" charset="0"/>
              </a:rPr>
              <a:t>a. FELSŐ UGRÓIZÜLET (art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t</a:t>
            </a:r>
            <a:r>
              <a:rPr lang="hu-HU" altLang="de-DE" sz="1200" b="1" dirty="0" err="1" smtClean="0">
                <a:latin typeface="Arial" panose="020B0604020202020204" pitchFamily="34" charset="0"/>
                <a:cs typeface="Arial" panose="020B0604020202020204" pitchFamily="34" charset="0"/>
              </a:rPr>
              <a:t>alocruralis</a:t>
            </a:r>
            <a:r>
              <a:rPr lang="hu-HU" altLang="de-DE" sz="1200" b="1" dirty="0" smtClean="0">
                <a:latin typeface="Arial" panose="020B0604020202020204" pitchFamily="34" charset="0"/>
                <a:cs typeface="Arial" panose="020B0604020202020204" pitchFamily="34" charset="0"/>
              </a:rPr>
              <a:t>)</a:t>
            </a:r>
          </a:p>
          <a:p>
            <a:pPr>
              <a:lnSpc>
                <a:spcPct val="200000"/>
              </a:lnSpc>
              <a:defRPr/>
            </a:pPr>
            <a:r>
              <a:rPr lang="hu-HU" altLang="de-DE" sz="1200" b="1" dirty="0" err="1">
                <a:latin typeface="Arial" panose="020B0604020202020204" pitchFamily="34" charset="0"/>
                <a:cs typeface="Arial" panose="020B0604020202020204" pitchFamily="34" charset="0"/>
              </a:rPr>
              <a:t>t</a:t>
            </a:r>
            <a:r>
              <a:rPr lang="hu-HU" altLang="de-DE" sz="1200" b="1" dirty="0" err="1" smtClean="0">
                <a:latin typeface="Arial" panose="020B0604020202020204" pitchFamily="34" charset="0"/>
                <a:cs typeface="Arial" panose="020B0604020202020204" pitchFamily="34" charset="0"/>
              </a:rPr>
              <a:t>ibia</a:t>
            </a:r>
            <a:r>
              <a:rPr lang="hu-HU" altLang="de-DE" sz="1200" b="1" dirty="0" smtClean="0">
                <a:latin typeface="Arial" panose="020B0604020202020204" pitchFamily="34" charset="0"/>
                <a:cs typeface="Arial" panose="020B0604020202020204" pitchFamily="34" charset="0"/>
              </a:rPr>
              <a:t> </a:t>
            </a:r>
            <a:r>
              <a:rPr lang="hu-HU" altLang="de-DE" sz="1200" b="1" dirty="0">
                <a:latin typeface="Arial" panose="020B0604020202020204" pitchFamily="34" charset="0"/>
                <a:cs typeface="Arial" panose="020B0604020202020204" pitchFamily="34" charset="0"/>
              </a:rPr>
              <a:t>– </a:t>
            </a:r>
            <a:r>
              <a:rPr lang="hu-HU" altLang="de-DE" sz="1200" b="1" dirty="0" smtClean="0">
                <a:latin typeface="Arial" panose="020B0604020202020204" pitchFamily="34" charset="0"/>
                <a:cs typeface="Arial" panose="020B0604020202020204" pitchFamily="34" charset="0"/>
              </a:rPr>
              <a:t>fibula </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t</a:t>
            </a:r>
            <a:r>
              <a:rPr lang="hu-HU" altLang="de-DE" sz="1200" b="1" dirty="0" err="1" smtClean="0">
                <a:latin typeface="Arial" panose="020B0604020202020204" pitchFamily="34" charset="0"/>
                <a:cs typeface="Arial" panose="020B0604020202020204" pitchFamily="34" charset="0"/>
              </a:rPr>
              <a:t>alus</a:t>
            </a:r>
            <a:r>
              <a:rPr lang="hu-HU" altLang="de-DE" sz="1200" b="1" dirty="0" smtClean="0">
                <a:latin typeface="Arial" panose="020B0604020202020204" pitchFamily="34" charset="0"/>
                <a:cs typeface="Arial" panose="020B0604020202020204" pitchFamily="34" charset="0"/>
              </a:rPr>
              <a:t> között</a:t>
            </a:r>
            <a:endParaRPr lang="hu-HU" altLang="de-DE" sz="1200" b="1" dirty="0">
              <a:latin typeface="Arial" panose="020B0604020202020204" pitchFamily="34" charset="0"/>
              <a:cs typeface="Arial" panose="020B0604020202020204" pitchFamily="34" charset="0"/>
            </a:endParaRPr>
          </a:p>
          <a:p>
            <a:pPr>
              <a:lnSpc>
                <a:spcPct val="200000"/>
              </a:lnSpc>
              <a:defRPr/>
            </a:pPr>
            <a:r>
              <a:rPr lang="hu-HU" altLang="de-DE" sz="1200" b="1" dirty="0" smtClean="0">
                <a:latin typeface="Arial" panose="020B0604020202020204" pitchFamily="34" charset="0"/>
                <a:cs typeface="Arial" panose="020B0604020202020204" pitchFamily="34" charset="0"/>
              </a:rPr>
              <a:t>csuklóízület</a:t>
            </a:r>
            <a:endParaRPr lang="hu-HU" altLang="de-DE" sz="1200" b="1" dirty="0">
              <a:latin typeface="Arial" panose="020B0604020202020204" pitchFamily="34" charset="0"/>
              <a:cs typeface="Arial" panose="020B0604020202020204" pitchFamily="34" charset="0"/>
            </a:endParaRPr>
          </a:p>
        </p:txBody>
      </p:sp>
      <p:sp>
        <p:nvSpPr>
          <p:cNvPr id="47107" name="Szövegdoboz 3"/>
          <p:cNvSpPr txBox="1">
            <a:spLocks noChangeArrowheads="1"/>
          </p:cNvSpPr>
          <p:nvPr/>
        </p:nvSpPr>
        <p:spPr bwMode="auto">
          <a:xfrm>
            <a:off x="4092051" y="338755"/>
            <a:ext cx="45867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de-DE" sz="2000" b="1" dirty="0" smtClean="0"/>
              <a:t>ALSÓ VÉGTAG ÖSSZEKÖTTETÉSEI</a:t>
            </a:r>
            <a:endParaRPr lang="hu-HU" altLang="de-DE" sz="2000" b="1" dirty="0"/>
          </a:p>
        </p:txBody>
      </p:sp>
      <p:pic>
        <p:nvPicPr>
          <p:cNvPr id="17410" name="Picture 2" descr="Képtalálat a következőre: „syndesmosis tibiofibulari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52574" y="3591567"/>
            <a:ext cx="2799422" cy="305783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Képtalálat a következőre: „syndesmosis tibiofibular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57232" y="3200198"/>
            <a:ext cx="2993797" cy="35119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Csoportba foglalás 3"/>
          <p:cNvGrpSpPr/>
          <p:nvPr/>
        </p:nvGrpSpPr>
        <p:grpSpPr>
          <a:xfrm>
            <a:off x="1915042" y="2345060"/>
            <a:ext cx="3016238" cy="4269137"/>
            <a:chOff x="2752170" y="2326903"/>
            <a:chExt cx="3016238" cy="4269137"/>
          </a:xfrm>
        </p:grpSpPr>
        <p:pic>
          <p:nvPicPr>
            <p:cNvPr id="17414" name="Picture 6" descr="Képtalálat a következőre: „articulatio talocrura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52170" y="2326903"/>
              <a:ext cx="3016238" cy="4269137"/>
            </a:xfrm>
            <a:prstGeom prst="rect">
              <a:avLst/>
            </a:prstGeom>
            <a:noFill/>
            <a:extLst>
              <a:ext uri="{909E8E84-426E-40DD-AFC4-6F175D3DCCD1}">
                <a14:hiddenFill xmlns:a14="http://schemas.microsoft.com/office/drawing/2010/main">
                  <a:solidFill>
                    <a:srgbClr val="FFFFFF"/>
                  </a:solidFill>
                </a14:hiddenFill>
              </a:ext>
            </a:extLst>
          </p:spPr>
        </p:pic>
        <p:sp>
          <p:nvSpPr>
            <p:cNvPr id="2" name="Ellipszis 1"/>
            <p:cNvSpPr/>
            <p:nvPr/>
          </p:nvSpPr>
          <p:spPr>
            <a:xfrm>
              <a:off x="4688541" y="3065928"/>
              <a:ext cx="842683" cy="24204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17416" name="Picture 8" descr="Képtalálat a következőre: „articulatio talocrurali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42150" y="955677"/>
            <a:ext cx="3036606" cy="2419078"/>
          </a:xfrm>
          <a:prstGeom prst="rect">
            <a:avLst/>
          </a:prstGeom>
          <a:noFill/>
          <a:extLst>
            <a:ext uri="{909E8E84-426E-40DD-AFC4-6F175D3DCCD1}">
              <a14:hiddenFill xmlns:a14="http://schemas.microsoft.com/office/drawing/2010/main">
                <a:solidFill>
                  <a:srgbClr val="FFFFFF"/>
                </a:solidFill>
              </a14:hiddenFill>
            </a:ext>
          </a:extLst>
        </p:spPr>
      </p:pic>
      <p:sp>
        <p:nvSpPr>
          <p:cNvPr id="3" name="Ellipszis 2"/>
          <p:cNvSpPr/>
          <p:nvPr/>
        </p:nvSpPr>
        <p:spPr>
          <a:xfrm>
            <a:off x="5558001" y="1365475"/>
            <a:ext cx="814294" cy="2779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8434" name="Picture 2" descr="「felső ugróizület csontjai」の画像検索結果"/>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37717" y="405250"/>
            <a:ext cx="2946521" cy="2155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441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409253"/>
            <a:ext cx="10972800" cy="628744"/>
          </a:xfrm>
        </p:spPr>
        <p:txBody>
          <a:bodyPr>
            <a:normAutofit/>
          </a:bodyPr>
          <a:lstStyle/>
          <a:p>
            <a:pPr algn="ctr"/>
            <a:r>
              <a:rPr lang="hu-HU" sz="2000" b="1" dirty="0" smtClean="0">
                <a:latin typeface="Arial" panose="020B0604020202020204" pitchFamily="34" charset="0"/>
                <a:cs typeface="Arial" panose="020B0604020202020204" pitchFamily="34" charset="0"/>
              </a:rPr>
              <a:t>ALSÓ VÉGTAG ÖSSZEKÖTTETÉSEI</a:t>
            </a:r>
            <a:endParaRPr lang="hu-HU" sz="2000" b="1" dirty="0">
              <a:latin typeface="Arial" panose="020B0604020202020204" pitchFamily="34" charset="0"/>
              <a:cs typeface="Arial" panose="020B0604020202020204" pitchFamily="34" charset="0"/>
            </a:endParaRPr>
          </a:p>
        </p:txBody>
      </p:sp>
      <p:sp>
        <p:nvSpPr>
          <p:cNvPr id="3" name="Szöveg helye 2"/>
          <p:cNvSpPr>
            <a:spLocks noGrp="1"/>
          </p:cNvSpPr>
          <p:nvPr>
            <p:ph type="body" sz="half" idx="1"/>
          </p:nvPr>
        </p:nvSpPr>
        <p:spPr>
          <a:xfrm>
            <a:off x="609600" y="1591236"/>
            <a:ext cx="5384800" cy="4525963"/>
          </a:xfrm>
        </p:spPr>
        <p:txBody>
          <a:bodyPr/>
          <a:lstStyle/>
          <a:p>
            <a:pPr marL="0" indent="0">
              <a:lnSpc>
                <a:spcPct val="150000"/>
              </a:lnSpc>
              <a:buNone/>
            </a:pPr>
            <a:r>
              <a:rPr lang="hu-HU" sz="1200" b="1" dirty="0" smtClean="0">
                <a:latin typeface="Arial" panose="020B0604020202020204" pitchFamily="34" charset="0"/>
                <a:cs typeface="Arial" panose="020B0604020202020204" pitchFamily="34" charset="0"/>
              </a:rPr>
              <a:t>FELSŐ UGRÓIZÜLET</a:t>
            </a:r>
          </a:p>
          <a:p>
            <a:pPr marL="0" indent="0">
              <a:lnSpc>
                <a:spcPct val="150000"/>
              </a:lnSpc>
              <a:buNone/>
            </a:pPr>
            <a:r>
              <a:rPr lang="hu-HU" sz="1200" b="1" dirty="0" smtClean="0">
                <a:latin typeface="Arial" panose="020B0604020202020204" pitchFamily="34" charset="0"/>
                <a:cs typeface="Arial" panose="020B0604020202020204" pitchFamily="34" charset="0"/>
              </a:rPr>
              <a:t>MOZGÁSAI:</a:t>
            </a: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flexio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plantarflexio</a:t>
            </a:r>
            <a:r>
              <a:rPr lang="hu-HU" sz="1200" b="1" dirty="0" smtClean="0">
                <a:latin typeface="Arial" panose="020B0604020202020204" pitchFamily="34" charset="0"/>
                <a:cs typeface="Arial" panose="020B0604020202020204" pitchFamily="34" charset="0"/>
              </a:rPr>
              <a:t>)</a:t>
            </a: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extensio</a:t>
            </a:r>
            <a:r>
              <a:rPr lang="hu-HU" sz="1200" b="1" dirty="0" smtClean="0">
                <a:latin typeface="Arial" panose="020B0604020202020204" pitchFamily="34" charset="0"/>
                <a:cs typeface="Arial" panose="020B0604020202020204" pitchFamily="34" charset="0"/>
              </a:rPr>
              <a:t> (</a:t>
            </a:r>
            <a:r>
              <a:rPr lang="hu-HU" sz="1200" b="1" dirty="0" err="1" smtClean="0">
                <a:latin typeface="Arial" panose="020B0604020202020204" pitchFamily="34" charset="0"/>
                <a:cs typeface="Arial" panose="020B0604020202020204" pitchFamily="34" charset="0"/>
              </a:rPr>
              <a:t>dorsalflexio</a:t>
            </a:r>
            <a:r>
              <a:rPr lang="hu-HU" sz="1200" b="1" dirty="0" smtClean="0">
                <a:latin typeface="Arial" panose="020B0604020202020204" pitchFamily="34" charset="0"/>
                <a:cs typeface="Arial" panose="020B0604020202020204" pitchFamily="34" charset="0"/>
              </a:rPr>
              <a:t>)</a:t>
            </a:r>
          </a:p>
        </p:txBody>
      </p:sp>
      <p:pic>
        <p:nvPicPr>
          <p:cNvPr id="7" name="Picture 8"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197679" y="1918952"/>
            <a:ext cx="4191115" cy="36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5695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sz="half" idx="1"/>
          </p:nvPr>
        </p:nvSpPr>
        <p:spPr>
          <a:xfrm>
            <a:off x="268474" y="737667"/>
            <a:ext cx="4537075" cy="5616575"/>
          </a:xfrm>
        </p:spPr>
        <p:txBody>
          <a:bodyPr/>
          <a:lstStyle/>
          <a:p>
            <a:pPr eaLnBrk="1" hangingPunct="1">
              <a:lnSpc>
                <a:spcPct val="200000"/>
              </a:lnSpc>
              <a:buFontTx/>
              <a:buNone/>
            </a:pPr>
            <a:r>
              <a:rPr lang="hu-HU" altLang="de-DE" sz="1200" b="1" dirty="0" smtClean="0">
                <a:latin typeface="Arial" panose="020B0604020202020204" pitchFamily="34" charset="0"/>
                <a:cs typeface="Arial" panose="020B0604020202020204" pitchFamily="34" charset="0"/>
              </a:rPr>
              <a:t>b. ALSÓ UGRÓIZÜLET: </a:t>
            </a:r>
          </a:p>
          <a:p>
            <a:pPr>
              <a:lnSpc>
                <a:spcPct val="200000"/>
              </a:lnSpc>
            </a:pPr>
            <a:r>
              <a:rPr lang="hu-HU" altLang="de-DE" sz="1200" b="1" dirty="0">
                <a:latin typeface="Arial" panose="020B0604020202020204" pitchFamily="34" charset="0"/>
                <a:cs typeface="Arial" panose="020B0604020202020204" pitchFamily="34" charset="0"/>
              </a:rPr>
              <a:t>f</a:t>
            </a:r>
            <a:r>
              <a:rPr lang="hu-HU" altLang="de-DE" sz="1200" b="1" dirty="0" smtClean="0">
                <a:latin typeface="Arial" panose="020B0604020202020204" pitchFamily="34" charset="0"/>
                <a:cs typeface="Arial" panose="020B0604020202020204" pitchFamily="34" charset="0"/>
              </a:rPr>
              <a:t>orgó </a:t>
            </a:r>
            <a:r>
              <a:rPr lang="hu-HU" altLang="de-DE" sz="1200" b="1" dirty="0">
                <a:latin typeface="Arial" panose="020B0604020202020204" pitchFamily="34" charset="0"/>
                <a:cs typeface="Arial" panose="020B0604020202020204" pitchFamily="34" charset="0"/>
              </a:rPr>
              <a:t>í</a:t>
            </a:r>
            <a:r>
              <a:rPr lang="hu-HU" altLang="de-DE" sz="1200" b="1" dirty="0" smtClean="0">
                <a:latin typeface="Arial" panose="020B0604020202020204" pitchFamily="34" charset="0"/>
                <a:cs typeface="Arial" panose="020B0604020202020204" pitchFamily="34" charset="0"/>
              </a:rPr>
              <a:t>zület</a:t>
            </a:r>
            <a:endParaRPr lang="hu-HU" altLang="de-DE" sz="1200" b="1" dirty="0">
              <a:latin typeface="Arial" panose="020B0604020202020204" pitchFamily="34" charset="0"/>
              <a:cs typeface="Arial" panose="020B0604020202020204" pitchFamily="34" charset="0"/>
            </a:endParaRPr>
          </a:p>
          <a:p>
            <a:pPr lvl="1" eaLnBrk="1" hangingPunct="1">
              <a:lnSpc>
                <a:spcPct val="200000"/>
              </a:lnSpc>
              <a:buFont typeface="Arial" panose="020B0604020202020204" pitchFamily="34" charset="0"/>
              <a:buAutoNum type="alphaLcParenR"/>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talocalcaneonavicularis</a:t>
            </a:r>
            <a:endParaRPr lang="hu-HU" altLang="de-DE" sz="1200" b="1" dirty="0">
              <a:latin typeface="Arial" panose="020B0604020202020204" pitchFamily="34" charset="0"/>
              <a:cs typeface="Arial" panose="020B0604020202020204" pitchFamily="34" charset="0"/>
            </a:endParaRPr>
          </a:p>
          <a:p>
            <a:pPr lvl="1" eaLnBrk="1" hangingPunct="1">
              <a:lnSpc>
                <a:spcPct val="200000"/>
              </a:lnSpc>
              <a:buFont typeface="Arial" panose="020B0604020202020204" pitchFamily="34" charset="0"/>
              <a:buAutoNum type="alphaLcParenR"/>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subtalaris</a:t>
            </a:r>
            <a:endParaRPr lang="hu-HU" altLang="de-DE" sz="1200" b="1" dirty="0">
              <a:latin typeface="Arial" panose="020B0604020202020204" pitchFamily="34" charset="0"/>
              <a:cs typeface="Arial" panose="020B0604020202020204" pitchFamily="34" charset="0"/>
            </a:endParaRPr>
          </a:p>
          <a:p>
            <a:pPr marL="0" indent="0" eaLnBrk="1" hangingPunct="1">
              <a:lnSpc>
                <a:spcPct val="200000"/>
              </a:lnSpc>
              <a:buNone/>
            </a:pPr>
            <a:endParaRPr lang="hu-HU" altLang="de-DE" sz="1200" b="1" dirty="0">
              <a:latin typeface="Arial" panose="020B0604020202020204" pitchFamily="34" charset="0"/>
              <a:cs typeface="Arial" panose="020B0604020202020204" pitchFamily="34" charset="0"/>
            </a:endParaRPr>
          </a:p>
        </p:txBody>
      </p:sp>
      <p:sp>
        <p:nvSpPr>
          <p:cNvPr id="29700" name="Szövegdoboz 3"/>
          <p:cNvSpPr txBox="1">
            <a:spLocks noChangeArrowheads="1"/>
          </p:cNvSpPr>
          <p:nvPr/>
        </p:nvSpPr>
        <p:spPr bwMode="auto">
          <a:xfrm>
            <a:off x="4206336" y="307733"/>
            <a:ext cx="4586705" cy="400110"/>
          </a:xfrm>
          <a:prstGeom prst="rect">
            <a:avLst/>
          </a:prstGeom>
          <a:noFill/>
          <a:ln w="9525">
            <a:noFill/>
            <a:miter lim="800000"/>
            <a:headEnd/>
            <a:tailEnd/>
          </a:ln>
        </p:spPr>
        <p:txBody>
          <a:bodyPr wrap="none">
            <a:spAutoFit/>
          </a:bodyPr>
          <a:lstStyle/>
          <a:p>
            <a:pPr eaLnBrk="1" hangingPunct="1">
              <a:defRPr/>
            </a:pPr>
            <a:r>
              <a:rPr lang="hu-HU" sz="2000" b="1" dirty="0" smtClean="0">
                <a:latin typeface="Arial" panose="020B0604020202020204" pitchFamily="34" charset="0"/>
                <a:cs typeface="Arial" panose="020B0604020202020204" pitchFamily="34" charset="0"/>
              </a:rPr>
              <a:t>ALSÓ VÉGTAG ÖSSZEKÖTTETÉSEI</a:t>
            </a:r>
            <a:endParaRPr lang="hu-HU" sz="2000" b="1" dirty="0">
              <a:latin typeface="Arial" panose="020B0604020202020204" pitchFamily="34" charset="0"/>
              <a:cs typeface="Arial" panose="020B0604020202020204" pitchFamily="34" charset="0"/>
            </a:endParaRPr>
          </a:p>
        </p:txBody>
      </p:sp>
      <p:grpSp>
        <p:nvGrpSpPr>
          <p:cNvPr id="5" name="Csoportba foglalás 4"/>
          <p:cNvGrpSpPr/>
          <p:nvPr/>
        </p:nvGrpSpPr>
        <p:grpSpPr>
          <a:xfrm>
            <a:off x="177413" y="3046853"/>
            <a:ext cx="3518834" cy="2803240"/>
            <a:chOff x="181789" y="3172218"/>
            <a:chExt cx="3518834" cy="2803240"/>
          </a:xfrm>
        </p:grpSpPr>
        <p:pic>
          <p:nvPicPr>
            <p:cNvPr id="8" name="Picture 8" descr="Képtalálat a következőre: „articulatio talocrurali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789" y="3172218"/>
              <a:ext cx="3518834" cy="2803240"/>
            </a:xfrm>
            <a:prstGeom prst="rect">
              <a:avLst/>
            </a:prstGeom>
            <a:noFill/>
            <a:extLst>
              <a:ext uri="{909E8E84-426E-40DD-AFC4-6F175D3DCCD1}">
                <a14:hiddenFill xmlns:a14="http://schemas.microsoft.com/office/drawing/2010/main">
                  <a:solidFill>
                    <a:srgbClr val="FFFFFF"/>
                  </a:solidFill>
                </a14:hiddenFill>
              </a:ext>
            </a:extLst>
          </p:spPr>
        </p:pic>
        <p:sp>
          <p:nvSpPr>
            <p:cNvPr id="2" name="Ellipszis 1"/>
            <p:cNvSpPr/>
            <p:nvPr/>
          </p:nvSpPr>
          <p:spPr>
            <a:xfrm>
              <a:off x="1851559" y="3784602"/>
              <a:ext cx="986118" cy="3675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6" name="Csoportba foglalás 5"/>
          <p:cNvGrpSpPr/>
          <p:nvPr/>
        </p:nvGrpSpPr>
        <p:grpSpPr>
          <a:xfrm>
            <a:off x="3761959" y="1809075"/>
            <a:ext cx="3574948" cy="4582735"/>
            <a:chOff x="3716643" y="1771507"/>
            <a:chExt cx="3574948" cy="4582735"/>
          </a:xfrm>
        </p:grpSpPr>
        <p:pic>
          <p:nvPicPr>
            <p:cNvPr id="9" name="Picture 6" descr="Képtalálat a következőre: „articulatio talocrural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16643" y="1771507"/>
              <a:ext cx="3574948" cy="4582735"/>
            </a:xfrm>
            <a:prstGeom prst="rect">
              <a:avLst/>
            </a:prstGeom>
            <a:noFill/>
            <a:extLst>
              <a:ext uri="{909E8E84-426E-40DD-AFC4-6F175D3DCCD1}">
                <a14:hiddenFill xmlns:a14="http://schemas.microsoft.com/office/drawing/2010/main">
                  <a:solidFill>
                    <a:srgbClr val="FFFFFF"/>
                  </a:solidFill>
                </a14:hiddenFill>
              </a:ext>
            </a:extLst>
          </p:spPr>
        </p:pic>
        <p:sp>
          <p:nvSpPr>
            <p:cNvPr id="3" name="Ellipszis 2"/>
            <p:cNvSpPr/>
            <p:nvPr/>
          </p:nvSpPr>
          <p:spPr>
            <a:xfrm>
              <a:off x="3744574" y="2866846"/>
              <a:ext cx="1238212" cy="17218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7" name="Csoportba foglalás 6"/>
          <p:cNvGrpSpPr/>
          <p:nvPr/>
        </p:nvGrpSpPr>
        <p:grpSpPr>
          <a:xfrm>
            <a:off x="7391157" y="1922048"/>
            <a:ext cx="4773769" cy="4462018"/>
            <a:chOff x="7253012" y="2176964"/>
            <a:chExt cx="4858752" cy="4608391"/>
          </a:xfrm>
        </p:grpSpPr>
        <p:pic>
          <p:nvPicPr>
            <p:cNvPr id="20482" name="Picture 2" descr="Foot Bones&#10;There are 7 Tarsal Bones&#10;Talus&#10;Lateral view&#10;No muscular&#10;attachments&#10;Medial view&#10; "/>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77323" y="2176964"/>
              <a:ext cx="2421134" cy="15493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oot Bones&#10;There are 7 Tarsal Bones&#10;Medial view&#10;Calcaneus&#10;Projects posterior to the&#10;Tibia and Fibula&#10;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63660" y="3816727"/>
              <a:ext cx="2460813" cy="1481687"/>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oot Bones&#10;There are 7 Tarsal Bones&#10;1. Calcaneus&#10;Largest tarsal bone&#10;Best viewed from the side&#10;Lateral View&#10; "/>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253012" y="5328238"/>
              <a:ext cx="2469755" cy="1457117"/>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8092208" y="2651402"/>
              <a:ext cx="700833" cy="215444"/>
            </a:xfrm>
            <a:prstGeom prst="rect">
              <a:avLst/>
            </a:prstGeom>
            <a:noFill/>
          </p:spPr>
          <p:txBody>
            <a:bodyPr wrap="none" rtlCol="0">
              <a:spAutoFit/>
            </a:bodyPr>
            <a:lstStyle/>
            <a:p>
              <a:r>
                <a:rPr lang="hu-HU" sz="800" b="1" dirty="0" err="1">
                  <a:solidFill>
                    <a:schemeClr val="bg1"/>
                  </a:solidFill>
                  <a:latin typeface="Arial" panose="020B0604020202020204" pitchFamily="34" charset="0"/>
                  <a:cs typeface="Arial" panose="020B0604020202020204" pitchFamily="34" charset="0"/>
                </a:rPr>
                <a:t>C</a:t>
              </a:r>
              <a:r>
                <a:rPr lang="hu-HU" sz="800" b="1" dirty="0" err="1" smtClean="0">
                  <a:solidFill>
                    <a:schemeClr val="bg1"/>
                  </a:solidFill>
                  <a:latin typeface="Arial" panose="020B0604020202020204" pitchFamily="34" charset="0"/>
                  <a:cs typeface="Arial" panose="020B0604020202020204" pitchFamily="34" charset="0"/>
                </a:rPr>
                <a:t>alcaneus</a:t>
              </a:r>
              <a:endParaRPr lang="hu-HU" sz="800" b="1" dirty="0">
                <a:solidFill>
                  <a:schemeClr val="bg1"/>
                </a:solidFill>
                <a:latin typeface="Arial" panose="020B0604020202020204" pitchFamily="34" charset="0"/>
                <a:cs typeface="Arial" panose="020B0604020202020204" pitchFamily="34" charset="0"/>
              </a:endParaRPr>
            </a:p>
          </p:txBody>
        </p:sp>
        <p:pic>
          <p:nvPicPr>
            <p:cNvPr id="20488" name="Picture 8" descr="Foot Bones&#10;There are 7 Tarsal Bones&#10;Navicular&#10;Lies distal to the Talus&#10;Medial view&#10; "/>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812873" y="2955993"/>
              <a:ext cx="2253002" cy="1450557"/>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Foot Bones&#10;There are 7 Tarsal Bones&#10;Navicular&#10;Lies distal to the Talus&#10;Lateral view&#10; "/>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766985" y="4524267"/>
              <a:ext cx="2344779" cy="1368741"/>
            </a:xfrm>
            <a:prstGeom prst="rect">
              <a:avLst/>
            </a:prstGeom>
            <a:noFill/>
            <a:extLst>
              <a:ext uri="{909E8E84-426E-40DD-AFC4-6F175D3DCCD1}">
                <a14:hiddenFill xmlns:a14="http://schemas.microsoft.com/office/drawing/2010/main">
                  <a:solidFill>
                    <a:srgbClr val="FFFFFF"/>
                  </a:solidFill>
                </a14:hiddenFill>
              </a:ext>
            </a:extLst>
          </p:spPr>
        </p:pic>
      </p:grpSp>
      <p:pic>
        <p:nvPicPr>
          <p:cNvPr id="19458" name="Picture 2" descr="「alsó ugróizület csontjai」の画像検索結果"/>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36564" y="186680"/>
            <a:ext cx="2275200" cy="233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1233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0243" y="260096"/>
            <a:ext cx="10972800" cy="628744"/>
          </a:xfrm>
        </p:spPr>
        <p:txBody>
          <a:bodyPr>
            <a:normAutofit/>
          </a:bodyPr>
          <a:lstStyle/>
          <a:p>
            <a:pPr algn="ctr"/>
            <a:r>
              <a:rPr lang="hu-HU" sz="2000" b="1" dirty="0" smtClean="0">
                <a:latin typeface="Arial" panose="020B0604020202020204" pitchFamily="34" charset="0"/>
                <a:cs typeface="Arial" panose="020B0604020202020204" pitchFamily="34" charset="0"/>
              </a:rPr>
              <a:t>ALSÓ VÉGTAG ÖSSZEKÖTTETÉSEI</a:t>
            </a:r>
            <a:endParaRPr lang="hu-HU" sz="2000" b="1" dirty="0">
              <a:latin typeface="Arial" panose="020B0604020202020204" pitchFamily="34" charset="0"/>
              <a:cs typeface="Arial" panose="020B0604020202020204" pitchFamily="34" charset="0"/>
            </a:endParaRPr>
          </a:p>
        </p:txBody>
      </p:sp>
      <p:sp>
        <p:nvSpPr>
          <p:cNvPr id="3" name="Szöveg helye 2"/>
          <p:cNvSpPr>
            <a:spLocks noGrp="1"/>
          </p:cNvSpPr>
          <p:nvPr>
            <p:ph type="body" sz="half" idx="1"/>
          </p:nvPr>
        </p:nvSpPr>
        <p:spPr>
          <a:xfrm>
            <a:off x="551843" y="1265892"/>
            <a:ext cx="5384800" cy="4525963"/>
          </a:xfrm>
        </p:spPr>
        <p:txBody>
          <a:bodyPr/>
          <a:lstStyle/>
          <a:p>
            <a:pPr marL="0" indent="0">
              <a:lnSpc>
                <a:spcPct val="150000"/>
              </a:lnSpc>
              <a:buNone/>
            </a:pPr>
            <a:r>
              <a:rPr lang="hu-HU" sz="1200" b="1" dirty="0" smtClean="0">
                <a:latin typeface="Arial" panose="020B0604020202020204" pitchFamily="34" charset="0"/>
                <a:cs typeface="Arial" panose="020B0604020202020204" pitchFamily="34" charset="0"/>
              </a:rPr>
              <a:t>ALSÓ UGRÓIZÜLET</a:t>
            </a:r>
          </a:p>
          <a:p>
            <a:pPr marL="0" indent="0">
              <a:lnSpc>
                <a:spcPct val="150000"/>
              </a:lnSpc>
              <a:buNone/>
            </a:pPr>
            <a:r>
              <a:rPr lang="hu-HU" sz="1200" b="1" dirty="0" smtClean="0">
                <a:latin typeface="Arial" panose="020B0604020202020204" pitchFamily="34" charset="0"/>
                <a:cs typeface="Arial" panose="020B0604020202020204" pitchFamily="34" charset="0"/>
              </a:rPr>
              <a:t>MOZGÁSAI:</a:t>
            </a: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supinatio</a:t>
            </a:r>
            <a:r>
              <a:rPr lang="hu-HU" sz="1200" b="1" dirty="0" smtClean="0">
                <a:latin typeface="Arial" panose="020B0604020202020204" pitchFamily="34" charset="0"/>
                <a:cs typeface="Arial" panose="020B0604020202020204" pitchFamily="34" charset="0"/>
              </a:rPr>
              <a:t> </a:t>
            </a:r>
          </a:p>
          <a:p>
            <a:pPr>
              <a:lnSpc>
                <a:spcPct val="150000"/>
              </a:lnSpc>
              <a:buFont typeface="+mj-lt"/>
              <a:buAutoNum type="arabicPeriod"/>
            </a:pPr>
            <a:r>
              <a:rPr lang="hu-HU" sz="1200" b="1" dirty="0" err="1" smtClean="0">
                <a:latin typeface="Arial" panose="020B0604020202020204" pitchFamily="34" charset="0"/>
                <a:cs typeface="Arial" panose="020B0604020202020204" pitchFamily="34" charset="0"/>
              </a:rPr>
              <a:t>pronatio</a:t>
            </a:r>
            <a:r>
              <a:rPr lang="hu-HU" sz="1200" b="1" dirty="0" smtClean="0">
                <a:latin typeface="Arial" panose="020B0604020202020204" pitchFamily="34" charset="0"/>
                <a:cs typeface="Arial" panose="020B0604020202020204" pitchFamily="34" charset="0"/>
              </a:rPr>
              <a:t> </a:t>
            </a:r>
          </a:p>
          <a:p>
            <a:pPr marL="0" indent="0">
              <a:lnSpc>
                <a:spcPct val="150000"/>
              </a:lnSpc>
              <a:buNone/>
            </a:pPr>
            <a:endParaRPr lang="hu-HU" sz="1200" b="1" dirty="0" smtClean="0">
              <a:latin typeface="Arial" panose="020B0604020202020204" pitchFamily="34" charset="0"/>
              <a:cs typeface="Arial" panose="020B0604020202020204" pitchFamily="34" charset="0"/>
            </a:endParaRPr>
          </a:p>
        </p:txBody>
      </p:sp>
      <p:pic>
        <p:nvPicPr>
          <p:cNvPr id="5" name="Picture 8" descr="関連画像"/>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0507" y="3183125"/>
            <a:ext cx="4047367" cy="260873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Lateral&#10;Oblique View&#10;The Hind Foot&#10;Consists of&#10;- Talus&#10;- Calcaneus&#10; "/>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09523" y="133978"/>
            <a:ext cx="3538500" cy="273800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Képtalálat a következőre: „ligamentum calcaneonaviculare planta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93973" y="1265892"/>
            <a:ext cx="3666272" cy="521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380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sz="half" idx="1"/>
          </p:nvPr>
        </p:nvSpPr>
        <p:spPr>
          <a:xfrm>
            <a:off x="365126" y="997231"/>
            <a:ext cx="4537075" cy="5616575"/>
          </a:xfrm>
        </p:spPr>
        <p:txBody>
          <a:bodyPr/>
          <a:lstStyle/>
          <a:p>
            <a:pPr eaLnBrk="1" hangingPunct="1">
              <a:lnSpc>
                <a:spcPct val="200000"/>
              </a:lnSpc>
              <a:buFont typeface="+mj-lt"/>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a:t>
            </a:r>
            <a:r>
              <a:rPr lang="hu-HU" altLang="de-DE" sz="1200" b="1" dirty="0" err="1" smtClean="0">
                <a:latin typeface="Arial" panose="020B0604020202020204" pitchFamily="34" charset="0"/>
                <a:cs typeface="Arial" panose="020B0604020202020204" pitchFamily="34" charset="0"/>
              </a:rPr>
              <a:t>alcaneocuboidea</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 typeface="+mj-lt"/>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c</a:t>
            </a:r>
            <a:r>
              <a:rPr lang="hu-HU" altLang="de-DE" sz="1200" b="1" dirty="0" err="1" smtClean="0">
                <a:latin typeface="Arial" panose="020B0604020202020204" pitchFamily="34" charset="0"/>
                <a:cs typeface="Arial" panose="020B0604020202020204" pitchFamily="34" charset="0"/>
              </a:rPr>
              <a:t>uneonavicularis</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 typeface="+mj-lt"/>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tarsi</a:t>
            </a:r>
            <a:r>
              <a:rPr lang="hu-HU" altLang="de-DE" sz="1200" b="1" dirty="0">
                <a:latin typeface="Arial" panose="020B0604020202020204" pitchFamily="34" charset="0"/>
                <a:cs typeface="Arial" panose="020B0604020202020204" pitchFamily="34" charset="0"/>
              </a:rPr>
              <a:t> </a:t>
            </a:r>
            <a:r>
              <a:rPr lang="hu-HU" altLang="de-DE" sz="1200" b="1" dirty="0" err="1" smtClean="0">
                <a:latin typeface="Arial" panose="020B0604020202020204" pitchFamily="34" charset="0"/>
                <a:cs typeface="Arial" panose="020B0604020202020204" pitchFamily="34" charset="0"/>
              </a:rPr>
              <a:t>transversa</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 typeface="+mj-lt"/>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t</a:t>
            </a:r>
            <a:r>
              <a:rPr lang="hu-HU" altLang="de-DE" sz="1200" b="1" dirty="0" err="1" smtClean="0">
                <a:latin typeface="Arial" panose="020B0604020202020204" pitchFamily="34" charset="0"/>
                <a:cs typeface="Arial" panose="020B0604020202020204" pitchFamily="34" charset="0"/>
              </a:rPr>
              <a:t>arsometatarsalis</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 typeface="+mj-lt"/>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m</a:t>
            </a:r>
            <a:r>
              <a:rPr lang="hu-HU" altLang="de-DE" sz="1200" b="1" dirty="0" err="1" smtClean="0">
                <a:latin typeface="Arial" panose="020B0604020202020204" pitchFamily="34" charset="0"/>
                <a:cs typeface="Arial" panose="020B0604020202020204" pitchFamily="34" charset="0"/>
              </a:rPr>
              <a:t>etatarsophalangealis</a:t>
            </a:r>
            <a:endParaRPr lang="hu-HU" altLang="de-DE" sz="1200" b="1" dirty="0">
              <a:latin typeface="Arial" panose="020B0604020202020204" pitchFamily="34" charset="0"/>
              <a:cs typeface="Arial" panose="020B0604020202020204" pitchFamily="34" charset="0"/>
            </a:endParaRPr>
          </a:p>
          <a:p>
            <a:pPr eaLnBrk="1" hangingPunct="1">
              <a:lnSpc>
                <a:spcPct val="200000"/>
              </a:lnSpc>
              <a:buFont typeface="+mj-lt"/>
              <a:buAutoNum type="arabicPeriod"/>
            </a:pPr>
            <a:r>
              <a:rPr lang="hu-HU" altLang="de-DE" sz="1200" b="1" dirty="0">
                <a:latin typeface="Arial" panose="020B0604020202020204" pitchFamily="34" charset="0"/>
                <a:cs typeface="Arial" panose="020B0604020202020204" pitchFamily="34" charset="0"/>
              </a:rPr>
              <a:t>a</a:t>
            </a:r>
            <a:r>
              <a:rPr lang="hu-HU" altLang="de-DE" sz="1200" b="1" dirty="0" smtClean="0">
                <a:latin typeface="Arial" panose="020B0604020202020204" pitchFamily="34" charset="0"/>
                <a:cs typeface="Arial" panose="020B0604020202020204" pitchFamily="34" charset="0"/>
              </a:rPr>
              <a:t>rt</a:t>
            </a:r>
            <a:r>
              <a:rPr lang="hu-HU" altLang="de-DE" sz="1200" b="1" dirty="0">
                <a:latin typeface="Arial" panose="020B0604020202020204" pitchFamily="34" charset="0"/>
                <a:cs typeface="Arial" panose="020B0604020202020204" pitchFamily="34" charset="0"/>
              </a:rPr>
              <a:t>. </a:t>
            </a:r>
            <a:r>
              <a:rPr lang="hu-HU" altLang="de-DE" sz="1200" b="1" dirty="0" err="1">
                <a:latin typeface="Arial" panose="020B0604020202020204" pitchFamily="34" charset="0"/>
                <a:cs typeface="Arial" panose="020B0604020202020204" pitchFamily="34" charset="0"/>
              </a:rPr>
              <a:t>interphalangealis</a:t>
            </a:r>
            <a:endParaRPr lang="hu-HU" altLang="de-DE" sz="1200" b="1" dirty="0">
              <a:latin typeface="Arial" panose="020B0604020202020204" pitchFamily="34" charset="0"/>
              <a:cs typeface="Arial" panose="020B0604020202020204" pitchFamily="34" charset="0"/>
            </a:endParaRPr>
          </a:p>
        </p:txBody>
      </p:sp>
      <p:sp>
        <p:nvSpPr>
          <p:cNvPr id="29700" name="Szövegdoboz 3"/>
          <p:cNvSpPr txBox="1">
            <a:spLocks noChangeArrowheads="1"/>
          </p:cNvSpPr>
          <p:nvPr/>
        </p:nvSpPr>
        <p:spPr bwMode="auto">
          <a:xfrm>
            <a:off x="3908317" y="352229"/>
            <a:ext cx="4586705" cy="400110"/>
          </a:xfrm>
          <a:prstGeom prst="rect">
            <a:avLst/>
          </a:prstGeom>
          <a:noFill/>
          <a:ln w="9525">
            <a:noFill/>
            <a:miter lim="800000"/>
            <a:headEnd/>
            <a:tailEnd/>
          </a:ln>
        </p:spPr>
        <p:txBody>
          <a:bodyPr wrap="none">
            <a:spAutoFit/>
          </a:bodyPr>
          <a:lstStyle/>
          <a:p>
            <a:pPr eaLnBrk="1" hangingPunct="1">
              <a:defRPr/>
            </a:pPr>
            <a:r>
              <a:rPr lang="hu-HU" sz="2000" b="1" dirty="0" smtClean="0">
                <a:latin typeface="Arial" panose="020B0604020202020204" pitchFamily="34" charset="0"/>
                <a:cs typeface="Arial" panose="020B0604020202020204" pitchFamily="34" charset="0"/>
              </a:rPr>
              <a:t>ALSÓ VÉGTAG ÖSSZEKÖTTETÉSEI</a:t>
            </a:r>
            <a:endParaRPr lang="hu-HU" sz="2000" b="1" dirty="0">
              <a:latin typeface="Arial" panose="020B0604020202020204" pitchFamily="34" charset="0"/>
              <a:cs typeface="Arial" panose="020B0604020202020204" pitchFamily="34" charset="0"/>
            </a:endParaRPr>
          </a:p>
        </p:txBody>
      </p:sp>
      <p:pic>
        <p:nvPicPr>
          <p:cNvPr id="8" name="Picture 4" descr="Képtalálat a következőre: „ligamentum calcaneonaviculare planta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31555" y="769750"/>
            <a:ext cx="3995227" cy="56855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éptalálat a következőre: „articulatio talocrural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0397" y="1086905"/>
            <a:ext cx="4241528" cy="543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2986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sz="half" idx="1"/>
          </p:nvPr>
        </p:nvSpPr>
        <p:spPr>
          <a:xfrm>
            <a:off x="365126" y="997231"/>
            <a:ext cx="4537075" cy="5616575"/>
          </a:xfrm>
        </p:spPr>
        <p:txBody>
          <a:bodyPr/>
          <a:lstStyle/>
          <a:p>
            <a:pPr marL="0" indent="0" eaLnBrk="1" hangingPunct="1">
              <a:lnSpc>
                <a:spcPct val="200000"/>
              </a:lnSpc>
              <a:buNone/>
            </a:pPr>
            <a:r>
              <a:rPr lang="hu-HU" altLang="de-DE" sz="1200" b="1" dirty="0" smtClean="0">
                <a:latin typeface="Arial" panose="020B0604020202020204" pitchFamily="34" charset="0"/>
                <a:cs typeface="Arial" panose="020B0604020202020204" pitchFamily="34" charset="0"/>
              </a:rPr>
              <a:t>AMPUTÁCIÓS VONALAK:</a:t>
            </a:r>
          </a:p>
          <a:p>
            <a:pPr eaLnBrk="1" hangingPunct="1">
              <a:lnSpc>
                <a:spcPct val="200000"/>
              </a:lnSpc>
              <a:buFont typeface="+mj-lt"/>
              <a:buAutoNum type="arabicPeriod"/>
            </a:pPr>
            <a:r>
              <a:rPr lang="hu-HU" altLang="de-DE" sz="1200" b="1" dirty="0" err="1" smtClean="0">
                <a:latin typeface="Arial" panose="020B0604020202020204" pitchFamily="34" charset="0"/>
                <a:cs typeface="Arial" panose="020B0604020202020204" pitchFamily="34" charset="0"/>
              </a:rPr>
              <a:t>Chopart</a:t>
            </a:r>
            <a:r>
              <a:rPr lang="hu-HU" altLang="de-DE" sz="1200" b="1" dirty="0" smtClean="0">
                <a:latin typeface="Arial" panose="020B0604020202020204" pitchFamily="34" charset="0"/>
                <a:cs typeface="Arial" panose="020B0604020202020204" pitchFamily="34" charset="0"/>
              </a:rPr>
              <a:t> vonal</a:t>
            </a:r>
          </a:p>
          <a:p>
            <a:pPr eaLnBrk="1" hangingPunct="1">
              <a:lnSpc>
                <a:spcPct val="200000"/>
              </a:lnSpc>
              <a:buFont typeface="+mj-lt"/>
              <a:buAutoNum type="arabicPeriod"/>
            </a:pPr>
            <a:r>
              <a:rPr lang="hu-HU" altLang="de-DE" sz="1200" b="1" dirty="0" err="1" smtClean="0">
                <a:latin typeface="Arial" panose="020B0604020202020204" pitchFamily="34" charset="0"/>
                <a:cs typeface="Arial" panose="020B0604020202020204" pitchFamily="34" charset="0"/>
              </a:rPr>
              <a:t>Lisfranc</a:t>
            </a:r>
            <a:r>
              <a:rPr lang="hu-HU" altLang="de-DE" sz="1200" b="1" dirty="0" smtClean="0">
                <a:latin typeface="Arial" panose="020B0604020202020204" pitchFamily="34" charset="0"/>
                <a:cs typeface="Arial" panose="020B0604020202020204" pitchFamily="34" charset="0"/>
              </a:rPr>
              <a:t> vonal</a:t>
            </a:r>
            <a:endParaRPr lang="hu-HU" altLang="de-DE" sz="1200" b="1" dirty="0">
              <a:latin typeface="Arial" panose="020B0604020202020204" pitchFamily="34" charset="0"/>
              <a:cs typeface="Arial" panose="020B0604020202020204" pitchFamily="34" charset="0"/>
            </a:endParaRPr>
          </a:p>
        </p:txBody>
      </p:sp>
      <p:sp>
        <p:nvSpPr>
          <p:cNvPr id="29700" name="Szövegdoboz 3"/>
          <p:cNvSpPr txBox="1">
            <a:spLocks noChangeArrowheads="1"/>
          </p:cNvSpPr>
          <p:nvPr/>
        </p:nvSpPr>
        <p:spPr bwMode="auto">
          <a:xfrm>
            <a:off x="3908317" y="352229"/>
            <a:ext cx="4586705" cy="400110"/>
          </a:xfrm>
          <a:prstGeom prst="rect">
            <a:avLst/>
          </a:prstGeom>
          <a:noFill/>
          <a:ln w="9525">
            <a:noFill/>
            <a:miter lim="800000"/>
            <a:headEnd/>
            <a:tailEnd/>
          </a:ln>
        </p:spPr>
        <p:txBody>
          <a:bodyPr wrap="none">
            <a:spAutoFit/>
          </a:bodyPr>
          <a:lstStyle/>
          <a:p>
            <a:pPr eaLnBrk="1" hangingPunct="1">
              <a:defRPr/>
            </a:pPr>
            <a:r>
              <a:rPr lang="hu-HU" sz="2000" b="1" dirty="0" smtClean="0">
                <a:latin typeface="Arial" panose="020B0604020202020204" pitchFamily="34" charset="0"/>
                <a:cs typeface="Arial" panose="020B0604020202020204" pitchFamily="34" charset="0"/>
              </a:rPr>
              <a:t>ALSÓ VÉGTAG ÖSSZEKÖTTETÉSEI</a:t>
            </a:r>
            <a:endParaRPr lang="hu-HU" sz="2000" b="1" dirty="0">
              <a:latin typeface="Arial" panose="020B0604020202020204" pitchFamily="34" charset="0"/>
              <a:cs typeface="Arial" panose="020B0604020202020204" pitchFamily="34" charset="0"/>
            </a:endParaRPr>
          </a:p>
        </p:txBody>
      </p:sp>
      <p:pic>
        <p:nvPicPr>
          <p:cNvPr id="2050" name="Picture 2" descr="Kapcsolódó ké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70909" y="1510455"/>
            <a:ext cx="4848225" cy="49625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éptalálat a következőre: „chopart lisfranc”"/>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09403" y="2769571"/>
            <a:ext cx="4276448" cy="362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126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zövegdoboz 3"/>
          <p:cNvSpPr txBox="1"/>
          <p:nvPr/>
        </p:nvSpPr>
        <p:spPr>
          <a:xfrm>
            <a:off x="1735549" y="342888"/>
            <a:ext cx="8557769" cy="1169551"/>
          </a:xfrm>
          <a:prstGeom prst="rect">
            <a:avLst/>
          </a:prstGeom>
          <a:noFill/>
        </p:spPr>
        <p:txBody>
          <a:bodyPr wrap="square">
            <a:spAutoFit/>
          </a:bodyPr>
          <a:lstStyle/>
          <a:p>
            <a:pPr algn="ctr">
              <a:lnSpc>
                <a:spcPct val="250000"/>
              </a:lnSpc>
              <a:defRPr/>
            </a:pPr>
            <a:r>
              <a:rPr lang="hu-HU" sz="2800" b="1" dirty="0" smtClean="0">
                <a:solidFill>
                  <a:schemeClr val="accent5">
                    <a:lumMod val="50000"/>
                  </a:schemeClr>
                </a:solidFill>
                <a:latin typeface="Baskerville Old Face" panose="02020602080505020303" pitchFamily="18" charset="0"/>
              </a:rPr>
              <a:t>KÖSZÖNÖM A</a:t>
            </a:r>
            <a:r>
              <a:rPr lang="hu-HU" sz="2800" b="1" dirty="0">
                <a:solidFill>
                  <a:schemeClr val="accent5">
                    <a:lumMod val="50000"/>
                  </a:schemeClr>
                </a:solidFill>
                <a:latin typeface="Baskerville Old Face" panose="02020602080505020303" pitchFamily="18" charset="0"/>
              </a:rPr>
              <a:t> </a:t>
            </a:r>
            <a:r>
              <a:rPr lang="hu-HU" sz="2800" b="1" dirty="0" smtClean="0">
                <a:solidFill>
                  <a:schemeClr val="accent5">
                    <a:lumMod val="50000"/>
                  </a:schemeClr>
                </a:solidFill>
                <a:latin typeface="Baskerville Old Face" panose="02020602080505020303" pitchFamily="18" charset="0"/>
              </a:rPr>
              <a:t>FIGYELMET!</a:t>
            </a:r>
            <a:endParaRPr lang="hu-HU" sz="2800" dirty="0">
              <a:solidFill>
                <a:schemeClr val="accent5">
                  <a:lumMod val="50000"/>
                </a:schemeClr>
              </a:solidFill>
            </a:endParaRPr>
          </a:p>
        </p:txBody>
      </p:sp>
      <p:pic>
        <p:nvPicPr>
          <p:cNvPr id="4098" name="Picture 2" descr="「majom hüvelykujj」の画像検索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76200" y="2100258"/>
            <a:ext cx="9015212" cy="332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5345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ím 1"/>
          <p:cNvSpPr>
            <a:spLocks noGrp="1"/>
          </p:cNvSpPr>
          <p:nvPr>
            <p:ph type="title"/>
          </p:nvPr>
        </p:nvSpPr>
        <p:spPr>
          <a:xfrm>
            <a:off x="2353256" y="432023"/>
            <a:ext cx="7886700" cy="547688"/>
          </a:xfrm>
        </p:spPr>
        <p:txBody>
          <a:bodyPr>
            <a:normAutofit/>
          </a:bodyPr>
          <a:lstStyle/>
          <a:p>
            <a:pPr algn="ctr"/>
            <a:r>
              <a:rPr lang="hu-HU" altLang="hu-HU" sz="2000" b="1" dirty="0" smtClean="0">
                <a:latin typeface="Arial" panose="020B0604020202020204" pitchFamily="34" charset="0"/>
                <a:cs typeface="Arial" panose="020B0604020202020204" pitchFamily="34" charset="0"/>
              </a:rPr>
              <a:t>BIBLIOGRÁFIA</a:t>
            </a:r>
            <a:endParaRPr lang="hu-HU" altLang="hu-HU" sz="2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953036" y="1649413"/>
            <a:ext cx="7999926" cy="4127433"/>
          </a:xfrm>
        </p:spPr>
        <p:txBody>
          <a:bodyPr>
            <a:normAutofit lnSpcReduction="10000"/>
          </a:bodyPr>
          <a:lstStyle/>
          <a:p>
            <a:pPr marL="0" indent="0" algn="just">
              <a:lnSpc>
                <a:spcPct val="150000"/>
              </a:lnSpc>
              <a:buNone/>
              <a:defRPr/>
            </a:pPr>
            <a:r>
              <a:rPr lang="hu-HU" sz="1300" b="1" dirty="0" smtClean="0">
                <a:latin typeface="Arial" panose="020B0604020202020204" pitchFamily="34" charset="0"/>
                <a:cs typeface="Arial" panose="020B0604020202020204" pitchFamily="34" charset="0"/>
              </a:rPr>
              <a:t>Theodor </a:t>
            </a:r>
            <a:r>
              <a:rPr lang="hu-HU" sz="1300" b="1" dirty="0" err="1" smtClean="0">
                <a:latin typeface="Arial" panose="020B0604020202020204" pitchFamily="34" charset="0"/>
                <a:cs typeface="Arial" panose="020B0604020202020204" pitchFamily="34" charset="0"/>
              </a:rPr>
              <a:t>Schiebler</a:t>
            </a:r>
            <a:r>
              <a:rPr lang="hu-HU" sz="1300" b="1" dirty="0" smtClean="0">
                <a:latin typeface="Arial" panose="020B0604020202020204" pitchFamily="34" charset="0"/>
                <a:cs typeface="Arial" panose="020B0604020202020204" pitchFamily="34" charset="0"/>
              </a:rPr>
              <a:t>, Walter Schmidt: </a:t>
            </a:r>
            <a:r>
              <a:rPr lang="hu-HU" sz="1300" b="1" dirty="0" err="1" smtClean="0">
                <a:latin typeface="Arial" panose="020B0604020202020204" pitchFamily="34" charset="0"/>
                <a:cs typeface="Arial" panose="020B0604020202020204" pitchFamily="34" charset="0"/>
              </a:rPr>
              <a:t>Anatomie</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Zytologie</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Histologie</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Entwicklungsgeschichte</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makroskopische</a:t>
            </a:r>
            <a:r>
              <a:rPr lang="hu-HU" sz="1300" b="1" dirty="0" smtClean="0">
                <a:latin typeface="Arial" panose="020B0604020202020204" pitchFamily="34" charset="0"/>
                <a:cs typeface="Arial" panose="020B0604020202020204" pitchFamily="34" charset="0"/>
              </a:rPr>
              <a:t> und </a:t>
            </a:r>
            <a:r>
              <a:rPr lang="hu-HU" sz="1300" b="1" dirty="0" err="1" smtClean="0">
                <a:latin typeface="Arial" panose="020B0604020202020204" pitchFamily="34" charset="0"/>
                <a:cs typeface="Arial" panose="020B0604020202020204" pitchFamily="34" charset="0"/>
              </a:rPr>
              <a:t>mikroskopische</a:t>
            </a:r>
            <a:endParaRPr lang="hu-HU" sz="1300" b="1" dirty="0" smtClean="0">
              <a:latin typeface="Arial" panose="020B0604020202020204" pitchFamily="34" charset="0"/>
              <a:cs typeface="Arial" panose="020B0604020202020204" pitchFamily="34" charset="0"/>
            </a:endParaRPr>
          </a:p>
          <a:p>
            <a:pPr marL="0" indent="0" algn="just">
              <a:lnSpc>
                <a:spcPct val="150000"/>
              </a:lnSpc>
              <a:buNone/>
              <a:defRPr/>
            </a:pPr>
            <a:r>
              <a:rPr lang="hu-HU" sz="1300" b="1" dirty="0" err="1" smtClean="0">
                <a:latin typeface="Arial" panose="020B0604020202020204" pitchFamily="34" charset="0"/>
                <a:cs typeface="Arial" panose="020B0604020202020204" pitchFamily="34" charset="0"/>
              </a:rPr>
              <a:t>Anatomie</a:t>
            </a:r>
            <a:r>
              <a:rPr lang="hu-HU" sz="1300" b="1" dirty="0" smtClean="0">
                <a:latin typeface="Arial" panose="020B0604020202020204" pitchFamily="34" charset="0"/>
                <a:cs typeface="Arial" panose="020B0604020202020204" pitchFamily="34" charset="0"/>
              </a:rPr>
              <a:t> des </a:t>
            </a:r>
            <a:r>
              <a:rPr lang="hu-HU" sz="1300" b="1" dirty="0" err="1" smtClean="0">
                <a:latin typeface="Arial" panose="020B0604020202020204" pitchFamily="34" charset="0"/>
                <a:cs typeface="Arial" panose="020B0604020202020204" pitchFamily="34" charset="0"/>
              </a:rPr>
              <a:t>Menschen</a:t>
            </a:r>
            <a:r>
              <a:rPr lang="hu-HU" sz="1300" b="1" dirty="0" smtClean="0">
                <a:latin typeface="Arial" panose="020B0604020202020204" pitchFamily="34" charset="0"/>
                <a:cs typeface="Arial" panose="020B0604020202020204" pitchFamily="34" charset="0"/>
              </a:rPr>
              <a:t>, Springer – </a:t>
            </a:r>
            <a:r>
              <a:rPr lang="hu-HU" sz="1300" b="1" dirty="0" err="1" smtClean="0">
                <a:latin typeface="Arial" panose="020B0604020202020204" pitchFamily="34" charset="0"/>
                <a:cs typeface="Arial" panose="020B0604020202020204" pitchFamily="34" charset="0"/>
              </a:rPr>
              <a:t>Verlag</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fünfte</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korrigierte</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Auflage</a:t>
            </a:r>
            <a:r>
              <a:rPr lang="hu-HU" sz="1300" b="1" dirty="0" smtClean="0">
                <a:latin typeface="Arial" panose="020B0604020202020204" pitchFamily="34" charset="0"/>
                <a:cs typeface="Arial" panose="020B0604020202020204" pitchFamily="34" charset="0"/>
              </a:rPr>
              <a:t>, 1991.</a:t>
            </a:r>
          </a:p>
          <a:p>
            <a:pPr marL="0" indent="0" algn="just">
              <a:lnSpc>
                <a:spcPct val="150000"/>
              </a:lnSpc>
              <a:buNone/>
              <a:defRPr/>
            </a:pPr>
            <a:r>
              <a:rPr lang="hu-HU" sz="1300" b="1" dirty="0" err="1" smtClean="0">
                <a:latin typeface="Arial" panose="020B0604020202020204" pitchFamily="34" charset="0"/>
                <a:cs typeface="Arial" panose="020B0604020202020204" pitchFamily="34" charset="0"/>
              </a:rPr>
              <a:t>Renate</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Lüllmann</a:t>
            </a:r>
            <a:r>
              <a:rPr lang="hu-HU" sz="1300" b="1" dirty="0" smtClean="0">
                <a:latin typeface="Arial" panose="020B0604020202020204" pitchFamily="34" charset="0"/>
                <a:cs typeface="Arial" panose="020B0604020202020204" pitchFamily="34" charset="0"/>
              </a:rPr>
              <a:t> – </a:t>
            </a:r>
            <a:r>
              <a:rPr lang="hu-HU" sz="1300" b="1" dirty="0" err="1" smtClean="0">
                <a:latin typeface="Arial" panose="020B0604020202020204" pitchFamily="34" charset="0"/>
                <a:cs typeface="Arial" panose="020B0604020202020204" pitchFamily="34" charset="0"/>
              </a:rPr>
              <a:t>Rauch</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Taschenlehrbuch</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Histologie</a:t>
            </a:r>
            <a:r>
              <a:rPr lang="hu-HU" sz="1300" b="1" dirty="0" smtClean="0">
                <a:latin typeface="Arial" panose="020B0604020202020204" pitchFamily="34" charset="0"/>
                <a:cs typeface="Arial" panose="020B0604020202020204" pitchFamily="34" charset="0"/>
              </a:rPr>
              <a:t>. 3. </a:t>
            </a:r>
            <a:r>
              <a:rPr lang="hu-HU" sz="1300" b="1" dirty="0" err="1" smtClean="0">
                <a:latin typeface="Arial" panose="020B0604020202020204" pitchFamily="34" charset="0"/>
                <a:cs typeface="Arial" panose="020B0604020202020204" pitchFamily="34" charset="0"/>
              </a:rPr>
              <a:t>Auflage</a:t>
            </a:r>
            <a:r>
              <a:rPr lang="hu-HU" sz="1300" b="1" dirty="0" smtClean="0">
                <a:latin typeface="Arial" panose="020B0604020202020204" pitchFamily="34" charset="0"/>
                <a:cs typeface="Arial" panose="020B0604020202020204" pitchFamily="34" charset="0"/>
              </a:rPr>
              <a:t>, Georg </a:t>
            </a:r>
            <a:r>
              <a:rPr lang="hu-HU" sz="1300" b="1" dirty="0" err="1" smtClean="0">
                <a:latin typeface="Arial" panose="020B0604020202020204" pitchFamily="34" charset="0"/>
                <a:cs typeface="Arial" panose="020B0604020202020204" pitchFamily="34" charset="0"/>
              </a:rPr>
              <a:t>Thieme</a:t>
            </a:r>
            <a:r>
              <a:rPr lang="hu-HU" sz="1300" b="1" dirty="0" smtClean="0">
                <a:latin typeface="Arial" panose="020B0604020202020204" pitchFamily="34" charset="0"/>
                <a:cs typeface="Arial" panose="020B0604020202020204" pitchFamily="34" charset="0"/>
              </a:rPr>
              <a:t> </a:t>
            </a:r>
            <a:r>
              <a:rPr lang="hu-HU" sz="1300" b="1" dirty="0" err="1" smtClean="0">
                <a:latin typeface="Arial" panose="020B0604020202020204" pitchFamily="34" charset="0"/>
                <a:cs typeface="Arial" panose="020B0604020202020204" pitchFamily="34" charset="0"/>
              </a:rPr>
              <a:t>Verlag</a:t>
            </a:r>
            <a:r>
              <a:rPr lang="hu-HU" sz="1300" b="1" dirty="0" smtClean="0">
                <a:latin typeface="Arial" panose="020B0604020202020204" pitchFamily="34" charset="0"/>
                <a:cs typeface="Arial" panose="020B0604020202020204" pitchFamily="34" charset="0"/>
              </a:rPr>
              <a:t>, Stuttgart</a:t>
            </a:r>
          </a:p>
          <a:p>
            <a:pPr marL="0" indent="0">
              <a:buNone/>
              <a:defRPr/>
            </a:pPr>
            <a:r>
              <a:rPr lang="hu-HU" sz="1300" b="1" dirty="0" err="1" smtClean="0">
                <a:latin typeface="Arial" panose="020B0604020202020204" pitchFamily="34" charset="0"/>
                <a:cs typeface="Arial" panose="020B0604020202020204" pitchFamily="34" charset="0"/>
              </a:rPr>
              <a:t>E-learning.studmed.unibe.ch</a:t>
            </a:r>
            <a:endParaRPr lang="hu-HU" sz="1300" b="1" dirty="0" smtClean="0">
              <a:latin typeface="Arial" panose="020B0604020202020204" pitchFamily="34" charset="0"/>
              <a:cs typeface="Arial" panose="020B0604020202020204" pitchFamily="34" charset="0"/>
            </a:endParaRPr>
          </a:p>
          <a:p>
            <a:pPr marL="0" indent="0">
              <a:buNone/>
              <a:defRPr/>
            </a:pPr>
            <a:r>
              <a:rPr lang="hu-HU" sz="1300" b="1" dirty="0" err="1" smtClean="0">
                <a:latin typeface="Arial" panose="020B0604020202020204" pitchFamily="34" charset="0"/>
                <a:cs typeface="Arial" panose="020B0604020202020204" pitchFamily="34" charset="0"/>
                <a:hlinkClick r:id="rId2"/>
              </a:rPr>
              <a:t>www.wikipedia.de</a:t>
            </a:r>
            <a:endParaRPr lang="hu-HU" sz="1300" b="1" dirty="0" smtClean="0">
              <a:latin typeface="Arial" panose="020B0604020202020204" pitchFamily="34" charset="0"/>
              <a:cs typeface="Arial" panose="020B0604020202020204" pitchFamily="34" charset="0"/>
            </a:endParaRPr>
          </a:p>
          <a:p>
            <a:pPr marL="0" indent="0">
              <a:buNone/>
              <a:defRPr/>
            </a:pPr>
            <a:r>
              <a:rPr lang="hu-HU" sz="1300" b="1" dirty="0" smtClean="0">
                <a:latin typeface="Arial" panose="020B0604020202020204" pitchFamily="34" charset="0"/>
                <a:cs typeface="Arial" panose="020B0604020202020204" pitchFamily="34" charset="0"/>
                <a:hlinkClick r:id="rId3"/>
              </a:rPr>
              <a:t>http://www.embryology.ch/</a:t>
            </a:r>
            <a:endParaRPr lang="hu-HU" sz="1300" b="1" dirty="0" smtClean="0">
              <a:latin typeface="Arial" panose="020B0604020202020204" pitchFamily="34" charset="0"/>
              <a:cs typeface="Arial" panose="020B0604020202020204" pitchFamily="34" charset="0"/>
            </a:endParaRPr>
          </a:p>
          <a:p>
            <a:pPr marL="0" indent="0">
              <a:buNone/>
              <a:defRPr/>
            </a:pPr>
            <a:r>
              <a:rPr lang="hu-HU" sz="1300" b="1" dirty="0" smtClean="0">
                <a:latin typeface="Arial" panose="020B0604020202020204" pitchFamily="34" charset="0"/>
                <a:cs typeface="Arial" panose="020B0604020202020204" pitchFamily="34" charset="0"/>
                <a:hlinkClick r:id="rId4"/>
              </a:rPr>
              <a:t>https://academic.amc.edu</a:t>
            </a:r>
            <a:endParaRPr lang="hu-HU" sz="1300" b="1" dirty="0" smtClean="0">
              <a:latin typeface="Arial" panose="020B0604020202020204" pitchFamily="34" charset="0"/>
              <a:cs typeface="Arial" panose="020B0604020202020204" pitchFamily="34" charset="0"/>
            </a:endParaRPr>
          </a:p>
          <a:p>
            <a:pPr marL="0" indent="0">
              <a:buNone/>
              <a:defRPr/>
            </a:pPr>
            <a:r>
              <a:rPr lang="hu-HU" sz="1300" b="1" dirty="0" smtClean="0">
                <a:latin typeface="Arial" panose="020B0604020202020204" pitchFamily="34" charset="0"/>
                <a:cs typeface="Arial" panose="020B0604020202020204" pitchFamily="34" charset="0"/>
                <a:hlinkClick r:id="rId5"/>
              </a:rPr>
              <a:t>https://quizlet.com</a:t>
            </a:r>
            <a:endParaRPr lang="hu-HU" sz="1300" b="1" dirty="0" smtClean="0">
              <a:latin typeface="Arial" panose="020B0604020202020204" pitchFamily="34" charset="0"/>
              <a:cs typeface="Arial" panose="020B0604020202020204" pitchFamily="34" charset="0"/>
            </a:endParaRPr>
          </a:p>
          <a:p>
            <a:pPr marL="0" indent="0">
              <a:buNone/>
              <a:defRPr/>
            </a:pPr>
            <a:r>
              <a:rPr lang="hu-HU" sz="1300" b="1" dirty="0" smtClean="0">
                <a:latin typeface="Arial" panose="020B0604020202020204" pitchFamily="34" charset="0"/>
                <a:cs typeface="Arial" panose="020B0604020202020204" pitchFamily="34" charset="0"/>
                <a:hlinkClick r:id="rId6"/>
              </a:rPr>
              <a:t>http://www.cram.com/flashcards/</a:t>
            </a:r>
            <a:endParaRPr lang="hu-HU" sz="1300" b="1" dirty="0" smtClean="0">
              <a:latin typeface="Arial" panose="020B0604020202020204" pitchFamily="34" charset="0"/>
              <a:cs typeface="Arial" panose="020B0604020202020204" pitchFamily="34" charset="0"/>
            </a:endParaRPr>
          </a:p>
          <a:p>
            <a:pPr marL="0" indent="0">
              <a:buNone/>
              <a:defRPr/>
            </a:pPr>
            <a:r>
              <a:rPr lang="hu-HU" sz="1300" b="1" dirty="0" smtClean="0">
                <a:latin typeface="Arial" panose="020B0604020202020204" pitchFamily="34" charset="0"/>
                <a:cs typeface="Arial" panose="020B0604020202020204" pitchFamily="34" charset="0"/>
                <a:hlinkClick r:id="rId7"/>
              </a:rPr>
              <a:t>http://e-learning.studmed.unibe.ch/</a:t>
            </a:r>
            <a:endParaRPr lang="hu-HU" sz="1300" b="1" dirty="0" smtClean="0">
              <a:latin typeface="Arial" panose="020B0604020202020204" pitchFamily="34" charset="0"/>
              <a:cs typeface="Arial" panose="020B0604020202020204" pitchFamily="34" charset="0"/>
            </a:endParaRPr>
          </a:p>
          <a:p>
            <a:pPr marL="0" indent="0">
              <a:buNone/>
              <a:defRPr/>
            </a:pPr>
            <a:r>
              <a:rPr lang="hu-HU" sz="1300" b="1" dirty="0" smtClean="0">
                <a:latin typeface="Arial" panose="020B0604020202020204" pitchFamily="34" charset="0"/>
                <a:cs typeface="Arial" panose="020B0604020202020204" pitchFamily="34" charset="0"/>
                <a:hlinkClick r:id="rId8"/>
              </a:rPr>
              <a:t>http://flexikon.doccheck.com/</a:t>
            </a:r>
            <a:endParaRPr lang="hu-HU" sz="1300" b="1" dirty="0" smtClean="0">
              <a:latin typeface="Arial" panose="020B0604020202020204" pitchFamily="34" charset="0"/>
              <a:cs typeface="Arial" panose="020B0604020202020204" pitchFamily="34" charset="0"/>
            </a:endParaRPr>
          </a:p>
          <a:p>
            <a:pPr marL="0" indent="0">
              <a:buNone/>
              <a:defRPr/>
            </a:pPr>
            <a:r>
              <a:rPr lang="hu-HU" sz="1300" b="1" dirty="0" smtClean="0">
                <a:latin typeface="Arial" panose="020B0604020202020204" pitchFamily="34" charset="0"/>
                <a:cs typeface="Arial" panose="020B0604020202020204" pitchFamily="34" charset="0"/>
                <a:hlinkClick r:id="rId9"/>
              </a:rPr>
              <a:t>http://ctrgenpath.net/static/atlas/mousehistology/</a:t>
            </a:r>
            <a:endParaRPr lang="hu-HU" sz="1300" b="1" dirty="0" smtClean="0">
              <a:latin typeface="Arial" panose="020B0604020202020204" pitchFamily="34" charset="0"/>
              <a:cs typeface="Arial" panose="020B0604020202020204" pitchFamily="34" charset="0"/>
            </a:endParaRPr>
          </a:p>
          <a:p>
            <a:pPr marL="0" indent="0">
              <a:buNone/>
              <a:defRPr/>
            </a:pPr>
            <a:endParaRPr lang="hu-HU" sz="1300" b="1" dirty="0" smtClean="0">
              <a:latin typeface="Arial" panose="020B0604020202020204" pitchFamily="34" charset="0"/>
              <a:cs typeface="Arial" panose="020B0604020202020204" pitchFamily="34" charset="0"/>
            </a:endParaRPr>
          </a:p>
          <a:p>
            <a:pPr>
              <a:defRPr/>
            </a:pPr>
            <a:endParaRPr lang="hu-HU" dirty="0"/>
          </a:p>
        </p:txBody>
      </p:sp>
    </p:spTree>
    <p:extLst>
      <p:ext uri="{BB962C8B-B14F-4D97-AF65-F5344CB8AC3E}">
        <p14:creationId xmlns:p14="http://schemas.microsoft.com/office/powerpoint/2010/main" val="824603645"/>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1592</TotalTime>
  <Words>3110</Words>
  <Application>Microsoft Office PowerPoint</Application>
  <PresentationFormat>Szélesvásznú</PresentationFormat>
  <Paragraphs>1016</Paragraphs>
  <Slides>100</Slides>
  <Notes>0</Notes>
  <HiddenSlides>0</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100</vt:i4>
      </vt:variant>
    </vt:vector>
  </HeadingPairs>
  <TitlesOfParts>
    <vt:vector size="109" baseType="lpstr">
      <vt:lpstr>Arial</vt:lpstr>
      <vt:lpstr>Arial</vt:lpstr>
      <vt:lpstr>Baskerville Old Face</vt:lpstr>
      <vt:lpstr>Calibri</vt:lpstr>
      <vt:lpstr>Calibri Light</vt:lpstr>
      <vt:lpstr>Segoe UI Symbol</vt:lpstr>
      <vt:lpstr>SimHei</vt:lpstr>
      <vt:lpstr>Verdana</vt:lpstr>
      <vt:lpstr>Office-téma</vt:lpstr>
      <vt:lpstr>MOZGÁSRENDSZER I. CSONT – ÉS IZÜLETTAN</vt:lpstr>
      <vt:lpstr>ANATÓMIA</vt:lpstr>
      <vt:lpstr>CSONT FELÉPITÉSE</vt:lpstr>
      <vt:lpstr>CSONTHÁRTYA (PERIOSTEUM)</vt:lpstr>
      <vt:lpstr>CSONTOK OSZTÁLYOZÁSA </vt:lpstr>
      <vt:lpstr>HOSSZÚ CSÖVES CSONTOK</vt:lpstr>
      <vt:lpstr>PowerPoint-bemutató</vt:lpstr>
      <vt:lpstr>PowerPoint-bemutató</vt:lpstr>
      <vt:lpstr>PowerPoint-bemutató</vt:lpstr>
      <vt:lpstr>PNEUMATIKUS CSONTOK</vt:lpstr>
      <vt:lpstr>SZEZÁM CSONTOK</vt:lpstr>
      <vt:lpstr>CSONTOK KÖZÖTTI ÖSSZEKÖTTETÉSEK</vt:lpstr>
      <vt:lpstr>SYNDESMOSIS</vt:lpstr>
      <vt:lpstr>PowerPoint-bemutató</vt:lpstr>
      <vt:lpstr>SYNCHONDROSIS </vt:lpstr>
      <vt:lpstr>IZÜLET (ARTICULATIO)</vt:lpstr>
      <vt:lpstr>IZÜLET (ARTICULATIO)</vt:lpstr>
      <vt:lpstr>IZÜLET (ARTICULATIO)</vt:lpstr>
      <vt:lpstr>IZÜLET (ARTICULATIO)</vt:lpstr>
      <vt:lpstr>IZÜLET FORMÁI</vt:lpstr>
      <vt:lpstr>IZÜLET FORMÁI</vt:lpstr>
      <vt:lpstr>IZÜLET FORMÁIS</vt:lpstr>
      <vt:lpstr>IZÜLET FORMÁI</vt:lpstr>
      <vt:lpstr>IZÜLET FORMÁI</vt:lpstr>
      <vt:lpstr>IZÜLET FORMÁI</vt:lpstr>
      <vt:lpstr>IZÜLET FORMÁI</vt:lpstr>
      <vt:lpstr>hány tengely mentén képesek elmozdulásokat végezni</vt:lpstr>
      <vt:lpstr>HUMÁN CSONTVÁZ (SKELETON) </vt:lpstr>
      <vt:lpstr>AXIÁLIS SKELETON</vt:lpstr>
      <vt:lpstr>FŐIRÁNYOK</vt:lpstr>
      <vt:lpstr>FŐIRÁNYOK A VÉGTAGOKON</vt:lpstr>
      <vt:lpstr>FŐ SIKOK ÉS IRÁNYOK</vt:lpstr>
      <vt:lpstr>AXIÁLIS SKELETON FEJ (CAPUT)</vt:lpstr>
      <vt:lpstr>AXIÁLIS SKELETON TÖRZS</vt:lpstr>
      <vt:lpstr>AXIÁLIS SKELETON TÖRZS</vt:lpstr>
      <vt:lpstr>AXIÁLIS SKELETON TÖRZS</vt:lpstr>
      <vt:lpstr>CSIGOLYÁK</vt:lpstr>
      <vt:lpstr>AXIÁLIS SKELETON TÖRZS</vt:lpstr>
      <vt:lpstr>AXIÁLIS SKELETON TÖRZS</vt:lpstr>
      <vt:lpstr>AXIÁLIS SKELETON TÖRZS</vt:lpstr>
      <vt:lpstr>AXIÁLIS SKELETON TÖRZS</vt:lpstr>
      <vt:lpstr>AXIÁLIS SKELETON MEDENCE</vt:lpstr>
      <vt:lpstr>A CSONTOS MEDENCE NEMI KÜLÖNBSÉGEI</vt:lpstr>
      <vt:lpstr>NEUROCRANIUM</vt:lpstr>
      <vt:lpstr>CALVARIA  </vt:lpstr>
      <vt:lpstr>BASIS CRANII</vt:lpstr>
      <vt:lpstr>KOPONYAVARRATOK (SUTURÁK)</vt:lpstr>
      <vt:lpstr>KUTACSOK (FONTANELLA, FONTICULUS)</vt:lpstr>
      <vt:lpstr>KUTACSOK (FONTANELLA)</vt:lpstr>
      <vt:lpstr>FONTICULUS ANTERIOR (NAGYKUTACS)</vt:lpstr>
      <vt:lpstr>FONTICULUS POSTERIOR (KISKUTACS)</vt:lpstr>
      <vt:lpstr>NEUROCRANIUM </vt:lpstr>
      <vt:lpstr>VISCEROCRANIUM</vt:lpstr>
      <vt:lpstr>VISCEROCRANIUM</vt:lpstr>
      <vt:lpstr>BASIS CRANII INTERNA</vt:lpstr>
      <vt:lpstr>FOSSA CRANII ANTERIOR (SCALA ANTERIOR) </vt:lpstr>
      <vt:lpstr>FOSSA CRANII MEDIA (SCALA MEDIA) </vt:lpstr>
      <vt:lpstr>FOSSA CRANII MEDIA (SCALA MEDIA) </vt:lpstr>
      <vt:lpstr>FOSSA CRANII POSTERIOR (SCALA POSTERIOR) </vt:lpstr>
      <vt:lpstr>PowerPoint-bemutató</vt:lpstr>
      <vt:lpstr>PowerPoint-bemutató</vt:lpstr>
      <vt:lpstr>VÉGTAGOK </vt:lpstr>
      <vt:lpstr>FELSŐ VÉGTAG </vt:lpstr>
      <vt:lpstr>PowerPoint-bemutató</vt:lpstr>
      <vt:lpstr>PowerPoint-bemutató</vt:lpstr>
      <vt:lpstr>PowerPoint-bemutató</vt:lpstr>
      <vt:lpstr>PowerPoint-bemutató</vt:lpstr>
      <vt:lpstr>PowerPoint-bemutató</vt:lpstr>
      <vt:lpstr> </vt:lpstr>
      <vt:lpstr>FELSŐ VÉGTAG IZÜLETEI </vt:lpstr>
      <vt:lpstr>FELSŐ VÉGTAG IZÜLETEI  </vt:lpstr>
      <vt:lpstr>PowerPoint-bemutató</vt:lpstr>
      <vt:lpstr>PowerPoint-bemutató</vt:lpstr>
      <vt:lpstr>PowerPoint-bemutató</vt:lpstr>
      <vt:lpstr>PowerPoint-bemutató</vt:lpstr>
      <vt:lpstr>PowerPoint-bemutató</vt:lpstr>
      <vt:lpstr>PowerPoint-bemutató</vt:lpstr>
      <vt:lpstr>PowerPoint-bemutató</vt:lpstr>
      <vt:lpstr>MEDENCEÖV</vt:lpstr>
      <vt:lpstr>PowerPoint-bemutató</vt:lpstr>
      <vt:lpstr>PowerPoint-bemutató</vt:lpstr>
      <vt:lpstr>PowerPoint-bemutató</vt:lpstr>
      <vt:lpstr>PowerPoint-bemutató</vt:lpstr>
      <vt:lpstr>PowerPoint-bemutató</vt:lpstr>
      <vt:lpstr>ALSÓ VÉGTAG ÖSSZEKÖTTETÉSEI</vt:lpstr>
      <vt:lpstr>PowerPoint-bemutató</vt:lpstr>
      <vt:lpstr>PowerPoint-bemutató</vt:lpstr>
      <vt:lpstr>PowerPoint-bemutató</vt:lpstr>
      <vt:lpstr>PowerPoint-bemutató</vt:lpstr>
      <vt:lpstr>ALSÓ VÉGTAG ÖSSZEKÖTTETÉSEI</vt:lpstr>
      <vt:lpstr>PowerPoint-bemutató</vt:lpstr>
      <vt:lpstr>PowerPoint-bemutató</vt:lpstr>
      <vt:lpstr>ALSÓ VÉGTAG ÖSSZEKÖTTETÉSEI</vt:lpstr>
      <vt:lpstr>PowerPoint-bemutató</vt:lpstr>
      <vt:lpstr>ALSÓ VÉGTAG ÖSSZEKÖTTETÉSEI</vt:lpstr>
      <vt:lpstr>PowerPoint-bemutató</vt:lpstr>
      <vt:lpstr>PowerPoint-bemutató</vt:lpstr>
      <vt:lpstr>PowerPoint-bemutató</vt:lpstr>
      <vt:lpstr>BIBLIOGRÁFIA</vt:lpstr>
      <vt:lpstr>BIBLIOGRÁFIA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BEWEGUNGSAPPARAT EINFÜHRUNG</dc:title>
  <dc:creator>handrea</dc:creator>
  <cp:lastModifiedBy>Rol05</cp:lastModifiedBy>
  <cp:revision>655</cp:revision>
  <dcterms:created xsi:type="dcterms:W3CDTF">2017-03-05T14:20:27Z</dcterms:created>
  <dcterms:modified xsi:type="dcterms:W3CDTF">2019-07-04T17:56:42Z</dcterms:modified>
</cp:coreProperties>
</file>