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69" r:id="rId2"/>
    <p:sldId id="273" r:id="rId3"/>
    <p:sldId id="275" r:id="rId4"/>
    <p:sldId id="278" r:id="rId5"/>
    <p:sldId id="299" r:id="rId6"/>
    <p:sldId id="279" r:id="rId7"/>
    <p:sldId id="283" r:id="rId8"/>
    <p:sldId id="291" r:id="rId9"/>
    <p:sldId id="271" r:id="rId10"/>
    <p:sldId id="290" r:id="rId11"/>
    <p:sldId id="272" r:id="rId12"/>
    <p:sldId id="277" r:id="rId13"/>
    <p:sldId id="302" r:id="rId14"/>
    <p:sldId id="280" r:id="rId15"/>
    <p:sldId id="281" r:id="rId16"/>
    <p:sldId id="288" r:id="rId17"/>
    <p:sldId id="300" r:id="rId18"/>
    <p:sldId id="285" r:id="rId19"/>
    <p:sldId id="286" r:id="rId20"/>
    <p:sldId id="289" r:id="rId21"/>
    <p:sldId id="257" r:id="rId22"/>
    <p:sldId id="284" r:id="rId23"/>
    <p:sldId id="258" r:id="rId24"/>
    <p:sldId id="301" r:id="rId25"/>
    <p:sldId id="295" r:id="rId26"/>
    <p:sldId id="296" r:id="rId27"/>
    <p:sldId id="259" r:id="rId28"/>
    <p:sldId id="266" r:id="rId29"/>
    <p:sldId id="260" r:id="rId30"/>
    <p:sldId id="297" r:id="rId31"/>
    <p:sldId id="298" r:id="rId32"/>
  </p:sldIdLst>
  <p:sldSz cx="12192000" cy="6858000"/>
  <p:notesSz cx="6797675" cy="987425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51" autoAdjust="0"/>
    <p:restoredTop sz="96187" autoAdjust="0"/>
  </p:normalViewPr>
  <p:slideViewPr>
    <p:cSldViewPr snapToGrid="0">
      <p:cViewPr varScale="1">
        <p:scale>
          <a:sx n="56" d="100"/>
          <a:sy n="56" d="100"/>
        </p:scale>
        <p:origin x="42" y="5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198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477C8-E46B-4903-B966-3B8570CF9A74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FC263-9D26-405A-BCE0-27CCE33999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5837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52C57-60D5-405B-92D8-0BDBD22E24F3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F21D6-4B27-446D-AC51-779E4F23D3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313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F21D6-4B27-446D-AC51-779E4F23D3DD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425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811-1A48-4CE1-99F9-9FD489CC70F6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B7B1-AE1E-48B2-BC24-72EDBD235E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1092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811-1A48-4CE1-99F9-9FD489CC70F6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B7B1-AE1E-48B2-BC24-72EDBD235E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042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811-1A48-4CE1-99F9-9FD489CC70F6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B7B1-AE1E-48B2-BC24-72EDBD235E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29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811-1A48-4CE1-99F9-9FD489CC70F6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B7B1-AE1E-48B2-BC24-72EDBD235E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8176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811-1A48-4CE1-99F9-9FD489CC70F6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B7B1-AE1E-48B2-BC24-72EDBD235E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0807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811-1A48-4CE1-99F9-9FD489CC70F6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B7B1-AE1E-48B2-BC24-72EDBD235E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797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811-1A48-4CE1-99F9-9FD489CC70F6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B7B1-AE1E-48B2-BC24-72EDBD235E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618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811-1A48-4CE1-99F9-9FD489CC70F6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B7B1-AE1E-48B2-BC24-72EDBD235E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0989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811-1A48-4CE1-99F9-9FD489CC70F6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B7B1-AE1E-48B2-BC24-72EDBD235E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07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811-1A48-4CE1-99F9-9FD489CC70F6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B7B1-AE1E-48B2-BC24-72EDBD235E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0155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811-1A48-4CE1-99F9-9FD489CC70F6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6B7B1-AE1E-48B2-BC24-72EDBD235E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940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41811-1A48-4CE1-99F9-9FD489CC70F6}" type="datetimeFigureOut">
              <a:rPr lang="hu-HU" smtClean="0"/>
              <a:t>2018.04.12.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6B7B1-AE1E-48B2-BC24-72EDBD235E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407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447800" y="168821"/>
            <a:ext cx="9144000" cy="65563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MADÁRANATÓMIA</a:t>
            </a:r>
            <a:endParaRPr lang="hu-H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Képtalálat a következőre: „chicken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071561"/>
            <a:ext cx="6648450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Képtalálat a következőre: „chicken skeleton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161" y="906826"/>
            <a:ext cx="5531839" cy="459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58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-138798"/>
            <a:ext cx="10083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MEDENCEÖV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medence összenő a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synsacrum-mal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és így alakul ki az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lumbosacrale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Ilium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preacetabularis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ilii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postacetabularis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ilii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antitrochanter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fossa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renalis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Ischium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Acetabulum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foramen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acetabuli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oramen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obturatum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oramen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ilioischiadicum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fenestra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ischiopubica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iányzik a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symphysis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pelvis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0" y="1272628"/>
            <a:ext cx="6794500" cy="512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1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940" y="2862550"/>
            <a:ext cx="5223393" cy="392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36" y="3014950"/>
            <a:ext cx="2832098" cy="377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éptalálat a következőre: „chicken skeleton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35849" y="186025"/>
            <a:ext cx="47148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78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00" y="965200"/>
            <a:ext cx="4572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-431800" y="0"/>
            <a:ext cx="92583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HÁTSÓ LÁB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emur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atella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fibula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roximal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lábtő csontok összenőnek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tibi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ával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így alakul ki 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tibiotarsus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distalis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lábtő csontok összenőnek 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metatarsal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csontokkal (II, III, IV)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így alakul ki a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tarsometatarsus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lábujjak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csak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 ujjpercek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ujj: 2, II. ujj: 3, III. ujj: 4, IV. ujj: 5 ujjperc</a:t>
            </a:r>
            <a:endParaRPr lang="hu-HU" dirty="0"/>
          </a:p>
        </p:txBody>
      </p:sp>
      <p:pic>
        <p:nvPicPr>
          <p:cNvPr id="9218" name="Picture 2" descr="http://people.eku.edu/ritchisong/554images/limb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4" y="2704425"/>
            <a:ext cx="6249315" cy="383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61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nisodactyl-bird-fo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0554" y="330525"/>
            <a:ext cx="4253181" cy="262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62178" y="2993722"/>
            <a:ext cx="507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Leggyakoribb: az első ujj (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hallux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hátrafelé irányul</a:t>
            </a:r>
            <a:endParaRPr lang="hu-HU" dirty="0"/>
          </a:p>
        </p:txBody>
      </p:sp>
      <p:pic>
        <p:nvPicPr>
          <p:cNvPr id="4100" name="Picture 4" descr="zygodactyl-bird-fo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611" y="727737"/>
            <a:ext cx="2333625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233853" y="4167613"/>
            <a:ext cx="2996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Második leggyakoribb: két ujj előre, kettő hátrafelé (fára mászó madaraknál, papagáj, bagoly)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Képtalálat a következőre: „bird's feet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89" y="3954098"/>
            <a:ext cx="3743864" cy="249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1983137" y="6442513"/>
            <a:ext cx="225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Strucc: csak két ujj</a:t>
            </a:r>
            <a:endParaRPr lang="hu-HU" dirty="0"/>
          </a:p>
        </p:txBody>
      </p:sp>
      <p:pic>
        <p:nvPicPr>
          <p:cNvPr id="4104" name="Picture 8" descr="Kapcsolódó ké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691" y="1910508"/>
            <a:ext cx="2878663" cy="432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8675129" y="6261218"/>
            <a:ext cx="297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Flamingo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úszóhártyás láb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-165100" y="15829"/>
            <a:ext cx="1235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LÁB TÍPUSOK</a:t>
            </a:r>
          </a:p>
        </p:txBody>
      </p:sp>
    </p:spTree>
    <p:extLst>
      <p:ext uri="{BB962C8B-B14F-4D97-AF65-F5344CB8AC3E}">
        <p14:creationId xmlns:p14="http://schemas.microsoft.com/office/powerpoint/2010/main" val="381842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541" y="804654"/>
            <a:ext cx="5959673" cy="3699201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27000" y="19824"/>
            <a:ext cx="115697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VÁLLÖV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capula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coracoideum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clavicula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furcula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canalis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triosseus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9387681" y="6488668"/>
            <a:ext cx="124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Wishbone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Képtalálat a következőre: „bird pectoral girdle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2087161"/>
            <a:ext cx="3400425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éptalálat a következőre: „bird pectoral girdle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4244218"/>
            <a:ext cx="3370262" cy="224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b="3674"/>
          <a:stretch/>
        </p:blipFill>
        <p:spPr>
          <a:xfrm>
            <a:off x="4888111" y="4249907"/>
            <a:ext cx="3280767" cy="2241152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5692973" y="6491059"/>
            <a:ext cx="1924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Canalis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triosseus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19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193048"/>
            <a:ext cx="7505700" cy="5664952"/>
          </a:xfrm>
          <a:prstGeom prst="rect">
            <a:avLst/>
          </a:prstGeom>
        </p:spPr>
      </p:pic>
      <p:pic>
        <p:nvPicPr>
          <p:cNvPr id="3" name="Picture 2" descr="Lab-10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0" y="1744801"/>
            <a:ext cx="3822700" cy="268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27000" y="19824"/>
            <a:ext cx="115697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MELLKAS</a:t>
            </a:r>
          </a:p>
          <a:p>
            <a:pPr lvl="1"/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Könnyű, de erős védelem a mellkasi szerveknek repülés közben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vertebralis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borda</a:t>
            </a:r>
          </a:p>
          <a:p>
            <a:pPr lvl="1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processus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uncinatus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bordaporc helyett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sternalis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borda</a:t>
            </a:r>
          </a:p>
        </p:txBody>
      </p:sp>
    </p:spTree>
    <p:extLst>
      <p:ext uri="{BB962C8B-B14F-4D97-AF65-F5344CB8AC3E}">
        <p14:creationId xmlns:p14="http://schemas.microsoft.com/office/powerpoint/2010/main" val="326716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-165100" y="15829"/>
            <a:ext cx="123571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STERNUM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apos a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röpképtelen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madaraknál (emu, strucc), de van egy jelentős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carina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jól repülő madaraknál (repülő izmok itt erednek)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rostrum,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processus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craniolateral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processus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thoracicus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(=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trabecula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lateralis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processus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abdominalis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(=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trabecula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intermedia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trabecula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mediana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csirke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hu-HU" dirty="0"/>
          </a:p>
        </p:txBody>
      </p:sp>
      <p:pic>
        <p:nvPicPr>
          <p:cNvPr id="5122" name="Picture 2" descr="http://people.eku.edu/ritchisong/swordbillsk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99" y="4694974"/>
            <a:ext cx="68580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826452" y="6211669"/>
            <a:ext cx="562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kolibri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/>
              <a:t/>
            </a:r>
            <a:br>
              <a:rPr lang="en-US" dirty="0"/>
            </a:b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8120100" y="6160018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strucc</a:t>
            </a:r>
            <a:r>
              <a:rPr lang="hu-HU" dirty="0"/>
              <a:t> </a:t>
            </a:r>
          </a:p>
        </p:txBody>
      </p:sp>
      <p:pic>
        <p:nvPicPr>
          <p:cNvPr id="5126" name="Picture 6" descr="Képtalálat a következőre: „sternum bird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07" y="1686184"/>
            <a:ext cx="2095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volution: Photo Series by Patrick Gries | Inspiration Grid | Design Inspiration: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800" y="1425575"/>
            <a:ext cx="3543300" cy="472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b="4438"/>
          <a:stretch/>
        </p:blipFill>
        <p:spPr>
          <a:xfrm>
            <a:off x="3642406" y="1425575"/>
            <a:ext cx="4091293" cy="312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5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éptalálat a következőre: „pigeon sternum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527" y="3966987"/>
            <a:ext cx="2916182" cy="29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61823" t="19122" r="9736" b="29707"/>
          <a:stretch/>
        </p:blipFill>
        <p:spPr>
          <a:xfrm>
            <a:off x="3916527" y="771643"/>
            <a:ext cx="2017275" cy="290353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-527410" y="15829"/>
            <a:ext cx="12357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STERNUM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3074" name="Picture 2" descr="Képtalálat a következőre: „duck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83" y="885199"/>
            <a:ext cx="3869503" cy="277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8301" y="5440911"/>
            <a:ext cx="4198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ntermedialis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és a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medialis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trabecula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egy lyukat képez (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fenestra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medialis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galamb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r>
              <a:rPr lang="pt-BR" dirty="0"/>
              <a:t> 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5"/>
          <a:srcRect l="14481" t="4354" r="14027" b="3303"/>
          <a:stretch/>
        </p:blipFill>
        <p:spPr>
          <a:xfrm>
            <a:off x="6731504" y="527031"/>
            <a:ext cx="4975494" cy="5141343"/>
          </a:xfrm>
          <a:prstGeom prst="rect">
            <a:avLst/>
          </a:prstGeom>
        </p:spPr>
      </p:pic>
      <p:pic>
        <p:nvPicPr>
          <p:cNvPr id="1026" name="Picture 2" descr="Képtalálat a következőre: „pigeon sternum”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18804" y="4095775"/>
            <a:ext cx="2307613" cy="279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438682" y="3987198"/>
            <a:ext cx="3390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trabecula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lateralis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hiányzik (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kacsa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9426144" y="5668374"/>
            <a:ext cx="33905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trabecula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lateralis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rabecula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intermedia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rabecula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medialis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1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tyúk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7711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3008" y="304800"/>
            <a:ext cx="84602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MELLSŐ LÁB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zárnnyá alakult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ulna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nagyobb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ábtő csontok redukálódtak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carpi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radialis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carpi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ulnaris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etacarpal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csontok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metacarpal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csont hiányzik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összenő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carpal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isokkal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együtt: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carpometacarpus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ujjak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csak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digitus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alularis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(II),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digitus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major (III),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digitus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minor (IV)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ujjpercek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 és kettő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861" y="173355"/>
            <a:ext cx="3424745" cy="6654800"/>
          </a:xfrm>
          <a:prstGeom prst="rect">
            <a:avLst/>
          </a:prstGeom>
        </p:spPr>
      </p:pic>
      <p:pic>
        <p:nvPicPr>
          <p:cNvPr id="1026" name="Picture 2" descr="Képtalálat a következőre: „wing of a bird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51" y="3223736"/>
            <a:ext cx="3978917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éptalálat a következőre: „wing of a bird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08" y="3593547"/>
            <a:ext cx="3975100" cy="258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9426103" y="5916136"/>
            <a:ext cx="67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10679972" y="6285468"/>
            <a:ext cx="102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1228281" y="5379425"/>
            <a:ext cx="94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0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157" y="2681102"/>
            <a:ext cx="4807438" cy="4176898"/>
          </a:xfrm>
          <a:prstGeom prst="rect">
            <a:avLst/>
          </a:prstGeom>
        </p:spPr>
      </p:pic>
      <p:pic>
        <p:nvPicPr>
          <p:cNvPr id="4106" name="Picture 10" descr="File:Wing Muscles, color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8" y="1742547"/>
            <a:ext cx="7484066" cy="404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-9760" y="-59342"/>
            <a:ext cx="11852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IZMOK</a:t>
            </a:r>
          </a:p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Repülő izmok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pectoralis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szárny levonója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supracoracoideus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szárny emelője (ina keresztülmegy: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canalis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triosseus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galamb testtömegének 20%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mellizmokból adódik.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bszm.elte.hu/anatomy/birds/19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493760" y="558426"/>
            <a:ext cx="3059893" cy="204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5"/>
          <a:srcRect l="10331" t="15020" r="9717" b="23777"/>
          <a:stretch/>
        </p:blipFill>
        <p:spPr>
          <a:xfrm>
            <a:off x="4277205" y="4469445"/>
            <a:ext cx="3416061" cy="209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ird and Human Bone Compari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46" y="1420704"/>
            <a:ext cx="4092575" cy="278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293097" y="261205"/>
            <a:ext cx="3829050" cy="6252092"/>
            <a:chOff x="892175" y="201612"/>
            <a:chExt cx="3829050" cy="6252092"/>
          </a:xfrm>
        </p:grpSpPr>
        <p:pic>
          <p:nvPicPr>
            <p:cNvPr id="4100" name="Picture 4" descr="Képtalálat a következőre: „chicken skeleton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175" y="386278"/>
              <a:ext cx="3829050" cy="6067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1485900" y="201612"/>
              <a:ext cx="19685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hu-HU" dirty="0"/>
            </a:p>
          </p:txBody>
        </p:sp>
      </p:grpSp>
      <p:sp>
        <p:nvSpPr>
          <p:cNvPr id="7" name="Szövegdoboz 6"/>
          <p:cNvSpPr txBox="1"/>
          <p:nvPr/>
        </p:nvSpPr>
        <p:spPr>
          <a:xfrm>
            <a:off x="5230821" y="5029205"/>
            <a:ext cx="363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PNEUMATIKUS CSONTOK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MEDULLÁRIS CSONTOK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people.eku.edu/ritchisong/554images/Bird_bone_trabecula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65658" y="1765425"/>
            <a:ext cx="3969751" cy="16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0" y="3037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CSONTOK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29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-114300" y="158241"/>
            <a:ext cx="123063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IZMOK</a:t>
            </a:r>
          </a:p>
          <a:p>
            <a:pPr lvl="1"/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Hátsó láb izmai redukálódtak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csontozat merevsége miatt kevesebb izom szükséges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hátsó láb izomzata van, hogy csak a kapaszkodásra kell (kolibri)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apcsolódó ké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" t="2512" r="-218" b="268"/>
          <a:stretch/>
        </p:blipFill>
        <p:spPr bwMode="auto">
          <a:xfrm>
            <a:off x="1843572" y="1937993"/>
            <a:ext cx="5848078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691650" y="3325851"/>
            <a:ext cx="4388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mbiens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izom a medencéről ered, ina belesugárzik az ujjhajlítók inába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madár súlya segít az ujjak behajlításában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asszív mechanizmus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madár ezért tud aludni, miközben ül az ágon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9265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mikethechickenvet.files.wordpress.com/2013/04/anatomy-of-the-chicken-with-tex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82" r="-134" b="189"/>
          <a:stretch/>
        </p:blipFill>
        <p:spPr bwMode="auto">
          <a:xfrm>
            <a:off x="1422400" y="152400"/>
            <a:ext cx="9483724" cy="660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917494" y="25400"/>
            <a:ext cx="776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EMÉSZTŐ RENDSZER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7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978782"/>
            <a:ext cx="3886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Begy (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ingluvies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áplálék tárolás (a táplálék folyamatosan biztosított)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edvesíti, puhítja a táplálékot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Néhány fajban begytejet termel (galamb, pingvin)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Mirigyes gyomor (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proventriculus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Fehérje emésztő enzimeket és savat termel</a:t>
            </a:r>
          </a:p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Zúzó gyomor (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ventriculus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echanikai darabolás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egőrli a táplálékot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köveket tartalmaz, amik segítenek a feldarabolásban (mint a fogak)</a:t>
            </a:r>
          </a:p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Vékonybél, vastagbél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Kloáka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emésztő, húgy- és szaporodó készülék közös csatornája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-2253748" y="1110"/>
            <a:ext cx="776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EMÉSZTŐ RENDSZER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3886200" y="0"/>
            <a:ext cx="8305800" cy="6762751"/>
            <a:chOff x="3886200" y="0"/>
            <a:chExt cx="8305800" cy="6762751"/>
          </a:xfrm>
        </p:grpSpPr>
        <p:pic>
          <p:nvPicPr>
            <p:cNvPr id="2050" name="Picture 2" descr="https://mikethechickenvet.files.wordpress.com/2013/04/labeled_digestive_tract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0"/>
              <a:ext cx="8305800" cy="6762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Szövegdoboz 2"/>
            <p:cNvSpPr txBox="1"/>
            <p:nvPr/>
          </p:nvSpPr>
          <p:spPr>
            <a:xfrm>
              <a:off x="10506975" y="2708697"/>
              <a:ext cx="948905" cy="6463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hu-HU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Double</a:t>
              </a:r>
              <a:r>
                <a:rPr lang="hu-H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hu-HU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caecum</a:t>
              </a:r>
              <a:endParaRPr lang="hu-H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10506975" y="2431228"/>
              <a:ext cx="646981" cy="2282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hu-H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58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917" y="428108"/>
            <a:ext cx="5214996" cy="6429892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249260" y="88900"/>
            <a:ext cx="776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OROPHARYNGEALIS ÜREG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8926593" y="956965"/>
            <a:ext cx="326540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Csőr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nincs ajak, nincs fogazat,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incsenek rágóizmok</a:t>
            </a:r>
          </a:p>
          <a:p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Oropharyngealis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üreg</a:t>
            </a:r>
          </a:p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Nincs lágy szájpadlás.</a:t>
            </a:r>
          </a:p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nyelv nem kiölthető.</a:t>
            </a:r>
          </a:p>
          <a:p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apillae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linguales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apillae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pharyngeales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ditus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laryngis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(nincs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epiglottis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apillae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palatinae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papillae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pharyngeales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hoana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nfundibulum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bszm.elte.hu/anatomy/birds/13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8615" y="1534233"/>
            <a:ext cx="5939138" cy="3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01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éptalálat a következőre: „tongue bird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100" y="1473548"/>
            <a:ext cx="5579860" cy="390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éptalálat a következőre: „tongue bird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9" y="1473547"/>
            <a:ext cx="5883217" cy="392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249260" y="88900"/>
            <a:ext cx="776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NYELV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869699" y="5397609"/>
            <a:ext cx="3265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 kiölthető.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Nincsenek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intrinsic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izmai.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7781184" y="5379103"/>
            <a:ext cx="3265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Kiölthető.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Vannak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intrinsic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izmai.</a:t>
            </a:r>
          </a:p>
        </p:txBody>
      </p:sp>
    </p:spTree>
    <p:extLst>
      <p:ext uri="{BB962C8B-B14F-4D97-AF65-F5344CB8AC3E}">
        <p14:creationId xmlns:p14="http://schemas.microsoft.com/office/powerpoint/2010/main" val="428472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31385" y="1698838"/>
            <a:ext cx="35508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agy a magevő madarakban (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csirke, pulyka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icsi, vagy hiányzik a kacsában, libában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alambban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begytejet termel és két laterális zsákja van.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agolyban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nincs, ezért az emészthetetlen darabokat bagoly köpetként kiköpi.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legtöbb ragadozó madárnak van begye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790" y="729342"/>
            <a:ext cx="365760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éptalálat a következőre: „dissection abdomen chicken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232" y="577686"/>
            <a:ext cx="4200525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249260" y="88900"/>
            <a:ext cx="776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BEGY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éptalálat a következőre: „pigeon offspring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804" y="4606018"/>
            <a:ext cx="3155371" cy="207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38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700" y="550565"/>
            <a:ext cx="5898650" cy="627853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249260" y="88900"/>
            <a:ext cx="776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THORACOABDOMINÁLIS ÜREG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bszm.elte.hu/anatomy/birds/27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6718" y="1672636"/>
            <a:ext cx="6119168" cy="40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346700" y="6228271"/>
            <a:ext cx="252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Posthepaticus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septum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40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65943" y="-47265"/>
            <a:ext cx="1176074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GYOMOR</a:t>
            </a:r>
          </a:p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Mirigyes gyomor (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ventriculus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glandularis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sthmus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ventriculi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Zúzógyomor (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ventriculus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muscularis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crassus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cranioventralis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cranialis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crassus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caudodorsalis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caudalis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entrum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tendineum</a:t>
            </a: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cuticula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articles.extension.org/sites/default/files/styles/large/public/Inside_gizz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06525" y="2962158"/>
            <a:ext cx="4394084" cy="346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éptalálat a következőre: „different avian crop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326" y="349347"/>
            <a:ext cx="4790280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bszm.elte.hu/anatomy/birds/48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3890" y="3533926"/>
            <a:ext cx="3452182" cy="230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98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7209351" cy="6361309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784313" y="230832"/>
            <a:ext cx="54076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VÉKONYBÉL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hu-H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uodenum</a:t>
            </a:r>
            <a:endParaRPr lang="hu-H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ductus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ancreaticus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ductus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coledochus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duodenum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ascendens-be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nyílik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jejunum</a:t>
            </a:r>
            <a:endParaRPr lang="hu-H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hu-H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Meckel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diverticulum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ductus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vitellointestinalis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ilium</a:t>
            </a:r>
            <a:endParaRPr lang="hu-H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784313" y="4856384"/>
            <a:ext cx="46045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VASTAGBÉL</a:t>
            </a:r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dupla </a:t>
            </a:r>
            <a:r>
              <a:rPr lang="hu-H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caecum-</a:t>
            </a:r>
            <a:r>
              <a:rPr lang="hu-H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kicsi húsevőkben, nagy a növényevőkben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colorectum</a:t>
            </a:r>
            <a:endParaRPr lang="hu-H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cloaca</a:t>
            </a:r>
            <a:endParaRPr lang="hu-H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-2316200" y="0"/>
            <a:ext cx="12265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BELEK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Kapcsolódó ké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5"/>
          <a:stretch/>
        </p:blipFill>
        <p:spPr bwMode="auto">
          <a:xfrm>
            <a:off x="9369000" y="2271287"/>
            <a:ext cx="2822999" cy="21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t="21573" b="6645"/>
          <a:stretch/>
        </p:blipFill>
        <p:spPr>
          <a:xfrm>
            <a:off x="6784313" y="2271286"/>
            <a:ext cx="3553113" cy="212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A gúnár cloácája (Komarek, V. szerint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181" y="1292709"/>
            <a:ext cx="4930844" cy="490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4576234" y="302631"/>
            <a:ext cx="262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CLOACA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Képtalálat a következőre: „cloaca bird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84" y="1787059"/>
            <a:ext cx="5277916" cy="332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41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933" y="152400"/>
            <a:ext cx="4401621" cy="326831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533" y="3395316"/>
            <a:ext cx="4441388" cy="3293416"/>
          </a:xfrm>
          <a:prstGeom prst="rect">
            <a:avLst/>
          </a:prstGeom>
        </p:spPr>
      </p:pic>
      <p:pic>
        <p:nvPicPr>
          <p:cNvPr id="5128" name="Picture 8" descr="Képtalálat a következőre: „chicken skeleton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494" y="0"/>
            <a:ext cx="6560614" cy="656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970470" y="929097"/>
            <a:ext cx="41575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rős, de könnyű csontozat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fogak hiánya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sőr megléte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ellső végtag szárnnyá alakult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ej lés nyak extrém mozgékonysága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 középpontja hátrébb tolódott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sszecsontosodott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thoracalis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lumbosacralis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caudalis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régiók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medence a gerincoszlophoz nőtt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ól fejlett kapcsolóöv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rős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sternum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carina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leegyszerüsödött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végtag csontváz</a:t>
            </a:r>
            <a:endParaRPr lang="en-US" dirty="0"/>
          </a:p>
        </p:txBody>
      </p:sp>
      <p:sp>
        <p:nvSpPr>
          <p:cNvPr id="7" name="Szövegdoboz 6"/>
          <p:cNvSpPr txBox="1"/>
          <p:nvPr/>
        </p:nvSpPr>
        <p:spPr>
          <a:xfrm>
            <a:off x="1700892" y="158241"/>
            <a:ext cx="776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CSONTVÁZ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65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szm.elte.hu/anatomy/birds/38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3644840"/>
            <a:ext cx="45720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bszm.elte.hu/anatomy/birds/36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3644840"/>
            <a:ext cx="45720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bszm.elte.hu/anatomy/birds/35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493712"/>
            <a:ext cx="45720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bszm.elte.hu/anatomy/birds/33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493712"/>
            <a:ext cx="45720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2543175" y="0"/>
            <a:ext cx="726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INTESTINUM TENUE</a:t>
            </a:r>
          </a:p>
        </p:txBody>
      </p:sp>
    </p:spTree>
    <p:extLst>
      <p:ext uri="{BB962C8B-B14F-4D97-AF65-F5344CB8AC3E}">
        <p14:creationId xmlns:p14="http://schemas.microsoft.com/office/powerpoint/2010/main" val="346949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bszm.elte.hu/anatomy/birds/41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92862" y="1574006"/>
            <a:ext cx="5405214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bszm.elte.hu/anatomy/birds/40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92362" y="1574006"/>
            <a:ext cx="5405214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4531518" y="171482"/>
            <a:ext cx="410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INTESTINUM CRASSUM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35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8134727" y="736503"/>
            <a:ext cx="405727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Mandibula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preamaxillare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Maxilla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nasale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lacrimale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Orbita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scleroticus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gyűrű</a:t>
            </a: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ethmoidale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eptum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interorbitale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frontale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parietal</a:t>
            </a:r>
            <a:r>
              <a:rPr lang="hu-H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occipitale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supra-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basi-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exoccipital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jugale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squamosum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fossa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tympanica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sphenoidale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pterygoidale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Vomer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palatinum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quadratum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articulare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708" y="319045"/>
            <a:ext cx="4144260" cy="2636514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548992" y="88213"/>
            <a:ext cx="776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KOPONYA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t="318" b="2670"/>
          <a:stretch/>
        </p:blipFill>
        <p:spPr>
          <a:xfrm>
            <a:off x="3792708" y="3186391"/>
            <a:ext cx="4144260" cy="311467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2" y="0"/>
            <a:ext cx="3163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3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28155" r="21494" b="23918"/>
          <a:stretch/>
        </p:blipFill>
        <p:spPr>
          <a:xfrm>
            <a:off x="3543464" y="87773"/>
            <a:ext cx="5600535" cy="677022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-2011342" y="182624"/>
            <a:ext cx="776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NYELVCSONT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4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214" y="3395316"/>
            <a:ext cx="4441388" cy="329341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614" y="152400"/>
            <a:ext cx="4401621" cy="326831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325466" y="1853768"/>
            <a:ext cx="256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Notarium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8608166" y="1956537"/>
            <a:ext cx="256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Synsacrum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lumbosacrale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9449374" y="2833700"/>
            <a:ext cx="256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Pygostyl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-1340430" y="184030"/>
            <a:ext cx="776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GERINCOSZLOP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361990" y="1443984"/>
            <a:ext cx="256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Nyakcsigolyák</a:t>
            </a:r>
          </a:p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2827048" y="2418201"/>
            <a:ext cx="21393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Csirke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C: 14</a:t>
            </a:r>
          </a:p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Th: 7</a:t>
            </a:r>
          </a:p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L+S: 14</a:t>
            </a:r>
          </a:p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C: 7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21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iraffe skeleton: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657493"/>
            <a:ext cx="3136900" cy="476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56208" y="0"/>
            <a:ext cx="80481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NYAKCSIGOLYÁK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Változó számban: 8-25 (csirke: 14)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Nagy mobilitás az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atlanto-occipitalis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ízületnél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nyakcsigolyák között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5" name="Picture 2" descr="http://constantine.typepad.com/.a/6a0120a7fc3be9970b017c367bc393970b-p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" t="4983" r="77317" b="72550"/>
          <a:stretch/>
        </p:blipFill>
        <p:spPr bwMode="auto">
          <a:xfrm>
            <a:off x="683984" y="3610425"/>
            <a:ext cx="4953889" cy="322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people.eku.edu/ritchisong/554images/Atlas_ax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28" y="1555181"/>
            <a:ext cx="3043838" cy="205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Kapcsolódó ké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764" y="1664038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12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61140" y="258580"/>
            <a:ext cx="931817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HÁTCSIGOLYÁK, NOTARIUM</a:t>
            </a:r>
            <a:endParaRPr lang="hu-H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hátcsigolyák száma: 3-10 között (csirke: 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sszecsontosodott hátcsigolyák (kivétel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kacsa, liba, ahol szabadon állnak)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notarium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hátcsigolyák összenövésével alakul ki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notarium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után egy szabad hátcsigolya, utána a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synsacrum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t="12261" b="10825"/>
          <a:stretch/>
        </p:blipFill>
        <p:spPr>
          <a:xfrm>
            <a:off x="2665832" y="2797260"/>
            <a:ext cx="6308785" cy="38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6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1.wp.com/asknature.org/wp-content/uploads/strategy/f4d5723bbdc20303ca4b9d88a65e86ce/synsacrum.png?resize=316%2C450&amp;ss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349500"/>
            <a:ext cx="30099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1.wp.com/asknature.org/wp-content/uploads/strategy/f4d5723bbdc20303ca4b9d88a65e86ce/4321625932_516794766f_orotated.jpg?resize=631%2C450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2349500"/>
            <a:ext cx="60102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127000" y="19824"/>
            <a:ext cx="115697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SYNSACRUM, PYGOSTYL</a:t>
            </a:r>
          </a:p>
          <a:p>
            <a:pPr lvl="1"/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synsacrum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az utolsó hát-, ágyéki-, keresztcsonti-  és az első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farokcsigolyákból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nő össze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ynsacrum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összenő a medencével és kialakul az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lumbosacrale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pygostyl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összenőtt utolsó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farokcsigolyákból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alakul ki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4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3476</TotalTime>
  <Words>793</Words>
  <Application>Microsoft Office PowerPoint</Application>
  <PresentationFormat>Szélesvásznú</PresentationFormat>
  <Paragraphs>226</Paragraphs>
  <Slides>31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Allatorvosi Konyvtar, Leveltar es Muzeum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Madáranatómia</dc:title>
  <dc:creator>Dia</dc:creator>
  <cp:lastModifiedBy>Dia</cp:lastModifiedBy>
  <cp:revision>231</cp:revision>
  <cp:lastPrinted>2017-02-23T14:37:16Z</cp:lastPrinted>
  <dcterms:created xsi:type="dcterms:W3CDTF">2017-01-05T09:45:06Z</dcterms:created>
  <dcterms:modified xsi:type="dcterms:W3CDTF">2018-04-12T11:26:39Z</dcterms:modified>
</cp:coreProperties>
</file>