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59" r:id="rId4"/>
    <p:sldId id="271" r:id="rId5"/>
    <p:sldId id="261" r:id="rId6"/>
    <p:sldId id="262" r:id="rId7"/>
    <p:sldId id="270" r:id="rId8"/>
    <p:sldId id="263" r:id="rId9"/>
    <p:sldId id="264" r:id="rId10"/>
    <p:sldId id="267" r:id="rId11"/>
    <p:sldId id="277" r:id="rId12"/>
    <p:sldId id="278" r:id="rId13"/>
    <p:sldId id="268" r:id="rId14"/>
    <p:sldId id="269" r:id="rId15"/>
    <p:sldId id="279" r:id="rId16"/>
    <p:sldId id="281" r:id="rId17"/>
    <p:sldId id="321" r:id="rId18"/>
    <p:sldId id="280" r:id="rId19"/>
    <p:sldId id="326" r:id="rId20"/>
    <p:sldId id="327" r:id="rId21"/>
    <p:sldId id="284" r:id="rId22"/>
    <p:sldId id="285" r:id="rId23"/>
    <p:sldId id="287" r:id="rId24"/>
    <p:sldId id="301" r:id="rId25"/>
    <p:sldId id="302" r:id="rId26"/>
    <p:sldId id="303" r:id="rId27"/>
    <p:sldId id="304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28" r:id="rId37"/>
    <p:sldId id="316" r:id="rId38"/>
    <p:sldId id="317" r:id="rId39"/>
    <p:sldId id="319" r:id="rId40"/>
    <p:sldId id="318" r:id="rId41"/>
    <p:sldId id="325" r:id="rId42"/>
    <p:sldId id="320" r:id="rId4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8C924-2A1F-4A91-9B71-89FF671414F4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E896A-3EFA-413B-9B4A-57C4EE8E0F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575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F90317-54C4-4A46-8641-D3183B05B063}" type="slidenum">
              <a:rPr lang="en-US" altLang="hu-HU"/>
              <a:pPr/>
              <a:t>5</a:t>
            </a:fld>
            <a:endParaRPr lang="en-US" altLang="hu-HU"/>
          </a:p>
        </p:txBody>
      </p:sp>
      <p:sp>
        <p:nvSpPr>
          <p:cNvPr id="174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411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  <p:sp>
        <p:nvSpPr>
          <p:cNvPr id="17412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1497D0F-6727-4B12-83CB-3A403ADA722A}" type="slidenum">
              <a:rPr lang="hu-HU" altLang="hu-HU" sz="1200"/>
              <a:pPr algn="r"/>
              <a:t>5</a:t>
            </a:fld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251427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A218C-0EDF-4102-9BBA-126BB19E8712}" type="slidenum">
              <a:rPr lang="en-US" altLang="hu-HU"/>
              <a:pPr/>
              <a:t>10</a:t>
            </a:fld>
            <a:endParaRPr lang="en-US" altLang="hu-HU"/>
          </a:p>
        </p:txBody>
      </p:sp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hu-HU" altLang="hu-HU"/>
          </a:p>
        </p:txBody>
      </p:sp>
      <p:sp>
        <p:nvSpPr>
          <p:cNvPr id="33796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313D38A-4F1E-42D9-A605-C4FAF14FC96F}" type="slidenum">
              <a:rPr lang="hu-HU" altLang="hu-HU" sz="1200"/>
              <a:pPr algn="r"/>
              <a:t>10</a:t>
            </a:fld>
            <a:endParaRPr lang="hu-HU" altLang="hu-HU" sz="1200"/>
          </a:p>
        </p:txBody>
      </p:sp>
    </p:spTree>
    <p:extLst>
      <p:ext uri="{BB962C8B-B14F-4D97-AF65-F5344CB8AC3E}">
        <p14:creationId xmlns:p14="http://schemas.microsoft.com/office/powerpoint/2010/main" val="194510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279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788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4436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FE41BE7-5B6A-4AD9-B001-5A0153A32E73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53435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FEFAE4D-AA24-4A16-BB62-AC2887500926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6998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98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51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898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554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614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40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64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950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41E70-0CE8-4944-8059-3BF05CFB150F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45929-B4E4-4023-8B05-40BA6B3709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01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" TargetMode="External"/><Relationship Id="rId3" Type="http://schemas.openxmlformats.org/officeDocument/2006/relationships/hyperlink" Target="http://www.cram.com/flashcards" TargetMode="External"/><Relationship Id="rId7" Type="http://schemas.openxmlformats.org/officeDocument/2006/relationships/hyperlink" Target="https://www.unifr.ch/" TargetMode="External"/><Relationship Id="rId2" Type="http://schemas.openxmlformats.org/officeDocument/2006/relationships/hyperlink" Target="https://academic.amc.edu/martino/grossanatom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-learning.studmed.unibe.ch/" TargetMode="External"/><Relationship Id="rId5" Type="http://schemas.openxmlformats.org/officeDocument/2006/relationships/hyperlink" Target="http://fblt.cz/en/skripta/viii-rozmnozovaci-soustavy/1-zenske-pohlavni-organy-tehotenstvi-a-porod/" TargetMode="External"/><Relationship Id="rId4" Type="http://schemas.openxmlformats.org/officeDocument/2006/relationships/hyperlink" Target="http://www.embryology.c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74710" y="979714"/>
            <a:ext cx="9144000" cy="1793130"/>
          </a:xfrm>
        </p:spPr>
        <p:txBody>
          <a:bodyPr>
            <a:normAutofit/>
          </a:bodyPr>
          <a:lstStyle/>
          <a:p>
            <a:r>
              <a:rPr lang="hu-HU" sz="4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WEIBLICHE INNERE UND </a:t>
            </a:r>
            <a:r>
              <a:rPr lang="hu-HU" sz="4400" b="1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ÄUßERE</a:t>
            </a:r>
            <a:r>
              <a:rPr lang="hu-HU" sz="4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GESCHLECHTSORGANE</a:t>
            </a:r>
            <a:endParaRPr lang="hu-HU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pPr marL="355600" indent="-355600">
              <a:lnSpc>
                <a:spcPct val="150000"/>
              </a:lnSpc>
            </a:pPr>
            <a:r>
              <a:rPr lang="hu-HU" altLang="hu-HU" b="1" dirty="0">
                <a:latin typeface="Book Antiqua" panose="02040602050305030304" pitchFamily="18" charset="0"/>
              </a:rPr>
              <a:t>Andrea Heinzlmann</a:t>
            </a:r>
          </a:p>
          <a:p>
            <a:pPr marL="355600" indent="-355600">
              <a:lnSpc>
                <a:spcPct val="150000"/>
              </a:lnSpc>
            </a:pPr>
            <a:r>
              <a:rPr lang="hu-HU" altLang="hu-HU" b="1" dirty="0" err="1">
                <a:latin typeface="Book Antiqua" panose="02040602050305030304" pitchFamily="18" charset="0"/>
              </a:rPr>
              <a:t>Universit</a:t>
            </a:r>
            <a:r>
              <a:rPr lang="en-US" altLang="hu-HU" b="1" dirty="0">
                <a:latin typeface="Book Antiqua" panose="02040602050305030304" pitchFamily="18" charset="0"/>
              </a:rPr>
              <a:t>ä</a:t>
            </a:r>
            <a:r>
              <a:rPr lang="hu-HU" altLang="hu-HU" b="1" dirty="0">
                <a:latin typeface="Book Antiqua" panose="02040602050305030304" pitchFamily="18" charset="0"/>
              </a:rPr>
              <a:t>t </a:t>
            </a:r>
            <a:r>
              <a:rPr lang="hu-HU" altLang="hu-HU" b="1" dirty="0" err="1">
                <a:latin typeface="Book Antiqua" panose="02040602050305030304" pitchFamily="18" charset="0"/>
              </a:rPr>
              <a:t>für</a:t>
            </a:r>
            <a:r>
              <a:rPr lang="hu-HU" altLang="hu-HU" b="1" dirty="0">
                <a:latin typeface="Book Antiqua" panose="02040602050305030304" pitchFamily="18" charset="0"/>
              </a:rPr>
              <a:t> </a:t>
            </a:r>
            <a:r>
              <a:rPr lang="hu-HU" altLang="hu-HU" b="1" dirty="0" err="1">
                <a:latin typeface="Book Antiqua" panose="02040602050305030304" pitchFamily="18" charset="0"/>
              </a:rPr>
              <a:t>Veterinär</a:t>
            </a:r>
            <a:r>
              <a:rPr lang="hu-HU" altLang="hu-HU" b="1" dirty="0">
                <a:latin typeface="Book Antiqua" panose="02040602050305030304" pitchFamily="18" charset="0"/>
              </a:rPr>
              <a:t> </a:t>
            </a:r>
            <a:r>
              <a:rPr lang="hu-HU" altLang="hu-HU" b="1" dirty="0" err="1">
                <a:latin typeface="Book Antiqua" panose="02040602050305030304" pitchFamily="18" charset="0"/>
              </a:rPr>
              <a:t>Medizine</a:t>
            </a:r>
            <a:endParaRPr lang="hu-HU" altLang="hu-HU" b="1" dirty="0">
              <a:latin typeface="Book Antiqua" panose="02040602050305030304" pitchFamily="18" charset="0"/>
            </a:endParaRPr>
          </a:p>
          <a:p>
            <a:pPr marL="355600" indent="-355600">
              <a:lnSpc>
                <a:spcPct val="150000"/>
              </a:lnSpc>
            </a:pPr>
            <a:r>
              <a:rPr lang="hu-HU" altLang="hu-HU" b="1" dirty="0" err="1">
                <a:latin typeface="Book Antiqua" panose="02040602050305030304" pitchFamily="18" charset="0"/>
              </a:rPr>
              <a:t>Lehrstuhl</a:t>
            </a:r>
            <a:r>
              <a:rPr lang="hu-HU" altLang="hu-HU" b="1" dirty="0">
                <a:latin typeface="Book Antiqua" panose="02040602050305030304" pitchFamily="18" charset="0"/>
              </a:rPr>
              <a:t> </a:t>
            </a:r>
            <a:r>
              <a:rPr lang="hu-HU" altLang="hu-HU" b="1" dirty="0" err="1">
                <a:latin typeface="Book Antiqua" panose="02040602050305030304" pitchFamily="18" charset="0"/>
              </a:rPr>
              <a:t>für</a:t>
            </a:r>
            <a:r>
              <a:rPr lang="hu-HU" altLang="hu-HU" b="1" dirty="0">
                <a:latin typeface="Book Antiqua" panose="02040602050305030304" pitchFamily="18" charset="0"/>
              </a:rPr>
              <a:t> </a:t>
            </a:r>
            <a:r>
              <a:rPr lang="hu-HU" altLang="hu-HU" b="1" dirty="0" err="1">
                <a:latin typeface="Book Antiqua" panose="02040602050305030304" pitchFamily="18" charset="0"/>
              </a:rPr>
              <a:t>Anatomie</a:t>
            </a:r>
            <a:r>
              <a:rPr lang="hu-HU" altLang="hu-HU" b="1" dirty="0">
                <a:latin typeface="Book Antiqua" panose="02040602050305030304" pitchFamily="18" charset="0"/>
              </a:rPr>
              <a:t> und </a:t>
            </a:r>
            <a:r>
              <a:rPr lang="hu-HU" altLang="hu-HU" b="1" dirty="0" err="1">
                <a:latin typeface="Book Antiqua" panose="02040602050305030304" pitchFamily="18" charset="0"/>
              </a:rPr>
              <a:t>Histologie</a:t>
            </a:r>
            <a:endParaRPr lang="hu-HU" altLang="hu-HU" b="1" dirty="0">
              <a:latin typeface="Book Antiqua" panose="02040602050305030304" pitchFamily="18" charset="0"/>
            </a:endParaRPr>
          </a:p>
          <a:p>
            <a:pPr marL="355600" indent="-355600">
              <a:lnSpc>
                <a:spcPct val="150000"/>
              </a:lnSpc>
            </a:pPr>
            <a:r>
              <a:rPr lang="hu-HU" altLang="hu-HU" b="1" dirty="0" err="1">
                <a:latin typeface="Book Antiqua" panose="02040602050305030304" pitchFamily="18" charset="0"/>
              </a:rPr>
              <a:t>Kurs</a:t>
            </a:r>
            <a:r>
              <a:rPr lang="hu-HU" altLang="hu-HU" b="1" dirty="0">
                <a:latin typeface="Book Antiqua" panose="02040602050305030304" pitchFamily="18" charset="0"/>
              </a:rPr>
              <a:t> </a:t>
            </a:r>
            <a:r>
              <a:rPr lang="hu-HU" altLang="hu-HU" b="1" dirty="0" err="1">
                <a:latin typeface="Book Antiqua" panose="02040602050305030304" pitchFamily="18" charset="0"/>
              </a:rPr>
              <a:t>für</a:t>
            </a:r>
            <a:r>
              <a:rPr lang="hu-HU" altLang="hu-HU" b="1" dirty="0">
                <a:latin typeface="Book Antiqua" panose="02040602050305030304" pitchFamily="18" charset="0"/>
              </a:rPr>
              <a:t> Human </a:t>
            </a:r>
            <a:r>
              <a:rPr lang="hu-HU" altLang="hu-HU" b="1" dirty="0" err="1">
                <a:latin typeface="Book Antiqua" panose="02040602050305030304" pitchFamily="18" charset="0"/>
              </a:rPr>
              <a:t>Anatomie</a:t>
            </a:r>
            <a:endParaRPr lang="hu-HU" altLang="hu-HU" b="1" dirty="0">
              <a:latin typeface="Book Antiqua" panose="02040602050305030304" pitchFamily="18" charset="0"/>
            </a:endParaRPr>
          </a:p>
          <a:p>
            <a:pPr marL="355600" indent="-355600">
              <a:lnSpc>
                <a:spcPct val="150000"/>
              </a:lnSpc>
            </a:pPr>
            <a:r>
              <a:rPr lang="hu-HU" altLang="hu-HU" b="1" dirty="0">
                <a:latin typeface="Book Antiqua" panose="02040602050305030304" pitchFamily="18" charset="0"/>
              </a:rPr>
              <a:t>2018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3980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 idx="4294967295"/>
          </p:nvPr>
        </p:nvSpPr>
        <p:spPr>
          <a:xfrm>
            <a:off x="2187262" y="136328"/>
            <a:ext cx="8229600" cy="680584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PERITONEALVERTH</a:t>
            </a:r>
            <a:r>
              <a:rPr lang="en-US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LTNISSE DES 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45232" y="979714"/>
            <a:ext cx="6800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(„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breites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Gebärmutterband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”):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eine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Bauchfellduplikatur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von der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Uterus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zur seitlichen Wand des kleinen Beckens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seitliche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Befestigung des Uterus und der anhängenden Strukturen an der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Beckenwand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academic.amc.edu/martino/grossanatomy/site/Medical/Lab%20Manual/Reproductive/Dissections/Images/Female%20Pelvis%20Images/Broad%20ligamen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178" y="728167"/>
            <a:ext cx="3634530" cy="27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oytunerbas.com.tr/wp-content/uploads/2014/05/o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0" y="2800921"/>
            <a:ext cx="6642002" cy="29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5682343" y="4926563"/>
            <a:ext cx="774441" cy="242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74" name="Picture 6" descr="https://khb.imgix.net/images/anatomy_term/ligamentum-latum-uteri/aGTTnSUIs4ZRYU8xXe5Q_Broad_Ligament__1_.png?ixlib=rb-1.0.0&amp;w=800&amp;h=800&amp;fit=max&amp;mark=%2Fimages%2Fwatermark_full_800x800_bottom_right_logo_diag.png&amp;markw=800&amp;markh=800&amp;auto=format&amp;s=4a8e71a7f40798757cb4868bc9e343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391" y="3705612"/>
            <a:ext cx="4635438" cy="29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9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73225" y="1017328"/>
            <a:ext cx="4330737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Ligamentum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uteri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unterteilt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drei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Abschnitte: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Mesometrium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5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größte Teil des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50000"/>
              </a:lnSpc>
              <a:buFontTx/>
              <a:buChar char="-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unmittelbar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am Uterus ansetzt</a:t>
            </a:r>
          </a:p>
          <a:p>
            <a:pPr>
              <a:lnSpc>
                <a:spcPct val="2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Mesosalpinx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Teil, der beidseits die Tuba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umgibt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Mesovarium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Teil, der beidseits den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Ovar umgibt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785393" y="293882"/>
            <a:ext cx="510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PERITONEALVERTH</a:t>
            </a:r>
            <a:r>
              <a:rPr lang="en-US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LTNISSE DES UTERUS</a:t>
            </a:r>
            <a:endParaRPr lang="hu-HU" dirty="0"/>
          </a:p>
        </p:txBody>
      </p:sp>
      <p:pic>
        <p:nvPicPr>
          <p:cNvPr id="21506" name="Picture 2" descr="http://webmedia.unmc.edu/medicine/todd/dissection/idg28pelvis/p0356mesova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04" y="803980"/>
            <a:ext cx="3818978" cy="252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khb.imgix.net/images/anatomy_term/mesometrium/LKH8zkyDIAmkRH4KWBSJg_Mesometrium_01.png?ixlib=rb-1.0.0&amp;w=800&amp;h=800&amp;fit=max&amp;mark=%2Fimages%2Fwatermark_full_800x800_bottom_right_logo_diag.png&amp;markw=800&amp;markh=800&amp;auto=format&amp;s=24a007607aeb1807f5df1234e120a50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62" y="1483298"/>
            <a:ext cx="3272019" cy="20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khb.imgix.net/images/anatomy_term/mesosalpinx/UYsaD0k5XWW9f8u7c5YyoA_Mesosalpinx_01.png?ixlib=rb-1.0.0&amp;w=800&amp;h=800&amp;fit=max&amp;mark=%2Fimages%2Fwatermark_full_800x800_bottom_right_logo_diag.png&amp;markw=800&amp;markh=800&amp;auto=format&amp;s=944bee996c336afb3ab9b454572c11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01" y="4269259"/>
            <a:ext cx="3264481" cy="207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798603" y="1483298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Mesometrium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57700" y="4313574"/>
            <a:ext cx="9509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Mesosalpinx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「mesovarium」の画像検索結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2" b="3964"/>
          <a:stretch/>
        </p:blipFill>
        <p:spPr bwMode="auto">
          <a:xfrm>
            <a:off x="7009843" y="4027000"/>
            <a:ext cx="5033039" cy="25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80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62000" y="1139422"/>
            <a:ext cx="83446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cardinale</a:t>
            </a:r>
            <a:r>
              <a:rPr lang="hu-H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Unterrand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endParaRPr lang="hu-HU" sz="12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enthält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folgende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Strukturen</a:t>
            </a:r>
            <a:r>
              <a:rPr lang="hu-HU" sz="12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Ovarium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Tuba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ovarica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ovarii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proprium</a:t>
            </a:r>
            <a:endParaRPr lang="hu-HU" sz="1200" b="1" i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teres </a:t>
            </a:r>
            <a:r>
              <a:rPr lang="hu-HU" sz="1200" b="1" i="0" u="none" strike="noStrike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2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234768" y="403477"/>
            <a:ext cx="510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PERITONEALVERTH</a:t>
            </a:r>
            <a:r>
              <a:rPr lang="en-US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LTNISSE DES UTERUS</a:t>
            </a:r>
            <a:endParaRPr lang="hu-HU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6105167" y="1465992"/>
            <a:ext cx="4468715" cy="3656824"/>
            <a:chOff x="6071183" y="934147"/>
            <a:chExt cx="4468715" cy="3656824"/>
          </a:xfrm>
        </p:grpSpPr>
        <p:pic>
          <p:nvPicPr>
            <p:cNvPr id="22530" name="Picture 2" descr="https://s-media-cache-ak0.pinimg.com/736x/50/67/da/5067da452d6a88a2ad0a2df2faa3d2e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183" y="971471"/>
              <a:ext cx="4391025" cy="361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6400799" y="934147"/>
              <a:ext cx="168884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9496165" y="3013755"/>
              <a:ext cx="1043733" cy="5254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Arteria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uterina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270170" y="3816219"/>
              <a:ext cx="97038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uterosacrale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148873" y="3262221"/>
              <a:ext cx="109168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Ligamentum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cardinale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083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91217" y="263789"/>
            <a:ext cx="10972800" cy="86713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EXCAVATIO RECTOUTERINA </a:t>
            </a:r>
            <a:b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(DOUGLAS RAUM)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9956" y="1354793"/>
            <a:ext cx="10717764" cy="45259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taschenförmige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Aussackung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Peritoneums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 </a:t>
            </a: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reicht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hintere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Scheidengewölbe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heran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Plicae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rectouterinae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begrenzen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dessen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Eingang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stellt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damit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stehenden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sitzenden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Menschen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tiefste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Stelle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Bauchhöhle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Entzündungen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maligne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Prozesse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Bauchraum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können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Schwerkraft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folgend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hierher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absteigen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abtropfen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dort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abkapseln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hu-HU" altLang="hu-HU" sz="1200" b="1" dirty="0"/>
          </a:p>
          <a:p>
            <a:pPr>
              <a:buFontTx/>
              <a:buNone/>
            </a:pPr>
            <a:endParaRPr lang="hu-HU" altLang="hu-HU" sz="1400" b="1" dirty="0"/>
          </a:p>
          <a:p>
            <a:pPr>
              <a:buFontTx/>
              <a:buNone/>
            </a:pPr>
            <a:endParaRPr lang="hu-HU" altLang="hu-HU" sz="1400" b="1" dirty="0"/>
          </a:p>
          <a:p>
            <a:pPr>
              <a:buFontTx/>
              <a:buNone/>
            </a:pPr>
            <a:endParaRPr lang="en-US" altLang="hu-HU" sz="1400" b="1" dirty="0"/>
          </a:p>
        </p:txBody>
      </p:sp>
      <p:pic>
        <p:nvPicPr>
          <p:cNvPr id="38916" name="Picture 4" descr="Douglas-ür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4471" y="167425"/>
            <a:ext cx="3632850" cy="28016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 descr="https://academic.amc.edu/martino/grossanatomy/site/Medical/Lab%20Manual/Reproductive/Dissections/Images/Female%20Pelvis%20Images/Rectouterine%20pouc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18" y="3458956"/>
            <a:ext cx="4083699" cy="30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ce-study.netdna-ssl.com/images/upload-flashcards/888810/550613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70" y="3464533"/>
            <a:ext cx="2929813" cy="305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809655" y="6521731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Excavatio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rectouterina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37905" y="4597758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58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6966" y="240110"/>
            <a:ext cx="10515600" cy="664321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DOUGLAS PUNCTIO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4" descr="Douglas-puncti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2575" r="3448" b="3859"/>
          <a:stretch/>
        </p:blipFill>
        <p:spPr>
          <a:xfrm>
            <a:off x="6452315" y="2982624"/>
            <a:ext cx="4662153" cy="34825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403475" y="140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36895" y="1037834"/>
            <a:ext cx="1089574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alt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alt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alt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hu-HU" alt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geschieht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Regel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Keimbestimmung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Peritonitis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zytologische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Diagnostik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malignen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Erkrankungen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Aussaat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Bauchraum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Peritonealkarzinose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Bestätigung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intraperitonealen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Blutungen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Spülungen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Entlastungen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eines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Douglas-Abszesses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können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vorgenommen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Douglas-ür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695" y="2834518"/>
            <a:ext cx="4829992" cy="3724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90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440" y="192822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EILEITER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4248" y="90403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ermöglicht 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der reifen Oozyte 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Eierstock in die 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Gebärmutter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erfolgt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Gegenwart von Spermien die Befruchtung der 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Eizelle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Eierstock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und Eileiter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häufig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unter dem Begriff Adnexe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zusammengefasst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10–15 cm lange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Schläuche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Mesosalpinx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Ligamentum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uteri befestigt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academic.amc.edu/martino/grossanatomy/site/Medical/Lab%20Manual/Reproductive/Dissections/Images/Female%20Pelvis%20Images/Fallopian%20tub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52" y="2512815"/>
            <a:ext cx="3724373" cy="27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fce-study.netdna-ssl.com/images/upload-flashcards/888810/550640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09" y="3079703"/>
            <a:ext cx="3023117" cy="31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tatic.kenhub.com/images/library/1651/content_tuba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0" y="3518810"/>
            <a:ext cx="4274976" cy="271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dn2.hubspot.net/hub/189659/file-31159577-png/images/uterus-uterine-anatomy-ovaries-fallopian-tubes-fimbriae.png?t=14589154980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077" y="192822"/>
            <a:ext cx="2782455" cy="20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76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4110" y="256096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EILEITER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587" y="95343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MESOSALPINX: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seröser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peritonealer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Überzug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bildet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den oberen Rand des Ligamentum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MYSALPINX –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Muskelschicht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die kontraktilen Bewegungen der Eileiter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verantwortlich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 glatte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Muskulatur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://webmedia.unmc.edu/medicine/todd/dissection/idg28pelvis/p0356mesova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9" y="3023103"/>
            <a:ext cx="5422641" cy="3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fce-study.netdna-ssl.com/images/upload-flashcards/888810/550631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721" y="139959"/>
            <a:ext cx="2847104" cy="28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khb.imgix.net/images/anatomy_term/mesosalpinx/UYsaD0k5XWW9f8u7c5YyoA_Mesosalpinx_01.png?ixlib=rb-1.0.0&amp;w=800&amp;h=800&amp;fit=max&amp;mark=%2Fimages%2Fwatermark_full_800x800_bottom_right_logo_diag.png&amp;markw=800&amp;markh=800&amp;auto=format&amp;s=944bee996c336afb3ab9b454572c11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737" y="3403701"/>
            <a:ext cx="4661063" cy="29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0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930" y="303542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EILEITER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9842" y="96096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ISTHMUS TUBAE UTERINAE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PARS UTERINA TUBAE UTERINAE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Gebärmutterwand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durchbohrende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öffnet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sich mit dem 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uterinum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in die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Gebärmutterhöhl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321837" y="43762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endParaRPr lang="hu-HU" dirty="0"/>
          </a:p>
        </p:txBody>
      </p:sp>
      <p:pic>
        <p:nvPicPr>
          <p:cNvPr id="10242" name="Picture 2" descr="https://academic.amc.edu/martino/grossanatomy/site/Medical/Lab%20Manual/Reproductive/Dissections/Images/Female%20Pelvis%20Images/Isthn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0" y="3103210"/>
            <a:ext cx="3335437" cy="25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59690" y="5604788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://www.memrise.com/s3_proxy/?f=uploads/mems/333344600013052008435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 r="2176" b="3050"/>
          <a:stretch/>
        </p:blipFill>
        <p:spPr bwMode="auto">
          <a:xfrm>
            <a:off x="7417837" y="1160750"/>
            <a:ext cx="4745469" cy="54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Csoportba foglalás 11"/>
          <p:cNvGrpSpPr/>
          <p:nvPr/>
        </p:nvGrpSpPr>
        <p:grpSpPr>
          <a:xfrm>
            <a:off x="3723622" y="3305546"/>
            <a:ext cx="3524926" cy="3290089"/>
            <a:chOff x="3824477" y="2696547"/>
            <a:chExt cx="3343902" cy="3097764"/>
          </a:xfrm>
        </p:grpSpPr>
        <p:pic>
          <p:nvPicPr>
            <p:cNvPr id="15364" name="Picture 4" descr="http://mor.ccb.ufsc.br/files/2014/09/tuba-uterina-Figura-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"/>
            <a:stretch/>
          </p:blipFill>
          <p:spPr bwMode="auto">
            <a:xfrm>
              <a:off x="3824477" y="2696547"/>
              <a:ext cx="3343902" cy="3097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4285861" y="3845319"/>
              <a:ext cx="752669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Isthmus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4662196" y="3437490"/>
              <a:ext cx="712238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Ampulla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5441449" y="2887845"/>
              <a:ext cx="1024665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Infundibulum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6435653" y="3045777"/>
              <a:ext cx="732726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Fimbriae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153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1481" y="247341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EILEITER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573" y="10505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TEILE: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AMPULLA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TUBAE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UTERINAE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321837" y="43762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endParaRPr lang="hu-HU" dirty="0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8573193" y="0"/>
            <a:ext cx="3471326" cy="3014753"/>
            <a:chOff x="5499202" y="651110"/>
            <a:chExt cx="3072158" cy="2550340"/>
          </a:xfrm>
        </p:grpSpPr>
        <p:pic>
          <p:nvPicPr>
            <p:cNvPr id="10244" name="Picture 4" descr="https://academic.amc.edu/martino/grossanatomy/site/Medical/Lab%20Manual/Reproductive/Dissections/Images/Female%20Pelvis%20Images/ampull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202" y="897331"/>
              <a:ext cx="3072158" cy="230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5500477" y="651110"/>
              <a:ext cx="6896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Ampulla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Csoportba foglalás 15"/>
          <p:cNvGrpSpPr/>
          <p:nvPr/>
        </p:nvGrpSpPr>
        <p:grpSpPr>
          <a:xfrm>
            <a:off x="200106" y="2124229"/>
            <a:ext cx="11838923" cy="4612364"/>
            <a:chOff x="150823" y="2045942"/>
            <a:chExt cx="11838923" cy="4612364"/>
          </a:xfrm>
        </p:grpSpPr>
        <p:sp>
          <p:nvSpPr>
            <p:cNvPr id="17" name="Téglalap 16"/>
            <p:cNvSpPr/>
            <p:nvPr/>
          </p:nvSpPr>
          <p:spPr>
            <a:xfrm>
              <a:off x="1321837" y="4376258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b="0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 </a:t>
              </a:r>
              <a:endParaRPr lang="hu-HU" dirty="0"/>
            </a:p>
          </p:txBody>
        </p:sp>
        <p:pic>
          <p:nvPicPr>
            <p:cNvPr id="19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t="6449" r="2175" b="56733"/>
            <a:stretch/>
          </p:blipFill>
          <p:spPr bwMode="auto">
            <a:xfrm>
              <a:off x="150823" y="2045942"/>
              <a:ext cx="6364702" cy="347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46298" r="6830" b="3050"/>
            <a:stretch/>
          </p:blipFill>
          <p:spPr bwMode="auto">
            <a:xfrm>
              <a:off x="6564808" y="3066434"/>
              <a:ext cx="5424938" cy="3591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Ellipszis 9"/>
          <p:cNvSpPr/>
          <p:nvPr/>
        </p:nvSpPr>
        <p:spPr>
          <a:xfrm>
            <a:off x="1371120" y="2498501"/>
            <a:ext cx="831167" cy="3992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006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3546" y="150715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EILEITER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8493" y="86539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TEILE: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IV. INFUNDIBULUM TUBAE UTERINAE:</a:t>
            </a:r>
          </a:p>
          <a:p>
            <a:pPr>
              <a:lnSpc>
                <a:spcPct val="150000"/>
              </a:lnSpc>
            </a:pPr>
            <a:r>
              <a:rPr lang="de-DE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 Eierstock befindliche Ende des Eileiters </a:t>
            </a:r>
            <a:endParaRPr lang="hu-HU" sz="1200" b="1" i="0" dirty="0" smtClean="0">
              <a:solidFill>
                <a:srgbClr val="25252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6" name="Picture 6" descr="https://academic.amc.edu/martino/grossanatomy/site/Medical/Lab%20Manual/Reproductive/Dissections/Images/Female%20Pelvis%20Images/infundibul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93" y="104102"/>
            <a:ext cx="3309615" cy="24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226270" y="2306968"/>
            <a:ext cx="11764778" cy="4315741"/>
            <a:chOff x="226270" y="2306968"/>
            <a:chExt cx="11764778" cy="4315741"/>
          </a:xfrm>
        </p:grpSpPr>
        <p:sp>
          <p:nvSpPr>
            <p:cNvPr id="4" name="Téglalap 3"/>
            <p:cNvSpPr/>
            <p:nvPr/>
          </p:nvSpPr>
          <p:spPr>
            <a:xfrm>
              <a:off x="1321837" y="4376258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b="0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 </a:t>
              </a:r>
              <a:endParaRPr lang="hu-HU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8639493" y="2595235"/>
              <a:ext cx="997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Infundibulum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t="6449" r="2175" b="56733"/>
            <a:stretch/>
          </p:blipFill>
          <p:spPr bwMode="auto">
            <a:xfrm>
              <a:off x="226270" y="2306968"/>
              <a:ext cx="6364702" cy="347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46298" r="6830" b="3050"/>
            <a:stretch/>
          </p:blipFill>
          <p:spPr bwMode="auto">
            <a:xfrm>
              <a:off x="6320883" y="2868471"/>
              <a:ext cx="5670165" cy="375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Ellipszis 9"/>
          <p:cNvSpPr/>
          <p:nvPr/>
        </p:nvSpPr>
        <p:spPr>
          <a:xfrm>
            <a:off x="5357611" y="3232597"/>
            <a:ext cx="963272" cy="4636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25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7166" y="123137"/>
            <a:ext cx="10515600" cy="654990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EINTEILUNG DER GESCHLECHTSORGANE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339" y="1349765"/>
            <a:ext cx="10515600" cy="4351338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Innere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Geschlechtsorgane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Ovarium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Eierstock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Tuba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Eileiter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Geb</a:t>
            </a:r>
            <a:r>
              <a:rPr lang="en-US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remutter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Vagina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Scheide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l-GR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ere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Geschlechtsorgane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Urethra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feminina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weibliche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Harnröhre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Clitoris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Kitzler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Labia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minora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Schamlippen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Labia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majora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gro</a:t>
            </a:r>
            <a:r>
              <a:rPr lang="el-GR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Schamlippen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eesom.com/fileadmin/user_upload/bilder/medizin/frauen/geschlechtsorgane/Gebaermutter-Detail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6268" r="2565" b="7454"/>
          <a:stretch/>
        </p:blipFill>
        <p:spPr bwMode="auto">
          <a:xfrm>
            <a:off x="7994148" y="697836"/>
            <a:ext cx="3139826" cy="28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thieme.de/statics/dokumente/thieme/final/de/dokumente/tw_pflegepaedagogik/abb-64-01-die-weiblichen-geschlechtsorg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70" y="764919"/>
            <a:ext cx="4271043" cy="325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slideplayer.org/10/2845076/slides/slide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6" t="28666" r="21821" b="18545"/>
          <a:stretch/>
        </p:blipFill>
        <p:spPr bwMode="auto">
          <a:xfrm>
            <a:off x="7278917" y="3772638"/>
            <a:ext cx="4535194" cy="28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47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3546" y="150715"/>
            <a:ext cx="10515600" cy="5616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EILEITER (TUBA UTERINA)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9149" y="6294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TEILE: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FIMBRIAE TUBAE </a:t>
            </a:r>
          </a:p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weisen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vom Eierstock zum Eileiter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Fimbrien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rhythmische Bewegungen auf</a:t>
            </a:r>
            <a:endParaRPr lang="hu-HU" sz="1200" b="1" dirty="0" smtClean="0">
              <a:solidFill>
                <a:srgbClr val="25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VI. FIMBRIAE OVARICAE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Fimbria</a:t>
            </a:r>
            <a:r>
              <a:rPr lang="hu-HU" sz="1200" b="1" dirty="0" smtClean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die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Eierstock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verwachsen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VIV. OSTIUM ABDOMINALE</a:t>
            </a:r>
          </a:p>
        </p:txBody>
      </p:sp>
      <p:sp>
        <p:nvSpPr>
          <p:cNvPr id="4" name="Téglalap 3"/>
          <p:cNvSpPr/>
          <p:nvPr/>
        </p:nvSpPr>
        <p:spPr>
          <a:xfrm>
            <a:off x="1321837" y="43762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</a:t>
            </a:r>
            <a:endParaRPr lang="hu-HU" dirty="0"/>
          </a:p>
        </p:txBody>
      </p:sp>
      <p:pic>
        <p:nvPicPr>
          <p:cNvPr id="10248" name="Picture 8" descr="https://academic.amc.edu/martino/grossanatomy/site/Medical/Lab%20Manual/Reproductive/Dissections/Images/Female%20Pelvis%20Images/frimb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56" y="723476"/>
            <a:ext cx="2889659" cy="21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089556" y="287411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Fimbriae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0" name="Picture 10" descr="https://academic.amc.edu/martino/grossanatomy/site/Medical/Lab%20Manual/Reproductive/Dissections/Images/Female%20Pelvis%20Images/Ost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16" y="739514"/>
            <a:ext cx="2880906" cy="21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9025616" y="2927310"/>
            <a:ext cx="13708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abdominale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380402" y="3258769"/>
            <a:ext cx="11315782" cy="3336400"/>
            <a:chOff x="-1020052" y="3269848"/>
            <a:chExt cx="11315782" cy="3336400"/>
          </a:xfrm>
        </p:grpSpPr>
        <p:sp>
          <p:nvSpPr>
            <p:cNvPr id="15" name="Téglalap 14"/>
            <p:cNvSpPr/>
            <p:nvPr/>
          </p:nvSpPr>
          <p:spPr>
            <a:xfrm>
              <a:off x="1321837" y="4376258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b="0" i="0" dirty="0" smtClean="0">
                  <a:solidFill>
                    <a:srgbClr val="252525"/>
                  </a:solidFill>
                  <a:effectLst/>
                  <a:latin typeface="Arial" panose="020B0604020202020204" pitchFamily="34" charset="0"/>
                </a:rPr>
                <a:t> </a:t>
              </a:r>
              <a:endParaRPr lang="hu-HU" dirty="0"/>
            </a:p>
          </p:txBody>
        </p:sp>
        <p:pic>
          <p:nvPicPr>
            <p:cNvPr id="17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3" t="6449" r="2175" b="56733"/>
            <a:stretch/>
          </p:blipFill>
          <p:spPr bwMode="auto">
            <a:xfrm>
              <a:off x="-1020052" y="3444923"/>
              <a:ext cx="5774746" cy="315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www.memrise.com/s3_proxy/?f=uploads/mems/333344600013052008435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46298" r="6830" b="3050"/>
            <a:stretch/>
          </p:blipFill>
          <p:spPr bwMode="auto">
            <a:xfrm>
              <a:off x="5256642" y="3269848"/>
              <a:ext cx="5039088" cy="333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Ellipszis 8"/>
          <p:cNvSpPr/>
          <p:nvPr/>
        </p:nvSpPr>
        <p:spPr>
          <a:xfrm>
            <a:off x="5035639" y="4745590"/>
            <a:ext cx="888643" cy="52186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6898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1089" y="172044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EIERSTOCK (OVARIUM)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1744" y="74770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liegen im kleinen Becken an der Teilungsstelle der 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entspricht dem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Hoden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Produktionsort der 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Eizellen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Produktion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weibliche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Geschlechtshormone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Östrogen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s://academic.amc.edu/martino/grossanatomy/site/Medical/Lab%20Manual/Reproductive/Dissections/Images/Female%20Pelvis%20Images/Ovar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67" y="111967"/>
            <a:ext cx="3819266" cy="28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c/cf/Ovarsch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4" y="2469426"/>
            <a:ext cx="3537857" cy="30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01307" y="5553952"/>
            <a:ext cx="6096000" cy="12216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1 </a:t>
            </a:r>
            <a:r>
              <a:rPr lang="hu-HU" sz="1000" b="1" dirty="0" err="1">
                <a:solidFill>
                  <a:srgbClr val="252525"/>
                </a:solidFill>
                <a:latin typeface="Arial" panose="020B0604020202020204" pitchFamily="34" charset="0"/>
              </a:rPr>
              <a:t>Eierstock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2 </a:t>
            </a:r>
            <a:r>
              <a:rPr lang="hu-HU" sz="1000" b="1" dirty="0" err="1">
                <a:solidFill>
                  <a:srgbClr val="252525"/>
                </a:solidFill>
                <a:latin typeface="Arial" panose="020B0604020202020204" pitchFamily="34" charset="0"/>
              </a:rPr>
              <a:t>Tertiärfollikel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3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Ligamentum</a:t>
            </a:r>
            <a:r>
              <a:rPr lang="hu-HU" sz="1000" b="1" i="1" dirty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ovarii</a:t>
            </a:r>
            <a:r>
              <a:rPr lang="hu-HU" sz="1000" b="1" i="1" dirty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proprium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4 </a:t>
            </a:r>
            <a:r>
              <a:rPr lang="hu-HU" sz="1000" b="1" dirty="0" err="1">
                <a:solidFill>
                  <a:srgbClr val="252525"/>
                </a:solidFill>
                <a:latin typeface="Arial" panose="020B0604020202020204" pitchFamily="34" charset="0"/>
              </a:rPr>
              <a:t>Eileiter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5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Arteria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 und 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Vena</a:t>
            </a:r>
            <a:r>
              <a:rPr lang="hu-HU" sz="1000" b="1" i="1" dirty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hu-HU" sz="10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ovarica</a:t>
            </a:r>
            <a:r>
              <a:rPr lang="hu-HU" sz="1000" b="1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hu-HU" sz="1000" b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im</a:t>
            </a:r>
            <a:r>
              <a:rPr lang="hu-HU" sz="1000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hu-HU" sz="1000" b="1" i="1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Mesovarium</a:t>
            </a:r>
            <a:endParaRPr lang="hu-HU" sz="1000" b="1" dirty="0"/>
          </a:p>
        </p:txBody>
      </p:sp>
      <p:pic>
        <p:nvPicPr>
          <p:cNvPr id="18438" name="Picture 6" descr="https://khb.imgix.net/images/anatomy_term/ovarium-2/bnSB2M50pP7kAHbC9mUj1w_Ovarien_01.png?ixlib=rb-0.3.4&amp;w=1000&amp;h=850&amp;fit=max&amp;auto=format&amp;s=a33b252c573abdcbbaa5f8bbc130d1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67" y="3394114"/>
            <a:ext cx="3897386" cy="247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Csoportba foglalás 14"/>
          <p:cNvGrpSpPr/>
          <p:nvPr/>
        </p:nvGrpSpPr>
        <p:grpSpPr>
          <a:xfrm>
            <a:off x="4058186" y="2469425"/>
            <a:ext cx="3921306" cy="3014573"/>
            <a:chOff x="4060942" y="2596581"/>
            <a:chExt cx="3921306" cy="3014573"/>
          </a:xfrm>
        </p:grpSpPr>
        <p:pic>
          <p:nvPicPr>
            <p:cNvPr id="18434" name="Picture 2" descr="http://www.mic-zentrum-frankfurt.de/www/img/operationen/adnexen/image00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942" y="2596581"/>
              <a:ext cx="3917724" cy="3014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7167608" y="4269878"/>
              <a:ext cx="7024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Ovarium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 flipH="1">
              <a:off x="7165909" y="3366875"/>
              <a:ext cx="410547" cy="2354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7371183" y="3104143"/>
              <a:ext cx="611065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Tuba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uterina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5539544" y="2848543"/>
              <a:ext cx="9605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Fundus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uteri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103845" y="4562669"/>
              <a:ext cx="6543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ectum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Egyenes összekötő nyíllal 13"/>
            <p:cNvCxnSpPr>
              <a:stCxn id="7" idx="1"/>
            </p:cNvCxnSpPr>
            <p:nvPr/>
          </p:nvCxnSpPr>
          <p:spPr>
            <a:xfrm flipH="1">
              <a:off x="6877916" y="4392989"/>
              <a:ext cx="289692" cy="6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4469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9029" y="24949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EIERSTOCK (OVARIUM)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4470" y="4877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TEILE: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mesovaricus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liber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Extremitas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tubaria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Extremitas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ovarii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zum Ein- und Austritt von Gefäßen und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- am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mesovaricus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http://spina.pro/i/anatomy/vnutrennosti/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0" y="3578909"/>
            <a:ext cx="4800714" cy="30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de.shram.kiev.ua/img/health/anatomy/6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13" y="2730892"/>
            <a:ext cx="5257800" cy="406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pp.vk.me/c311423/v311423650/457d/FaQFaQ_ZQv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80" y="121874"/>
            <a:ext cx="3172408" cy="24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10413980" y="3912155"/>
            <a:ext cx="633766" cy="44786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4" name="Picture 2" descr="「ovary cadaver」の画像検索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8060" r="4315" b="12591"/>
          <a:stretch/>
        </p:blipFill>
        <p:spPr bwMode="auto">
          <a:xfrm>
            <a:off x="5349337" y="605307"/>
            <a:ext cx="2497387" cy="22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 flipV="1">
            <a:off x="6201116" y="1909863"/>
            <a:ext cx="278203" cy="460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5965156" y="2403113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gyenes összekötő nyíllal 9"/>
          <p:cNvCxnSpPr>
            <a:stCxn id="11" idx="3"/>
          </p:cNvCxnSpPr>
          <p:nvPr/>
        </p:nvCxnSpPr>
        <p:spPr>
          <a:xfrm flipV="1">
            <a:off x="5289462" y="1609860"/>
            <a:ext cx="675694" cy="123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4336957" y="1609859"/>
            <a:ext cx="952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Tuba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uterina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6193734" y="1178655"/>
            <a:ext cx="285585" cy="2581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6479319" y="1186596"/>
            <a:ext cx="462394" cy="1186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6201116" y="914761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Ovarium</a:t>
            </a:r>
            <a:endParaRPr lang="hu-H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424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8229" y="150666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EIERSTOCK (OVARIUM)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299" y="8322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BEFESTIGUNG DES EIERSTOCKS: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Mesovarium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Eierstockgekröse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des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latum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suspensorium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ovarii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oberes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vorderes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Keimdrüsenband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besitzt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A. und V.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ovarica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ovarii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proprium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Eierstockeigenband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Gebärmutter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https://classconnection.s3.amazonaws.com/886/flashcards/1137886/png/viewer13590304452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1" y="2911151"/>
            <a:ext cx="4751336" cy="356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635" y="2633163"/>
            <a:ext cx="6472376" cy="4123478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1427584" y="3405673"/>
            <a:ext cx="1278294" cy="31724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3321698" y="5001208"/>
            <a:ext cx="1586204" cy="57849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1352939" y="6204857"/>
            <a:ext cx="1688841" cy="35456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7894748" y="2643631"/>
            <a:ext cx="837127" cy="535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10277341" y="5294199"/>
            <a:ext cx="1551308" cy="19220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966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7707" y="189281"/>
            <a:ext cx="10515600" cy="599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 (VAGINA)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1000" y="60971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schlauchförmiges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primäres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Geschlechtsorgan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dehnbarer,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muskulös-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bindegewebiger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Schlauch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erwachsenen Frauen 8 bis 12 cm lang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verbindet den äußeren Muttermund mit dem 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Scheidenvorhof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Geburtskanals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iegen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die Vaginalwände flach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aufeinander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spaltförmige, H-ähnliche Form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einnehmen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äußere sichtbare Ende der Vagina der Frau gehört zur Vulva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://fce-study.netdna-ssl.com/images/upload-flashcards/888810/550611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505" y="336197"/>
            <a:ext cx="2726095" cy="285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static-content.springer.com/image/chp%3A10.1007%2F978-3-642-01159-7_2/MediaObjects/978-3-642-01159-7_2_Fig2_HT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07" y="3645331"/>
            <a:ext cx="4572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cdn.grin.com/images/preview-file?document_id=267624&amp;hash=c09c963a47cac3e1ef1e8c36d2e05e7a&amp;file=OPS/Images/image00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3934" b="15335"/>
          <a:stretch/>
        </p:blipFill>
        <p:spPr bwMode="auto">
          <a:xfrm>
            <a:off x="1747932" y="3621455"/>
            <a:ext cx="4494247" cy="31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170505" y="2947020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agina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82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0655" y="152803"/>
            <a:ext cx="10515600" cy="599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 (VAGINA)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1453" y="785163"/>
            <a:ext cx="10654004" cy="461249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TEILE: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PARS ANTERIOR: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vordere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Scheidenwand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PARS POSTERIOR: 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hintere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Scheidenwan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die Lage der Gebärmutter etwas länger als die vordere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Scheidenwand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vordere und die hintere Wand berühren sich und umschließen das 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Lumen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der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Vagina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RUGAE VAGINALES (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Scheidenrunzeln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Querfalten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der vorderen und hinteren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Scheidenwand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Medizinisch-pathologische Bilder, Grafiken zu Erkrankungen der Geschlechtsorgane der Fr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r="10033"/>
          <a:stretch/>
        </p:blipFill>
        <p:spPr bwMode="auto">
          <a:xfrm>
            <a:off x="8089174" y="185160"/>
            <a:ext cx="3939227" cy="30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0058788" y="3235433"/>
            <a:ext cx="17277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</a:rPr>
              <a:t> </a:t>
            </a:r>
            <a:r>
              <a:rPr lang="hu-HU" sz="1000" b="1" dirty="0" smtClean="0">
                <a:latin typeface="Arial" panose="020B0604020202020204" pitchFamily="34" charset="0"/>
              </a:rPr>
              <a:t>1= </a:t>
            </a:r>
            <a:r>
              <a:rPr lang="hu-HU" sz="1000" b="1" dirty="0" err="1" smtClean="0">
                <a:latin typeface="Arial" panose="020B0604020202020204" pitchFamily="34" charset="0"/>
              </a:rPr>
              <a:t>eckenbodenmuskeln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2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Peritoneum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</a:rPr>
              <a:t>pariele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3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smtClean="0">
                <a:latin typeface="Arial" panose="020B0604020202020204" pitchFamily="34" charset="0"/>
              </a:rPr>
              <a:t>Tuba </a:t>
            </a:r>
            <a:r>
              <a:rPr lang="hu-HU" sz="1000" b="1" dirty="0" err="1" smtClean="0">
                <a:latin typeface="Arial" panose="020B0604020202020204" pitchFamily="34" charset="0"/>
              </a:rPr>
              <a:t>uterina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4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>
                <a:latin typeface="Arial" panose="020B0604020202020204" pitchFamily="34" charset="0"/>
              </a:rPr>
              <a:t>Ampulle</a:t>
            </a:r>
            <a:r>
              <a:rPr lang="hu-HU" sz="1000" b="1" dirty="0">
                <a:latin typeface="Arial" panose="020B0604020202020204" pitchFamily="34" charset="0"/>
              </a:rPr>
              <a:t> des </a:t>
            </a:r>
            <a:r>
              <a:rPr lang="hu-HU" sz="1000" b="1" dirty="0" err="1">
                <a:latin typeface="Arial" panose="020B0604020202020204" pitchFamily="34" charset="0"/>
              </a:rPr>
              <a:t>Eileiters</a:t>
            </a:r>
            <a:r>
              <a:rPr lang="hu-HU" sz="1000" b="1" dirty="0">
                <a:latin typeface="Arial" panose="020B0604020202020204" pitchFamily="34" charset="0"/>
              </a:rPr>
              <a:t>, 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5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Ovarium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6 </a:t>
            </a:r>
            <a:r>
              <a:rPr lang="hu-HU" sz="1000" b="1" dirty="0">
                <a:latin typeface="Arial" panose="020B0604020202020204" pitchFamily="34" charset="0"/>
              </a:rPr>
              <a:t>= A. </a:t>
            </a:r>
            <a:r>
              <a:rPr lang="hu-HU" sz="1000" b="1" dirty="0" err="1">
                <a:latin typeface="Arial" panose="020B0604020202020204" pitchFamily="34" charset="0"/>
              </a:rPr>
              <a:t>ovarica</a:t>
            </a:r>
            <a:r>
              <a:rPr lang="hu-HU" sz="1000" b="1" dirty="0">
                <a:latin typeface="Arial" panose="020B0604020202020204" pitchFamily="34" charset="0"/>
              </a:rPr>
              <a:t>, 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7 = </a:t>
            </a:r>
            <a:r>
              <a:rPr lang="hu-HU" sz="1000" b="1" dirty="0" err="1" smtClean="0">
                <a:latin typeface="Arial" panose="020B0604020202020204" pitchFamily="34" charset="0"/>
              </a:rPr>
              <a:t>Uterus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8 </a:t>
            </a:r>
            <a:r>
              <a:rPr lang="hu-HU" sz="1000" b="1" dirty="0">
                <a:latin typeface="Arial" panose="020B0604020202020204" pitchFamily="34" charset="0"/>
              </a:rPr>
              <a:t>= A. </a:t>
            </a:r>
            <a:r>
              <a:rPr lang="hu-HU" sz="1000" b="1" dirty="0" err="1">
                <a:latin typeface="Arial" panose="020B0604020202020204" pitchFamily="34" charset="0"/>
              </a:rPr>
              <a:t>uterina</a:t>
            </a:r>
            <a:r>
              <a:rPr lang="hu-HU" sz="1000" b="1" dirty="0">
                <a:latin typeface="Arial" panose="020B0604020202020204" pitchFamily="34" charset="0"/>
              </a:rPr>
              <a:t>, 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9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Ureter</a:t>
            </a:r>
            <a:endParaRPr lang="hu-HU" sz="10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10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Vesica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</a:rPr>
              <a:t>urinaria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11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Portio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hu-HU" sz="1000" b="1" dirty="0" err="1">
                <a:latin typeface="Arial" panose="020B0604020202020204" pitchFamily="34" charset="0"/>
              </a:rPr>
              <a:t>vaginalis</a:t>
            </a:r>
            <a:r>
              <a:rPr lang="hu-HU" sz="1000" b="1" dirty="0"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</a:rPr>
              <a:t>cervicis</a:t>
            </a:r>
            <a:endParaRPr lang="hu-HU" sz="10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12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Rugae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vaginales</a:t>
            </a:r>
            <a:endParaRPr lang="hu-HU" sz="10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13 </a:t>
            </a:r>
            <a:r>
              <a:rPr lang="hu-HU" sz="1000" b="1" dirty="0">
                <a:latin typeface="Arial" panose="020B0604020202020204" pitchFamily="34" charset="0"/>
              </a:rPr>
              <a:t>= </a:t>
            </a:r>
            <a:r>
              <a:rPr lang="hu-HU" sz="1000" b="1" dirty="0" err="1" smtClean="0">
                <a:latin typeface="Arial" panose="020B0604020202020204" pitchFamily="34" charset="0"/>
              </a:rPr>
              <a:t>Fornix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</a:rPr>
              <a:t>vaginae</a:t>
            </a:r>
            <a:endParaRPr lang="hu-HU" sz="1000" b="1" dirty="0"/>
          </a:p>
        </p:txBody>
      </p:sp>
      <p:pic>
        <p:nvPicPr>
          <p:cNvPr id="7" name="Picture 2" descr="http://spina.pro/i/anatomy/vnutrennosti/6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/>
        </p:blipFill>
        <p:spPr bwMode="auto">
          <a:xfrm>
            <a:off x="4237401" y="3694923"/>
            <a:ext cx="5513088" cy="296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4494727" y="4211392"/>
            <a:ext cx="1183728" cy="45391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6120882" y="6030021"/>
            <a:ext cx="998375" cy="52939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7696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7997" y="192839"/>
            <a:ext cx="10515600" cy="599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SCHEIDE (VAGINA)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6315" y="1023191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mündet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den Scheidenvorhof (Vestibulum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) der 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manchen Frauen ist hier eine Hautfalte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vorhande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Jungfernhäutchen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Hymen)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die Scheidenöffnung normal ausgeprägt, kann das Menstruationsblut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abfließe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http://de.shram.kiev.ua/img/health/anatomy/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01" y="2373080"/>
            <a:ext cx="5556444" cy="42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classconnection.s3.amazonaws.com/799/flashcards/5105799/png/kvensk_p-1462E0E60F31607CD6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2259"/>
          <a:stretch/>
        </p:blipFill>
        <p:spPr bwMode="auto">
          <a:xfrm>
            <a:off x="449362" y="2306768"/>
            <a:ext cx="5526435" cy="41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4443212" y="4404575"/>
            <a:ext cx="962260" cy="3056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7196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1588" y="204956"/>
            <a:ext cx="10515600" cy="53369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 (VAGINA)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7066" y="76477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Gebärmutterseitig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ragt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 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Portio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des 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Vagina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Portio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tiefen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sowie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kleineren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seitlichen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flachen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Scheidengewölbe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Scheidengewölbe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reicht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den Douglas-Raum 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Excavatio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rectouterina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heran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Hinterwand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Dorsalwand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der Vagina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Bindegewebe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rectovaginale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mit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Mastdarm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und die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Vorderwand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vesicovaginale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und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urethrovaginale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mit der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Harnblase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und der 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Harnröhre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verbunden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://fce-study.netdna-ssl.com/images/upload-flashcards/888810/550621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8" y="3946850"/>
            <a:ext cx="2472441" cy="233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fce-study.netdna-ssl.com/images/upload-flashcards/888810/550622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19" y="3946850"/>
            <a:ext cx="2440193" cy="233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32103" y="6303604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077478" y="6285368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s://o.quizlet.com/hv.Z8cY8.NjVdEfXej147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61" y="3490556"/>
            <a:ext cx="4165798" cy="30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ce-study.netdna-ssl.com/images/upload-flashcards/888810/550611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65" y="149290"/>
            <a:ext cx="2329402" cy="244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nyíllal 6"/>
          <p:cNvCxnSpPr/>
          <p:nvPr/>
        </p:nvCxnSpPr>
        <p:spPr>
          <a:xfrm>
            <a:off x="9227975" y="542679"/>
            <a:ext cx="1268963" cy="2791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8627232" y="218734"/>
            <a:ext cx="659155" cy="756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aginae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ost.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 flipH="1" flipV="1">
            <a:off x="10741055" y="1119674"/>
            <a:ext cx="614300" cy="1903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11094166" y="2957834"/>
            <a:ext cx="659155" cy="756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aginae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9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1587" y="295557"/>
            <a:ext cx="10515600" cy="68298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ÄUßERE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WEIBLICHE GESHLECHTSORGANE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VULVA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1066" y="1097837"/>
            <a:ext cx="1118178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VULVA:</a:t>
            </a:r>
          </a:p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Gesamtheit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äußeren primären 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Geschlechtsorgane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urch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das Schamhaar (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Pubes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sich mit Beginn der Pubertät als Teil der Körperbehaarung und somit als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sekundäre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schlechtsmerkmal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herausbildet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1988" name="Picture 4" descr="http://images.slideplayer.org/10/2845076/slides/slid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29075" r="21963" b="18136"/>
          <a:stretch/>
        </p:blipFill>
        <p:spPr bwMode="auto">
          <a:xfrm>
            <a:off x="964161" y="3385473"/>
            <a:ext cx="4954557" cy="31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en.shram.kiev.ua/img/health/anatomy/6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17" y="2463848"/>
            <a:ext cx="4231404" cy="439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5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4856" y="460518"/>
            <a:ext cx="10515600" cy="68298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ÄUßERE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WEIBLICHE GESHLECHTSORGANE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VULVA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3224" y="122629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VULVA: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besteht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Venushügel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pubis)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Schamlippen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Klitoris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Scheidenvorhof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den Ausgängen der Vagina, der Harnröhre und der 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Vestibulardrüsen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170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66" y="1419478"/>
            <a:ext cx="5479290" cy="48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1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25496" y="157358"/>
            <a:ext cx="8229600" cy="720919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UTERUS (GEB</a:t>
            </a:r>
            <a:r>
              <a:rPr lang="en-US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REMUTTER)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6991" y="1236211"/>
            <a:ext cx="10439174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7- 8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birnenförmig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Blase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Rektum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kleinem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Becken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ENACHBARTE ORGANE: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davor liegende 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Harnb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dahinter liegende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Darm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davor und seitlich liegenden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Eierstöcke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unterhalb liegt der Beckenboden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eitlich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der Gebärmutter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liegen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Beckengefäße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Parametrium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bindegewebige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Halteapparat der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Gebärmutte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hu-HU" sz="1400" b="1" dirty="0"/>
          </a:p>
        </p:txBody>
      </p:sp>
      <p:pic>
        <p:nvPicPr>
          <p:cNvPr id="2052" name="Picture 4" descr="http://img2.tfd.com/mk/C/X2604-C-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053" y="4315329"/>
            <a:ext cx="3857967" cy="241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zervita.de/gfx_content/zeichnungen/gebaermutterh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890" y="4043581"/>
            <a:ext cx="2404984" cy="23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cademic.amc.edu/martino/grossanatomy/site/Medical/Lab%20Manual/Reproductive/Dissections/Images/Female%20Pelvis%20Images/Uter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053" y="2083110"/>
            <a:ext cx="2976291" cy="22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fce-study.netdna-ssl.com/images/upload-flashcards/888810/550614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6" y="892317"/>
            <a:ext cx="1915039" cy="19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cdn2.hubspot.net/hub/189659/file-31159577-png/images/uterus-uterine-anatomy-ovaries-fallopian-tubes-fimbriae.png?t=14589154980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68" y="40733"/>
            <a:ext cx="2483877" cy="18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stgag.ch/typo3temp/pics/53b61403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873" y="2124279"/>
            <a:ext cx="2844743" cy="148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842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1566" y="223270"/>
            <a:ext cx="10515600" cy="6829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VENUSHÜGEL (MONS PUBIS)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4774" y="101282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eichte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Erhebung über dem weiblichen Schambein 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oberhalb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der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Vulva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beginnt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die äußeren Schamlippen vorne zusammenlaufen 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Commissura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labiorum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Ansammlung von subkutanem 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Fettgewe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Schamhaar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://fce-study.netdna-ssl.com/images/upload-flashcards/888810/564645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41" y="3258856"/>
            <a:ext cx="3221493" cy="33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s://khb.imgix.net/images/anatomy_term/mons-pubis/vHaW21oIGZJhwVBp4qVSQ_Mons_pubis_02.png?ixlib=rb-1.0.0&amp;w=800&amp;h=800&amp;fit=max&amp;mark=%2Fimages%2Fwatermark_full_800x800_bottom_right_logo_diag.png&amp;markw=800&amp;markh=800&amp;auto=format&amp;s=e827e56a238d46a7375232f1591748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"/>
          <a:stretch/>
        </p:blipFill>
        <p:spPr bwMode="auto">
          <a:xfrm>
            <a:off x="8948056" y="244733"/>
            <a:ext cx="2987121" cy="173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940934" y="63596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pubis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2" y="2287355"/>
            <a:ext cx="4845675" cy="431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425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7905" y="96781"/>
            <a:ext cx="10515600" cy="710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SCHAMLIPPEN (LABIUM PUDENDUM)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7777" y="847113"/>
            <a:ext cx="10515600" cy="4351338"/>
          </a:xfrm>
        </p:spPr>
        <p:txBody>
          <a:bodyPr>
            <a:norm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paarig Teil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der äußeren weiblichen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Geschlechtsorgane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LABIA MAJORA PUDENDI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große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Schamlippen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LABIA MINORA PUDENDI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Schamlippen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Größe und die Gestalt der großen und kleinen Schamlippen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variie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http://fce-study.netdna-ssl.com/images/upload-flashcards/888810/564646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7" y="2940856"/>
            <a:ext cx="2495218" cy="25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fce-study.netdna-ssl.com/images/upload-flashcards/888810/564647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81" y="3502111"/>
            <a:ext cx="2625553" cy="26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732002" y="5593296"/>
            <a:ext cx="1851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LABIUM MAJUS PUDENDI  </a:t>
            </a:r>
            <a:endParaRPr lang="hu-HU" sz="1000" dirty="0"/>
          </a:p>
        </p:txBody>
      </p:sp>
      <p:sp>
        <p:nvSpPr>
          <p:cNvPr id="5" name="Téglalap 4"/>
          <p:cNvSpPr/>
          <p:nvPr/>
        </p:nvSpPr>
        <p:spPr>
          <a:xfrm>
            <a:off x="7627510" y="6318865"/>
            <a:ext cx="17459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LABIUM MINUS PUDENDI</a:t>
            </a:r>
            <a:endParaRPr lang="hu-HU" sz="1000" dirty="0"/>
          </a:p>
        </p:txBody>
      </p:sp>
      <p:pic>
        <p:nvPicPr>
          <p:cNvPr id="11" name="Picture 2" descr="http://fce-study.netdna-ssl.com/images/upload-flashcards/front/3/4/49143744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1643" r="4513" b="4480"/>
          <a:stretch/>
        </p:blipFill>
        <p:spPr bwMode="auto">
          <a:xfrm>
            <a:off x="2892995" y="2940856"/>
            <a:ext cx="2285109" cy="25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fce-study.netdna-ssl.com/images/upload-flashcards/front/3/4/49143771_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1832" r="6128" b="5514"/>
          <a:stretch/>
        </p:blipFill>
        <p:spPr bwMode="auto">
          <a:xfrm>
            <a:off x="8500506" y="3486881"/>
            <a:ext cx="2435298" cy="26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498" y="185922"/>
            <a:ext cx="3401841" cy="3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69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93229" y="212630"/>
            <a:ext cx="10515600" cy="39373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SCHAMLIPPEN (LABIUM PUDENDUM)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7026" y="71968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LABIA MAJORA PUDENDI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große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Schamlippen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pubis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erineum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verläuft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erdecken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schützen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Klitoris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, Harnröhrenöffnung und 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Scheideneinga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Fettgewebspolster 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igmentierte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Felderhaut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Talg-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Schweiß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Duftdrüsen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Schamhaaren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bewachsen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eide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großen Schamlippen bilden die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Schamspalte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Rima 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pudendi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Commissura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labiorum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obere Vereinigungsstelle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Commissura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labiorum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ereinigungsstelle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 descr="http://upload.wikimedia.org/wikipedia/commons/thumb/5/55/Pudendal_Cleft_Diagram.jpg/500px-Pudendal_Cleft_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23" y="4292613"/>
            <a:ext cx="3733049" cy="229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109077" y="5462264"/>
            <a:ext cx="1083905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Rima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pudendi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23" y="606364"/>
            <a:ext cx="3981649" cy="35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zis 9"/>
          <p:cNvSpPr/>
          <p:nvPr/>
        </p:nvSpPr>
        <p:spPr>
          <a:xfrm>
            <a:off x="11011437" y="719681"/>
            <a:ext cx="942235" cy="4265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10908406" y="2472744"/>
            <a:ext cx="1000423" cy="4765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5273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14727" y="253022"/>
            <a:ext cx="10515600" cy="710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SCHAMLIPPEN (LABIUM PUDENDUM)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3184" y="12094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LABIUM MINORA PUDENDI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Schamlippen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begrenzen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seitlich den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Scheidenvorhof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treffen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an der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Klitoris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zusammen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dünne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fettfreie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Außenseite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stark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pigmentierte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mehrschichtige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Plattenepithel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Innenseite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wenig pigmentier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nverhornt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Talgdrüsen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898" y="1429555"/>
            <a:ext cx="5129194" cy="45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09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7168" y="178445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KITZLER (KLITORIS)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2807" y="667883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Schwellkörpergewebe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gebildetes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erektiles</a:t>
            </a: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pubis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anfügt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am Mons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pubis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und mit den kleinen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Labien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verbunden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besitzt 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Nerven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und 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Sinneszel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Vater-Pacini-Körperchen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Vibrationsempfinden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Meissner-Körperchen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Berührungsempfindung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18434" name="Picture 2" descr="http://fce-study.netdna-ssl.com/images/upload-flashcards/888810/564648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18" y="3829515"/>
            <a:ext cx="2552927" cy="27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ikar.info/pictures/wiki/thumbs/459px-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22" y="995681"/>
            <a:ext cx="5792010" cy="45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681341" y="6539168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Kolitoris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classconnection.s3.amazonaws.com/78/flashcards/428078/jpg/pefinfrorperclitoris13358351867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1495" r="3119" b="3650"/>
          <a:stretch/>
        </p:blipFill>
        <p:spPr bwMode="auto">
          <a:xfrm>
            <a:off x="456750" y="3829515"/>
            <a:ext cx="2576610" cy="270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61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2198" y="165246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KITZLER (KLITORIS)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6031" y="790461"/>
            <a:ext cx="10765971" cy="45658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esteht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CRURA CLITORIDIS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Schwellkörperschenkeln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enthalten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Schwellkörper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cavernosum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dextrum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et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sinistrum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Schwellkörper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füllen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Blut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während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Klitoriserektion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CORPUS CLITORIDIS (SCHAFT):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Crura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pubis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vereinen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http://wwwc.fc2web.com/Rauber-Kopsch/band2/png100/2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502" y="980161"/>
            <a:ext cx="4929838" cy="26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upload.wikimedia.org/wikipedia/commons/thumb/6/6c/Clitoris_anatomy_labeled-en.jpg/440px-Clitoris_anatomy_labeled-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46" y="3687663"/>
            <a:ext cx="3380727" cy="295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fce-study.netdna-ssl.com/images/upload-flashcards/front/3/4/49143716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9" y="4015975"/>
            <a:ext cx="2568964" cy="268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ce-study.netdna-ssl.com/images/upload-flashcards/front/3/4/49143841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77" y="4024426"/>
            <a:ext cx="2560865" cy="26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44569" y="6450413"/>
            <a:ext cx="1200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78677" y="6444042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Crura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10315977" y="2405852"/>
            <a:ext cx="1146220" cy="2858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637172" y="5087155"/>
            <a:ext cx="850005" cy="269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4556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0020" y="268730"/>
            <a:ext cx="10515600" cy="58034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KITZLER (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KLITORIS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7896" y="133425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CORPUS CAVERNOSUS CLITORIDIS (SCHWELLKÖRPER):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paarig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angelegtes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schwammartiger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kavernöser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Beschaffenheit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erektiles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Gewebe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glatten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Muskelzellen und Bindegewebe besteht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Corpus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Klitoriseichel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vereinigt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zwei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parallelen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Schwellkörper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Schaftes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faserige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kollagene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Hülle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albuginea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umgeben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albuginea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vereinigt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Klitorisvorhaut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upload.wikimedia.org/wikipedia/commons/thumb/6/6c/Clitoris_anatomy_labeled-en.jpg/440px-Clitoris_anatomy_labeled-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62" y="363894"/>
            <a:ext cx="3868683" cy="33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79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6927" y="378027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KITZLER (KLITORIS)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7767" y="1109159"/>
            <a:ext cx="10765971" cy="45658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esteht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GLANS CLITORIDIS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Klitoriseichel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freie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Corpus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Glans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erweitert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der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Preputium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Klitorisvorhaut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haube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bedeckt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Corpora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cavernosa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entspricht 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Ligamentum</a:t>
            </a:r>
            <a:r>
              <a:rPr lang="hu-H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suspensorium</a:t>
            </a:r>
            <a:r>
              <a:rPr lang="hu-H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Klitoris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Unterrand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der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Symphyse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befestigt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wwwc.fc2web.com/Rauber-Kopsch/band2/png100/2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473" y="217910"/>
            <a:ext cx="4632101" cy="25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57" y="3043942"/>
            <a:ext cx="4091371" cy="36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9311425" y="2202287"/>
            <a:ext cx="953037" cy="3734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0676586" y="1109159"/>
            <a:ext cx="1515414" cy="3461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5642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12504" y="221331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SCHEIDENVORHOF (VESTIBULUM VAGINAE)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8980" y="837717"/>
            <a:ext cx="11797110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zwischen den kleinen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Labien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dem Scheideneingang 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Urethra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feminina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mündet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mit dem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urethrae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über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dem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Scheideneingang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istologisch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es die Zone des Übergangs vom verhornten mehrschichtigen Epithel der kleinen 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Labien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 zum 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verhornten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Epithel 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de-DE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cheideneingangs</a:t>
            </a:r>
            <a:r>
              <a:rPr lang="de-DE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der Vagina 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unverhornte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Epithel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sehr empfindlich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sensiblen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Nerven und 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Mechanorezeptoren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für die sexuelle Stimulation und die sexuelle Erregung gut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zugänglich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1206" name="Picture 6" descr="https://image.jimcdn.com/app/cms/image/transf/dimension=420x10000:format=jpg/path/se1e7984c47992210/image/ib13a0c986435ba31/version/1279363633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04" y="3813368"/>
            <a:ext cx="4649757" cy="29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4646645" y="5285791"/>
            <a:ext cx="1315616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19" y="3111950"/>
            <a:ext cx="4091371" cy="36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58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82013" y="108597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SCHEIDENVORHOF (VESTIBULUM VAGINAE)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6934" y="786610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Bartholin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rüsen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bulbourethrales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major):</a:t>
            </a:r>
          </a:p>
          <a:p>
            <a:pPr>
              <a:lnSpc>
                <a:spcPct val="20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paarige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akzessorische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mucinöse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Geschlechtsdrüse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Frau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Ausführungsgänge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münden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sexueller Erregung 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sondert ein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Sekret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dirty="0" smtClean="0"/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u="sng" dirty="0" smtClean="0"/>
          </a:p>
          <a:p>
            <a:endParaRPr lang="hu-HU" dirty="0"/>
          </a:p>
        </p:txBody>
      </p:sp>
      <p:pic>
        <p:nvPicPr>
          <p:cNvPr id="1026" name="Picture 2" descr="https://upload.wikimedia.org/wikipedia/commons/a/aa/Caspar_Bartholin_den_Yng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685" y="190731"/>
            <a:ext cx="1396299" cy="209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9717550" y="2338679"/>
            <a:ext cx="20922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CASPAR BARTHOLIN: </a:t>
            </a:r>
            <a:endParaRPr lang="hu-HU" sz="1000" b="1" dirty="0"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</a:rPr>
              <a:t>d</a:t>
            </a:r>
            <a:r>
              <a:rPr lang="de-DE" sz="1000" b="1" dirty="0" smtClean="0">
                <a:latin typeface="Arial" panose="020B0604020202020204" pitchFamily="34" charset="0"/>
              </a:rPr>
              <a:t>er</a:t>
            </a:r>
            <a:r>
              <a:rPr lang="hu-HU" sz="1000" b="1" dirty="0" smtClean="0">
                <a:latin typeface="Arial" panose="020B0604020202020204" pitchFamily="34" charset="0"/>
              </a:rPr>
              <a:t> </a:t>
            </a:r>
            <a:r>
              <a:rPr lang="de-DE" sz="1000" b="1" dirty="0" smtClean="0">
                <a:latin typeface="Arial" panose="020B0604020202020204" pitchFamily="34" charset="0"/>
              </a:rPr>
              <a:t>Erstbeschreibe</a:t>
            </a:r>
            <a:r>
              <a:rPr lang="hu-HU" sz="1000" b="1" dirty="0" smtClean="0">
                <a:latin typeface="Arial" panose="020B0604020202020204" pitchFamily="34" charset="0"/>
              </a:rPr>
              <a:t>r </a:t>
            </a:r>
          </a:p>
          <a:p>
            <a:pPr algn="ctr">
              <a:lnSpc>
                <a:spcPct val="150000"/>
              </a:lnSpc>
            </a:pPr>
            <a:r>
              <a:rPr lang="de-DE" sz="1000" b="1" dirty="0" smtClean="0">
                <a:latin typeface="Arial" panose="020B0604020202020204" pitchFamily="34" charset="0"/>
              </a:rPr>
              <a:t>der</a:t>
            </a:r>
            <a:r>
              <a:rPr lang="de-DE" sz="1000" b="1" dirty="0">
                <a:latin typeface="Arial" panose="020B0604020202020204" pitchFamily="34" charset="0"/>
              </a:rPr>
              <a:t> </a:t>
            </a:r>
            <a:r>
              <a:rPr lang="de-DE" sz="1000" b="1" i="1" dirty="0" err="1">
                <a:latin typeface="Arial" panose="020B0604020202020204" pitchFamily="34" charset="0"/>
              </a:rPr>
              <a:t>Glandula</a:t>
            </a:r>
            <a:r>
              <a:rPr lang="de-DE" sz="1000" b="1" i="1" dirty="0">
                <a:latin typeface="Arial" panose="020B0604020202020204" pitchFamily="34" charset="0"/>
              </a:rPr>
              <a:t> </a:t>
            </a:r>
            <a:r>
              <a:rPr lang="de-DE" sz="1000" b="1" i="1" dirty="0" err="1">
                <a:latin typeface="Arial" panose="020B0604020202020204" pitchFamily="34" charset="0"/>
              </a:rPr>
              <a:t>vestibularis</a:t>
            </a:r>
            <a:r>
              <a:rPr lang="de-DE" sz="1000" b="1" i="1" dirty="0">
                <a:latin typeface="Arial" panose="020B0604020202020204" pitchFamily="34" charset="0"/>
              </a:rPr>
              <a:t> </a:t>
            </a:r>
            <a:r>
              <a:rPr lang="de-DE" sz="1000" b="1" i="1" dirty="0" err="1" smtClean="0">
                <a:latin typeface="Arial" panose="020B0604020202020204" pitchFamily="34" charset="0"/>
              </a:rPr>
              <a:t>majo</a:t>
            </a:r>
            <a:r>
              <a:rPr lang="hu-HU" sz="1000" b="1" i="1" dirty="0" smtClean="0">
                <a:latin typeface="Arial" panose="020B0604020202020204" pitchFamily="34" charset="0"/>
              </a:rPr>
              <a:t>r</a:t>
            </a:r>
            <a:endParaRPr lang="hu-HU" sz="1000" b="1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6216753" y="786610"/>
            <a:ext cx="2509694" cy="2463994"/>
            <a:chOff x="839754" y="3387011"/>
            <a:chExt cx="2845837" cy="3007533"/>
          </a:xfrm>
        </p:grpSpPr>
        <p:pic>
          <p:nvPicPr>
            <p:cNvPr id="7170" name="Picture 2" descr="http://fce-study.netdna-ssl.com/images/upload-flashcards/front/3/4/49143856_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" t="2504" r="4003" b="4160"/>
            <a:stretch/>
          </p:blipFill>
          <p:spPr bwMode="auto">
            <a:xfrm>
              <a:off x="839754" y="3387011"/>
              <a:ext cx="2845837" cy="300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839754" y="6070829"/>
              <a:ext cx="1223412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Bartholin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Drüsen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2" name="Picture 4" descr="https://classconnection.s3.amazonaws.com/799/flashcards/5105799/png/kvensk_p-1462E0E60F31607CD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60" y="3357602"/>
            <a:ext cx="4766975" cy="3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e.shram.kiev.ua/img/health/anatomy/6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1" y="2832080"/>
            <a:ext cx="4937448" cy="40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zis 6"/>
          <p:cNvSpPr/>
          <p:nvPr/>
        </p:nvSpPr>
        <p:spPr>
          <a:xfrm>
            <a:off x="6388842" y="5090760"/>
            <a:ext cx="1535255" cy="33742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4076164" y="5758368"/>
            <a:ext cx="1399592" cy="23960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66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8735" y="127624"/>
            <a:ext cx="8229600" cy="636944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UTERUS (GEB</a:t>
            </a:r>
            <a:r>
              <a:rPr lang="en-US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REMUTTER)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187450"/>
            <a:ext cx="562768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TEILE:</a:t>
            </a:r>
            <a:b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Fundus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uteri 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uteri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Isthmus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Cervix uteri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hu-HU" sz="1400" b="1" dirty="0"/>
          </a:p>
        </p:txBody>
      </p:sp>
      <p:pic>
        <p:nvPicPr>
          <p:cNvPr id="4098" name="Picture 2" descr="http://classconnection.s3.amazonaws.com/202/flashcards/453202/jpg/fundus_of_uter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1495" r="2149" b="3961"/>
          <a:stretch/>
        </p:blipFill>
        <p:spPr bwMode="auto">
          <a:xfrm>
            <a:off x="2351367" y="849278"/>
            <a:ext cx="2046225" cy="218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mbryology.ch/images/gimgnidation/01role/g1_ute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10" y="325455"/>
            <a:ext cx="4066265" cy="219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068818"/>
              </p:ext>
            </p:extLst>
          </p:nvPr>
        </p:nvGraphicFramePr>
        <p:xfrm>
          <a:off x="9641411" y="2864779"/>
          <a:ext cx="2007968" cy="3657600"/>
        </p:xfrm>
        <a:graphic>
          <a:graphicData uri="http://schemas.openxmlformats.org/drawingml/2006/table">
            <a:tbl>
              <a:tblPr/>
              <a:tblGrid>
                <a:gridCol w="86364"/>
                <a:gridCol w="1921604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hu-H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</a:t>
                      </a: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Cavitas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Cervix</a:t>
                      </a:r>
                      <a:r>
                        <a:rPr lang="hu-H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cervicis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sthmus</a:t>
                      </a:r>
                      <a:r>
                        <a:rPr lang="hu-H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Interstitielles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Tuba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uterina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Eileiter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Salpinx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Schleimhaut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Schleimhaut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Zervikalkanals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Endometrium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Myometrium</a:t>
                      </a:r>
                      <a:endParaRPr lang="hu-HU" sz="1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</a:tr>
            </a:tbl>
          </a:graphicData>
        </a:graphic>
      </p:graphicFrame>
      <p:pic>
        <p:nvPicPr>
          <p:cNvPr id="4102" name="Picture 6" descr="https://academic.amc.edu/martino/grossanatomy/site/Medical/Lab%20Manual/Reproductive/Dissections/Images/Female%20Pelvis%20Images/uterus%20bo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7" y="3838045"/>
            <a:ext cx="3037382" cy="22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cademic.amc.edu/martino/grossanatomy/site/Medical/Lab%20Manual/Reproductive/Dissections/Images/Female%20Pelvis%20Images/cervix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09" y="4301890"/>
            <a:ext cx="3037381" cy="22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fce-study.netdna-ssl.com/images/upload-flashcards/888810/550615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75" y="1252973"/>
            <a:ext cx="2118748" cy="218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fce-study.netdna-ssl.com/images/upload-flashcards/888810/550617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06" y="2873829"/>
            <a:ext cx="2015599" cy="21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266399" y="3065531"/>
            <a:ext cx="960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478046" y="3420564"/>
            <a:ext cx="946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794018" y="4977063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3708" y="6116082"/>
            <a:ext cx="946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523015" y="6579927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59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72296" y="311169"/>
            <a:ext cx="10515600" cy="57101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SCHEIDENVORHOF (VESTIBULUM VAGINAE)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4449" y="132922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münden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Ausführungsgängen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Paraurethraldrüs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(Skene-Drüsen)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kleine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Vorhofsdrüsen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( </a:t>
            </a:r>
            <a:r>
              <a:rPr lang="de-D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vestibulares</a:t>
            </a: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minores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Bartholindrüsen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bulbourethrales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u-HU" u="sng" dirty="0" smtClean="0"/>
          </a:p>
          <a:p>
            <a:endParaRPr lang="hu-HU" dirty="0"/>
          </a:p>
        </p:txBody>
      </p:sp>
      <p:pic>
        <p:nvPicPr>
          <p:cNvPr id="7" name="Picture 2" descr="「vestibulum vaginae」の画像検索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98" y="1529903"/>
            <a:ext cx="5158951" cy="45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592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70588" y="1863878"/>
            <a:ext cx="54490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DANKE </a:t>
            </a:r>
            <a:endParaRPr lang="hu-HU" sz="2000" b="1" dirty="0" smtClean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pPr algn="ctr">
              <a:lnSpc>
                <a:spcPct val="250000"/>
              </a:lnSpc>
            </a:pPr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FÜR IHRE </a:t>
            </a:r>
          </a:p>
          <a:p>
            <a:pPr algn="ctr">
              <a:lnSpc>
                <a:spcPct val="250000"/>
              </a:lnSpc>
            </a:pPr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  <a:latin typeface="Baskerville Old Face" panose="02020602080505020303" pitchFamily="18" charset="0"/>
              </a:rPr>
              <a:t>AUFMERKSAMKEIT!</a:t>
            </a: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5300" name="Picture 4" descr="http://1.bp.blogspot.com/-qwtDROkkEWU/UWxMT89M-qI/AAAAAAAAEiA/tuSvoUE2SPE/s1600/szazszorszep-asztaldisz-dekoracio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38" y="472791"/>
            <a:ext cx="4486454" cy="59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71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4894" y="419878"/>
            <a:ext cx="10515600" cy="69231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ndalus" panose="02020603050405020304" pitchFamily="18" charset="-78"/>
                <a:cs typeface="Andalus" panose="02020603050405020304" pitchFamily="18" charset="-78"/>
              </a:rPr>
              <a:t>BIBLIOGRAPHIE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4894" y="143373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Theodor H.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Schiebler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und Walter Schmidt: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Anantomie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fünfte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korrigierte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Springer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Berlin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Lüllmann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Rauch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Taschenlehrbuch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dritte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, Stuttgart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academic.amc.edu/martino/grossanatomy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www.cram.com/flashcards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http://www.embryology.ch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http://fblt.cz/en/skripta/viii-rozmnozovaci-soustavy/1-zenske-pohlavni-organy-tehotenstvi-a-porod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://embryology.med.unsw.edu.au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http://e-learning.studmed.unibe.ch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www.unifr.ch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quizlet.com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57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24577" y="949527"/>
            <a:ext cx="4530023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28600" indent="-228600">
              <a:lnSpc>
                <a:spcPct val="200000"/>
              </a:lnSpc>
              <a:buAutoNum type="arabicPeriod"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oberen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zwei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Drittel</a:t>
            </a: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Fundus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oberster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des Corpus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Tubenmündungen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Cavitas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hu-HU" dirty="0"/>
          </a:p>
        </p:txBody>
      </p:sp>
      <p:sp>
        <p:nvSpPr>
          <p:cNvPr id="2" name="Téglalap 1"/>
          <p:cNvSpPr/>
          <p:nvPr/>
        </p:nvSpPr>
        <p:spPr>
          <a:xfrm>
            <a:off x="4153885" y="115545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UTERUS (GEB</a:t>
            </a:r>
            <a:r>
              <a:rPr lang="en-US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REMUTTER)</a:t>
            </a:r>
            <a:endParaRPr lang="hu-HU" dirty="0"/>
          </a:p>
        </p:txBody>
      </p:sp>
      <p:pic>
        <p:nvPicPr>
          <p:cNvPr id="6146" name="Picture 2" descr="https://academic.amc.edu/martino/grossanatomy/site/Medical/Lab%20Manual/Reproductive/Dissections/Images/Female%20Pelvis%20Images/uterine%20cav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52" y="3416712"/>
            <a:ext cx="3608628" cy="27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fce-study.netdna-ssl.com/images/upload-flashcards/888810/550615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56" y="731098"/>
            <a:ext cx="2280376" cy="23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classconnection.s3.amazonaws.com/202/flashcards/453202/jpg/fundus_of_uteru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1495" r="2149" b="3961"/>
          <a:stretch/>
        </p:blipFill>
        <p:spPr bwMode="auto">
          <a:xfrm>
            <a:off x="2614649" y="3079984"/>
            <a:ext cx="2288874" cy="244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embryology.ch/images/gimgnidation/01role/g1_uteru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30" y="312576"/>
            <a:ext cx="4066265" cy="219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Tábláza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515806"/>
              </p:ext>
            </p:extLst>
          </p:nvPr>
        </p:nvGraphicFramePr>
        <p:xfrm>
          <a:off x="9551160" y="2759112"/>
          <a:ext cx="2007968" cy="3657600"/>
        </p:xfrm>
        <a:graphic>
          <a:graphicData uri="http://schemas.openxmlformats.org/drawingml/2006/table">
            <a:tbl>
              <a:tblPr/>
              <a:tblGrid>
                <a:gridCol w="86364"/>
                <a:gridCol w="1921604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br>
                        <a:rPr lang="pt-BR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Cavitas</a:t>
                      </a:r>
                      <a:r>
                        <a:rPr lang="hu-H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Cervix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cervicis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Isthmus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Interstitielles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Segment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Tuba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uterina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Eileiter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Salpinx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Schleimhaut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Uterus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Schleimhaut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Zervikalkanals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Endometrium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hu-HU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Myometrium</a:t>
                      </a:r>
                      <a:endParaRPr lang="hu-HU" sz="1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5165791" y="2833763"/>
            <a:ext cx="946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14649" y="5274962"/>
            <a:ext cx="960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Fundus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42512" y="6123184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4661" y="156332"/>
            <a:ext cx="8229600" cy="761339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CERVIX UTERI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3774" y="860639"/>
            <a:ext cx="10538636" cy="45259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stellt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Verbindung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Gebär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mutter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esitzt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sondert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Schleim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der im Laufe des Zyklus charakteristischen Veränderungen unterliegt: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unfruchtbaren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Schleim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zähflüssig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klebri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natürliche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Barriere den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Muttermund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Muzinfäden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 wirr und ungeordnet durcheinanderliegen, weder Spermien noch Bakterien können sie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durchdringen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fruchtbaren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Tagen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Ovulation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herum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wird der Schleim dagegen dünnflüssig, glasklar und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fadenziehend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Muzinfäden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sind parallel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ausgerichtet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ermöglichen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ein Aufsteigen der Spermien in die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Gebärmutter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2.uni-jena.de/ufk/CDKolposkopiekursJena/Zervixkapitel/images/abb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r="2091"/>
          <a:stretch/>
        </p:blipFill>
        <p:spPr bwMode="auto">
          <a:xfrm>
            <a:off x="8239703" y="3458180"/>
            <a:ext cx="3709116" cy="31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fce-study.netdna-ssl.com/images/upload-flashcards/888810/550617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73" y="294252"/>
            <a:ext cx="1907329" cy="19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/>
          <p:cNvSpPr/>
          <p:nvPr/>
        </p:nvSpPr>
        <p:spPr>
          <a:xfrm>
            <a:off x="10753859" y="5386601"/>
            <a:ext cx="1008496" cy="4202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10" descr="http://fce-study.netdna-ssl.com/images/upload-flashcards/888810/550618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86" y="270588"/>
            <a:ext cx="1930008" cy="201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706880" y="2041414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993086" y="2036299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hu-H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541" y="238397"/>
            <a:ext cx="8229600" cy="488463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CERVIX UTERI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127" y="910173"/>
            <a:ext cx="10538636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Istmus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Engstelle</a:t>
            </a: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Übergang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öffnet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die 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Vagina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öffnet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s://academic.amc.edu/martino/grossanatomy/site/Medical/Lab%20Manual/Reproductive/Dissections/Images/Female%20Pelvis%20Images/cervical%20ca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" y="3871818"/>
            <a:ext cx="3415734" cy="25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cademic.amc.edu/martino/grossanatomy/site/Medical/Lab%20Manual/Reproductive/Dissections/Images/Female%20Pelvis%20Images/internal%20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06" y="3871818"/>
            <a:ext cx="3415734" cy="25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cademic.amc.edu/martino/grossanatomy/site/Medical/Lab%20Manual/Reproductive/Dissections/Images/Female%20Pelvis%20Images/external%20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29" y="3871818"/>
            <a:ext cx="3415734" cy="25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fce-study.netdna-ssl.com/images/upload-flashcards/888810/550618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22" y="1009333"/>
            <a:ext cx="2096869" cy="21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fce-study.netdna-ssl.com/images/upload-flashcards/888810/550619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261" y="1033548"/>
            <a:ext cx="2032625" cy="213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fce-study.netdna-ssl.com/images/upload-flashcards/888810/550620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674" y="1009333"/>
            <a:ext cx="2073661" cy="21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97288" y="3173154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875451" y="3197371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962335" y="3181268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82128" y="6433619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168078" y="6433619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060829" y="6433619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Orificium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86148" y="176259"/>
            <a:ext cx="5113337" cy="503107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CERVIX UTERI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6217" y="643376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Portio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vaginalis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ragt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die Vagina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hinein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hu-HU" alt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Portio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supravaginalis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oberhalb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der Vagina</a:t>
            </a:r>
            <a:endParaRPr lang="en-US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0" name="Picture 20" descr="uterus median sagittal vie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8456" y="3517643"/>
            <a:ext cx="5575818" cy="31080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http://spina.pro/i/anatomy/vnutrennosti/6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75" y="561106"/>
            <a:ext cx="4991725" cy="28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/>
          <p:cNvSpPr/>
          <p:nvPr/>
        </p:nvSpPr>
        <p:spPr>
          <a:xfrm>
            <a:off x="7613780" y="6148874"/>
            <a:ext cx="1931436" cy="2612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11262049" y="5738327"/>
            <a:ext cx="712225" cy="7557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1032725" y="2715208"/>
            <a:ext cx="5144140" cy="4012163"/>
            <a:chOff x="1032725" y="2715208"/>
            <a:chExt cx="5144140" cy="4012163"/>
          </a:xfrm>
        </p:grpSpPr>
        <p:pic>
          <p:nvPicPr>
            <p:cNvPr id="1026" name="Picture 2" descr="http://health.rin.ru/uni/images/atlas/66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" t="10136" r="5962" b="3299"/>
            <a:stretch/>
          </p:blipFill>
          <p:spPr bwMode="auto">
            <a:xfrm>
              <a:off x="1032725" y="2715208"/>
              <a:ext cx="5062243" cy="401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zis 3"/>
            <p:cNvSpPr/>
            <p:nvPr/>
          </p:nvSpPr>
          <p:spPr>
            <a:xfrm>
              <a:off x="3387012" y="4646645"/>
              <a:ext cx="1688841" cy="3452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Ellipszis 4"/>
            <p:cNvSpPr/>
            <p:nvPr/>
          </p:nvSpPr>
          <p:spPr>
            <a:xfrm>
              <a:off x="4310743" y="5169339"/>
              <a:ext cx="1278294" cy="27973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308770" y="3521714"/>
              <a:ext cx="868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4990286" y="3976194"/>
              <a:ext cx="7245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3236783" y="2530542"/>
            <a:ext cx="11290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58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64503" y="134781"/>
            <a:ext cx="8229600" cy="592136"/>
          </a:xfrm>
        </p:spPr>
        <p:txBody>
          <a:bodyPr>
            <a:normAutofit/>
          </a:bodyPr>
          <a:lstStyle/>
          <a:p>
            <a:pPr algn="ctr"/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DIE NORMALE LAGE DES UTERUS</a:t>
            </a:r>
            <a:endParaRPr lang="en-US" alt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6962" y="876041"/>
            <a:ext cx="10895756" cy="4525963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ANTEVERSIO UTERI:</a:t>
            </a:r>
          </a:p>
          <a:p>
            <a:pPr algn="just">
              <a:lnSpc>
                <a:spcPct val="130000"/>
              </a:lnSpc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die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ngsachse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Uterus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bildet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mit der 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ngsachse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der Vagina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vorne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offenen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stumpfen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Winkel</a:t>
            </a: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buFontTx/>
              <a:buNone/>
            </a:pPr>
            <a:endParaRPr lang="hu-HU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buFontTx/>
              <a:buNone/>
            </a:pP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ANTEFLEXIO UTERI:</a:t>
            </a:r>
          </a:p>
          <a:p>
            <a:pPr algn="just">
              <a:lnSpc>
                <a:spcPct val="130000"/>
              </a:lnSpc>
              <a:buFontTx/>
              <a:buNone/>
            </a:pP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gegen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uteri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alt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vorne</a:t>
            </a:r>
            <a:r>
              <a:rPr lang="hu-HU" alt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abgeknickt</a:t>
            </a:r>
            <a:endParaRPr lang="en-US" alt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buFontTx/>
              <a:buNone/>
            </a:pPr>
            <a:endParaRPr lang="hu-HU" altLang="hu-HU" sz="1400" b="1" dirty="0"/>
          </a:p>
          <a:p>
            <a:pPr>
              <a:buFontTx/>
              <a:buNone/>
            </a:pPr>
            <a:endParaRPr lang="en-US" altLang="hu-HU" sz="1400" b="1" dirty="0"/>
          </a:p>
        </p:txBody>
      </p:sp>
      <p:pic>
        <p:nvPicPr>
          <p:cNvPr id="22535" name="Picture 7" descr="uterus median sagittal vie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4882" y="3171323"/>
            <a:ext cx="5698606" cy="31762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http://2.bp.blogspot.com/-Lp7jRyrdP54/TXTAIWP-AnI/AAAAAAAADNY/9gDTjBdOouE/s1600/Location%2Bof%2Bute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5" y="3171323"/>
            <a:ext cx="5060019" cy="26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9029558" y="219885"/>
            <a:ext cx="2743930" cy="2802314"/>
            <a:chOff x="9029558" y="219885"/>
            <a:chExt cx="2743930" cy="2802314"/>
          </a:xfrm>
        </p:grpSpPr>
        <p:pic>
          <p:nvPicPr>
            <p:cNvPr id="16" name="Picture 10" descr="http://fce-study.netdna-ssl.com/images/upload-flashcards/888810/550614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9558" y="219885"/>
              <a:ext cx="2743930" cy="280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zövegdoboz 1"/>
            <p:cNvSpPr txBox="1"/>
            <p:nvPr/>
          </p:nvSpPr>
          <p:spPr>
            <a:xfrm>
              <a:off x="10596506" y="1220932"/>
              <a:ext cx="652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Vesica</a:t>
              </a:r>
              <a:r>
                <a:rPr lang="hu-HU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urinaria</a:t>
              </a:r>
              <a:endParaRPr lang="hu-H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9838715" y="1574389"/>
              <a:ext cx="654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Rectum</a:t>
              </a:r>
              <a:endParaRPr lang="hu-H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dirty="0"/>
            </a:p>
          </p:txBody>
        </p:sp>
        <p:cxnSp>
          <p:nvCxnSpPr>
            <p:cNvPr id="5" name="Egyenes összekötő nyíllal 4"/>
            <p:cNvCxnSpPr/>
            <p:nvPr/>
          </p:nvCxnSpPr>
          <p:spPr>
            <a:xfrm flipH="1" flipV="1">
              <a:off x="10493061" y="1770166"/>
              <a:ext cx="652743" cy="3534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zövegdoboz 5"/>
            <p:cNvSpPr txBox="1"/>
            <p:nvPr/>
          </p:nvSpPr>
          <p:spPr>
            <a:xfrm>
              <a:off x="11143417" y="2011089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Vagina</a:t>
              </a: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20649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1117</Words>
  <Application>Microsoft Office PowerPoint</Application>
  <PresentationFormat>Szélesvásznú</PresentationFormat>
  <Paragraphs>407</Paragraphs>
  <Slides>42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50" baseType="lpstr">
      <vt:lpstr>Andalus</vt:lpstr>
      <vt:lpstr>Angsana New</vt:lpstr>
      <vt:lpstr>Arial</vt:lpstr>
      <vt:lpstr>Baskerville Old Face</vt:lpstr>
      <vt:lpstr>Book Antiqua</vt:lpstr>
      <vt:lpstr>Calibri</vt:lpstr>
      <vt:lpstr>Calibri Light</vt:lpstr>
      <vt:lpstr>Office-téma</vt:lpstr>
      <vt:lpstr>WEIBLICHE INNERE UND ÄUßERE GESCHLECHTSORGANE</vt:lpstr>
      <vt:lpstr>EINTEILUNG DER GESCHLECHTSORGANE</vt:lpstr>
      <vt:lpstr>UTERUS (GEBÄREMUTTER)</vt:lpstr>
      <vt:lpstr>UTERUS (GEBÄREMUTTER)</vt:lpstr>
      <vt:lpstr>PowerPoint bemutató</vt:lpstr>
      <vt:lpstr>CERVIX UTERI</vt:lpstr>
      <vt:lpstr>CERVIX UTERI</vt:lpstr>
      <vt:lpstr>CERVIX UTERI</vt:lpstr>
      <vt:lpstr>DIE NORMALE LAGE DES UTERUS</vt:lpstr>
      <vt:lpstr>PERITONEALVERTHÄLTNISSE DES UTERUS</vt:lpstr>
      <vt:lpstr>PowerPoint bemutató</vt:lpstr>
      <vt:lpstr>PowerPoint bemutató</vt:lpstr>
      <vt:lpstr>EXCAVATIO RECTOUTERINA  (DOUGLAS RAUM)</vt:lpstr>
      <vt:lpstr>DOUGLAS PUNCTIO</vt:lpstr>
      <vt:lpstr>EILEITER (TUBA UTERINA)</vt:lpstr>
      <vt:lpstr>EILEITER (TUBA UTERINA)</vt:lpstr>
      <vt:lpstr>EILEITER (TUBA UTERINA)</vt:lpstr>
      <vt:lpstr>EILEITER (TUBA UTERINA)</vt:lpstr>
      <vt:lpstr>EILEITER (TUBA UTERINA)</vt:lpstr>
      <vt:lpstr>EILEITER (TUBA UTERINA)</vt:lpstr>
      <vt:lpstr>EIERSTOCK (OVARIUM)</vt:lpstr>
      <vt:lpstr>EIERSTOCK (OVARIUM)</vt:lpstr>
      <vt:lpstr>EIERSTOCK (OVARIUM)</vt:lpstr>
      <vt:lpstr>SCHEIDE (VAGINA)</vt:lpstr>
      <vt:lpstr>SCHEIDE (VAGINA)</vt:lpstr>
      <vt:lpstr>SCHEIDE (VAGINA)</vt:lpstr>
      <vt:lpstr>SCHEIDE (VAGINA)</vt:lpstr>
      <vt:lpstr>ÄUßERE WEIBLICHE GESHLECHTSORGANE  VULVA</vt:lpstr>
      <vt:lpstr>ÄUßERE WEIBLICHE GESHLECHTSORGANE  VULVA</vt:lpstr>
      <vt:lpstr>VENUSHÜGEL (MONS PUBIS)</vt:lpstr>
      <vt:lpstr>SCHAMLIPPEN (LABIUM PUDENDUM)</vt:lpstr>
      <vt:lpstr>SCHAMLIPPEN (LABIUM PUDENDUM)</vt:lpstr>
      <vt:lpstr>SCHAMLIPPEN (LABIUM PUDENDUM)</vt:lpstr>
      <vt:lpstr>KITZLER (KLITORIS)</vt:lpstr>
      <vt:lpstr>KITZLER (KLITORIS)</vt:lpstr>
      <vt:lpstr>KITZLER (KLITORIS)</vt:lpstr>
      <vt:lpstr>KITZLER (KLITORIS)</vt:lpstr>
      <vt:lpstr>SCHEIDENVORHOF (VESTIBULUM VAGINAE)</vt:lpstr>
      <vt:lpstr>SCHEIDENVORHOF (VESTIBULUM VAGINAE)</vt:lpstr>
      <vt:lpstr>SCHEIDENVORHOF (VESTIBULUM VAGINAE)</vt:lpstr>
      <vt:lpstr>PowerPoint bemutató</vt:lpstr>
      <vt:lpstr>BIBLIOGRAPHIE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WEIBLICHE INNERE UND ÄUßERE GESCHLECHTSORGANE</dc:title>
  <dc:creator>handrea</dc:creator>
  <cp:lastModifiedBy>Dr. Heinzlmann Andrea</cp:lastModifiedBy>
  <cp:revision>679</cp:revision>
  <dcterms:created xsi:type="dcterms:W3CDTF">2016-04-11T08:52:28Z</dcterms:created>
  <dcterms:modified xsi:type="dcterms:W3CDTF">2018-04-23T11:50:33Z</dcterms:modified>
</cp:coreProperties>
</file>