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72" r:id="rId6"/>
    <p:sldId id="273" r:id="rId7"/>
    <p:sldId id="274" r:id="rId8"/>
    <p:sldId id="275" r:id="rId9"/>
    <p:sldId id="276" r:id="rId10"/>
    <p:sldId id="279" r:id="rId11"/>
    <p:sldId id="277" r:id="rId12"/>
    <p:sldId id="278" r:id="rId13"/>
    <p:sldId id="263" r:id="rId14"/>
    <p:sldId id="264" r:id="rId15"/>
    <p:sldId id="257" r:id="rId16"/>
    <p:sldId id="265" r:id="rId17"/>
    <p:sldId id="266" r:id="rId18"/>
    <p:sldId id="280" r:id="rId19"/>
    <p:sldId id="259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1559876-6C1C-407A-8DB0-79205F86A2EE}">
          <p14:sldIdLst>
            <p14:sldId id="256"/>
            <p14:sldId id="262"/>
            <p14:sldId id="260"/>
            <p14:sldId id="258"/>
            <p14:sldId id="272"/>
            <p14:sldId id="273"/>
            <p14:sldId id="274"/>
            <p14:sldId id="275"/>
            <p14:sldId id="276"/>
            <p14:sldId id="279"/>
            <p14:sldId id="277"/>
            <p14:sldId id="278"/>
            <p14:sldId id="263"/>
            <p14:sldId id="264"/>
            <p14:sldId id="257"/>
            <p14:sldId id="265"/>
            <p14:sldId id="266"/>
            <p14:sldId id="280"/>
            <p14:sldId id="259"/>
            <p14:sldId id="267"/>
            <p14:sldId id="268"/>
            <p14:sldId id="269"/>
            <p14:sldId id="270"/>
            <p14:sldId id="271"/>
          </p14:sldIdLst>
        </p14:section>
        <p14:section name="Névtelen szakasz" id="{548A8E56-4C2A-4922-8189-AEBA2048BB3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364" autoAdjust="0"/>
  </p:normalViewPr>
  <p:slideViewPr>
    <p:cSldViewPr snapToGrid="0">
      <p:cViewPr varScale="1">
        <p:scale>
          <a:sx n="107" d="100"/>
          <a:sy n="107" d="100"/>
        </p:scale>
        <p:origin x="5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AADA5-A3DA-4364-B07D-FA7595223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C84A804-2903-4D13-9F7A-4292AA37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20B47B-122B-4F07-8E66-3DAA92B7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E25DD5-46FE-44A2-BAF2-93750059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B0D7A5-B28A-4FE4-ADC5-E90C50DC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0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E336D5-87CF-4871-9614-BC96E020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059ED82-881B-44F1-AF2F-EBC7592E7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680D4A-73D0-48F0-98BA-153C3FC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ABFF14-B98C-4016-BC2D-D6EB7D7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299178-CC52-40FE-9DF3-05085230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02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18895A2-2B07-46C5-8156-8DC9E908A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BA3833-1680-48FB-B8DC-3874C24F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DD4061-7152-43CA-AD5A-02BC4AEB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0F91CB-25F6-4105-B540-E1A78632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E8EC6-49A0-4CF4-8810-1F530044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9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184E28-2138-4096-8681-CC42B91D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30017C-4D9D-4D2C-98CB-2A61CBA3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69BC38-9844-4BFA-A960-72CB1275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0F874F-B181-4AC4-8685-F6B0C7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36A3B2-4D67-4C5D-84D0-0D85D601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9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6BC144-9A7D-45CE-97E7-B05D9759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DC7876-A634-4621-87C6-19D6BC4F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94CC57-6170-4D8C-9EDB-A88D92F8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104E23-4A8A-464D-8D45-FF9D3793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F554FA-BE20-49D0-A5A2-637AD5B7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50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AA996F-37F9-465F-9843-9FCD0B07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C92807-0D57-4810-BA39-D31B972B5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A3C6A1E-D07F-4286-A68C-13A0374B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B39CF0-9D84-46F9-A6CD-95B42DD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9C48AC-A479-4B36-A781-A2E6774B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50B87C-F0F0-4F0E-9B9A-9BDA5DF1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29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8E61A3-6E4A-4DFE-B97D-11BC42CD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430E6E9-E619-4A6C-B6A0-18BFED2E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77DAC8-5264-48ED-8627-E6F19B1AE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F206AFA-E529-4AB5-A320-A1D1F2ACD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596FEE-F943-49D2-96C4-6FD44C346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BD1EAC7-C4F1-4C44-81D8-10E7D126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862FCB9-F2F5-43DC-A7B3-2B42A6E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8EB487-C493-40E7-B684-63638312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22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1B8C3-1402-4126-BAB5-F35023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D3E0C9A-DC0C-4A79-8C28-8457184F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5C8C30C-5646-4E59-AFF2-E02E32F2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A6B8C8-8201-477F-BE2E-8EBC2D28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9424631-71F9-4B39-83F2-323C2436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8A026FA-B065-4694-BB87-20EF8F67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5C5821F-5A6A-4324-9B6A-6A2E44E4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83B66D-56B4-430D-A3CE-64FE373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C78C07-0FD9-41A8-8842-A6708F66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4DE3207-2274-4EF8-983E-CD077FB6E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9AF8BD-5072-434F-96E9-E3E11F16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D0EE03-88F7-453B-8168-44079EF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AB8FBDB-8ABF-4C73-B30A-C2A7BC85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FF1A38-556A-4F1F-B350-8E9D76F7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8ED7A44-549B-4AE0-B7AB-F70EA77E8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0123A9-3E08-492C-8C87-CD1F0235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2E36FB-A966-49FE-B7D0-52D93FEC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3B716B-841D-408D-B59E-832DAA31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672990-B8C1-4BD8-BDF3-5AEEB89F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69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13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B62D0B-44E8-4F6C-AB68-C1D0C1B5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E5A670-4648-48BF-8AB6-4B96210D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49CCB1-D801-4E2F-A7F7-6244B0D77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BA3D-1F08-4EAC-893E-F342C1C93AE6}" type="datetimeFigureOut">
              <a:rPr lang="hu-HU" smtClean="0"/>
              <a:t>2019. 09. 05.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EE8C40-3080-4333-A2D3-3F9186862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199C86-DE8E-43A6-983A-235275557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AF30-E86D-4DFC-BCA0-566E9C2D1A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4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" TargetMode="External"/><Relationship Id="rId2" Type="http://schemas.openxmlformats.org/officeDocument/2006/relationships/hyperlink" Target="mailto:student@univet.h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univet.hu/en/2019/07/10/ceremonial-opening-2019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C4DE4C8-FEB1-4EF5-8D95-4ABD6CC93B9F}"/>
              </a:ext>
            </a:extLst>
          </p:cNvPr>
          <p:cNvSpPr txBox="1"/>
          <p:nvPr/>
        </p:nvSpPr>
        <p:spPr>
          <a:xfrm>
            <a:off x="2259366" y="648574"/>
            <a:ext cx="797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/>
              <a:t>HERZLICH WILLKOMEN!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21378F-4707-452D-84C9-62428987DB38}"/>
              </a:ext>
            </a:extLst>
          </p:cNvPr>
          <p:cNvSpPr txBox="1"/>
          <p:nvPr/>
        </p:nvSpPr>
        <p:spPr>
          <a:xfrm>
            <a:off x="103573" y="2054442"/>
            <a:ext cx="11984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Professor Tibor BARTHA </a:t>
            </a:r>
            <a:r>
              <a:rPr lang="hu-HU" sz="2400" dirty="0"/>
              <a:t>(</a:t>
            </a:r>
            <a:r>
              <a:rPr lang="hu-HU" sz="2400" dirty="0" err="1"/>
              <a:t>Vizerektor</a:t>
            </a:r>
            <a:r>
              <a:rPr lang="hu-HU" sz="2400" dirty="0"/>
              <a:t>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Internationale</a:t>
            </a:r>
            <a:r>
              <a:rPr lang="hu-HU" sz="2400" dirty="0"/>
              <a:t> </a:t>
            </a:r>
            <a:r>
              <a:rPr lang="hu-HU" sz="2400" dirty="0" err="1"/>
              <a:t>Studienprogramme</a:t>
            </a:r>
            <a:r>
              <a:rPr lang="hu-HU" sz="2400" dirty="0"/>
              <a:t>- und </a:t>
            </a:r>
            <a:r>
              <a:rPr lang="hu-HU" sz="2400" dirty="0" err="1"/>
              <a:t>Beziehungen</a:t>
            </a:r>
            <a:r>
              <a:rPr lang="hu-HU" sz="2400" dirty="0"/>
              <a:t>) </a:t>
            </a:r>
            <a:endParaRPr lang="hu-HU" sz="2400" b="1" dirty="0"/>
          </a:p>
          <a:p>
            <a:pPr algn="ctr"/>
            <a:r>
              <a:rPr lang="hu-HU" sz="2400" b="1" dirty="0"/>
              <a:t> </a:t>
            </a:r>
            <a:r>
              <a:rPr lang="hu-HU" sz="2400" b="1" dirty="0" err="1"/>
              <a:t>Frau</a:t>
            </a:r>
            <a:r>
              <a:rPr lang="hu-HU" sz="2400" b="1" dirty="0"/>
              <a:t> Anna MÉREY </a:t>
            </a:r>
            <a:r>
              <a:rPr lang="hu-HU" sz="2400" dirty="0"/>
              <a:t>(Deutsch - 2. </a:t>
            </a:r>
            <a:r>
              <a:rPr lang="hu-HU" sz="2400" dirty="0" err="1"/>
              <a:t>Jahrgang+Student</a:t>
            </a:r>
            <a:r>
              <a:rPr lang="hu-HU" sz="2400" dirty="0"/>
              <a:t> </a:t>
            </a:r>
            <a:r>
              <a:rPr lang="hu-HU" sz="2400" dirty="0" err="1"/>
              <a:t>Happiness</a:t>
            </a:r>
            <a:r>
              <a:rPr lang="hu-HU" sz="2400" dirty="0"/>
              <a:t> </a:t>
            </a:r>
            <a:r>
              <a:rPr lang="hu-HU" sz="2400" dirty="0" err="1"/>
              <a:t>Coordinator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Linda WOLFF </a:t>
            </a:r>
            <a:r>
              <a:rPr lang="hu-HU" sz="2400" dirty="0"/>
              <a:t>(Deutsch - 1. </a:t>
            </a:r>
            <a:r>
              <a:rPr lang="hu-HU" sz="2400" dirty="0" err="1"/>
              <a:t>Jahrgang</a:t>
            </a:r>
            <a:r>
              <a:rPr lang="hu-HU" sz="2400" dirty="0"/>
              <a:t>, </a:t>
            </a:r>
            <a:r>
              <a:rPr lang="hu-HU" sz="2400" dirty="0" err="1"/>
              <a:t>inaktiv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Fanni LAKATOS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- 3.,4. </a:t>
            </a:r>
            <a:r>
              <a:rPr lang="hu-HU" sz="2400" dirty="0" err="1"/>
              <a:t>Jahrgang</a:t>
            </a:r>
            <a:r>
              <a:rPr lang="hu-HU" sz="2400" dirty="0"/>
              <a:t>, </a:t>
            </a:r>
            <a:r>
              <a:rPr lang="hu-HU" sz="2400" dirty="0" err="1"/>
              <a:t>inaktiv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/>
              <a:t> </a:t>
            </a:r>
            <a:r>
              <a:rPr lang="hu-HU" sz="2400" b="1" dirty="0" err="1"/>
              <a:t>Frau</a:t>
            </a:r>
            <a:r>
              <a:rPr lang="hu-HU" sz="2400" b="1" dirty="0"/>
              <a:t> Flóra FEHÉRVÁRI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 – 2. </a:t>
            </a:r>
            <a:r>
              <a:rPr lang="hu-HU" sz="2400" dirty="0" err="1"/>
              <a:t>Jahrgang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Nóra KEREKES </a:t>
            </a:r>
            <a:r>
              <a:rPr lang="hu-HU" sz="2400" dirty="0"/>
              <a:t>(</a:t>
            </a:r>
            <a:r>
              <a:rPr lang="hu-HU" sz="2400" dirty="0" err="1"/>
              <a:t>Englisch</a:t>
            </a:r>
            <a:r>
              <a:rPr lang="hu-HU" sz="2400" dirty="0"/>
              <a:t>- 11. </a:t>
            </a:r>
            <a:r>
              <a:rPr lang="hu-HU" sz="2400" dirty="0" err="1"/>
              <a:t>Semester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 err="1"/>
              <a:t>Frau</a:t>
            </a:r>
            <a:r>
              <a:rPr lang="hu-HU" sz="2400" b="1" dirty="0"/>
              <a:t> Emese FODOR </a:t>
            </a:r>
            <a:r>
              <a:rPr lang="hu-HU" sz="2400" dirty="0"/>
              <a:t>(Erasmus </a:t>
            </a:r>
            <a:r>
              <a:rPr lang="hu-HU" sz="2400" dirty="0" err="1"/>
              <a:t>Koordinator</a:t>
            </a:r>
            <a:r>
              <a:rPr lang="hu-HU" sz="2400" dirty="0"/>
              <a:t>)</a:t>
            </a:r>
          </a:p>
          <a:p>
            <a:pPr algn="ctr"/>
            <a:r>
              <a:rPr lang="hu-HU" sz="2400" b="1" dirty="0"/>
              <a:t>Herr Péter LESSI </a:t>
            </a:r>
            <a:r>
              <a:rPr lang="hu-HU" sz="2400" dirty="0"/>
              <a:t>( </a:t>
            </a:r>
            <a:r>
              <a:rPr lang="hu-HU" sz="2400" dirty="0" err="1"/>
              <a:t>Englisch</a:t>
            </a:r>
            <a:r>
              <a:rPr lang="hu-HU" sz="2400" dirty="0"/>
              <a:t> – 1., 5. </a:t>
            </a:r>
            <a:r>
              <a:rPr lang="hu-HU" sz="2400" dirty="0" err="1"/>
              <a:t>Jahrgang+Staatsexamen</a:t>
            </a:r>
            <a:r>
              <a:rPr lang="hu-HU" sz="2400" dirty="0"/>
              <a:t>)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www.univet.hu</a:t>
            </a:r>
          </a:p>
          <a:p>
            <a:pPr algn="ctr"/>
            <a:r>
              <a:rPr lang="hu-HU" sz="2400" b="1" dirty="0"/>
              <a:t>student@univet.hu</a:t>
            </a:r>
          </a:p>
        </p:txBody>
      </p:sp>
    </p:spTree>
    <p:extLst>
      <p:ext uri="{BB962C8B-B14F-4D97-AF65-F5344CB8AC3E}">
        <p14:creationId xmlns:p14="http://schemas.microsoft.com/office/powerpoint/2010/main" val="71679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4503EF-A049-4B6B-A97F-83654BCF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Gebäude</a:t>
            </a:r>
            <a:r>
              <a:rPr lang="hu-HU" dirty="0"/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38638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E0ABDF-91A2-48EA-9B0D-D58D3E6C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506758"/>
            <a:ext cx="4486835" cy="1051299"/>
          </a:xfrm>
        </p:spPr>
        <p:txBody>
          <a:bodyPr/>
          <a:lstStyle/>
          <a:p>
            <a:r>
              <a:rPr lang="hu-HU" u="sng" dirty="0" err="1"/>
              <a:t>Studentencenter</a:t>
            </a:r>
            <a:endParaRPr lang="hu-HU" u="sng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7E5A22C-CBD2-443C-95B7-C7F397EB0BD4}"/>
              </a:ext>
            </a:extLst>
          </p:cNvPr>
          <p:cNvSpPr txBox="1"/>
          <p:nvPr/>
        </p:nvSpPr>
        <p:spPr>
          <a:xfrm>
            <a:off x="561851" y="1676307"/>
            <a:ext cx="919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Gebäude</a:t>
            </a:r>
            <a:r>
              <a:rPr lang="hu-HU" sz="2400" dirty="0"/>
              <a:t> P – </a:t>
            </a:r>
            <a:r>
              <a:rPr lang="hu-HU" sz="2400" dirty="0" err="1"/>
              <a:t>Cafeteria</a:t>
            </a:r>
            <a:r>
              <a:rPr lang="hu-HU" sz="2400" dirty="0"/>
              <a:t> und 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Geöffnet</a:t>
            </a:r>
            <a:r>
              <a:rPr lang="hu-HU" sz="2400" dirty="0"/>
              <a:t>  7:30 – 17:00</a:t>
            </a:r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E417AD0D-97E6-48B3-932C-35E58873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6" y="3693147"/>
            <a:ext cx="3724709" cy="27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CE8B262-4F51-4BEF-9131-6F96B1D9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82" y="2179548"/>
            <a:ext cx="3288521" cy="37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3">
            <a:extLst>
              <a:ext uri="{FF2B5EF4-FFF2-40B4-BE49-F238E27FC236}">
                <a16:creationId xmlns:a16="http://schemas.microsoft.com/office/drawing/2014/main" id="{ED49EB3E-6A2E-4FE9-A602-AE5E5AD9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30" y="512640"/>
            <a:ext cx="4010527" cy="30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5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C9CE2D-A6A2-4682-B96C-4C96C0A8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7" descr="293-9343_IMG">
            <a:extLst>
              <a:ext uri="{FF2B5EF4-FFF2-40B4-BE49-F238E27FC236}">
                <a16:creationId xmlns:a16="http://schemas.microsoft.com/office/drawing/2014/main" id="{F6454995-FAF0-4A8F-8BDF-44450B41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91" y="2433547"/>
            <a:ext cx="2965584" cy="39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BE9386BD-F512-4F10-8381-33C3523F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3" y="3267627"/>
            <a:ext cx="324326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9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DF4D3B66-440F-4CA1-B759-EB30A745BF08}"/>
              </a:ext>
            </a:extLst>
          </p:cNvPr>
          <p:cNvSpPr/>
          <p:nvPr/>
        </p:nvSpPr>
        <p:spPr>
          <a:xfrm>
            <a:off x="497890" y="254124"/>
            <a:ext cx="5696258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90F70CB-C943-433A-9D29-F8D0157F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41" y="586512"/>
            <a:ext cx="4917649" cy="1034469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STUDENTENSEKRETARIAT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38208187-DF02-4D18-88B0-887E6178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128" y="1997473"/>
            <a:ext cx="6084123" cy="460640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/>
              <a:t>P</a:t>
            </a:r>
            <a:r>
              <a:rPr lang="hu-HU" sz="1900" dirty="0"/>
              <a:t> </a:t>
            </a:r>
            <a:r>
              <a:rPr lang="hu-HU" sz="1900" dirty="0" err="1"/>
              <a:t>Gebäude</a:t>
            </a:r>
            <a:r>
              <a:rPr lang="hu-HU" sz="1900" dirty="0"/>
              <a:t> 1. Stock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b="1" dirty="0" err="1"/>
              <a:t>Öffnungszeiten</a:t>
            </a:r>
            <a:r>
              <a:rPr lang="hu-HU" sz="1900" dirty="0"/>
              <a:t>: </a:t>
            </a:r>
            <a:r>
              <a:rPr lang="de-DE" sz="1900" dirty="0"/>
              <a:t>Montag, Mittwoch: 9-13 Uhr</a:t>
            </a:r>
            <a:r>
              <a:rPr lang="hu-HU" sz="1900" dirty="0"/>
              <a:t>	               	             	               </a:t>
            </a:r>
            <a:r>
              <a:rPr lang="de-DE" sz="1900" dirty="0"/>
              <a:t>Donnerstag: 9-11 und 13-15 Uhr</a:t>
            </a:r>
            <a:br>
              <a:rPr lang="de-DE" sz="1900" dirty="0"/>
            </a:br>
            <a:r>
              <a:rPr lang="hu-HU" sz="1900" dirty="0"/>
              <a:t>	               </a:t>
            </a:r>
            <a:r>
              <a:rPr lang="de-DE" sz="1900" dirty="0"/>
              <a:t>Dienstag und Freitag kein Publikumsverkehr</a:t>
            </a:r>
            <a:r>
              <a:rPr lang="hu-HU" sz="1900" dirty="0"/>
              <a:t>       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E-mail: </a:t>
            </a:r>
            <a:r>
              <a:rPr lang="hu-HU" sz="1900" dirty="0">
                <a:hlinkClick r:id="rId2"/>
              </a:rPr>
              <a:t>student@univet.hu</a:t>
            </a:r>
            <a:endParaRPr lang="hu-HU" sz="19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Webseite</a:t>
            </a:r>
            <a:endParaRPr lang="hu-HU" sz="1900" dirty="0"/>
          </a:p>
          <a:p>
            <a:pPr>
              <a:lnSpc>
                <a:spcPct val="110000"/>
              </a:lnSpc>
            </a:pPr>
            <a:r>
              <a:rPr lang="hu-HU" sz="1900" dirty="0">
                <a:hlinkClick r:id="rId3"/>
              </a:rPr>
              <a:t>https://univet.hu/de/studenten/studentensekretariat/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Neue </a:t>
            </a:r>
            <a:r>
              <a:rPr lang="hu-HU" sz="1900" dirty="0" err="1"/>
              <a:t>Infos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Stundenpläne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Allgemeine und </a:t>
            </a:r>
            <a:r>
              <a:rPr lang="hu-HU" sz="1900" dirty="0" err="1"/>
              <a:t>akademische</a:t>
            </a:r>
            <a:r>
              <a:rPr lang="hu-HU" sz="1900" dirty="0"/>
              <a:t> </a:t>
            </a:r>
            <a:r>
              <a:rPr lang="hu-HU" sz="1900" dirty="0" err="1"/>
              <a:t>Informationen</a:t>
            </a:r>
            <a:endParaRPr lang="hu-HU" sz="1900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Neptun</a:t>
            </a:r>
            <a:r>
              <a:rPr lang="hu-HU" sz="1900" dirty="0"/>
              <a:t> Information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 err="1"/>
              <a:t>Zeitplan</a:t>
            </a:r>
            <a:r>
              <a:rPr lang="hu-HU" sz="1900" dirty="0"/>
              <a:t> </a:t>
            </a:r>
            <a:r>
              <a:rPr lang="hu-HU" sz="1900" dirty="0" err="1"/>
              <a:t>der</a:t>
            </a:r>
            <a:r>
              <a:rPr lang="hu-HU" sz="1900" dirty="0"/>
              <a:t> </a:t>
            </a:r>
            <a:r>
              <a:rPr lang="hu-HU" sz="1900" dirty="0" err="1"/>
              <a:t>Busse</a:t>
            </a:r>
            <a:r>
              <a:rPr lang="hu-HU" sz="1900" dirty="0"/>
              <a:t> </a:t>
            </a:r>
            <a:r>
              <a:rPr lang="hu-HU" sz="1900" dirty="0" err="1"/>
              <a:t>nach</a:t>
            </a:r>
            <a:r>
              <a:rPr lang="hu-HU" sz="1900" dirty="0"/>
              <a:t> Üllő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Etc.	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7" name="Kép helye 16">
            <a:extLst>
              <a:ext uri="{FF2B5EF4-FFF2-40B4-BE49-F238E27FC236}">
                <a16:creationId xmlns:a16="http://schemas.microsoft.com/office/drawing/2014/main" id="{976EA10A-EAE9-4445-A4B1-7FDE432FDB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7553526" y="738087"/>
            <a:ext cx="3948813" cy="3118019"/>
          </a:xfrm>
        </p:spPr>
      </p:pic>
      <p:pic>
        <p:nvPicPr>
          <p:cNvPr id="21" name="Kép 20" descr="A képen épület, talaj, kültéri látható&#10;&#10;Automatikusan generált leírás">
            <a:extLst>
              <a:ext uri="{FF2B5EF4-FFF2-40B4-BE49-F238E27FC236}">
                <a16:creationId xmlns:a16="http://schemas.microsoft.com/office/drawing/2014/main" id="{2B55D58A-970C-4915-8910-775805E3DF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34" y="3611836"/>
            <a:ext cx="4194138" cy="23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5C27769-D356-4774-BDD5-8D33656047E5}"/>
              </a:ext>
            </a:extLst>
          </p:cNvPr>
          <p:cNvSpPr/>
          <p:nvPr/>
        </p:nvSpPr>
        <p:spPr>
          <a:xfrm>
            <a:off x="5999017" y="0"/>
            <a:ext cx="6192983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7C9B3BB7-7C3D-4520-89B0-CA4D794F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1" y="0"/>
            <a:ext cx="5140250" cy="1555151"/>
          </a:xfrm>
        </p:spPr>
        <p:txBody>
          <a:bodyPr/>
          <a:lstStyle/>
          <a:p>
            <a:r>
              <a:rPr lang="hu-HU" b="1" u="sng" dirty="0"/>
              <a:t>SCHIFFART AUF DER DONAU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E601A649-BD03-449B-BD85-F7952F6CA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041" y="1555151"/>
            <a:ext cx="5666721" cy="4928775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/>
              <a:t>5. </a:t>
            </a:r>
            <a:r>
              <a:rPr lang="hu-HU" sz="2400" b="1" dirty="0" err="1"/>
              <a:t>September</a:t>
            </a:r>
            <a:r>
              <a:rPr lang="hu-HU" sz="2400" b="1" dirty="0"/>
              <a:t> (</a:t>
            </a:r>
            <a:r>
              <a:rPr lang="hu-HU" sz="2400" b="1" dirty="0" err="1"/>
              <a:t>heute</a:t>
            </a:r>
            <a:r>
              <a:rPr lang="hu-HU" sz="2400" b="1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Boarding</a:t>
            </a:r>
            <a:r>
              <a:rPr lang="hu-HU" sz="2400" dirty="0"/>
              <a:t> </a:t>
            </a:r>
            <a:r>
              <a:rPr lang="de-DE" sz="2400" dirty="0"/>
              <a:t>ab</a:t>
            </a:r>
            <a:r>
              <a:rPr lang="hu-HU" sz="2400" dirty="0"/>
              <a:t> 17:30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Treffpunk </a:t>
            </a:r>
            <a:r>
              <a:rPr lang="hu-HU" sz="2400" dirty="0" err="1"/>
              <a:t>ist</a:t>
            </a:r>
            <a:r>
              <a:rPr lang="hu-HU" sz="2400" dirty="0"/>
              <a:t> am </a:t>
            </a:r>
            <a:r>
              <a:rPr lang="hu-HU" sz="2400" dirty="0" err="1"/>
              <a:t>Ufer</a:t>
            </a:r>
            <a:r>
              <a:rPr lang="hu-HU" sz="2400" dirty="0"/>
              <a:t> </a:t>
            </a:r>
            <a:r>
              <a:rPr lang="hu-HU" sz="2400" dirty="0" err="1"/>
              <a:t>auf</a:t>
            </a:r>
            <a:r>
              <a:rPr lang="hu-HU" sz="2400" dirty="0"/>
              <a:t> der Pest </a:t>
            </a:r>
            <a:r>
              <a:rPr lang="hu-HU" sz="2400" dirty="0" err="1"/>
              <a:t>Seite</a:t>
            </a:r>
            <a:r>
              <a:rPr lang="hu-HU" sz="2400" dirty="0"/>
              <a:t> bei </a:t>
            </a:r>
            <a:r>
              <a:rPr lang="hu-HU" sz="2400" dirty="0" err="1"/>
              <a:t>dem</a:t>
            </a:r>
            <a:r>
              <a:rPr lang="hu-HU" sz="2400" dirty="0"/>
              <a:t> Vigadó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err="1"/>
              <a:t>Zwischen</a:t>
            </a:r>
            <a:r>
              <a:rPr lang="hu-HU" sz="2200" dirty="0"/>
              <a:t> der </a:t>
            </a:r>
            <a:r>
              <a:rPr lang="hu-HU" sz="2200" dirty="0" err="1"/>
              <a:t>Elisabeth</a:t>
            </a:r>
            <a:r>
              <a:rPr lang="hu-HU" sz="2200" dirty="0"/>
              <a:t> und </a:t>
            </a:r>
            <a:r>
              <a:rPr lang="hu-HU" sz="2200" dirty="0" err="1"/>
              <a:t>Kettenbrücke</a:t>
            </a:r>
            <a:endParaRPr lang="hu-HU" sz="2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/>
              <a:t>Vigadó </a:t>
            </a:r>
            <a:r>
              <a:rPr lang="hu-HU" sz="2200" dirty="0" err="1"/>
              <a:t>Platz</a:t>
            </a:r>
            <a:r>
              <a:rPr lang="hu-HU" sz="2200" dirty="0"/>
              <a:t>, </a:t>
            </a:r>
            <a:r>
              <a:rPr lang="hu-HU" sz="2200" dirty="0" err="1"/>
              <a:t>Schiffstation</a:t>
            </a:r>
            <a:r>
              <a:rPr lang="hu-HU" sz="2200" dirty="0"/>
              <a:t> Nr. 5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Name</a:t>
            </a:r>
            <a:r>
              <a:rPr lang="hu-HU" sz="2400" dirty="0"/>
              <a:t> des </a:t>
            </a:r>
            <a:r>
              <a:rPr lang="hu-HU" sz="2400" dirty="0" err="1"/>
              <a:t>Schiffes</a:t>
            </a:r>
            <a:r>
              <a:rPr lang="hu-HU" sz="2400" dirty="0"/>
              <a:t> </a:t>
            </a:r>
            <a:r>
              <a:rPr lang="hu-HU" sz="2400" dirty="0" err="1"/>
              <a:t>ist</a:t>
            </a:r>
            <a:r>
              <a:rPr lang="hu-HU" sz="2400" dirty="0"/>
              <a:t> </a:t>
            </a:r>
            <a:r>
              <a:rPr lang="hu-HU" sz="2400" b="1" dirty="0"/>
              <a:t>Táncsics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err="1"/>
              <a:t>Abfahrt</a:t>
            </a:r>
            <a:r>
              <a:rPr lang="hu-HU" sz="2400" b="1" dirty="0"/>
              <a:t> </a:t>
            </a:r>
            <a:r>
              <a:rPr lang="hu-HU" sz="2400" b="1" dirty="0" err="1"/>
              <a:t>um</a:t>
            </a:r>
            <a:r>
              <a:rPr lang="hu-HU" sz="2400" b="1" dirty="0"/>
              <a:t> 18:00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11" name="Picture 10" descr="IMAGE0002">
            <a:extLst>
              <a:ext uri="{FF2B5EF4-FFF2-40B4-BE49-F238E27FC236}">
                <a16:creationId xmlns:a16="http://schemas.microsoft.com/office/drawing/2014/main" id="{8863A3DC-71EA-4D01-9715-5E6530AB8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9" y="1555152"/>
            <a:ext cx="5527964" cy="32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024254" y="0"/>
            <a:ext cx="5167745" cy="3726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19CDEF-F961-4421-8606-AAC9EA68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83" y="674938"/>
            <a:ext cx="5036127" cy="1188498"/>
          </a:xfrm>
        </p:spPr>
        <p:txBody>
          <a:bodyPr/>
          <a:lstStyle/>
          <a:p>
            <a:r>
              <a:rPr lang="hu-HU" b="1" u="sng" dirty="0"/>
              <a:t>ERÖFFNUNGSFEIER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1C9904-EAE3-4ADF-900C-653F6DF6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83" y="1371599"/>
            <a:ext cx="12306935" cy="4710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sz="2700" b="1" dirty="0"/>
              <a:t>6. </a:t>
            </a:r>
            <a:r>
              <a:rPr lang="hu-HU" sz="2700" b="1" dirty="0" err="1"/>
              <a:t>September</a:t>
            </a:r>
            <a:r>
              <a:rPr lang="hu-HU" sz="2700" b="1" dirty="0"/>
              <a:t> </a:t>
            </a:r>
            <a:r>
              <a:rPr lang="hu-HU" sz="2700" dirty="0"/>
              <a:t>10 </a:t>
            </a:r>
            <a:r>
              <a:rPr lang="hu-HU" sz="2700" dirty="0" err="1"/>
              <a:t>Uhr</a:t>
            </a:r>
            <a:r>
              <a:rPr lang="hu-HU" sz="2700" dirty="0"/>
              <a:t> in der </a:t>
            </a:r>
            <a:r>
              <a:rPr lang="hu-HU" sz="2700" b="1" dirty="0"/>
              <a:t>Aula</a:t>
            </a:r>
          </a:p>
          <a:p>
            <a:pPr>
              <a:lnSpc>
                <a:spcPct val="150000"/>
              </a:lnSpc>
            </a:pPr>
            <a:r>
              <a:rPr lang="hu-HU" sz="2700" dirty="0" err="1"/>
              <a:t>Wir</a:t>
            </a:r>
            <a:r>
              <a:rPr lang="hu-HU" sz="2700" dirty="0"/>
              <a:t> </a:t>
            </a:r>
            <a:r>
              <a:rPr lang="hu-HU" sz="2700" dirty="0" err="1"/>
              <a:t>bitten</a:t>
            </a:r>
            <a:r>
              <a:rPr lang="hu-HU" sz="2700" dirty="0"/>
              <a:t> </a:t>
            </a:r>
            <a:r>
              <a:rPr lang="hu-HU" sz="2700" dirty="0" err="1"/>
              <a:t>um</a:t>
            </a:r>
            <a:r>
              <a:rPr lang="hu-HU" sz="2700" dirty="0"/>
              <a:t> </a:t>
            </a:r>
            <a:r>
              <a:rPr lang="hu-HU" sz="2700" dirty="0" err="1"/>
              <a:t>elegante</a:t>
            </a:r>
            <a:r>
              <a:rPr lang="hu-HU" sz="2700" dirty="0"/>
              <a:t> </a:t>
            </a:r>
            <a:r>
              <a:rPr lang="hu-HU" sz="2700" dirty="0" err="1"/>
              <a:t>Bekleidung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 err="1"/>
              <a:t>Gäste</a:t>
            </a:r>
            <a:r>
              <a:rPr lang="hu-HU" sz="2700" dirty="0"/>
              <a:t> sind </a:t>
            </a:r>
            <a:r>
              <a:rPr lang="hu-HU" sz="2700" dirty="0" err="1"/>
              <a:t>wilkommen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 err="1"/>
              <a:t>Kopfhörer</a:t>
            </a:r>
            <a:r>
              <a:rPr lang="hu-HU" sz="2700" dirty="0"/>
              <a:t> </a:t>
            </a:r>
            <a:r>
              <a:rPr lang="hu-HU" sz="2700" dirty="0" err="1"/>
              <a:t>für</a:t>
            </a:r>
            <a:r>
              <a:rPr lang="hu-HU" sz="2700" dirty="0"/>
              <a:t> </a:t>
            </a:r>
            <a:r>
              <a:rPr lang="hu-HU" sz="2700" dirty="0" err="1"/>
              <a:t>Übersetzung</a:t>
            </a:r>
            <a:r>
              <a:rPr lang="hu-HU" sz="2700" dirty="0"/>
              <a:t> ab 9:30</a:t>
            </a:r>
          </a:p>
          <a:p>
            <a:pPr lvl="1">
              <a:lnSpc>
                <a:spcPct val="150000"/>
              </a:lnSpc>
            </a:pPr>
            <a:r>
              <a:rPr lang="hu-HU" sz="2700" dirty="0" err="1"/>
              <a:t>nur</a:t>
            </a:r>
            <a:r>
              <a:rPr lang="hu-HU" sz="2700" dirty="0"/>
              <a:t> mit </a:t>
            </a:r>
            <a:r>
              <a:rPr lang="hu-HU" sz="2700" dirty="0" err="1"/>
              <a:t>dem</a:t>
            </a:r>
            <a:r>
              <a:rPr lang="hu-HU" sz="2700" dirty="0"/>
              <a:t> </a:t>
            </a:r>
            <a:r>
              <a:rPr lang="hu-HU" sz="2700" dirty="0" err="1"/>
              <a:t>Namen</a:t>
            </a:r>
            <a:r>
              <a:rPr lang="hu-HU" sz="2700" dirty="0"/>
              <a:t> des </a:t>
            </a:r>
            <a:r>
              <a:rPr lang="hu-HU" sz="2700" dirty="0" err="1"/>
              <a:t>Studenten</a:t>
            </a:r>
            <a:r>
              <a:rPr lang="hu-HU" sz="2700" dirty="0"/>
              <a:t> </a:t>
            </a:r>
            <a:r>
              <a:rPr lang="hu-HU" sz="2700" dirty="0" err="1"/>
              <a:t>beanspruchbar</a:t>
            </a:r>
            <a:endParaRPr lang="hu-HU" sz="2700" dirty="0"/>
          </a:p>
          <a:p>
            <a:pPr>
              <a:lnSpc>
                <a:spcPct val="150000"/>
              </a:lnSpc>
            </a:pPr>
            <a:r>
              <a:rPr lang="hu-HU" sz="2700" dirty="0"/>
              <a:t>Online </a:t>
            </a:r>
            <a:r>
              <a:rPr lang="hu-HU" sz="2700" dirty="0" err="1"/>
              <a:t>Übetragung</a:t>
            </a:r>
            <a:r>
              <a:rPr lang="hu-HU" sz="2700" dirty="0"/>
              <a:t>: </a:t>
            </a:r>
            <a:r>
              <a:rPr lang="hu-HU" sz="2700" dirty="0">
                <a:hlinkClick r:id="rId2"/>
              </a:rPr>
              <a:t>https://univet.hu/en/2019/07/10/ceremonial-opening-2019/</a:t>
            </a:r>
            <a:endParaRPr lang="hu-HU" altLang="hu-HU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27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69" y="0"/>
            <a:ext cx="4912831" cy="35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3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080" y="582365"/>
            <a:ext cx="4274127" cy="1080654"/>
          </a:xfrm>
        </p:spPr>
        <p:txBody>
          <a:bodyPr>
            <a:normAutofit/>
          </a:bodyPr>
          <a:lstStyle/>
          <a:p>
            <a:r>
              <a:rPr lang="hu-HU" b="1" u="sng" dirty="0"/>
              <a:t>STADTRUNDGANG</a:t>
            </a:r>
            <a:endParaRPr lang="en-GB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080" y="1688368"/>
            <a:ext cx="10577945" cy="14167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b="1" dirty="0"/>
              <a:t>6. </a:t>
            </a:r>
            <a:r>
              <a:rPr lang="hu-HU" b="1" dirty="0" err="1"/>
              <a:t>September</a:t>
            </a:r>
            <a:r>
              <a:rPr lang="hu-HU" b="1" dirty="0"/>
              <a:t> </a:t>
            </a:r>
            <a:r>
              <a:rPr lang="hu-HU" dirty="0"/>
              <a:t>– 3 </a:t>
            </a:r>
            <a:r>
              <a:rPr lang="hu-HU" dirty="0" err="1"/>
              <a:t>verschiedene</a:t>
            </a:r>
            <a:r>
              <a:rPr lang="hu-HU" dirty="0"/>
              <a:t> Themen (</a:t>
            </a:r>
            <a:r>
              <a:rPr lang="hu-HU" dirty="0" err="1"/>
              <a:t>Gruppenanzahl</a:t>
            </a:r>
            <a:r>
              <a:rPr lang="hu-HU" dirty="0"/>
              <a:t>: 30)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bei </a:t>
            </a:r>
            <a:r>
              <a:rPr lang="hu-HU" dirty="0" err="1"/>
              <a:t>unseren</a:t>
            </a:r>
            <a:r>
              <a:rPr lang="hu-HU" dirty="0"/>
              <a:t> </a:t>
            </a:r>
            <a:r>
              <a:rPr lang="hu-HU" dirty="0" err="1"/>
              <a:t>Kollegen</a:t>
            </a:r>
            <a:endParaRPr lang="en-GB" dirty="0"/>
          </a:p>
        </p:txBody>
      </p:sp>
      <p:pic>
        <p:nvPicPr>
          <p:cNvPr id="1026" name="Picture 2" descr="KÃ©ptalÃ¡lat a kÃ¶vetkezÅre: âbuda castleâ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r="12753"/>
          <a:stretch/>
        </p:blipFill>
        <p:spPr bwMode="auto">
          <a:xfrm>
            <a:off x="-1" y="4259905"/>
            <a:ext cx="4101689" cy="25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budapest street artâ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b="8751"/>
          <a:stretch/>
        </p:blipFill>
        <p:spPr bwMode="auto">
          <a:xfrm>
            <a:off x="4025700" y="4257466"/>
            <a:ext cx="4330964" cy="2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budapest vÃ¡rosligetâ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25" y="4257467"/>
            <a:ext cx="3901775" cy="26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38138" y="3471417"/>
            <a:ext cx="2245390" cy="5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Buda </a:t>
            </a:r>
            <a:r>
              <a:rPr lang="hu-HU" sz="2800" b="1" dirty="0" err="1"/>
              <a:t>Schloss</a:t>
            </a:r>
            <a:endParaRPr lang="en-GB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02727" y="3477491"/>
            <a:ext cx="340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Budapest </a:t>
            </a:r>
            <a:r>
              <a:rPr lang="hu-HU" sz="2800" b="1" dirty="0" err="1"/>
              <a:t>Innenstadt</a:t>
            </a:r>
            <a:endParaRPr lang="en-GB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05456" y="3477491"/>
            <a:ext cx="317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Parkbesichtigung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7416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7927" y="207818"/>
            <a:ext cx="7204363" cy="13606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33400" y="462107"/>
            <a:ext cx="10515600" cy="1325563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Stundenplan</a:t>
            </a:r>
            <a:r>
              <a:rPr lang="hu-HU" dirty="0">
                <a:solidFill>
                  <a:schemeClr val="bg1"/>
                </a:solidFill>
              </a:rPr>
              <a:t> 09.09 </a:t>
            </a:r>
            <a:r>
              <a:rPr lang="hu-HU" dirty="0" err="1">
                <a:solidFill>
                  <a:schemeClr val="bg1"/>
                </a:solidFill>
              </a:rPr>
              <a:t>Montag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7927" y="1867633"/>
            <a:ext cx="422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3181" y="5995783"/>
            <a:ext cx="763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Informationen</a:t>
            </a:r>
            <a:r>
              <a:rPr lang="hu-HU" sz="2000" b="1" dirty="0"/>
              <a:t> </a:t>
            </a:r>
            <a:r>
              <a:rPr lang="hu-HU" sz="2000" b="1" dirty="0" err="1"/>
              <a:t>auch</a:t>
            </a:r>
            <a:r>
              <a:rPr lang="hu-HU" sz="2000" b="1" dirty="0"/>
              <a:t> in der </a:t>
            </a:r>
            <a:r>
              <a:rPr lang="hu-HU" sz="2000" b="1" dirty="0" err="1"/>
              <a:t>Mappe</a:t>
            </a:r>
            <a:r>
              <a:rPr lang="hu-HU" sz="2000" b="1" dirty="0"/>
              <a:t> </a:t>
            </a:r>
            <a:r>
              <a:rPr lang="hu-HU" sz="2000" b="1" dirty="0" err="1"/>
              <a:t>enthalten</a:t>
            </a:r>
            <a:r>
              <a:rPr lang="hu-HU" sz="2000" b="1" dirty="0"/>
              <a:t>!</a:t>
            </a:r>
            <a:endParaRPr lang="en-GB" sz="2000" b="1" dirty="0"/>
          </a:p>
        </p:txBody>
      </p:sp>
      <p:pic>
        <p:nvPicPr>
          <p:cNvPr id="6148" name="Kép 1">
            <a:extLst>
              <a:ext uri="{FF2B5EF4-FFF2-40B4-BE49-F238E27FC236}">
                <a16:creationId xmlns:a16="http://schemas.microsoft.com/office/drawing/2014/main" id="{40ACE51D-D56B-4D17-AFC2-93FA89EA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0"/>
            <a:ext cx="2695518" cy="30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Kép 2">
            <a:extLst>
              <a:ext uri="{FF2B5EF4-FFF2-40B4-BE49-F238E27FC236}">
                <a16:creationId xmlns:a16="http://schemas.microsoft.com/office/drawing/2014/main" id="{C545C607-60D5-456E-A80D-B08D93FE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55" y="4000507"/>
            <a:ext cx="3840924" cy="28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Kép 3">
            <a:extLst>
              <a:ext uri="{FF2B5EF4-FFF2-40B4-BE49-F238E27FC236}">
                <a16:creationId xmlns:a16="http://schemas.microsoft.com/office/drawing/2014/main" id="{12139D0C-E724-4A9E-80E6-4F936E3C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53" y="1902199"/>
            <a:ext cx="20097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Kép 4">
            <a:extLst>
              <a:ext uri="{FF2B5EF4-FFF2-40B4-BE49-F238E27FC236}">
                <a16:creationId xmlns:a16="http://schemas.microsoft.com/office/drawing/2014/main" id="{3371A782-1956-4CD9-B41B-A4EFBA46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55" y="4483100"/>
            <a:ext cx="1778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2A42065-5DEE-4A8B-B6AC-8F7F35AC3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3C57FDF-9216-4FED-9EFB-0386966E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71" y="1752083"/>
            <a:ext cx="8354082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Einführungs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</a:t>
            </a: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10:15-12:00 - Zimmermann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Vorlesungssaal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E)</a:t>
            </a:r>
            <a:endParaRPr lang="hu-HU" altLang="hu-HU" sz="28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Pferde</a:t>
            </a:r>
            <a:r>
              <a:rPr lang="hu-HU" altLang="hu-HU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altLang="hu-HU" sz="28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14:30-15:30 –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Marek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József 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Vorlesungssaal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Bibliothek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altLang="hu-HU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Gebäude</a:t>
            </a:r>
            <a:r>
              <a:rPr lang="hu-HU" altLang="hu-HU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9:15-9:45 -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7-8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12:15-12:45 –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5-6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16:15-16:45 – </a:t>
            </a:r>
            <a:r>
              <a:rPr lang="hu-HU" altLang="hu-HU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</a:t>
            </a:r>
            <a:r>
              <a:rPr lang="hu-HU" altLang="hu-H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1-2-3-4</a:t>
            </a:r>
            <a:endParaRPr lang="hu-HU" altLang="hu-HU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B1EF92-C100-4B3E-BC7F-B569D83C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18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B9A9182F-39F4-40FB-ACE6-72327BF29C32}"/>
              </a:ext>
            </a:extLst>
          </p:cNvPr>
          <p:cNvSpPr/>
          <p:nvPr/>
        </p:nvSpPr>
        <p:spPr>
          <a:xfrm>
            <a:off x="8489577" y="2315322"/>
            <a:ext cx="3290047" cy="4177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4ECEBAB6-2047-4DCA-9223-5B4E7A332E32}"/>
              </a:ext>
            </a:extLst>
          </p:cNvPr>
          <p:cNvSpPr/>
          <p:nvPr/>
        </p:nvSpPr>
        <p:spPr>
          <a:xfrm>
            <a:off x="606392" y="279133"/>
            <a:ext cx="7372951" cy="14822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711EE9A-6DD3-4B77-A35F-69119938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Allgemeine </a:t>
            </a:r>
            <a:r>
              <a:rPr lang="hu-HU" dirty="0" err="1">
                <a:solidFill>
                  <a:schemeClr val="bg1"/>
                </a:solidFill>
              </a:rPr>
              <a:t>Informationen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ECDFC95-DA05-469F-AA44-83C593888518}"/>
              </a:ext>
            </a:extLst>
          </p:cNvPr>
          <p:cNvSpPr txBox="1"/>
          <p:nvPr/>
        </p:nvSpPr>
        <p:spPr>
          <a:xfrm>
            <a:off x="606393" y="2268071"/>
            <a:ext cx="66550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Hunde</a:t>
            </a:r>
            <a:r>
              <a:rPr lang="hu-HU" sz="2000" dirty="0"/>
              <a:t> am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Jahrgangssprecher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ISC – International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Comittee</a:t>
            </a:r>
            <a:r>
              <a:rPr lang="hu-HU" sz="2000" dirty="0"/>
              <a:t>  </a:t>
            </a:r>
          </a:p>
          <a:p>
            <a:r>
              <a:rPr lang="hu-HU" altLang="hu-HU" sz="2000" dirty="0"/>
              <a:t>https://www.facebook.com/InternationalStudentsCommittee/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Registrations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Kode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(XXXX/D)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Kittel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für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Chemie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und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Anatomie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Praktika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benötigt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https://www.dokiruha.hu/</a:t>
            </a:r>
            <a:b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https://mrmunkaruha.hu/</a:t>
            </a:r>
            <a:b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Lehel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48, 13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Bezirk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Geöffnet</a:t>
            </a:r>
            <a:r>
              <a:rPr lang="en-US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10-17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7B36B3DE-A08D-4172-A3FB-39817222A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0498"/>
              </p:ext>
            </p:extLst>
          </p:nvPr>
        </p:nvGraphicFramePr>
        <p:xfrm>
          <a:off x="8570259" y="2448671"/>
          <a:ext cx="3128682" cy="391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kép" r:id="rId3" imgW="3809524" imgH="3809524" progId="Paint.Picture">
                  <p:embed/>
                </p:oleObj>
              </mc:Choice>
              <mc:Fallback>
                <p:oleObj name="Bitkép" r:id="rId3" imgW="3809524" imgH="3809524" progId="Paint.Picture">
                  <p:embed/>
                  <p:pic>
                    <p:nvPicPr>
                      <p:cNvPr id="17414" name="Object 11">
                        <a:extLst>
                          <a:ext uri="{FF2B5EF4-FFF2-40B4-BE49-F238E27FC236}">
                            <a16:creationId xmlns:a16="http://schemas.microsoft.com/office/drawing/2014/main" id="{56BE9A1F-A4F8-4FD8-9AEE-3234BF976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259" y="2448671"/>
                        <a:ext cx="3128682" cy="391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83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2815936" y="300758"/>
            <a:ext cx="6331527" cy="13023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08364" y="1839915"/>
            <a:ext cx="10633362" cy="21639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/>
              <a:t>1. </a:t>
            </a:r>
            <a:r>
              <a:rPr lang="hu-HU" dirty="0" err="1"/>
              <a:t>Bitte</a:t>
            </a:r>
            <a:r>
              <a:rPr lang="hu-HU" dirty="0"/>
              <a:t> mit </a:t>
            </a:r>
            <a:r>
              <a:rPr lang="hu-HU" b="1" dirty="0" err="1"/>
              <a:t>Neptun</a:t>
            </a:r>
            <a:r>
              <a:rPr lang="hu-HU" b="1" dirty="0"/>
              <a:t> </a:t>
            </a:r>
            <a:r>
              <a:rPr lang="hu-HU" b="1" dirty="0" err="1"/>
              <a:t>Kode</a:t>
            </a:r>
            <a:r>
              <a:rPr lang="hu-HU" b="1" dirty="0"/>
              <a:t> </a:t>
            </a:r>
            <a:r>
              <a:rPr lang="hu-HU" dirty="0"/>
              <a:t>(bei </a:t>
            </a:r>
            <a:r>
              <a:rPr lang="hu-HU" dirty="0" err="1"/>
              <a:t>Registration</a:t>
            </a:r>
            <a:r>
              <a:rPr lang="hu-HU" dirty="0"/>
              <a:t> </a:t>
            </a:r>
            <a:r>
              <a:rPr lang="hu-HU" dirty="0" err="1"/>
              <a:t>ausgeteilt</a:t>
            </a:r>
            <a:r>
              <a:rPr lang="hu-HU" dirty="0"/>
              <a:t>) </a:t>
            </a:r>
            <a:r>
              <a:rPr lang="hu-HU" dirty="0" err="1"/>
              <a:t>einloggen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 err="1"/>
              <a:t>Persöhnliche</a:t>
            </a:r>
            <a:r>
              <a:rPr lang="hu-HU" dirty="0"/>
              <a:t> </a:t>
            </a:r>
            <a:r>
              <a:rPr lang="hu-HU" dirty="0" err="1"/>
              <a:t>Daten</a:t>
            </a:r>
            <a:r>
              <a:rPr lang="hu-HU" dirty="0"/>
              <a:t> </a:t>
            </a:r>
            <a:r>
              <a:rPr lang="hu-HU" dirty="0" err="1"/>
              <a:t>prüfen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/>
              <a:t>E-mail </a:t>
            </a:r>
            <a:r>
              <a:rPr lang="hu-HU" dirty="0" err="1"/>
              <a:t>Adresse</a:t>
            </a:r>
            <a:r>
              <a:rPr lang="hu-HU" dirty="0"/>
              <a:t> </a:t>
            </a:r>
            <a:r>
              <a:rPr lang="hu-HU" dirty="0" err="1"/>
              <a:t>angeben</a:t>
            </a:r>
            <a:r>
              <a:rPr lang="hu-HU" dirty="0"/>
              <a:t>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alle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enthalten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096490" y="537586"/>
            <a:ext cx="5770418" cy="106550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NEPTUN INFORMATIONEN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626" y="4003835"/>
            <a:ext cx="5084618" cy="2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35F77FFC-8E4E-4D73-820C-78088160F6CD}"/>
              </a:ext>
            </a:extLst>
          </p:cNvPr>
          <p:cNvSpPr/>
          <p:nvPr/>
        </p:nvSpPr>
        <p:spPr>
          <a:xfrm>
            <a:off x="332791" y="318472"/>
            <a:ext cx="4447027" cy="1039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9E8599-E331-4D37-9FC3-B54751F8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09" y="318472"/>
            <a:ext cx="4470745" cy="1162378"/>
          </a:xfrm>
        </p:spPr>
        <p:txBody>
          <a:bodyPr>
            <a:normAutofit fontScale="90000"/>
          </a:bodyPr>
          <a:lstStyle/>
          <a:p>
            <a:r>
              <a:rPr lang="hu-HU" sz="60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243913-94E5-4B3C-BC28-DBD916DB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23" y="1458882"/>
            <a:ext cx="5157787" cy="823912"/>
          </a:xfrm>
        </p:spPr>
        <p:txBody>
          <a:bodyPr>
            <a:normAutofit/>
          </a:bodyPr>
          <a:lstStyle/>
          <a:p>
            <a:r>
              <a:rPr lang="hu-HU" sz="2800" dirty="0" err="1"/>
              <a:t>Dokumente</a:t>
            </a:r>
            <a:r>
              <a:rPr lang="hu-HU" sz="2800" dirty="0"/>
              <a:t> </a:t>
            </a:r>
            <a:r>
              <a:rPr lang="hu-HU" sz="2800" dirty="0" err="1"/>
              <a:t>zum</a:t>
            </a:r>
            <a:r>
              <a:rPr lang="hu-HU" sz="2800" dirty="0"/>
              <a:t> </a:t>
            </a:r>
            <a:r>
              <a:rPr lang="hu-HU" sz="2800" dirty="0" err="1"/>
              <a:t>ausfüllen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FC4405-724A-4885-B188-D6D69FDFA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92" y="2626373"/>
            <a:ext cx="5612365" cy="2087670"/>
          </a:xfrm>
        </p:spPr>
        <p:txBody>
          <a:bodyPr/>
          <a:lstStyle/>
          <a:p>
            <a:r>
              <a:rPr lang="hu-HU" dirty="0" err="1"/>
              <a:t>Registrationsformular</a:t>
            </a:r>
            <a:endParaRPr lang="hu-HU" dirty="0"/>
          </a:p>
          <a:p>
            <a:r>
              <a:rPr lang="hu-HU" dirty="0" err="1"/>
              <a:t>Bildungsvereinbarung</a:t>
            </a:r>
            <a:r>
              <a:rPr lang="hu-HU" dirty="0"/>
              <a:t> (</a:t>
            </a:r>
            <a:r>
              <a:rPr lang="hu-HU" dirty="0" err="1"/>
              <a:t>Universität</a:t>
            </a:r>
            <a:r>
              <a:rPr lang="hu-HU" dirty="0"/>
              <a:t>)</a:t>
            </a:r>
          </a:p>
          <a:p>
            <a:r>
              <a:rPr lang="hu-HU" dirty="0"/>
              <a:t>GIS Vertrag</a:t>
            </a:r>
          </a:p>
          <a:p>
            <a:r>
              <a:rPr lang="hu-HU" dirty="0" err="1"/>
              <a:t>Gelöbnis</a:t>
            </a: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6EA6181-FA62-4CFF-AEBC-4DD80200A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80850"/>
            <a:ext cx="5183188" cy="823912"/>
          </a:xfrm>
        </p:spPr>
        <p:txBody>
          <a:bodyPr>
            <a:normAutofit/>
          </a:bodyPr>
          <a:lstStyle/>
          <a:p>
            <a:r>
              <a:rPr lang="hu-HU" sz="2800" dirty="0" err="1"/>
              <a:t>Dokumente</a:t>
            </a:r>
            <a:r>
              <a:rPr lang="hu-HU" sz="2800" dirty="0"/>
              <a:t> </a:t>
            </a:r>
            <a:r>
              <a:rPr lang="hu-HU" sz="2800" dirty="0" err="1"/>
              <a:t>die</a:t>
            </a:r>
            <a:r>
              <a:rPr lang="hu-HU" sz="2800" dirty="0"/>
              <a:t>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bekommen</a:t>
            </a:r>
            <a:endParaRPr lang="hu-HU" sz="2800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25117B-B310-408C-A03E-199F3B711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411770"/>
            <a:ext cx="5763208" cy="1171186"/>
          </a:xfrm>
        </p:spPr>
        <p:txBody>
          <a:bodyPr/>
          <a:lstStyle/>
          <a:p>
            <a:r>
              <a:rPr lang="hu-HU" dirty="0" err="1"/>
              <a:t>Immatrikulationsbescheinigung</a:t>
            </a:r>
            <a:endParaRPr lang="hu-HU" dirty="0"/>
          </a:p>
          <a:p>
            <a:r>
              <a:rPr lang="hu-HU" dirty="0" err="1"/>
              <a:t>Neptun</a:t>
            </a:r>
            <a:r>
              <a:rPr lang="hu-HU" dirty="0"/>
              <a:t> </a:t>
            </a:r>
            <a:r>
              <a:rPr lang="hu-HU" dirty="0" err="1"/>
              <a:t>Code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13D8D-4451-4553-AEA6-2446610856C0}"/>
              </a:ext>
            </a:extLst>
          </p:cNvPr>
          <p:cNvSpPr txBox="1"/>
          <p:nvPr/>
        </p:nvSpPr>
        <p:spPr>
          <a:xfrm>
            <a:off x="6096000" y="3364786"/>
            <a:ext cx="52913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Boat</a:t>
            </a:r>
            <a:r>
              <a:rPr lang="hu-HU" sz="2200" dirty="0"/>
              <a:t> </a:t>
            </a:r>
            <a:r>
              <a:rPr lang="hu-HU" sz="2200" dirty="0" err="1"/>
              <a:t>trip</a:t>
            </a:r>
            <a:r>
              <a:rPr lang="hu-HU" sz="2200" dirty="0"/>
              <a:t>/</a:t>
            </a:r>
            <a:r>
              <a:rPr lang="hu-HU" sz="2200" dirty="0" err="1"/>
              <a:t>Eröffnungs</a:t>
            </a:r>
            <a:r>
              <a:rPr lang="hu-HU" sz="2200" dirty="0"/>
              <a:t> </a:t>
            </a:r>
            <a:r>
              <a:rPr lang="hu-HU" sz="2200" dirty="0" err="1"/>
              <a:t>Einladung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Student </a:t>
            </a:r>
            <a:r>
              <a:rPr lang="hu-HU" sz="2200" dirty="0" err="1"/>
              <a:t>Guide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Stundenplan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Wahlpflichtfächer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Gruppenliste</a:t>
            </a:r>
            <a:r>
              <a:rPr lang="hu-HU" sz="2200" dirty="0"/>
              <a:t> (an </a:t>
            </a:r>
            <a:r>
              <a:rPr lang="hu-HU" sz="2200" dirty="0" err="1"/>
              <a:t>der</a:t>
            </a:r>
            <a:r>
              <a:rPr lang="hu-HU" sz="2200" dirty="0"/>
              <a:t> </a:t>
            </a:r>
            <a:r>
              <a:rPr lang="hu-HU" sz="2200" dirty="0" err="1"/>
              <a:t>Wand</a:t>
            </a:r>
            <a:r>
              <a:rPr lang="hu-HU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Studentenkarte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/>
              <a:t>Aufenthaltsgenehmigung</a:t>
            </a:r>
            <a:r>
              <a:rPr lang="hu-HU" sz="22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Budapest </a:t>
            </a:r>
            <a:r>
              <a:rPr lang="hu-HU" sz="2200" dirty="0" err="1"/>
              <a:t>Guide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EB7D1A3-2CB2-444F-AF06-BABF75297678}"/>
              </a:ext>
            </a:extLst>
          </p:cNvPr>
          <p:cNvSpPr txBox="1"/>
          <p:nvPr/>
        </p:nvSpPr>
        <p:spPr>
          <a:xfrm>
            <a:off x="229480" y="5354588"/>
            <a:ext cx="544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Bitte</a:t>
            </a:r>
            <a:r>
              <a:rPr lang="hu-HU" b="1" dirty="0"/>
              <a:t> </a:t>
            </a:r>
            <a:r>
              <a:rPr lang="hu-HU" b="1" dirty="0" err="1"/>
              <a:t>fehlende</a:t>
            </a:r>
            <a:r>
              <a:rPr lang="hu-HU" b="1" dirty="0"/>
              <a:t> </a:t>
            </a:r>
            <a:r>
              <a:rPr lang="hu-HU" b="1" dirty="0" err="1"/>
              <a:t>Dokumente</a:t>
            </a:r>
            <a:r>
              <a:rPr lang="hu-HU" b="1" dirty="0"/>
              <a:t> </a:t>
            </a:r>
            <a:r>
              <a:rPr lang="hu-HU" b="1" dirty="0" err="1"/>
              <a:t>bei</a:t>
            </a:r>
            <a:r>
              <a:rPr lang="hu-HU" b="1" dirty="0"/>
              <a:t> </a:t>
            </a:r>
            <a:r>
              <a:rPr lang="hu-HU" b="1" dirty="0" err="1"/>
              <a:t>Registration</a:t>
            </a:r>
            <a:r>
              <a:rPr lang="hu-HU" b="1" dirty="0"/>
              <a:t> </a:t>
            </a:r>
            <a:r>
              <a:rPr lang="hu-HU" b="1" dirty="0" err="1"/>
              <a:t>abgeben</a:t>
            </a:r>
            <a:r>
              <a:rPr lang="hu-HU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3779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815936" y="300758"/>
            <a:ext cx="6331527" cy="13023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6768" y="528564"/>
            <a:ext cx="5718463" cy="84671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NEPTUN INFORMATIONEN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563" y="2116571"/>
            <a:ext cx="11132127" cy="41595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dirty="0"/>
              <a:t>2. Am </a:t>
            </a:r>
            <a:r>
              <a:rPr lang="hu-HU" b="1" dirty="0"/>
              <a:t>10. </a:t>
            </a:r>
            <a:r>
              <a:rPr lang="hu-HU" b="1" dirty="0" err="1"/>
              <a:t>September</a:t>
            </a:r>
            <a:r>
              <a:rPr lang="hu-HU" b="1" dirty="0"/>
              <a:t> </a:t>
            </a:r>
            <a:r>
              <a:rPr lang="hu-HU" dirty="0" err="1"/>
              <a:t>Registration</a:t>
            </a:r>
            <a:r>
              <a:rPr lang="hu-HU" dirty="0"/>
              <a:t>, </a:t>
            </a:r>
            <a:r>
              <a:rPr lang="hu-HU" dirty="0" err="1"/>
              <a:t>Pflicht</a:t>
            </a:r>
            <a:r>
              <a:rPr lang="hu-HU" dirty="0"/>
              <a:t>- und </a:t>
            </a:r>
            <a:r>
              <a:rPr lang="hu-HU" dirty="0" err="1"/>
              <a:t>Wahlfächer</a:t>
            </a:r>
            <a:r>
              <a:rPr lang="hu-HU" dirty="0"/>
              <a:t> </a:t>
            </a:r>
            <a:r>
              <a:rPr lang="hu-HU" dirty="0" err="1"/>
              <a:t>aufnehmen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Informationen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r>
              <a:rPr lang="hu-HU" dirty="0"/>
              <a:t> </a:t>
            </a:r>
            <a:r>
              <a:rPr lang="hu-HU" dirty="0" err="1"/>
              <a:t>enthalten</a:t>
            </a:r>
            <a:r>
              <a:rPr lang="hu-HU" dirty="0"/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endParaRPr lang="hu-HU" dirty="0"/>
          </a:p>
          <a:p>
            <a:pPr algn="ctr">
              <a:lnSpc>
                <a:spcPct val="150000"/>
              </a:lnSpc>
            </a:pPr>
            <a:r>
              <a:rPr lang="hu-HU" dirty="0"/>
              <a:t>3. ab December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b="1" dirty="0" err="1"/>
              <a:t>Prüfungen</a:t>
            </a:r>
            <a:r>
              <a:rPr lang="hu-HU" dirty="0"/>
              <a:t> </a:t>
            </a:r>
            <a:r>
              <a:rPr lang="hu-HU" dirty="0" err="1"/>
              <a:t>anmelden</a:t>
            </a:r>
            <a:endParaRPr lang="hu-HU" dirty="0"/>
          </a:p>
          <a:p>
            <a:pPr lvl="1" algn="ctr">
              <a:lnSpc>
                <a:spcPct val="150000"/>
              </a:lnSpc>
            </a:pPr>
            <a:r>
              <a:rPr lang="hu-HU" sz="2600" dirty="0" err="1"/>
              <a:t>Ergebnisse</a:t>
            </a:r>
            <a:r>
              <a:rPr lang="hu-HU" sz="2600" dirty="0"/>
              <a:t> </a:t>
            </a:r>
            <a:r>
              <a:rPr lang="hu-HU" sz="2600" dirty="0" err="1"/>
              <a:t>werden</a:t>
            </a:r>
            <a:r>
              <a:rPr lang="hu-HU" sz="2600" dirty="0"/>
              <a:t> </a:t>
            </a:r>
            <a:r>
              <a:rPr lang="hu-HU" sz="2600" dirty="0" err="1"/>
              <a:t>auch</a:t>
            </a:r>
            <a:r>
              <a:rPr lang="hu-HU" sz="2600" dirty="0"/>
              <a:t> </a:t>
            </a:r>
            <a:r>
              <a:rPr lang="hu-HU" sz="2600" dirty="0" err="1"/>
              <a:t>hier</a:t>
            </a:r>
            <a:r>
              <a:rPr lang="hu-HU" sz="2600" dirty="0"/>
              <a:t> </a:t>
            </a:r>
            <a:r>
              <a:rPr lang="hu-HU" sz="2600" dirty="0" err="1"/>
              <a:t>angezeigt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65883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80554" y="387927"/>
            <a:ext cx="7491845" cy="11499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9545" y="462106"/>
            <a:ext cx="10515600" cy="1325563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Aufenthaltsgenehmigung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0555" y="1649124"/>
            <a:ext cx="11634354" cy="4183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err="1"/>
              <a:t>Öffnungszeiten</a:t>
            </a:r>
            <a:r>
              <a:rPr lang="hu-HU" dirty="0"/>
              <a:t> und </a:t>
            </a:r>
            <a:r>
              <a:rPr lang="hu-HU" dirty="0" err="1"/>
              <a:t>Adressen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den </a:t>
            </a:r>
            <a:r>
              <a:rPr lang="hu-HU" dirty="0" err="1"/>
              <a:t>Behörden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endParaRPr lang="hu-HU" dirty="0"/>
          </a:p>
          <a:p>
            <a:pPr algn="ctr">
              <a:lnSpc>
                <a:spcPct val="150000"/>
              </a:lnSpc>
            </a:pPr>
            <a:r>
              <a:rPr lang="hu-HU" dirty="0" err="1">
                <a:solidFill>
                  <a:srgbClr val="FF0000"/>
                </a:solidFill>
              </a:rPr>
              <a:t>Das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Einwanderungs</a:t>
            </a:r>
            <a:r>
              <a:rPr lang="en-GB" dirty="0">
                <a:solidFill>
                  <a:srgbClr val="FF0000"/>
                </a:solidFill>
              </a:rPr>
              <a:t>- und </a:t>
            </a:r>
            <a:r>
              <a:rPr lang="en-GB" dirty="0" err="1">
                <a:solidFill>
                  <a:srgbClr val="FF0000"/>
                </a:solidFill>
              </a:rPr>
              <a:t>Asylamt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wird</a:t>
            </a:r>
            <a:r>
              <a:rPr lang="hu-HU" dirty="0">
                <a:solidFill>
                  <a:srgbClr val="FF0000"/>
                </a:solidFill>
              </a:rPr>
              <a:t> am </a:t>
            </a:r>
            <a:r>
              <a:rPr lang="hu-HU" b="1" dirty="0">
                <a:solidFill>
                  <a:srgbClr val="FF0000"/>
                </a:solidFill>
              </a:rPr>
              <a:t>26. </a:t>
            </a:r>
            <a:r>
              <a:rPr lang="hu-HU" b="1" dirty="0" err="1">
                <a:solidFill>
                  <a:srgbClr val="FF0000"/>
                </a:solidFill>
              </a:rPr>
              <a:t>September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an der </a:t>
            </a:r>
            <a:r>
              <a:rPr lang="hu-HU" dirty="0" err="1">
                <a:solidFill>
                  <a:srgbClr val="FF0000"/>
                </a:solidFill>
              </a:rPr>
              <a:t>Universität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anwesend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sein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60 </a:t>
            </a:r>
            <a:r>
              <a:rPr lang="hu-HU" dirty="0" err="1"/>
              <a:t>Tage</a:t>
            </a:r>
            <a:r>
              <a:rPr lang="hu-HU" dirty="0"/>
              <a:t> </a:t>
            </a:r>
            <a:r>
              <a:rPr lang="hu-HU" dirty="0" err="1"/>
              <a:t>um</a:t>
            </a:r>
            <a:r>
              <a:rPr lang="hu-HU" dirty="0"/>
              <a:t> </a:t>
            </a:r>
            <a:r>
              <a:rPr lang="hu-HU" dirty="0" err="1"/>
              <a:t>alles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erledigen</a:t>
            </a:r>
            <a:r>
              <a:rPr lang="hu-HU" dirty="0"/>
              <a:t> (</a:t>
            </a:r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diese</a:t>
            </a:r>
            <a:r>
              <a:rPr lang="hu-HU" dirty="0"/>
              <a:t> </a:t>
            </a:r>
            <a:r>
              <a:rPr lang="hu-HU" dirty="0" err="1"/>
              <a:t>Karte</a:t>
            </a:r>
            <a:r>
              <a:rPr lang="hu-HU" dirty="0"/>
              <a:t> </a:t>
            </a:r>
            <a:r>
              <a:rPr lang="hu-HU" dirty="0" err="1"/>
              <a:t>auck</a:t>
            </a:r>
            <a:r>
              <a:rPr lang="hu-HU" dirty="0"/>
              <a:t> </a:t>
            </a:r>
            <a:r>
              <a:rPr lang="hu-HU" dirty="0" err="1"/>
              <a:t>keine</a:t>
            </a:r>
            <a:r>
              <a:rPr lang="hu-HU" dirty="0"/>
              <a:t> </a:t>
            </a:r>
            <a:r>
              <a:rPr lang="hu-HU" dirty="0" err="1"/>
              <a:t>Studentenkarte</a:t>
            </a:r>
            <a:r>
              <a:rPr lang="hu-HU" dirty="0"/>
              <a:t>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müssen</a:t>
            </a:r>
            <a:r>
              <a:rPr lang="hu-HU" dirty="0"/>
              <a:t> </a:t>
            </a:r>
            <a:r>
              <a:rPr lang="hu-HU" dirty="0" err="1"/>
              <a:t>folgende</a:t>
            </a:r>
            <a:r>
              <a:rPr lang="hu-HU" dirty="0"/>
              <a:t> </a:t>
            </a:r>
            <a:r>
              <a:rPr lang="hu-HU" dirty="0" err="1"/>
              <a:t>Dokumente</a:t>
            </a:r>
            <a:r>
              <a:rPr lang="hu-HU" dirty="0"/>
              <a:t> </a:t>
            </a:r>
            <a:r>
              <a:rPr lang="hu-HU" dirty="0" err="1"/>
              <a:t>einreichen</a:t>
            </a:r>
            <a:r>
              <a:rPr lang="hu-HU" dirty="0"/>
              <a:t>: </a:t>
            </a:r>
            <a:r>
              <a:rPr lang="hu-HU" sz="2400" dirty="0" err="1"/>
              <a:t>Bescheinigung</a:t>
            </a:r>
            <a:r>
              <a:rPr lang="hu-HU" sz="2400" dirty="0"/>
              <a:t> </a:t>
            </a:r>
            <a:r>
              <a:rPr lang="hu-HU" sz="2400" dirty="0" err="1"/>
              <a:t>über</a:t>
            </a:r>
            <a:r>
              <a:rPr lang="hu-HU" sz="2400" dirty="0"/>
              <a:t> </a:t>
            </a:r>
            <a:r>
              <a:rPr lang="hu-HU" sz="2400" dirty="0" err="1"/>
              <a:t>Immatrikulation</a:t>
            </a:r>
            <a:r>
              <a:rPr lang="hu-HU" sz="2400" dirty="0"/>
              <a:t>, </a:t>
            </a:r>
            <a:r>
              <a:rPr lang="hu-HU" sz="2400" dirty="0" err="1"/>
              <a:t>Mietvertrag</a:t>
            </a:r>
            <a:r>
              <a:rPr lang="hu-HU" sz="2400" dirty="0"/>
              <a:t>, ID/</a:t>
            </a:r>
            <a:r>
              <a:rPr lang="hu-HU" sz="2400" dirty="0" err="1"/>
              <a:t>Passkopie</a:t>
            </a:r>
            <a:r>
              <a:rPr lang="hu-HU" sz="2400" dirty="0"/>
              <a:t>, </a:t>
            </a:r>
            <a:r>
              <a:rPr lang="hu-HU" sz="2400" dirty="0" err="1"/>
              <a:t>Krankenversicherung</a:t>
            </a:r>
            <a:r>
              <a:rPr lang="hu-HU" sz="2400" dirty="0"/>
              <a:t>, </a:t>
            </a:r>
            <a:r>
              <a:rPr lang="hu-HU" sz="2400" dirty="0" err="1"/>
              <a:t>Kontoauszug</a:t>
            </a:r>
            <a:r>
              <a:rPr lang="hu-HU" sz="2400" dirty="0"/>
              <a:t>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066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685800" y="400193"/>
            <a:ext cx="4849091" cy="13023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60616"/>
            <a:ext cx="4384964" cy="1214293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Studentenkarte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47298"/>
            <a:ext cx="10515600" cy="4351338"/>
          </a:xfrm>
        </p:spPr>
        <p:txBody>
          <a:bodyPr/>
          <a:lstStyle/>
          <a:p>
            <a:r>
              <a:rPr lang="hu-HU" dirty="0" err="1"/>
              <a:t>Informationen</a:t>
            </a:r>
            <a:r>
              <a:rPr lang="hu-HU" dirty="0"/>
              <a:t> </a:t>
            </a:r>
            <a:r>
              <a:rPr lang="hu-HU" dirty="0" err="1"/>
              <a:t>dazu</a:t>
            </a:r>
            <a:r>
              <a:rPr lang="hu-HU" dirty="0"/>
              <a:t> </a:t>
            </a:r>
            <a:r>
              <a:rPr lang="hu-HU" dirty="0" err="1"/>
              <a:t>auch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r>
              <a:rPr lang="hu-HU" dirty="0"/>
              <a:t> </a:t>
            </a:r>
            <a:r>
              <a:rPr lang="hu-HU" dirty="0" err="1"/>
              <a:t>enthalten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Anforderung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Bürgerbüro</a:t>
            </a:r>
            <a:r>
              <a:rPr lang="hu-HU" dirty="0"/>
              <a:t>, „Okmányiroda/Kormányablak”</a:t>
            </a:r>
          </a:p>
          <a:p>
            <a:pPr lvl="1"/>
            <a:r>
              <a:rPr lang="hu-HU" dirty="0"/>
              <a:t>in </a:t>
            </a:r>
            <a:r>
              <a:rPr lang="hu-HU" dirty="0" err="1"/>
              <a:t>Ihrem</a:t>
            </a:r>
            <a:r>
              <a:rPr lang="hu-HU" dirty="0"/>
              <a:t> </a:t>
            </a:r>
            <a:r>
              <a:rPr lang="hu-HU" dirty="0" err="1"/>
              <a:t>Bezirk</a:t>
            </a:r>
            <a:r>
              <a:rPr lang="hu-HU" dirty="0"/>
              <a:t>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Centralbüro</a:t>
            </a:r>
            <a:r>
              <a:rPr lang="hu-HU" dirty="0"/>
              <a:t> (Visegrádi </a:t>
            </a:r>
            <a:r>
              <a:rPr lang="hu-HU" dirty="0" err="1"/>
              <a:t>Str</a:t>
            </a:r>
            <a:r>
              <a:rPr lang="hu-HU" dirty="0"/>
              <a:t>. 110-112)</a:t>
            </a:r>
          </a:p>
          <a:p>
            <a:pPr lvl="1"/>
            <a:endParaRPr lang="hu-HU" dirty="0"/>
          </a:p>
          <a:p>
            <a:r>
              <a:rPr lang="hu-HU" dirty="0" err="1"/>
              <a:t>Nummer</a:t>
            </a:r>
            <a:r>
              <a:rPr lang="hu-HU" dirty="0"/>
              <a:t> </a:t>
            </a:r>
            <a:r>
              <a:rPr lang="hu-HU" dirty="0" err="1"/>
              <a:t>ziehen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„Diákigazolvány ügyintézés”  NEK </a:t>
            </a:r>
            <a:r>
              <a:rPr lang="hu-HU" dirty="0" err="1">
                <a:sym typeface="Wingdings" panose="05000000000000000000" pitchFamily="2" charset="2"/>
              </a:rPr>
              <a:t>Formular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sz="2400" dirty="0"/>
              <a:t>Die </a:t>
            </a:r>
            <a:r>
              <a:rPr lang="hu-HU" sz="2400" dirty="0" err="1"/>
              <a:t>vorläufige</a:t>
            </a:r>
            <a:r>
              <a:rPr lang="hu-HU" sz="2400" dirty="0"/>
              <a:t> </a:t>
            </a:r>
            <a:r>
              <a:rPr lang="hu-HU" sz="2400" dirty="0" err="1"/>
              <a:t>Bestätigung</a:t>
            </a:r>
            <a:r>
              <a:rPr lang="hu-HU" sz="2400" dirty="0"/>
              <a:t> </a:t>
            </a:r>
            <a:r>
              <a:rPr lang="hu-HU" sz="2400" dirty="0" err="1"/>
              <a:t>ist</a:t>
            </a:r>
            <a:r>
              <a:rPr lang="hu-HU" sz="2400" dirty="0"/>
              <a:t> 2 </a:t>
            </a:r>
            <a:r>
              <a:rPr lang="hu-HU" sz="2400" dirty="0" err="1"/>
              <a:t>Monate</a:t>
            </a:r>
            <a:r>
              <a:rPr lang="hu-HU" sz="2400" dirty="0"/>
              <a:t> </a:t>
            </a:r>
            <a:r>
              <a:rPr lang="hu-HU" sz="2400" dirty="0" err="1"/>
              <a:t>gültig</a:t>
            </a:r>
            <a:r>
              <a:rPr lang="hu-HU" sz="2400" dirty="0"/>
              <a:t> (</a:t>
            </a:r>
            <a:r>
              <a:rPr lang="hu-HU" sz="2400" dirty="0" err="1"/>
              <a:t>nach</a:t>
            </a:r>
            <a:r>
              <a:rPr lang="hu-HU" sz="2400" dirty="0"/>
              <a:t> </a:t>
            </a:r>
            <a:r>
              <a:rPr lang="hu-HU" sz="2400" dirty="0" err="1"/>
              <a:t>Anfrage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Sekretariat</a:t>
            </a:r>
            <a:r>
              <a:rPr lang="hu-HU" sz="2400" dirty="0"/>
              <a:t>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C5B6AE-0AA9-4685-925F-9A7CD9482C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34" y="353762"/>
            <a:ext cx="2539766" cy="1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618" y="500063"/>
            <a:ext cx="7571509" cy="1245610"/>
          </a:xfrm>
        </p:spPr>
        <p:txBody>
          <a:bodyPr>
            <a:noAutofit/>
          </a:bodyPr>
          <a:lstStyle/>
          <a:p>
            <a:r>
              <a:rPr lang="hu-HU" sz="3600" b="1" dirty="0" err="1"/>
              <a:t>Weitere</a:t>
            </a:r>
            <a:r>
              <a:rPr lang="hu-HU" sz="3600" b="1" dirty="0"/>
              <a:t> Programme </a:t>
            </a:r>
            <a:r>
              <a:rPr lang="hu-HU" sz="3600" b="1" dirty="0" err="1"/>
              <a:t>im</a:t>
            </a:r>
            <a:r>
              <a:rPr lang="hu-HU" sz="3600" b="1" dirty="0"/>
              <a:t> </a:t>
            </a:r>
            <a:r>
              <a:rPr lang="hu-HU" sz="3600" b="1" dirty="0" err="1"/>
              <a:t>Laufe</a:t>
            </a:r>
            <a:r>
              <a:rPr lang="hu-HU" sz="3600" b="1" dirty="0"/>
              <a:t> des </a:t>
            </a:r>
            <a:r>
              <a:rPr lang="hu-HU" sz="3600" b="1" dirty="0" err="1"/>
              <a:t>Jahres</a:t>
            </a:r>
            <a:r>
              <a:rPr lang="hu-HU" sz="3600" b="1" dirty="0"/>
              <a:t> </a:t>
            </a:r>
            <a:endParaRPr lang="en-GB" sz="3600" b="1" dirty="0"/>
          </a:p>
        </p:txBody>
      </p:sp>
      <p:pic>
        <p:nvPicPr>
          <p:cNvPr id="3074" name="Picture 2" descr="https://univet.hu/wp-content/uploads/2019/04/web_EQ115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0"/>
            <a:ext cx="4225636" cy="2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42455" y="1821725"/>
            <a:ext cx="6996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Oxen-Braten</a:t>
            </a:r>
            <a:r>
              <a:rPr lang="hu-HU" sz="2800" dirty="0"/>
              <a:t> </a:t>
            </a:r>
            <a:r>
              <a:rPr lang="hu-HU" sz="2800" dirty="0" err="1"/>
              <a:t>im</a:t>
            </a:r>
            <a:r>
              <a:rPr lang="hu-HU" sz="2800" dirty="0"/>
              <a:t> Park</a:t>
            </a:r>
          </a:p>
          <a:p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Equus</a:t>
            </a:r>
            <a:r>
              <a:rPr lang="hu-HU" sz="2800" dirty="0"/>
              <a:t> Day</a:t>
            </a:r>
          </a:p>
          <a:p>
            <a:endParaRPr lang="hu-HU" sz="2800" dirty="0"/>
          </a:p>
          <a:p>
            <a:endParaRPr lang="en-GB" sz="2800" dirty="0"/>
          </a:p>
        </p:txBody>
      </p:sp>
      <p:pic>
        <p:nvPicPr>
          <p:cNvPr id="3076" name="Picture 4" descr="https://univet.hu/wp-content/uploads/2019/06/18157793_10158297451680538_8158724276059374453_n-32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47" y="2322821"/>
            <a:ext cx="3975634" cy="29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083"/>
          <p:cNvGrpSpPr/>
          <p:nvPr/>
        </p:nvGrpSpPr>
        <p:grpSpPr>
          <a:xfrm>
            <a:off x="8813411" y="4350327"/>
            <a:ext cx="4519360" cy="2507673"/>
            <a:chOff x="-916952" y="633027"/>
            <a:chExt cx="4288980" cy="2414270"/>
          </a:xfrm>
        </p:grpSpPr>
        <p:sp>
          <p:nvSpPr>
            <p:cNvPr id="10" name="Rectangle 55"/>
            <p:cNvSpPr/>
            <p:nvPr/>
          </p:nvSpPr>
          <p:spPr>
            <a:xfrm>
              <a:off x="3220212" y="2322678"/>
              <a:ext cx="151816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916952" y="633027"/>
              <a:ext cx="3218815" cy="2414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66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202873"/>
            <a:ext cx="12192000" cy="4655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zövegdoboz 4"/>
          <p:cNvSpPr txBox="1"/>
          <p:nvPr/>
        </p:nvSpPr>
        <p:spPr>
          <a:xfrm>
            <a:off x="498764" y="388372"/>
            <a:ext cx="1058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/>
              <a:t>VIELEN DANK FÜR IHRE AUFMERKSAMKEIT!</a:t>
            </a:r>
            <a:endParaRPr lang="en-GB" sz="4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6254" y="2424547"/>
            <a:ext cx="84789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>
                <a:solidFill>
                  <a:schemeClr val="bg1"/>
                </a:solidFill>
              </a:rPr>
              <a:t>Registration</a:t>
            </a:r>
            <a:r>
              <a:rPr lang="hu-HU" sz="40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A- G    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Anna MÉREY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H-M      Herr Péter LESSI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N-SCH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Linda WOLFF</a:t>
            </a:r>
          </a:p>
          <a:p>
            <a:pPr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S-Z        </a:t>
            </a:r>
            <a:r>
              <a:rPr lang="hu-HU" sz="4000" dirty="0" err="1">
                <a:solidFill>
                  <a:schemeClr val="bg1"/>
                </a:solidFill>
              </a:rPr>
              <a:t>Frau</a:t>
            </a:r>
            <a:r>
              <a:rPr lang="hu-HU" sz="4000" dirty="0">
                <a:solidFill>
                  <a:schemeClr val="bg1"/>
                </a:solidFill>
              </a:rPr>
              <a:t> Fanni LAKATOS</a:t>
            </a:r>
          </a:p>
          <a:p>
            <a:r>
              <a:rPr lang="hu-HU" sz="4000" dirty="0">
                <a:solidFill>
                  <a:schemeClr val="bg1"/>
                </a:solidFill>
              </a:rPr>
              <a:t>-</a:t>
            </a:r>
          </a:p>
          <a:p>
            <a:endParaRPr lang="hu-HU" sz="4000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FBF1387-52A1-497E-86D4-DB23465CF56B}"/>
              </a:ext>
            </a:extLst>
          </p:cNvPr>
          <p:cNvSpPr/>
          <p:nvPr/>
        </p:nvSpPr>
        <p:spPr>
          <a:xfrm>
            <a:off x="374710" y="259747"/>
            <a:ext cx="8822555" cy="9485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F1BC58-0B1C-4C21-8679-5EE75792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7" y="269882"/>
            <a:ext cx="8456720" cy="1074198"/>
          </a:xfrm>
        </p:spPr>
        <p:txBody>
          <a:bodyPr/>
          <a:lstStyle/>
          <a:p>
            <a:r>
              <a:rPr lang="hu-HU" b="1" dirty="0" err="1">
                <a:solidFill>
                  <a:schemeClr val="bg1"/>
                </a:solidFill>
              </a:rPr>
              <a:t>Wahlpflichtfächer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für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das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erste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Jahr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FADF0A-34EE-4653-BE1B-E129B5A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0" y="1412686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Basiswissen der Naturwissenschaften</a:t>
            </a:r>
          </a:p>
          <a:p>
            <a:r>
              <a:rPr lang="de-DE" dirty="0"/>
              <a:t>Die Struktur der Zelle</a:t>
            </a:r>
          </a:p>
          <a:p>
            <a:r>
              <a:rPr lang="de-DE" dirty="0"/>
              <a:t>Geschichte der Veterinärmedizin</a:t>
            </a:r>
          </a:p>
          <a:p>
            <a:r>
              <a:rPr lang="de-DE" dirty="0"/>
              <a:t>Geschützte Pflanzenarten</a:t>
            </a:r>
          </a:p>
          <a:p>
            <a:r>
              <a:rPr lang="de-DE" dirty="0"/>
              <a:t>Giftige Garten- und Zimmerpflanzen</a:t>
            </a:r>
          </a:p>
          <a:p>
            <a:r>
              <a:rPr lang="de-DE" dirty="0"/>
              <a:t>Grundlagen der ungarischen Sprache 1.  (für </a:t>
            </a:r>
            <a:r>
              <a:rPr lang="de-DE" dirty="0" err="1"/>
              <a:t>Anfanger</a:t>
            </a:r>
            <a:r>
              <a:rPr lang="de-DE" dirty="0"/>
              <a:t>)</a:t>
            </a:r>
          </a:p>
          <a:p>
            <a:r>
              <a:rPr lang="de-DE" dirty="0"/>
              <a:t>Heilpflanzenkunde</a:t>
            </a:r>
          </a:p>
          <a:p>
            <a:r>
              <a:rPr lang="de-DE" dirty="0"/>
              <a:t>Karzinogene und antikarzinogene Pflanzen</a:t>
            </a:r>
          </a:p>
          <a:p>
            <a:r>
              <a:rPr lang="de-DE" dirty="0"/>
              <a:t>Allgemeine und spezielle Limnologie - Die Lehre von den </a:t>
            </a:r>
            <a:r>
              <a:rPr lang="de-DE" dirty="0" err="1"/>
              <a:t>Binnengewassern</a:t>
            </a:r>
            <a:endParaRPr lang="de-DE" dirty="0"/>
          </a:p>
          <a:p>
            <a:r>
              <a:rPr lang="de-DE" dirty="0"/>
              <a:t>Medizinisches Latein I.</a:t>
            </a:r>
          </a:p>
          <a:p>
            <a:r>
              <a:rPr lang="de-DE" dirty="0"/>
              <a:t>Allgemeine Mykologie</a:t>
            </a:r>
          </a:p>
          <a:p>
            <a:r>
              <a:rPr lang="de-DE" dirty="0"/>
              <a:t>Tierschutz</a:t>
            </a:r>
            <a:endParaRPr lang="hu-HU" dirty="0"/>
          </a:p>
          <a:p>
            <a:r>
              <a:rPr lang="hu-HU" dirty="0" err="1"/>
              <a:t>Liste</a:t>
            </a:r>
            <a:r>
              <a:rPr lang="hu-HU" dirty="0"/>
              <a:t> und Information zur </a:t>
            </a:r>
            <a:r>
              <a:rPr lang="hu-HU" dirty="0" err="1"/>
              <a:t>Anmeldung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Neptun</a:t>
            </a:r>
            <a:r>
              <a:rPr lang="hu-HU" dirty="0"/>
              <a:t> in der </a:t>
            </a:r>
            <a:r>
              <a:rPr lang="hu-HU" dirty="0" err="1"/>
              <a:t>Mappe</a:t>
            </a:r>
            <a:endParaRPr lang="de-DE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DB482D5-DABF-42CB-8EF6-0A560766A18D}"/>
              </a:ext>
            </a:extLst>
          </p:cNvPr>
          <p:cNvSpPr txBox="1"/>
          <p:nvPr/>
        </p:nvSpPr>
        <p:spPr>
          <a:xfrm>
            <a:off x="1617584" y="5832630"/>
            <a:ext cx="994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Anmeldungsperiode</a:t>
            </a:r>
            <a:r>
              <a:rPr lang="hu-HU" sz="2000" b="1" dirty="0"/>
              <a:t> </a:t>
            </a:r>
            <a:r>
              <a:rPr lang="hu-HU" sz="2000" b="1" dirty="0" err="1"/>
              <a:t>im</a:t>
            </a:r>
            <a:r>
              <a:rPr lang="hu-HU" sz="2000" b="1" dirty="0"/>
              <a:t> </a:t>
            </a:r>
            <a:r>
              <a:rPr lang="hu-HU" sz="2000" b="1" dirty="0" err="1"/>
              <a:t>Neptun</a:t>
            </a:r>
            <a:r>
              <a:rPr lang="hu-HU" sz="2000" b="1" dirty="0"/>
              <a:t>: 10. </a:t>
            </a:r>
            <a:r>
              <a:rPr lang="hu-HU" sz="2000" b="1" dirty="0" err="1"/>
              <a:t>September</a:t>
            </a:r>
            <a:r>
              <a:rPr lang="hu-HU" sz="2000" b="1" dirty="0"/>
              <a:t> 20:00 – 21. </a:t>
            </a:r>
            <a:r>
              <a:rPr lang="hu-HU" sz="2000" b="1" dirty="0" err="1"/>
              <a:t>September</a:t>
            </a:r>
            <a:r>
              <a:rPr lang="hu-HU" sz="2000" b="1" dirty="0"/>
              <a:t> 23:00!!!</a:t>
            </a:r>
          </a:p>
        </p:txBody>
      </p:sp>
    </p:spTree>
    <p:extLst>
      <p:ext uri="{BB962C8B-B14F-4D97-AF65-F5344CB8AC3E}">
        <p14:creationId xmlns:p14="http://schemas.microsoft.com/office/powerpoint/2010/main" val="68191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64F103C-AAC9-43E1-BC22-A4C8DF81917D}"/>
              </a:ext>
            </a:extLst>
          </p:cNvPr>
          <p:cNvSpPr/>
          <p:nvPr/>
        </p:nvSpPr>
        <p:spPr>
          <a:xfrm>
            <a:off x="-19506" y="822475"/>
            <a:ext cx="4954390" cy="49614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10A977D-FA19-4D4D-8CEC-0E0FEFF2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CAMPUS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98BF20B-60A4-46F7-9E80-E6C2E9B2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4" y="2531370"/>
            <a:ext cx="4623370" cy="3305713"/>
          </a:xfrm>
        </p:spPr>
        <p:txBody>
          <a:bodyPr>
            <a:normAutofit/>
          </a:bodyPr>
          <a:lstStyle/>
          <a:p>
            <a:r>
              <a:rPr lang="hu-HU" sz="1800" b="1" dirty="0">
                <a:solidFill>
                  <a:schemeClr val="bg1"/>
                </a:solidFill>
              </a:rPr>
              <a:t>C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Chemie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Biochemie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Physiologie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E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Anatomie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Histologie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D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Bibliothek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Equus</a:t>
            </a:r>
            <a:r>
              <a:rPr lang="hu-HU" sz="1800" dirty="0">
                <a:solidFill>
                  <a:schemeClr val="bg1"/>
                </a:solidFill>
              </a:rPr>
              <a:t> Club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G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Sport, </a:t>
            </a:r>
            <a:r>
              <a:rPr lang="hu-HU" sz="1800" dirty="0" err="1">
                <a:solidFill>
                  <a:schemeClr val="bg1"/>
                </a:solidFill>
              </a:rPr>
              <a:t>Büchershop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Kantine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sz="1800" b="1" dirty="0">
                <a:solidFill>
                  <a:schemeClr val="bg1"/>
                </a:solidFill>
              </a:rPr>
              <a:t>P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Studentencenter</a:t>
            </a:r>
            <a:r>
              <a:rPr lang="hu-HU" sz="1800" dirty="0">
                <a:solidFill>
                  <a:schemeClr val="bg1"/>
                </a:solidFill>
              </a:rPr>
              <a:t> (</a:t>
            </a:r>
            <a:r>
              <a:rPr lang="hu-HU" sz="1800" dirty="0" err="1">
                <a:solidFill>
                  <a:schemeClr val="bg1"/>
                </a:solidFill>
              </a:rPr>
              <a:t>Kafeteria</a:t>
            </a:r>
            <a:r>
              <a:rPr lang="hu-HU" sz="1800" dirty="0">
                <a:solidFill>
                  <a:schemeClr val="bg1"/>
                </a:solidFill>
              </a:rPr>
              <a:t>), </a:t>
            </a:r>
            <a:r>
              <a:rPr lang="hu-HU" sz="1800" dirty="0" err="1">
                <a:solidFill>
                  <a:schemeClr val="bg1"/>
                </a:solidFill>
              </a:rPr>
              <a:t>Studentensekretariat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</a:p>
          <a:p>
            <a:r>
              <a:rPr lang="hu-HU" sz="1800" b="1" dirty="0">
                <a:solidFill>
                  <a:schemeClr val="bg1"/>
                </a:solidFill>
              </a:rPr>
              <a:t>N </a:t>
            </a:r>
            <a:r>
              <a:rPr lang="hu-HU" sz="1800" b="1" dirty="0" err="1">
                <a:solidFill>
                  <a:schemeClr val="bg1"/>
                </a:solidFill>
              </a:rPr>
              <a:t>Gebäude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- </a:t>
            </a:r>
            <a:r>
              <a:rPr lang="hu-HU" sz="1800" dirty="0" err="1">
                <a:solidFill>
                  <a:schemeClr val="bg1"/>
                </a:solidFill>
              </a:rPr>
              <a:t>Informatik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Nádaskay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Lesesaal</a:t>
            </a:r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8" name="Kép 3">
            <a:extLst>
              <a:ext uri="{FF2B5EF4-FFF2-40B4-BE49-F238E27FC236}">
                <a16:creationId xmlns:a16="http://schemas.microsoft.com/office/drawing/2014/main" id="{B9290F79-F1E1-467B-8654-D1DD8B12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52" y="496535"/>
            <a:ext cx="59817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12">
            <a:extLst>
              <a:ext uri="{FF2B5EF4-FFF2-40B4-BE49-F238E27FC236}">
                <a16:creationId xmlns:a16="http://schemas.microsoft.com/office/drawing/2014/main" id="{DD2C95C8-A43E-4F83-B3AE-0339EF7C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02" y="733351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Bibliothek</a:t>
            </a:r>
            <a:br>
              <a:rPr lang="hu-HU" altLang="hu-HU" sz="1800" dirty="0"/>
            </a:br>
            <a:r>
              <a:rPr lang="hu-HU" altLang="hu-HU" sz="1800" dirty="0"/>
              <a:t>       </a:t>
            </a:r>
            <a:r>
              <a:rPr lang="hu-HU" altLang="hu-HU" sz="1800" dirty="0" err="1"/>
              <a:t>Equus</a:t>
            </a:r>
            <a:r>
              <a:rPr lang="hu-HU" altLang="hu-HU" sz="1800" dirty="0"/>
              <a:t> club</a:t>
            </a:r>
          </a:p>
        </p:txBody>
      </p:sp>
      <p:sp>
        <p:nvSpPr>
          <p:cNvPr id="10" name="Szövegdoboz 15">
            <a:extLst>
              <a:ext uri="{FF2B5EF4-FFF2-40B4-BE49-F238E27FC236}">
                <a16:creationId xmlns:a16="http://schemas.microsoft.com/office/drawing/2014/main" id="{2CF100B6-4D02-4C6C-BD9C-7491D9777A37}"/>
              </a:ext>
            </a:extLst>
          </p:cNvPr>
          <p:cNvSpPr txBox="1">
            <a:spLocks noChangeArrowheads="1"/>
          </p:cNvSpPr>
          <p:nvPr/>
        </p:nvSpPr>
        <p:spPr bwMode="auto">
          <a:xfrm rot="21377742">
            <a:off x="7152078" y="4502449"/>
            <a:ext cx="1657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Sport</a:t>
            </a:r>
          </a:p>
        </p:txBody>
      </p:sp>
      <p:sp>
        <p:nvSpPr>
          <p:cNvPr id="11" name="Szövegdoboz 21">
            <a:extLst>
              <a:ext uri="{FF2B5EF4-FFF2-40B4-BE49-F238E27FC236}">
                <a16:creationId xmlns:a16="http://schemas.microsoft.com/office/drawing/2014/main" id="{0D83C089-8050-4917-B205-E7E71A4F172C}"/>
              </a:ext>
            </a:extLst>
          </p:cNvPr>
          <p:cNvSpPr txBox="1">
            <a:spLocks noChangeArrowheads="1"/>
          </p:cNvSpPr>
          <p:nvPr/>
        </p:nvSpPr>
        <p:spPr bwMode="auto">
          <a:xfrm rot="2158097">
            <a:off x="5736162" y="4770566"/>
            <a:ext cx="1657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Canteen</a:t>
            </a:r>
            <a:endParaRPr lang="hu-HU" altLang="hu-HU" sz="1800" dirty="0"/>
          </a:p>
        </p:txBody>
      </p:sp>
      <p:cxnSp>
        <p:nvCxnSpPr>
          <p:cNvPr id="12" name="Szögletes összekötő 32">
            <a:extLst>
              <a:ext uri="{FF2B5EF4-FFF2-40B4-BE49-F238E27FC236}">
                <a16:creationId xmlns:a16="http://schemas.microsoft.com/office/drawing/2014/main" id="{0B9360E6-ADB2-4F01-A6E5-B994E13F7EC6}"/>
              </a:ext>
            </a:extLst>
          </p:cNvPr>
          <p:cNvCxnSpPr/>
          <p:nvPr/>
        </p:nvCxnSpPr>
        <p:spPr>
          <a:xfrm rot="16200000" flipH="1">
            <a:off x="10877647" y="2517706"/>
            <a:ext cx="574675" cy="1444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38">
            <a:extLst>
              <a:ext uri="{FF2B5EF4-FFF2-40B4-BE49-F238E27FC236}">
                <a16:creationId xmlns:a16="http://schemas.microsoft.com/office/drawing/2014/main" id="{40E8E867-72AA-49C1-B0E1-9A208A34D092}"/>
              </a:ext>
            </a:extLst>
          </p:cNvPr>
          <p:cNvCxnSpPr/>
          <p:nvPr/>
        </p:nvCxnSpPr>
        <p:spPr>
          <a:xfrm rot="5400000" flipH="1" flipV="1">
            <a:off x="10904718" y="1415187"/>
            <a:ext cx="576263" cy="1444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52">
            <a:extLst>
              <a:ext uri="{FF2B5EF4-FFF2-40B4-BE49-F238E27FC236}">
                <a16:creationId xmlns:a16="http://schemas.microsoft.com/office/drawing/2014/main" id="{6D12D0B5-D755-4628-AF3A-DE7BB8905E77}"/>
              </a:ext>
            </a:extLst>
          </p:cNvPr>
          <p:cNvCxnSpPr/>
          <p:nvPr/>
        </p:nvCxnSpPr>
        <p:spPr>
          <a:xfrm>
            <a:off x="10044594" y="1655510"/>
            <a:ext cx="358775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57">
            <a:extLst>
              <a:ext uri="{FF2B5EF4-FFF2-40B4-BE49-F238E27FC236}">
                <a16:creationId xmlns:a16="http://schemas.microsoft.com/office/drawing/2014/main" id="{BB7206A5-DAD6-460A-9E1D-F705E7091BD7}"/>
              </a:ext>
            </a:extLst>
          </p:cNvPr>
          <p:cNvCxnSpPr/>
          <p:nvPr/>
        </p:nvCxnSpPr>
        <p:spPr>
          <a:xfrm>
            <a:off x="10413727" y="3503147"/>
            <a:ext cx="358775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59">
            <a:extLst>
              <a:ext uri="{FF2B5EF4-FFF2-40B4-BE49-F238E27FC236}">
                <a16:creationId xmlns:a16="http://schemas.microsoft.com/office/drawing/2014/main" id="{EEE907FA-A83D-4866-9370-302EC0AA2AC0}"/>
              </a:ext>
            </a:extLst>
          </p:cNvPr>
          <p:cNvCxnSpPr/>
          <p:nvPr/>
        </p:nvCxnSpPr>
        <p:spPr>
          <a:xfrm rot="5400000">
            <a:off x="9234578" y="3826796"/>
            <a:ext cx="358775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62">
            <a:extLst>
              <a:ext uri="{FF2B5EF4-FFF2-40B4-BE49-F238E27FC236}">
                <a16:creationId xmlns:a16="http://schemas.microsoft.com/office/drawing/2014/main" id="{1831FD56-95B7-4BDE-AAD4-9D98BB977D72}"/>
              </a:ext>
            </a:extLst>
          </p:cNvPr>
          <p:cNvCxnSpPr/>
          <p:nvPr/>
        </p:nvCxnSpPr>
        <p:spPr>
          <a:xfrm rot="5400000">
            <a:off x="8434115" y="4835059"/>
            <a:ext cx="360362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63">
            <a:extLst>
              <a:ext uri="{FF2B5EF4-FFF2-40B4-BE49-F238E27FC236}">
                <a16:creationId xmlns:a16="http://schemas.microsoft.com/office/drawing/2014/main" id="{214668AD-9C5E-4496-A013-A5B408C435A7}"/>
              </a:ext>
            </a:extLst>
          </p:cNvPr>
          <p:cNvCxnSpPr/>
          <p:nvPr/>
        </p:nvCxnSpPr>
        <p:spPr>
          <a:xfrm rot="10800000">
            <a:off x="6765640" y="2707082"/>
            <a:ext cx="287337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65">
            <a:extLst>
              <a:ext uri="{FF2B5EF4-FFF2-40B4-BE49-F238E27FC236}">
                <a16:creationId xmlns:a16="http://schemas.microsoft.com/office/drawing/2014/main" id="{D6E97929-814D-4FA6-AD0D-0218239F721D}"/>
              </a:ext>
            </a:extLst>
          </p:cNvPr>
          <p:cNvCxnSpPr/>
          <p:nvPr/>
        </p:nvCxnSpPr>
        <p:spPr>
          <a:xfrm rot="10800000">
            <a:off x="6768727" y="1987498"/>
            <a:ext cx="288925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66">
            <a:extLst>
              <a:ext uri="{FF2B5EF4-FFF2-40B4-BE49-F238E27FC236}">
                <a16:creationId xmlns:a16="http://schemas.microsoft.com/office/drawing/2014/main" id="{68D3DB6F-FFDE-47C9-9CF6-0CE3B90BDFCF}"/>
              </a:ext>
            </a:extLst>
          </p:cNvPr>
          <p:cNvCxnSpPr/>
          <p:nvPr/>
        </p:nvCxnSpPr>
        <p:spPr>
          <a:xfrm rot="10800000">
            <a:off x="6847528" y="1336967"/>
            <a:ext cx="287337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78">
            <a:extLst>
              <a:ext uri="{FF2B5EF4-FFF2-40B4-BE49-F238E27FC236}">
                <a16:creationId xmlns:a16="http://schemas.microsoft.com/office/drawing/2014/main" id="{29D53D63-B44C-4251-81A1-BDBAF4714264}"/>
              </a:ext>
            </a:extLst>
          </p:cNvPr>
          <p:cNvCxnSpPr/>
          <p:nvPr/>
        </p:nvCxnSpPr>
        <p:spPr>
          <a:xfrm rot="10800000" flipV="1">
            <a:off x="6807321" y="4425159"/>
            <a:ext cx="576262" cy="55403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82">
            <a:extLst>
              <a:ext uri="{FF2B5EF4-FFF2-40B4-BE49-F238E27FC236}">
                <a16:creationId xmlns:a16="http://schemas.microsoft.com/office/drawing/2014/main" id="{DD0488BE-4E28-48B3-9093-D9E006516CD3}"/>
              </a:ext>
            </a:extLst>
          </p:cNvPr>
          <p:cNvCxnSpPr/>
          <p:nvPr/>
        </p:nvCxnSpPr>
        <p:spPr>
          <a:xfrm rot="5400000">
            <a:off x="7267284" y="4461501"/>
            <a:ext cx="360362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85">
            <a:extLst>
              <a:ext uri="{FF2B5EF4-FFF2-40B4-BE49-F238E27FC236}">
                <a16:creationId xmlns:a16="http://schemas.microsoft.com/office/drawing/2014/main" id="{211A6B61-6343-413F-B085-E6B5CD3538A9}"/>
              </a:ext>
            </a:extLst>
          </p:cNvPr>
          <p:cNvSpPr/>
          <p:nvPr/>
        </p:nvSpPr>
        <p:spPr>
          <a:xfrm rot="5400000">
            <a:off x="4613796" y="1510040"/>
            <a:ext cx="1657350" cy="43656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István u.</a:t>
            </a:r>
          </a:p>
        </p:txBody>
      </p:sp>
      <p:sp>
        <p:nvSpPr>
          <p:cNvPr id="24" name="Lekerekített téglalap 86">
            <a:extLst>
              <a:ext uri="{FF2B5EF4-FFF2-40B4-BE49-F238E27FC236}">
                <a16:creationId xmlns:a16="http://schemas.microsoft.com/office/drawing/2014/main" id="{F774BB2F-21EF-4FCB-9F15-15EA7203B1DD}"/>
              </a:ext>
            </a:extLst>
          </p:cNvPr>
          <p:cNvSpPr/>
          <p:nvPr/>
        </p:nvSpPr>
        <p:spPr>
          <a:xfrm rot="5400000">
            <a:off x="11042385" y="4890489"/>
            <a:ext cx="1655763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/>
              <a:t>Dembinszki</a:t>
            </a:r>
            <a:r>
              <a:rPr lang="hu-HU" dirty="0"/>
              <a:t> u.</a:t>
            </a:r>
          </a:p>
        </p:txBody>
      </p:sp>
      <p:sp>
        <p:nvSpPr>
          <p:cNvPr id="25" name="Lekerekített téglalap 87">
            <a:extLst>
              <a:ext uri="{FF2B5EF4-FFF2-40B4-BE49-F238E27FC236}">
                <a16:creationId xmlns:a16="http://schemas.microsoft.com/office/drawing/2014/main" id="{7AC1601D-5A20-4887-A0B7-157BE64013E5}"/>
              </a:ext>
            </a:extLst>
          </p:cNvPr>
          <p:cNvSpPr/>
          <p:nvPr/>
        </p:nvSpPr>
        <p:spPr>
          <a:xfrm rot="2081757">
            <a:off x="5378684" y="5434189"/>
            <a:ext cx="1657350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Bethlen tér</a:t>
            </a:r>
          </a:p>
        </p:txBody>
      </p:sp>
      <p:sp>
        <p:nvSpPr>
          <p:cNvPr id="26" name="Lekerekített téglalap 88">
            <a:extLst>
              <a:ext uri="{FF2B5EF4-FFF2-40B4-BE49-F238E27FC236}">
                <a16:creationId xmlns:a16="http://schemas.microsoft.com/office/drawing/2014/main" id="{EF3EF78B-7A64-45CF-AB02-75BB7AC82B04}"/>
              </a:ext>
            </a:extLst>
          </p:cNvPr>
          <p:cNvSpPr/>
          <p:nvPr/>
        </p:nvSpPr>
        <p:spPr>
          <a:xfrm>
            <a:off x="5764918" y="122620"/>
            <a:ext cx="1655762" cy="4381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Rottenbiller u.</a:t>
            </a:r>
          </a:p>
        </p:txBody>
      </p:sp>
      <p:sp>
        <p:nvSpPr>
          <p:cNvPr id="27" name="Lekerekített téglalap 89">
            <a:extLst>
              <a:ext uri="{FF2B5EF4-FFF2-40B4-BE49-F238E27FC236}">
                <a16:creationId xmlns:a16="http://schemas.microsoft.com/office/drawing/2014/main" id="{226ACB3D-ABA6-4C25-B5E3-F10EA1416CFC}"/>
              </a:ext>
            </a:extLst>
          </p:cNvPr>
          <p:cNvSpPr/>
          <p:nvPr/>
        </p:nvSpPr>
        <p:spPr>
          <a:xfrm>
            <a:off x="9837464" y="6168559"/>
            <a:ext cx="1655763" cy="43656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Bethlen u.</a:t>
            </a:r>
          </a:p>
        </p:txBody>
      </p:sp>
      <p:sp>
        <p:nvSpPr>
          <p:cNvPr id="28" name="Felfelé nyíl feliratnak 90">
            <a:extLst>
              <a:ext uri="{FF2B5EF4-FFF2-40B4-BE49-F238E27FC236}">
                <a16:creationId xmlns:a16="http://schemas.microsoft.com/office/drawing/2014/main" id="{22DDBE80-B675-4E34-BBD2-E1224F032CE8}"/>
              </a:ext>
            </a:extLst>
          </p:cNvPr>
          <p:cNvSpPr/>
          <p:nvPr/>
        </p:nvSpPr>
        <p:spPr>
          <a:xfrm rot="2950365">
            <a:off x="11121751" y="221785"/>
            <a:ext cx="1116013" cy="671512"/>
          </a:xfrm>
          <a:prstGeom prst="up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/>
              <a:t>Botanik</a:t>
            </a:r>
            <a:endParaRPr lang="hu-HU" dirty="0"/>
          </a:p>
        </p:txBody>
      </p:sp>
      <p:sp>
        <p:nvSpPr>
          <p:cNvPr id="29" name="Lefelé nyíl feliratnak 93">
            <a:extLst>
              <a:ext uri="{FF2B5EF4-FFF2-40B4-BE49-F238E27FC236}">
                <a16:creationId xmlns:a16="http://schemas.microsoft.com/office/drawing/2014/main" id="{2600D064-74AC-463B-B3C8-3B7DD1F6E9A9}"/>
              </a:ext>
            </a:extLst>
          </p:cNvPr>
          <p:cNvSpPr/>
          <p:nvPr/>
        </p:nvSpPr>
        <p:spPr>
          <a:xfrm rot="2164299">
            <a:off x="4942892" y="5665887"/>
            <a:ext cx="1258887" cy="1111250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Global Int. </a:t>
            </a:r>
            <a:r>
              <a:rPr lang="hu-HU" b="1" dirty="0" err="1"/>
              <a:t>Studies</a:t>
            </a:r>
            <a:endParaRPr lang="hu-HU" b="1" dirty="0"/>
          </a:p>
        </p:txBody>
      </p:sp>
      <p:sp>
        <p:nvSpPr>
          <p:cNvPr id="30" name="Balra-jobbra nyíl 95">
            <a:extLst>
              <a:ext uri="{FF2B5EF4-FFF2-40B4-BE49-F238E27FC236}">
                <a16:creationId xmlns:a16="http://schemas.microsoft.com/office/drawing/2014/main" id="{D48B5D75-C6D6-499C-92A7-823E3B9F0BAA}"/>
              </a:ext>
            </a:extLst>
          </p:cNvPr>
          <p:cNvSpPr/>
          <p:nvPr/>
        </p:nvSpPr>
        <p:spPr>
          <a:xfrm>
            <a:off x="4933164" y="3087684"/>
            <a:ext cx="1073150" cy="341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1" name="Szövegdoboz 98">
            <a:extLst>
              <a:ext uri="{FF2B5EF4-FFF2-40B4-BE49-F238E27FC236}">
                <a16:creationId xmlns:a16="http://schemas.microsoft.com/office/drawing/2014/main" id="{892B8825-89BC-4198-92B3-9EABDAA9E82A}"/>
              </a:ext>
            </a:extLst>
          </p:cNvPr>
          <p:cNvSpPr txBox="1">
            <a:spLocks noChangeArrowheads="1"/>
          </p:cNvSpPr>
          <p:nvPr/>
        </p:nvSpPr>
        <p:spPr bwMode="auto">
          <a:xfrm rot="21377742">
            <a:off x="6831952" y="5329906"/>
            <a:ext cx="16573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Aula</a:t>
            </a:r>
          </a:p>
        </p:txBody>
      </p:sp>
      <p:sp>
        <p:nvSpPr>
          <p:cNvPr id="32" name="Hatszög 99">
            <a:extLst>
              <a:ext uri="{FF2B5EF4-FFF2-40B4-BE49-F238E27FC236}">
                <a16:creationId xmlns:a16="http://schemas.microsoft.com/office/drawing/2014/main" id="{37073549-6D70-455A-9933-74A8A40B7E32}"/>
              </a:ext>
            </a:extLst>
          </p:cNvPr>
          <p:cNvSpPr/>
          <p:nvPr/>
        </p:nvSpPr>
        <p:spPr>
          <a:xfrm>
            <a:off x="6100588" y="1822063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C2</a:t>
            </a:r>
          </a:p>
        </p:txBody>
      </p:sp>
      <p:sp>
        <p:nvSpPr>
          <p:cNvPr id="33" name="Hatszög 100">
            <a:extLst>
              <a:ext uri="{FF2B5EF4-FFF2-40B4-BE49-F238E27FC236}">
                <a16:creationId xmlns:a16="http://schemas.microsoft.com/office/drawing/2014/main" id="{BC205493-F666-41C3-8A2A-784C9A6A085E}"/>
              </a:ext>
            </a:extLst>
          </p:cNvPr>
          <p:cNvSpPr/>
          <p:nvPr/>
        </p:nvSpPr>
        <p:spPr>
          <a:xfrm>
            <a:off x="6078993" y="2487985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C3</a:t>
            </a:r>
          </a:p>
        </p:txBody>
      </p:sp>
      <p:sp>
        <p:nvSpPr>
          <p:cNvPr id="34" name="Hatszög 101">
            <a:extLst>
              <a:ext uri="{FF2B5EF4-FFF2-40B4-BE49-F238E27FC236}">
                <a16:creationId xmlns:a16="http://schemas.microsoft.com/office/drawing/2014/main" id="{C8636A1B-6383-40AD-A8E6-C46E0B984CF0}"/>
              </a:ext>
            </a:extLst>
          </p:cNvPr>
          <p:cNvSpPr/>
          <p:nvPr/>
        </p:nvSpPr>
        <p:spPr>
          <a:xfrm>
            <a:off x="6100588" y="112999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C1</a:t>
            </a:r>
          </a:p>
        </p:txBody>
      </p:sp>
      <p:sp>
        <p:nvSpPr>
          <p:cNvPr id="35" name="Hatszög 102">
            <a:extLst>
              <a:ext uri="{FF2B5EF4-FFF2-40B4-BE49-F238E27FC236}">
                <a16:creationId xmlns:a16="http://schemas.microsoft.com/office/drawing/2014/main" id="{B6D92029-E8B3-4BFB-A6F3-469E08C6F225}"/>
              </a:ext>
            </a:extLst>
          </p:cNvPr>
          <p:cNvSpPr/>
          <p:nvPr/>
        </p:nvSpPr>
        <p:spPr>
          <a:xfrm>
            <a:off x="10385202" y="2342956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E2</a:t>
            </a:r>
          </a:p>
        </p:txBody>
      </p:sp>
      <p:sp>
        <p:nvSpPr>
          <p:cNvPr id="36" name="Hatszög 103">
            <a:extLst>
              <a:ext uri="{FF2B5EF4-FFF2-40B4-BE49-F238E27FC236}">
                <a16:creationId xmlns:a16="http://schemas.microsoft.com/office/drawing/2014/main" id="{C55B5596-F853-4181-9F68-023FF2AB34D7}"/>
              </a:ext>
            </a:extLst>
          </p:cNvPr>
          <p:cNvSpPr/>
          <p:nvPr/>
        </p:nvSpPr>
        <p:spPr>
          <a:xfrm>
            <a:off x="10413727" y="1241754"/>
            <a:ext cx="647700" cy="411162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E1</a:t>
            </a:r>
          </a:p>
        </p:txBody>
      </p:sp>
      <p:sp>
        <p:nvSpPr>
          <p:cNvPr id="37" name="Hatszög 104">
            <a:extLst>
              <a:ext uri="{FF2B5EF4-FFF2-40B4-BE49-F238E27FC236}">
                <a16:creationId xmlns:a16="http://schemas.microsoft.com/office/drawing/2014/main" id="{30519E7B-DEA9-49D4-B2AF-848DFB0DA695}"/>
              </a:ext>
            </a:extLst>
          </p:cNvPr>
          <p:cNvSpPr/>
          <p:nvPr/>
        </p:nvSpPr>
        <p:spPr>
          <a:xfrm>
            <a:off x="7821339" y="82899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D</a:t>
            </a:r>
          </a:p>
        </p:txBody>
      </p:sp>
      <p:sp>
        <p:nvSpPr>
          <p:cNvPr id="38" name="Hatszög 105">
            <a:extLst>
              <a:ext uri="{FF2B5EF4-FFF2-40B4-BE49-F238E27FC236}">
                <a16:creationId xmlns:a16="http://schemas.microsoft.com/office/drawing/2014/main" id="{E77D42D7-7229-4D0D-A69E-A300F6652C35}"/>
              </a:ext>
            </a:extLst>
          </p:cNvPr>
          <p:cNvSpPr/>
          <p:nvPr/>
        </p:nvSpPr>
        <p:spPr>
          <a:xfrm>
            <a:off x="8476911" y="3008225"/>
            <a:ext cx="649287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</a:t>
            </a:r>
          </a:p>
        </p:txBody>
      </p:sp>
      <p:sp>
        <p:nvSpPr>
          <p:cNvPr id="39" name="Hatszög 106">
            <a:extLst>
              <a:ext uri="{FF2B5EF4-FFF2-40B4-BE49-F238E27FC236}">
                <a16:creationId xmlns:a16="http://schemas.microsoft.com/office/drawing/2014/main" id="{24755F4E-DDF1-467D-9107-F06110EC0778}"/>
              </a:ext>
            </a:extLst>
          </p:cNvPr>
          <p:cNvSpPr/>
          <p:nvPr/>
        </p:nvSpPr>
        <p:spPr>
          <a:xfrm>
            <a:off x="9052490" y="4231312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O</a:t>
            </a:r>
          </a:p>
        </p:txBody>
      </p:sp>
      <p:sp>
        <p:nvSpPr>
          <p:cNvPr id="40" name="Hatszög 107">
            <a:extLst>
              <a:ext uri="{FF2B5EF4-FFF2-40B4-BE49-F238E27FC236}">
                <a16:creationId xmlns:a16="http://schemas.microsoft.com/office/drawing/2014/main" id="{57DC87B0-60A9-42FF-821D-937CF10FDB08}"/>
              </a:ext>
            </a:extLst>
          </p:cNvPr>
          <p:cNvSpPr/>
          <p:nvPr/>
        </p:nvSpPr>
        <p:spPr>
          <a:xfrm>
            <a:off x="7576071" y="3930127"/>
            <a:ext cx="649288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B2</a:t>
            </a:r>
          </a:p>
        </p:txBody>
      </p:sp>
      <p:sp>
        <p:nvSpPr>
          <p:cNvPr id="41" name="Hatszög 108">
            <a:extLst>
              <a:ext uri="{FF2B5EF4-FFF2-40B4-BE49-F238E27FC236}">
                <a16:creationId xmlns:a16="http://schemas.microsoft.com/office/drawing/2014/main" id="{79286C8D-7E01-4FC8-A01C-B5B4DC27621E}"/>
              </a:ext>
            </a:extLst>
          </p:cNvPr>
          <p:cNvSpPr/>
          <p:nvPr/>
        </p:nvSpPr>
        <p:spPr>
          <a:xfrm>
            <a:off x="10708258" y="3510586"/>
            <a:ext cx="649287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R</a:t>
            </a:r>
          </a:p>
        </p:txBody>
      </p:sp>
      <p:sp>
        <p:nvSpPr>
          <p:cNvPr id="42" name="Hatszög 109">
            <a:extLst>
              <a:ext uri="{FF2B5EF4-FFF2-40B4-BE49-F238E27FC236}">
                <a16:creationId xmlns:a16="http://schemas.microsoft.com/office/drawing/2014/main" id="{455146D1-02E0-47EA-A43A-F8DC328EC81D}"/>
              </a:ext>
            </a:extLst>
          </p:cNvPr>
          <p:cNvSpPr/>
          <p:nvPr/>
        </p:nvSpPr>
        <p:spPr>
          <a:xfrm>
            <a:off x="8480191" y="5420203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H</a:t>
            </a:r>
          </a:p>
        </p:txBody>
      </p:sp>
      <p:sp>
        <p:nvSpPr>
          <p:cNvPr id="43" name="Hatszög 110">
            <a:extLst>
              <a:ext uri="{FF2B5EF4-FFF2-40B4-BE49-F238E27FC236}">
                <a16:creationId xmlns:a16="http://schemas.microsoft.com/office/drawing/2014/main" id="{E0EB0551-DB0F-40EB-8C19-0B395B78BC2B}"/>
              </a:ext>
            </a:extLst>
          </p:cNvPr>
          <p:cNvSpPr/>
          <p:nvPr/>
        </p:nvSpPr>
        <p:spPr>
          <a:xfrm>
            <a:off x="9229018" y="5271622"/>
            <a:ext cx="649288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J</a:t>
            </a:r>
          </a:p>
        </p:txBody>
      </p:sp>
      <p:sp>
        <p:nvSpPr>
          <p:cNvPr id="44" name="Hatszög 111">
            <a:extLst>
              <a:ext uri="{FF2B5EF4-FFF2-40B4-BE49-F238E27FC236}">
                <a16:creationId xmlns:a16="http://schemas.microsoft.com/office/drawing/2014/main" id="{D00AAAC1-73E4-4CEA-99F6-5D3FE7DC7C96}"/>
              </a:ext>
            </a:extLst>
          </p:cNvPr>
          <p:cNvSpPr/>
          <p:nvPr/>
        </p:nvSpPr>
        <p:spPr>
          <a:xfrm>
            <a:off x="9968871" y="5152351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45" name="Hatszög 112">
            <a:extLst>
              <a:ext uri="{FF2B5EF4-FFF2-40B4-BE49-F238E27FC236}">
                <a16:creationId xmlns:a16="http://schemas.microsoft.com/office/drawing/2014/main" id="{EDA934B0-3476-408B-83B0-7C33F6B35098}"/>
              </a:ext>
            </a:extLst>
          </p:cNvPr>
          <p:cNvSpPr/>
          <p:nvPr/>
        </p:nvSpPr>
        <p:spPr>
          <a:xfrm>
            <a:off x="10675664" y="5028734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N</a:t>
            </a:r>
          </a:p>
        </p:txBody>
      </p:sp>
      <p:sp>
        <p:nvSpPr>
          <p:cNvPr id="46" name="Ellipszis 113">
            <a:extLst>
              <a:ext uri="{FF2B5EF4-FFF2-40B4-BE49-F238E27FC236}">
                <a16:creationId xmlns:a16="http://schemas.microsoft.com/office/drawing/2014/main" id="{97BB2816-9F6F-4C5D-910D-DF7692EAF334}"/>
              </a:ext>
            </a:extLst>
          </p:cNvPr>
          <p:cNvSpPr/>
          <p:nvPr/>
        </p:nvSpPr>
        <p:spPr>
          <a:xfrm>
            <a:off x="9755669" y="1530983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7" name="Ellipszis 115">
            <a:extLst>
              <a:ext uri="{FF2B5EF4-FFF2-40B4-BE49-F238E27FC236}">
                <a16:creationId xmlns:a16="http://schemas.microsoft.com/office/drawing/2014/main" id="{8798AB89-4F8D-41E6-91A7-CAD4D26D87D3}"/>
              </a:ext>
            </a:extLst>
          </p:cNvPr>
          <p:cNvSpPr/>
          <p:nvPr/>
        </p:nvSpPr>
        <p:spPr>
          <a:xfrm>
            <a:off x="9705702" y="2672884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8" name="Ellipszis 116">
            <a:extLst>
              <a:ext uri="{FF2B5EF4-FFF2-40B4-BE49-F238E27FC236}">
                <a16:creationId xmlns:a16="http://schemas.microsoft.com/office/drawing/2014/main" id="{EB3853D6-6F98-4800-87D8-00A81406E997}"/>
              </a:ext>
            </a:extLst>
          </p:cNvPr>
          <p:cNvSpPr/>
          <p:nvPr/>
        </p:nvSpPr>
        <p:spPr>
          <a:xfrm>
            <a:off x="10197827" y="3287247"/>
            <a:ext cx="287337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sp>
        <p:nvSpPr>
          <p:cNvPr id="49" name="Ellipszis 119">
            <a:extLst>
              <a:ext uri="{FF2B5EF4-FFF2-40B4-BE49-F238E27FC236}">
                <a16:creationId xmlns:a16="http://schemas.microsoft.com/office/drawing/2014/main" id="{6FCB9709-C6A2-4AB3-B301-EA78E62055BB}"/>
              </a:ext>
            </a:extLst>
          </p:cNvPr>
          <p:cNvSpPr/>
          <p:nvPr/>
        </p:nvSpPr>
        <p:spPr>
          <a:xfrm>
            <a:off x="10629627" y="1966447"/>
            <a:ext cx="287337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50" name="Ellipszis 120">
            <a:extLst>
              <a:ext uri="{FF2B5EF4-FFF2-40B4-BE49-F238E27FC236}">
                <a16:creationId xmlns:a16="http://schemas.microsoft.com/office/drawing/2014/main" id="{FAA35CC5-F75C-4EF8-8730-B26BFF70FDFD}"/>
              </a:ext>
            </a:extLst>
          </p:cNvPr>
          <p:cNvSpPr/>
          <p:nvPr/>
        </p:nvSpPr>
        <p:spPr>
          <a:xfrm>
            <a:off x="9837464" y="3792072"/>
            <a:ext cx="287338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L</a:t>
            </a:r>
          </a:p>
        </p:txBody>
      </p:sp>
      <p:sp>
        <p:nvSpPr>
          <p:cNvPr id="51" name="Mosolygó arc 121">
            <a:extLst>
              <a:ext uri="{FF2B5EF4-FFF2-40B4-BE49-F238E27FC236}">
                <a16:creationId xmlns:a16="http://schemas.microsoft.com/office/drawing/2014/main" id="{18831B43-82A5-46D1-B142-C39B6286C27C}"/>
              </a:ext>
            </a:extLst>
          </p:cNvPr>
          <p:cNvSpPr/>
          <p:nvPr/>
        </p:nvSpPr>
        <p:spPr>
          <a:xfrm>
            <a:off x="7173080" y="1758058"/>
            <a:ext cx="1800225" cy="842962"/>
          </a:xfrm>
          <a:prstGeom prst="smileyFace">
            <a:avLst>
              <a:gd name="adj" fmla="val 465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PARK</a:t>
            </a:r>
          </a:p>
        </p:txBody>
      </p:sp>
      <p:sp>
        <p:nvSpPr>
          <p:cNvPr id="52" name="Hatszög 58">
            <a:extLst>
              <a:ext uri="{FF2B5EF4-FFF2-40B4-BE49-F238E27FC236}">
                <a16:creationId xmlns:a16="http://schemas.microsoft.com/office/drawing/2014/main" id="{EDAAFCBC-72BF-41E7-B813-C9C504912CD4}"/>
              </a:ext>
            </a:extLst>
          </p:cNvPr>
          <p:cNvSpPr/>
          <p:nvPr/>
        </p:nvSpPr>
        <p:spPr>
          <a:xfrm>
            <a:off x="6006314" y="3849529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B1</a:t>
            </a:r>
          </a:p>
        </p:txBody>
      </p:sp>
      <p:sp>
        <p:nvSpPr>
          <p:cNvPr id="53" name="Hatszög 108">
            <a:extLst>
              <a:ext uri="{FF2B5EF4-FFF2-40B4-BE49-F238E27FC236}">
                <a16:creationId xmlns:a16="http://schemas.microsoft.com/office/drawing/2014/main" id="{C8F67A5E-6A1A-4268-91AE-86800BF33A64}"/>
              </a:ext>
            </a:extLst>
          </p:cNvPr>
          <p:cNvSpPr/>
          <p:nvPr/>
        </p:nvSpPr>
        <p:spPr>
          <a:xfrm>
            <a:off x="10317779" y="4331570"/>
            <a:ext cx="1118729" cy="310372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err="1"/>
              <a:t>Studentensekretariat</a:t>
            </a:r>
            <a:endParaRPr lang="hu-HU" sz="1200" dirty="0"/>
          </a:p>
        </p:txBody>
      </p:sp>
      <p:sp>
        <p:nvSpPr>
          <p:cNvPr id="54" name="Balra-jobbra nyíl 95">
            <a:extLst>
              <a:ext uri="{FF2B5EF4-FFF2-40B4-BE49-F238E27FC236}">
                <a16:creationId xmlns:a16="http://schemas.microsoft.com/office/drawing/2014/main" id="{1B2BB8D3-B2E1-47F9-9AEB-F1ECCD33245E}"/>
              </a:ext>
            </a:extLst>
          </p:cNvPr>
          <p:cNvSpPr/>
          <p:nvPr/>
        </p:nvSpPr>
        <p:spPr>
          <a:xfrm rot="16200000">
            <a:off x="7494681" y="6061715"/>
            <a:ext cx="682625" cy="233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26563378-E388-4E93-9595-6498FFF64CE8}"/>
              </a:ext>
            </a:extLst>
          </p:cNvPr>
          <p:cNvCxnSpPr/>
          <p:nvPr/>
        </p:nvCxnSpPr>
        <p:spPr>
          <a:xfrm>
            <a:off x="9446506" y="2071902"/>
            <a:ext cx="43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zis 115">
            <a:extLst>
              <a:ext uri="{FF2B5EF4-FFF2-40B4-BE49-F238E27FC236}">
                <a16:creationId xmlns:a16="http://schemas.microsoft.com/office/drawing/2014/main" id="{ACB41781-36A2-4B76-AB75-DADD2ADD6AF7}"/>
              </a:ext>
            </a:extLst>
          </p:cNvPr>
          <p:cNvSpPr/>
          <p:nvPr/>
        </p:nvSpPr>
        <p:spPr>
          <a:xfrm>
            <a:off x="9172348" y="1943732"/>
            <a:ext cx="288925" cy="21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  <p:cxnSp>
        <p:nvCxnSpPr>
          <p:cNvPr id="58" name="Egyenes összekötő nyíllal 74">
            <a:extLst>
              <a:ext uri="{FF2B5EF4-FFF2-40B4-BE49-F238E27FC236}">
                <a16:creationId xmlns:a16="http://schemas.microsoft.com/office/drawing/2014/main" id="{65D6A7EA-7D3D-4363-A3C7-9FBB6FCA8AB9}"/>
              </a:ext>
            </a:extLst>
          </p:cNvPr>
          <p:cNvCxnSpPr/>
          <p:nvPr/>
        </p:nvCxnSpPr>
        <p:spPr>
          <a:xfrm rot="5400000">
            <a:off x="8622676" y="556747"/>
            <a:ext cx="36036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75">
            <a:extLst>
              <a:ext uri="{FF2B5EF4-FFF2-40B4-BE49-F238E27FC236}">
                <a16:creationId xmlns:a16="http://schemas.microsoft.com/office/drawing/2014/main" id="{D6D41E01-A7CD-4604-BF3E-8ED2615860C6}"/>
              </a:ext>
            </a:extLst>
          </p:cNvPr>
          <p:cNvCxnSpPr/>
          <p:nvPr/>
        </p:nvCxnSpPr>
        <p:spPr>
          <a:xfrm rot="5400000" flipH="1" flipV="1">
            <a:off x="8598657" y="1552091"/>
            <a:ext cx="36036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zögletes összekötő 69">
            <a:extLst>
              <a:ext uri="{FF2B5EF4-FFF2-40B4-BE49-F238E27FC236}">
                <a16:creationId xmlns:a16="http://schemas.microsoft.com/office/drawing/2014/main" id="{1230D753-952D-4A9A-8BB7-3FD431F7C6AC}"/>
              </a:ext>
            </a:extLst>
          </p:cNvPr>
          <p:cNvCxnSpPr/>
          <p:nvPr/>
        </p:nvCxnSpPr>
        <p:spPr>
          <a:xfrm>
            <a:off x="9976926" y="3897320"/>
            <a:ext cx="914400" cy="195263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atszög 104">
            <a:extLst>
              <a:ext uri="{FF2B5EF4-FFF2-40B4-BE49-F238E27FC236}">
                <a16:creationId xmlns:a16="http://schemas.microsoft.com/office/drawing/2014/main" id="{0363E39E-CDF9-4DD3-BB7F-8910A30AC3D7}"/>
              </a:ext>
            </a:extLst>
          </p:cNvPr>
          <p:cNvSpPr/>
          <p:nvPr/>
        </p:nvSpPr>
        <p:spPr>
          <a:xfrm>
            <a:off x="7188293" y="4838061"/>
            <a:ext cx="647700" cy="409575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G</a:t>
            </a:r>
          </a:p>
        </p:txBody>
      </p:sp>
      <p:sp>
        <p:nvSpPr>
          <p:cNvPr id="65" name="Hatszög 106">
            <a:extLst>
              <a:ext uri="{FF2B5EF4-FFF2-40B4-BE49-F238E27FC236}">
                <a16:creationId xmlns:a16="http://schemas.microsoft.com/office/drawing/2014/main" id="{C6D6592C-28C4-4D4A-BB56-D14B05138363}"/>
              </a:ext>
            </a:extLst>
          </p:cNvPr>
          <p:cNvSpPr/>
          <p:nvPr/>
        </p:nvSpPr>
        <p:spPr>
          <a:xfrm>
            <a:off x="9887841" y="4320641"/>
            <a:ext cx="647700" cy="411163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4647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564" y="557874"/>
            <a:ext cx="10515600" cy="1325563"/>
          </a:xfrm>
        </p:spPr>
        <p:txBody>
          <a:bodyPr/>
          <a:lstStyle/>
          <a:p>
            <a:r>
              <a:rPr lang="en-GB" u="sng" dirty="0" err="1"/>
              <a:t>Anatomie</a:t>
            </a:r>
            <a:r>
              <a:rPr lang="en-GB" u="sng" dirty="0"/>
              <a:t> und </a:t>
            </a:r>
            <a:r>
              <a:rPr lang="en-GB" u="sng" dirty="0" err="1"/>
              <a:t>Histologie</a:t>
            </a:r>
            <a:r>
              <a:rPr lang="en-GB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442" y="1890976"/>
            <a:ext cx="10515600" cy="4351338"/>
          </a:xfrm>
        </p:spPr>
        <p:txBody>
          <a:bodyPr/>
          <a:lstStyle/>
          <a:p>
            <a:r>
              <a:rPr lang="en-GB" dirty="0" err="1"/>
              <a:t>Geb</a:t>
            </a:r>
            <a:r>
              <a:rPr lang="hu-HU" dirty="0" err="1"/>
              <a:t>äude</a:t>
            </a:r>
            <a:r>
              <a:rPr lang="hu-HU" dirty="0"/>
              <a:t> E</a:t>
            </a:r>
          </a:p>
          <a:p>
            <a:r>
              <a:rPr lang="hu-HU" dirty="0" err="1"/>
              <a:t>Anatomie</a:t>
            </a:r>
            <a:r>
              <a:rPr lang="hu-HU" dirty="0"/>
              <a:t>, </a:t>
            </a:r>
            <a:r>
              <a:rPr lang="hu-HU" dirty="0" err="1"/>
              <a:t>Histologie</a:t>
            </a:r>
            <a:r>
              <a:rPr lang="hu-HU" dirty="0"/>
              <a:t> und </a:t>
            </a:r>
            <a:r>
              <a:rPr lang="hu-HU" dirty="0" err="1"/>
              <a:t>Biologie</a:t>
            </a:r>
            <a:r>
              <a:rPr lang="hu-HU" dirty="0"/>
              <a:t> </a:t>
            </a:r>
            <a:r>
              <a:rPr lang="hu-HU" dirty="0" err="1"/>
              <a:t>Unterricht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Anatomie</a:t>
            </a:r>
            <a:r>
              <a:rPr lang="hu-HU" dirty="0"/>
              <a:t> </a:t>
            </a:r>
            <a:r>
              <a:rPr lang="hu-HU" dirty="0" err="1"/>
              <a:t>Vorlesungen</a:t>
            </a:r>
            <a:r>
              <a:rPr lang="hu-HU" dirty="0"/>
              <a:t> und </a:t>
            </a:r>
            <a:r>
              <a:rPr lang="hu-HU" dirty="0" err="1"/>
              <a:t>Plenar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Hörsaal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Anatomie</a:t>
            </a:r>
            <a:r>
              <a:rPr lang="hu-HU" dirty="0"/>
              <a:t> Praktika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Seziersaal</a:t>
            </a:r>
            <a:endParaRPr lang="hu-HU" dirty="0"/>
          </a:p>
          <a:p>
            <a:pPr lvl="1"/>
            <a:r>
              <a:rPr lang="hu-HU" dirty="0" err="1"/>
              <a:t>Gebäude</a:t>
            </a:r>
            <a:r>
              <a:rPr lang="hu-HU" dirty="0"/>
              <a:t> E und P</a:t>
            </a: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BE143C-03EC-43DA-AC8A-824533B9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8267" r="4033"/>
          <a:stretch/>
        </p:blipFill>
        <p:spPr bwMode="auto">
          <a:xfrm>
            <a:off x="7672538" y="1948788"/>
            <a:ext cx="267903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096C07C-3940-47A6-B4FF-CBDCFF07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59" y="1073944"/>
            <a:ext cx="25796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3188" y="384376"/>
            <a:ext cx="11222255" cy="1117165"/>
          </a:xfrm>
        </p:spPr>
        <p:txBody>
          <a:bodyPr/>
          <a:lstStyle/>
          <a:p>
            <a:r>
              <a:rPr lang="hu-HU" u="sng" dirty="0" err="1"/>
              <a:t>Chemie</a:t>
            </a:r>
            <a:r>
              <a:rPr lang="hu-HU" u="sng" dirty="0"/>
              <a:t>, </a:t>
            </a:r>
            <a:r>
              <a:rPr lang="hu-HU" u="sng" dirty="0" err="1"/>
              <a:t>Biochemie</a:t>
            </a:r>
            <a:r>
              <a:rPr lang="hu-HU" u="sng" dirty="0"/>
              <a:t> und </a:t>
            </a:r>
            <a:r>
              <a:rPr lang="hu-HU" u="sng" dirty="0" err="1"/>
              <a:t>Physiologie</a:t>
            </a:r>
            <a:r>
              <a:rPr lang="hu-HU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566" y="1690872"/>
            <a:ext cx="10515600" cy="1853631"/>
          </a:xfrm>
        </p:spPr>
        <p:txBody>
          <a:bodyPr/>
          <a:lstStyle/>
          <a:p>
            <a:r>
              <a:rPr lang="hu-HU" dirty="0" err="1"/>
              <a:t>Gebäude</a:t>
            </a:r>
            <a:r>
              <a:rPr lang="hu-HU" dirty="0"/>
              <a:t> C</a:t>
            </a:r>
          </a:p>
          <a:p>
            <a:r>
              <a:rPr lang="hu-HU" dirty="0" err="1"/>
              <a:t>Chemie</a:t>
            </a:r>
            <a:r>
              <a:rPr lang="hu-HU" dirty="0"/>
              <a:t> </a:t>
            </a:r>
            <a:r>
              <a:rPr lang="hu-HU" dirty="0" err="1"/>
              <a:t>Vorlesung</a:t>
            </a:r>
            <a:r>
              <a:rPr lang="hu-HU" dirty="0"/>
              <a:t> – </a:t>
            </a:r>
            <a:r>
              <a:rPr lang="hu-HU" dirty="0" err="1"/>
              <a:t>Nebengebäude</a:t>
            </a:r>
            <a:r>
              <a:rPr lang="hu-HU" dirty="0"/>
              <a:t> </a:t>
            </a:r>
            <a:r>
              <a:rPr lang="hu-HU" dirty="0" err="1"/>
              <a:t>links</a:t>
            </a:r>
            <a:endParaRPr lang="hu-HU" dirty="0"/>
          </a:p>
          <a:p>
            <a:r>
              <a:rPr lang="hu-HU" dirty="0" err="1"/>
              <a:t>Physiologie</a:t>
            </a:r>
            <a:r>
              <a:rPr lang="hu-HU" dirty="0"/>
              <a:t> </a:t>
            </a:r>
            <a:r>
              <a:rPr lang="hu-HU" dirty="0" err="1"/>
              <a:t>Vorlesung</a:t>
            </a:r>
            <a:r>
              <a:rPr lang="hu-HU" dirty="0"/>
              <a:t> – </a:t>
            </a:r>
            <a:r>
              <a:rPr lang="hu-HU" dirty="0" err="1"/>
              <a:t>Nebengebäude</a:t>
            </a:r>
            <a:r>
              <a:rPr lang="hu-HU" dirty="0"/>
              <a:t> </a:t>
            </a:r>
            <a:r>
              <a:rPr lang="hu-HU" dirty="0" err="1"/>
              <a:t>rechts</a:t>
            </a:r>
            <a:endParaRPr lang="hu-HU" dirty="0"/>
          </a:p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474410-5A25-4993-955A-478BE167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58755"/>
            <a:ext cx="3868804" cy="29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9794EDD7-C322-4054-AB7C-AE032564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61" y="3892131"/>
            <a:ext cx="3953878" cy="29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8">
            <a:extLst>
              <a:ext uri="{FF2B5EF4-FFF2-40B4-BE49-F238E27FC236}">
                <a16:creationId xmlns:a16="http://schemas.microsoft.com/office/drawing/2014/main" id="{B530C6FA-2E01-464A-A6A0-7868650D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16" y="3892131"/>
            <a:ext cx="3955125" cy="29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8318" y="295119"/>
            <a:ext cx="10515600" cy="1325563"/>
          </a:xfrm>
        </p:spPr>
        <p:txBody>
          <a:bodyPr/>
          <a:lstStyle/>
          <a:p>
            <a:r>
              <a:rPr lang="hu-HU" u="sng" dirty="0" err="1"/>
              <a:t>Botanik</a:t>
            </a:r>
            <a:r>
              <a:rPr lang="hu-HU" u="sng" dirty="0"/>
              <a:t> und </a:t>
            </a:r>
            <a:r>
              <a:rPr lang="hu-HU" u="sng" dirty="0" err="1"/>
              <a:t>Tierernährungs</a:t>
            </a:r>
            <a:r>
              <a:rPr lang="hu-HU" u="sng" dirty="0"/>
              <a:t> </a:t>
            </a:r>
            <a:r>
              <a:rPr lang="hu-HU" u="sng" dirty="0" err="1"/>
              <a:t>Abteilung</a:t>
            </a:r>
            <a:endParaRPr lang="en-GB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880" y="1753262"/>
            <a:ext cx="10515600" cy="2549151"/>
          </a:xfrm>
        </p:spPr>
        <p:txBody>
          <a:bodyPr/>
          <a:lstStyle/>
          <a:p>
            <a:r>
              <a:rPr lang="hu-HU" dirty="0" err="1"/>
              <a:t>Nur</a:t>
            </a:r>
            <a:r>
              <a:rPr lang="hu-HU" dirty="0"/>
              <a:t> Praktika - Rottenbiller </a:t>
            </a:r>
            <a:r>
              <a:rPr lang="hu-HU" dirty="0" err="1"/>
              <a:t>Straße</a:t>
            </a:r>
            <a:r>
              <a:rPr lang="hu-HU" dirty="0"/>
              <a:t> 50   1. Stock</a:t>
            </a:r>
          </a:p>
          <a:p>
            <a:pPr lvl="1"/>
            <a:r>
              <a:rPr lang="hu-HU" dirty="0" err="1"/>
              <a:t>Pflicht</a:t>
            </a:r>
            <a:r>
              <a:rPr lang="hu-HU" dirty="0"/>
              <a:t> und </a:t>
            </a:r>
            <a:r>
              <a:rPr lang="hu-HU" dirty="0" err="1"/>
              <a:t>Wahlpfiltfächer</a:t>
            </a:r>
            <a:r>
              <a:rPr lang="hu-HU" dirty="0"/>
              <a:t> von </a:t>
            </a:r>
            <a:r>
              <a:rPr lang="hu-HU" dirty="0" err="1"/>
              <a:t>dem</a:t>
            </a:r>
            <a:r>
              <a:rPr lang="hu-HU" dirty="0"/>
              <a:t> </a:t>
            </a:r>
            <a:r>
              <a:rPr lang="hu-HU" dirty="0" err="1"/>
              <a:t>Botanik</a:t>
            </a:r>
            <a:r>
              <a:rPr lang="hu-HU" dirty="0"/>
              <a:t> </a:t>
            </a:r>
            <a:r>
              <a:rPr lang="hu-HU" dirty="0" err="1"/>
              <a:t>Lehrstuhl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Vorlesungen</a:t>
            </a:r>
            <a:r>
              <a:rPr lang="hu-HU" dirty="0"/>
              <a:t> am Campus in István utca</a:t>
            </a:r>
          </a:p>
        </p:txBody>
      </p:sp>
      <p:pic>
        <p:nvPicPr>
          <p:cNvPr id="4" name="Kép 2">
            <a:extLst>
              <a:ext uri="{FF2B5EF4-FFF2-40B4-BE49-F238E27FC236}">
                <a16:creationId xmlns:a16="http://schemas.microsoft.com/office/drawing/2014/main" id="{8F4A2146-ACAC-4195-9242-8A244E43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57654" r="46751" b="2552"/>
          <a:stretch/>
        </p:blipFill>
        <p:spPr bwMode="auto">
          <a:xfrm>
            <a:off x="4662908" y="4130330"/>
            <a:ext cx="3774578" cy="27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2">
            <a:extLst>
              <a:ext uri="{FF2B5EF4-FFF2-40B4-BE49-F238E27FC236}">
                <a16:creationId xmlns:a16="http://schemas.microsoft.com/office/drawing/2014/main" id="{8600BA61-7A84-47AE-8FB2-E2DF41D11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3" t="50000" r="3477" b="10227"/>
          <a:stretch/>
        </p:blipFill>
        <p:spPr bwMode="auto">
          <a:xfrm>
            <a:off x="578318" y="4130330"/>
            <a:ext cx="3774578" cy="26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apcsolÃ³dÃ³ kÃ©p">
            <a:extLst>
              <a:ext uri="{FF2B5EF4-FFF2-40B4-BE49-F238E27FC236}">
                <a16:creationId xmlns:a16="http://schemas.microsoft.com/office/drawing/2014/main" id="{4CE23D04-A05C-4F56-906C-12EAFB52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99" y="2146434"/>
            <a:ext cx="3126866" cy="47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6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0DA36-95F4-496C-B94E-7DB0C872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Bibliothek</a:t>
            </a:r>
            <a:r>
              <a:rPr lang="hu-HU" u="sng" dirty="0"/>
              <a:t> und </a:t>
            </a:r>
            <a:r>
              <a:rPr lang="hu-HU" u="sng" dirty="0" err="1"/>
              <a:t>Equus</a:t>
            </a:r>
            <a:r>
              <a:rPr lang="hu-HU" u="sng" dirty="0"/>
              <a:t> Club – </a:t>
            </a:r>
            <a:r>
              <a:rPr lang="hu-HU" u="sng" dirty="0" err="1"/>
              <a:t>Gebäude</a:t>
            </a:r>
            <a:r>
              <a:rPr lang="hu-HU" u="sng" dirty="0"/>
              <a:t> 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884643-07E8-4D11-94C3-840E462E2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/>
              <a:t>Eingang</a:t>
            </a:r>
            <a:r>
              <a:rPr lang="hu-HU" dirty="0"/>
              <a:t> zur </a:t>
            </a:r>
            <a:r>
              <a:rPr lang="hu-HU" dirty="0" err="1"/>
              <a:t>Bibliothek</a:t>
            </a:r>
            <a:r>
              <a:rPr lang="hu-HU" dirty="0"/>
              <a:t> an </a:t>
            </a:r>
            <a:r>
              <a:rPr lang="hu-HU" dirty="0" err="1"/>
              <a:t>der</a:t>
            </a:r>
            <a:r>
              <a:rPr lang="hu-HU" dirty="0"/>
              <a:t> </a:t>
            </a:r>
            <a:r>
              <a:rPr lang="hu-HU" dirty="0" err="1"/>
              <a:t>seite</a:t>
            </a:r>
            <a:r>
              <a:rPr lang="hu-HU" dirty="0"/>
              <a:t> von Rottenbiller </a:t>
            </a:r>
            <a:r>
              <a:rPr lang="hu-HU" dirty="0" err="1"/>
              <a:t>Str</a:t>
            </a:r>
            <a:r>
              <a:rPr lang="hu-HU" dirty="0"/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935CC91-AE33-41CD-B7AE-D18EAB6D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14" y="3429008"/>
            <a:ext cx="390464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A6518A2F-8D71-45EE-8C00-CE95C7DC5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758" y="1758157"/>
            <a:ext cx="5181600" cy="1603375"/>
          </a:xfrm>
        </p:spPr>
        <p:txBody>
          <a:bodyPr/>
          <a:lstStyle/>
          <a:p>
            <a:r>
              <a:rPr lang="hu-HU" dirty="0" err="1"/>
              <a:t>Equus</a:t>
            </a:r>
            <a:r>
              <a:rPr lang="hu-HU" dirty="0"/>
              <a:t> Club – </a:t>
            </a:r>
            <a:r>
              <a:rPr lang="hu-HU" dirty="0" err="1"/>
              <a:t>Disco</a:t>
            </a:r>
            <a:r>
              <a:rPr lang="hu-HU" dirty="0"/>
              <a:t> am </a:t>
            </a:r>
            <a:r>
              <a:rPr lang="hu-HU" dirty="0" err="1"/>
              <a:t>Donnerstag</a:t>
            </a:r>
            <a:r>
              <a:rPr lang="hu-HU" dirty="0"/>
              <a:t>, </a:t>
            </a:r>
            <a:r>
              <a:rPr lang="hu-HU" dirty="0" err="1"/>
              <a:t>Konzerte</a:t>
            </a:r>
            <a:r>
              <a:rPr lang="hu-HU" dirty="0"/>
              <a:t>, </a:t>
            </a:r>
            <a:r>
              <a:rPr lang="hu-HU" dirty="0" err="1"/>
              <a:t>Quiz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pic>
        <p:nvPicPr>
          <p:cNvPr id="8" name="Picture 9" descr="DSC01616">
            <a:extLst>
              <a:ext uri="{FF2B5EF4-FFF2-40B4-BE49-F238E27FC236}">
                <a16:creationId xmlns:a16="http://schemas.microsoft.com/office/drawing/2014/main" id="{C2260CE7-B218-45B6-8EAF-A988A86B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26" y="3429016"/>
            <a:ext cx="3904642" cy="29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_9335">
            <a:extLst>
              <a:ext uri="{FF2B5EF4-FFF2-40B4-BE49-F238E27FC236}">
                <a16:creationId xmlns:a16="http://schemas.microsoft.com/office/drawing/2014/main" id="{1E5D8BC0-DDF2-42B1-8F13-CFF749D2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2927350"/>
            <a:ext cx="26733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EC6868C-38B5-4658-BD9D-A3200111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83" y="703097"/>
            <a:ext cx="3243713" cy="721895"/>
          </a:xfrm>
        </p:spPr>
        <p:txBody>
          <a:bodyPr>
            <a:normAutofit fontScale="90000"/>
          </a:bodyPr>
          <a:lstStyle/>
          <a:p>
            <a:r>
              <a:rPr lang="hu-HU" sz="4000" u="sng" dirty="0" err="1"/>
              <a:t>Informatik</a:t>
            </a:r>
            <a:br>
              <a:rPr lang="hu-HU" sz="4000" u="sng" dirty="0"/>
            </a:br>
            <a:endParaRPr lang="hu-HU" sz="2800" dirty="0"/>
          </a:p>
        </p:txBody>
      </p:sp>
      <p:pic>
        <p:nvPicPr>
          <p:cNvPr id="4098" name="Picture 2" descr="KÃ©ptalÃ¡lat a kÃ¶vetkezÅre: âÃ¡llatorvosi tÃ©rkÃ©pâ">
            <a:extLst>
              <a:ext uri="{FF2B5EF4-FFF2-40B4-BE49-F238E27FC236}">
                <a16:creationId xmlns:a16="http://schemas.microsoft.com/office/drawing/2014/main" id="{5063DE5E-E8A8-4A17-9461-A222224B6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4" t="77193" r="3317" b="3309"/>
          <a:stretch/>
        </p:blipFill>
        <p:spPr bwMode="auto">
          <a:xfrm>
            <a:off x="596767" y="3038408"/>
            <a:ext cx="8325852" cy="32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0378604-E9E5-4C13-B33F-1376305BCC49}"/>
              </a:ext>
            </a:extLst>
          </p:cNvPr>
          <p:cNvSpPr txBox="1"/>
          <p:nvPr/>
        </p:nvSpPr>
        <p:spPr>
          <a:xfrm>
            <a:off x="375385" y="1451062"/>
            <a:ext cx="593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Praktika in </a:t>
            </a:r>
            <a:r>
              <a:rPr lang="hu-HU" sz="2400" dirty="0" err="1"/>
              <a:t>Gebäude</a:t>
            </a:r>
            <a:r>
              <a:rPr lang="hu-HU" sz="2400" dirty="0"/>
              <a:t> N 3. Stock-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Stundenplan</a:t>
            </a:r>
            <a:r>
              <a:rPr lang="hu-HU" sz="2400" dirty="0"/>
              <a:t> H1, H2- </a:t>
            </a:r>
            <a:r>
              <a:rPr lang="hu-HU" sz="2400" dirty="0" err="1"/>
              <a:t>Hefop</a:t>
            </a: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Vorlesungen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Zlamál</a:t>
            </a:r>
            <a:r>
              <a:rPr lang="hu-HU" sz="2400" dirty="0"/>
              <a:t> und </a:t>
            </a:r>
            <a:r>
              <a:rPr lang="hu-HU" sz="2400" dirty="0" err="1"/>
              <a:t>Tormay</a:t>
            </a:r>
            <a:r>
              <a:rPr lang="hu-HU" sz="2400" dirty="0"/>
              <a:t> </a:t>
            </a:r>
            <a:r>
              <a:rPr lang="hu-HU" sz="2400" dirty="0" err="1"/>
              <a:t>Saal</a:t>
            </a:r>
            <a:endParaRPr lang="hu-HU" sz="2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EAF02FE-F487-4AB0-AA30-D0F9227AAD07}"/>
              </a:ext>
            </a:extLst>
          </p:cNvPr>
          <p:cNvSpPr txBox="1"/>
          <p:nvPr/>
        </p:nvSpPr>
        <p:spPr>
          <a:xfrm>
            <a:off x="8110700" y="611222"/>
            <a:ext cx="462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 err="1">
                <a:latin typeface="+mj-lt"/>
              </a:rPr>
              <a:t>Nádaskay</a:t>
            </a:r>
            <a:r>
              <a:rPr lang="hu-HU" sz="3600" u="sng" dirty="0">
                <a:latin typeface="+mj-lt"/>
              </a:rPr>
              <a:t> </a:t>
            </a:r>
            <a:r>
              <a:rPr lang="hu-HU" sz="3600" u="sng" dirty="0" err="1">
                <a:latin typeface="+mj-lt"/>
              </a:rPr>
              <a:t>Lesesaal</a:t>
            </a:r>
            <a:endParaRPr lang="hu-HU" sz="3600" u="sng" dirty="0">
              <a:latin typeface="+mj-lt"/>
            </a:endParaRPr>
          </a:p>
        </p:txBody>
      </p:sp>
      <p:pic>
        <p:nvPicPr>
          <p:cNvPr id="9" name="Kép 5">
            <a:extLst>
              <a:ext uri="{FF2B5EF4-FFF2-40B4-BE49-F238E27FC236}">
                <a16:creationId xmlns:a16="http://schemas.microsoft.com/office/drawing/2014/main" id="{3732F126-C7E7-4ADB-9E50-7A1242FA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16" y="1451062"/>
            <a:ext cx="3424517" cy="25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5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1174</TotalTime>
  <Words>878</Words>
  <Application>Microsoft Office PowerPoint</Application>
  <PresentationFormat>Szélesvásznú</PresentationFormat>
  <Paragraphs>224</Paragraphs>
  <Slides>24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Office-téma</vt:lpstr>
      <vt:lpstr>Bitkép</vt:lpstr>
      <vt:lpstr>PowerPoint-bemutató</vt:lpstr>
      <vt:lpstr>REGISTRATION</vt:lpstr>
      <vt:lpstr>Wahlpflichtfächer für das erste Jahr</vt:lpstr>
      <vt:lpstr>CAMPUS</vt:lpstr>
      <vt:lpstr>Anatomie und Histologie Abteilung</vt:lpstr>
      <vt:lpstr>Chemie, Biochemie und Physiologie Abteilung</vt:lpstr>
      <vt:lpstr>Botanik und Tierernährungs Abteilung</vt:lpstr>
      <vt:lpstr>Bibliothek und Equus Club – Gebäude D</vt:lpstr>
      <vt:lpstr>Informatik </vt:lpstr>
      <vt:lpstr>Gebäude G</vt:lpstr>
      <vt:lpstr>Studentencenter</vt:lpstr>
      <vt:lpstr>PowerPoint-bemutató</vt:lpstr>
      <vt:lpstr>STUDENTENSEKRETARIAT</vt:lpstr>
      <vt:lpstr>SCHIFFART AUF DER DONAU</vt:lpstr>
      <vt:lpstr>ERÖFFNUNGSFEIER</vt:lpstr>
      <vt:lpstr>STADTRUNDGANG</vt:lpstr>
      <vt:lpstr>Stundenplan 09.09 Montag</vt:lpstr>
      <vt:lpstr>Allgemeine Informationen</vt:lpstr>
      <vt:lpstr>NEPTUN INFORMATIONEN</vt:lpstr>
      <vt:lpstr>NEPTUN INFORMATIONEN</vt:lpstr>
      <vt:lpstr>Aufenthaltsgenehmigung</vt:lpstr>
      <vt:lpstr>Studentenkarte</vt:lpstr>
      <vt:lpstr>Weitere Programme im Laufe des Jahres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Wolff Linda</dc:creator>
  <cp:lastModifiedBy>Wolff Linda</cp:lastModifiedBy>
  <cp:revision>54</cp:revision>
  <dcterms:created xsi:type="dcterms:W3CDTF">2019-07-15T11:28:06Z</dcterms:created>
  <dcterms:modified xsi:type="dcterms:W3CDTF">2019-09-05T06:57:10Z</dcterms:modified>
</cp:coreProperties>
</file>