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4" r:id="rId7"/>
    <p:sldId id="262" r:id="rId8"/>
    <p:sldId id="263" r:id="rId9"/>
    <p:sldId id="267" r:id="rId10"/>
    <p:sldId id="265" r:id="rId11"/>
    <p:sldId id="266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EB4"/>
    <a:srgbClr val="DAA600"/>
    <a:srgbClr val="AF3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08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71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84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5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55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06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6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12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11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99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62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9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F03C-1EF7-4BFD-9848-2C0AD3D7D184}" type="datetimeFigureOut">
              <a:rPr lang="hu-HU" smtClean="0"/>
              <a:t>2019.10.20.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8D02-EC3C-4902-81D5-867DEC9D61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44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Connections</a:t>
            </a:r>
            <a:r>
              <a:rPr lang="hu-HU" dirty="0" smtClean="0">
                <a:solidFill>
                  <a:srgbClr val="DAA600"/>
                </a:solidFill>
                <a:latin typeface="Palatino Linotype" panose="02040502050505030304" pitchFamily="18" charset="0"/>
              </a:rPr>
              <a:t> of </a:t>
            </a:r>
            <a:r>
              <a:rPr lang="hu-HU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bones</a:t>
            </a:r>
            <a:endParaRPr lang="hu-HU" dirty="0">
              <a:solidFill>
                <a:srgbClr val="DAA6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021138"/>
            <a:ext cx="6858000" cy="474662"/>
          </a:xfrm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Reinitz László Z.</a:t>
            </a:r>
            <a:endParaRPr lang="hu-HU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420261" y="938059"/>
            <a:ext cx="8493280" cy="5678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condylaris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condylar joint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 half cylinder in the dross direction provides the joint head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May be double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If only flexion and extension, that it may be a trochlear joint by </a:t>
            </a:r>
            <a:r>
              <a:rPr lang="en-US" sz="1200" b="1" i="1" u="sng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function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US" sz="1200" dirty="0" smtClean="0">
                <a:solidFill>
                  <a:srgbClr val="92D050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200" dirty="0" err="1" smtClean="0">
                <a:solidFill>
                  <a:srgbClr val="92D050"/>
                </a:solidFill>
                <a:latin typeface="Palatino Linotype" panose="02040502050505030304" pitchFamily="18" charset="0"/>
              </a:rPr>
              <a:t>trochlearis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eg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.: art.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femorotibialis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Ginglymus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joint head and groove are precisely fitting each other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Only flexion and extension</a:t>
            </a:r>
          </a:p>
          <a:p>
            <a:pPr lvl="4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It must be perpendicular to the axis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Art.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cubiti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May be a </a:t>
            </a:r>
            <a:r>
              <a:rPr lang="en-US" sz="12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snap joint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by </a:t>
            </a:r>
            <a:r>
              <a:rPr lang="en-US" sz="1200" b="1" i="1" u="sng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function</a:t>
            </a:r>
            <a:endParaRPr lang="en-US" sz="1400" b="1" i="1" u="sng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cochlearis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cochlear joint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There is an angle between the ridge and the axis of movement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Art.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tarsocruralis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Eq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May be a </a:t>
            </a:r>
            <a:r>
              <a:rPr lang="en-US" sz="12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snap joint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by </a:t>
            </a:r>
            <a:r>
              <a:rPr lang="en-US" sz="1200" b="1" i="1" u="sng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function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delabens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–”sledge” joint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head slides between two ridges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Art.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femoropatellaris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spiralis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–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spiral joint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head is a flat sphere (</a:t>
            </a:r>
            <a:r>
              <a:rPr lang="en-US" sz="12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r1&gt;r2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elastic collateral ligaments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originate from inside the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center =&gt; </a:t>
            </a:r>
            <a:b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slowing the movement down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Flexor part of the stifle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joint</a:t>
            </a:r>
            <a:r>
              <a:rPr lang="hu-HU" sz="12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(art. </a:t>
            </a:r>
            <a:r>
              <a:rPr lang="hu-HU" sz="12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femorotibialis</a:t>
            </a:r>
            <a:r>
              <a:rPr lang="hu-HU" sz="12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Is also a class by </a:t>
            </a:r>
            <a:r>
              <a:rPr lang="en-US" sz="1200" b="1" i="1" u="sng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function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25910" y="26466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224" y="1113363"/>
            <a:ext cx="1040897" cy="9728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11" y="2261530"/>
            <a:ext cx="2271849" cy="117304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02" y="3557841"/>
            <a:ext cx="991857" cy="99185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11" y="4403105"/>
            <a:ext cx="789077" cy="97433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21" y="5500709"/>
            <a:ext cx="1721104" cy="10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464866" y="1023551"/>
            <a:ext cx="8158743" cy="583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hu-HU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[</a:t>
            </a:r>
            <a:r>
              <a:rPr lang="hu-HU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classification</a:t>
            </a:r>
            <a:r>
              <a:rPr lang="hu-HU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by</a:t>
            </a:r>
            <a:r>
              <a:rPr lang="hu-HU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Palatino Linotype" panose="02040502050505030304" pitchFamily="18" charset="0"/>
              </a:rPr>
              <a:t>function</a:t>
            </a:r>
            <a:r>
              <a:rPr lang="hu-HU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*]</a:t>
            </a:r>
          </a:p>
          <a:p>
            <a:pPr marL="457200" lvl="1" indent="0" algn="just">
              <a:buNone/>
            </a:pPr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…</a:t>
            </a:r>
          </a:p>
          <a:p>
            <a:pPr lvl="1" algn="just"/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snap</a:t>
            </a:r>
            <a:r>
              <a:rPr lang="hu-H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joint</a:t>
            </a:r>
            <a:endParaRPr lang="hu-HU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lvl="2" algn="just"/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joint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head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is an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elonganeted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sphere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hu-HU" sz="1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r1&lt;r2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2" algn="just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elastic collateral ligaments originate from 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out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side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center =&gt; 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acceretaion</a:t>
            </a:r>
            <a:endParaRPr lang="hu-HU" sz="16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/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art.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talucruralis</a:t>
            </a:r>
            <a:endParaRPr lang="hu-HU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hu-H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spirálízület</a:t>
            </a:r>
          </a:p>
          <a:p>
            <a:pPr marL="900113" lvl="3" indent="26670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head is a flat sphere (</a:t>
            </a:r>
            <a:r>
              <a:rPr lang="en-US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r1&gt;r2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marL="1166813" lvl="3" indent="-266700" defTabSz="1166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elastic collateral ligaments originate from inside the center =&gt; 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slowing the movement down</a:t>
            </a:r>
          </a:p>
          <a:p>
            <a:pPr marL="457200" lvl="1" indent="0" algn="just">
              <a:buNone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…</a:t>
            </a:r>
          </a:p>
          <a:p>
            <a:pPr marL="457200" lvl="1" indent="0" algn="just">
              <a:buNone/>
            </a:pPr>
            <a:endParaRPr lang="hu-HU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457200" lvl="1" indent="0" algn="just">
              <a:buNone/>
            </a:pP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*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Only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explaing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two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critical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ones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without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details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of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</a:t>
            </a:r>
            <a:r>
              <a:rPr lang="hu-HU" sz="12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200" i="1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family</a:t>
            </a:r>
            <a:endParaRPr lang="hu-HU" sz="1200" i="1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25910" y="26466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1" y="814794"/>
            <a:ext cx="1732776" cy="14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383090" y="1057005"/>
            <a:ext cx="8158743" cy="4429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Contractibility 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contractilitas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Elasticity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elasticitas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/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Stimulatable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irritabilitas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Conductivity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conductivitas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/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Striated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muscle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Smooth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muscle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Cardiac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muscle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Cytology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aktin-miozin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myofibra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myolemma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, sarcolemma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stb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.)</a:t>
            </a:r>
          </a:p>
          <a:p>
            <a:pPr algn="just"/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Physiology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vörös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izom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vs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fehér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izom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/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Meat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5910" y="26466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ctr"/>
            <a:r>
              <a:rPr lang="hu-HU" sz="3600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Myologia</a:t>
            </a:r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420261" y="952926"/>
            <a:ext cx="8158743" cy="553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Tendo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of origin (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tendo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Head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(caput)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Biceps, triceps…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Belly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(venter)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Biventer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Insertion (cauda)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M.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communis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Functio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Main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Auxiliary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Synergist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Antagonist</a:t>
            </a:r>
            <a:endParaRPr lang="hu-HU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Pennate</a:t>
            </a:r>
            <a:endParaRPr lang="hu-HU" sz="18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Unipennate</a:t>
            </a:r>
            <a:endParaRPr lang="hu-HU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bipennate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/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multipennate</a:t>
            </a:r>
            <a:endParaRPr lang="hu-HU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hu-HU" sz="1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Larger</a:t>
            </a:r>
            <a:r>
              <a:rPr lang="hu-HU" sz="1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muscle</a:t>
            </a:r>
            <a:r>
              <a:rPr lang="hu-HU" sz="1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power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hu-HU" sz="1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More </a:t>
            </a:r>
            <a:r>
              <a:rPr lang="hu-HU" sz="1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endurance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hu-HU" sz="1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Smaller</a:t>
            </a:r>
            <a:r>
              <a:rPr lang="hu-HU" sz="1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range</a:t>
            </a:r>
            <a:endParaRPr lang="hu-HU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hu-HU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5910" y="26466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ctr"/>
            <a:r>
              <a:rPr lang="hu-HU" sz="3600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Myologia</a:t>
            </a:r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420261" y="952926"/>
            <a:ext cx="8158743" cy="553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Blood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- </a:t>
            </a:r>
            <a:r>
              <a:rPr lang="hu-HU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hu-HU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nerv</a:t>
            </a:r>
            <a:r>
              <a:rPr lang="hu-HU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supply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Fascia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musculi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Bursa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synovilais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Vagina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tendinis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Vagina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sleeving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communis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Vagina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fibrosa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fastening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5910" y="26466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ctr"/>
            <a:r>
              <a:rPr lang="hu-HU" sz="3600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Myologia</a:t>
            </a:r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53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390524" y="677862"/>
            <a:ext cx="8158743" cy="583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AF382B"/>
                </a:solidFill>
                <a:latin typeface="Palatino Linotype" panose="02040502050505030304" pitchFamily="18" charset="0"/>
              </a:rPr>
              <a:t>Arthrologia</a:t>
            </a:r>
            <a:r>
              <a:rPr lang="en-US" sz="3200" b="1" dirty="0" smtClean="0">
                <a:solidFill>
                  <a:srgbClr val="AF382B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 smtClean="0">
                <a:solidFill>
                  <a:srgbClr val="AF382B"/>
                </a:solidFill>
                <a:latin typeface="Palatino Linotype" panose="02040502050505030304" pitchFamily="18" charset="0"/>
              </a:rPr>
              <a:t>generales</a:t>
            </a:r>
            <a:r>
              <a:rPr lang="en-US" sz="3200" b="1" dirty="0" smtClean="0">
                <a:solidFill>
                  <a:srgbClr val="AF382B"/>
                </a:solidFill>
                <a:latin typeface="Palatino Linotype" panose="02040502050505030304" pitchFamily="18" charset="0"/>
              </a:rPr>
              <a:t>- general </a:t>
            </a:r>
            <a:r>
              <a:rPr lang="en-US" sz="3200" b="1" dirty="0" err="1" smtClean="0">
                <a:solidFill>
                  <a:srgbClr val="AF382B"/>
                </a:solidFill>
                <a:latin typeface="Palatino Linotype" panose="02040502050505030304" pitchFamily="18" charset="0"/>
              </a:rPr>
              <a:t>arthrology</a:t>
            </a:r>
            <a:endParaRPr lang="en-US" sz="3200" b="1" dirty="0" smtClean="0">
              <a:solidFill>
                <a:srgbClr val="AF382B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rgbClr val="DAA600"/>
              </a:solidFill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Classification based on the freedom of movement </a:t>
            </a:r>
          </a:p>
          <a:p>
            <a:pPr marL="268288" indent="-268288" algn="just"/>
            <a:r>
              <a:rPr lang="en-US" sz="2400" dirty="0" smtClean="0">
                <a:solidFill>
                  <a:srgbClr val="DAA600"/>
                </a:solidFill>
                <a:latin typeface="Palatino Linotype" panose="02040502050505030304" pitchFamily="18" charset="0"/>
              </a:rPr>
              <a:t>Synarthrosis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[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fibrosae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725488" lvl="1" indent="-268288" algn="just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limited movement, connection through connective tissue</a:t>
            </a:r>
          </a:p>
          <a:p>
            <a:pPr marL="268288" indent="-268288" algn="just"/>
            <a:r>
              <a:rPr lang="en-US" sz="2400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Amphiarthrosis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725488" lvl="1" indent="-268288" algn="just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limited movement</a:t>
            </a:r>
          </a:p>
          <a:p>
            <a:pPr marL="725488" lvl="1" indent="-268288" algn="just"/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n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arrow articular gap</a:t>
            </a:r>
          </a:p>
          <a:p>
            <a:pPr marL="725488" lvl="1" indent="-268288" algn="just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may be through cartilage or ligaments</a:t>
            </a:r>
          </a:p>
          <a:p>
            <a:pPr marL="725488" lvl="1" indent="-268288" algn="just"/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rt.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carpometacarpea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DAA600"/>
                </a:solidFill>
                <a:latin typeface="Palatino Linotype" panose="02040502050505030304" pitchFamily="18" charset="0"/>
              </a:rPr>
              <a:t>Diarthrosis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[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lvl="1" algn="just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unlimited movement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en-US" sz="2000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Synsarcosis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marL="685800" lvl="2" algn="just">
              <a:spcBef>
                <a:spcPts val="1000"/>
              </a:spcBef>
            </a:pPr>
            <a:r>
              <a:rPr lang="hu-HU" sz="16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onnection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via muscles</a:t>
            </a:r>
          </a:p>
          <a:p>
            <a:pPr algn="just"/>
            <a:endParaRPr lang="en-US" sz="2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0524" y="677862"/>
            <a:ext cx="8158743" cy="5834449"/>
          </a:xfrm>
        </p:spPr>
        <p:txBody>
          <a:bodyPr>
            <a:normAutofit/>
          </a:bodyPr>
          <a:lstStyle/>
          <a:p>
            <a:pPr marL="557213" lvl="1" algn="just"/>
            <a:r>
              <a:rPr lang="en-US" sz="2800" dirty="0" smtClean="0">
                <a:solidFill>
                  <a:srgbClr val="DAA600"/>
                </a:solidFill>
                <a:latin typeface="Palatino Linotype" panose="02040502050505030304" pitchFamily="18" charset="0"/>
              </a:rPr>
              <a:t>Synarthrosis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[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fibrosae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1357313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No joint gap</a:t>
            </a:r>
          </a:p>
          <a:p>
            <a:pPr marL="1357313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Synostosis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- ossification</a:t>
            </a: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Ru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McIII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-IV.</a:t>
            </a:r>
          </a:p>
          <a:p>
            <a:pPr marL="1357313" lvl="1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Gomphosis</a:t>
            </a: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penetration</a:t>
            </a: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alveolus-tooth</a:t>
            </a:r>
          </a:p>
          <a:p>
            <a:pPr marL="1357313" lvl="1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Suturae</a:t>
            </a: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- suture</a:t>
            </a: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serrata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– saw suture</a:t>
            </a:r>
          </a:p>
          <a:p>
            <a:pPr marL="2271713" lvl="3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Ossa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parietalia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Palatino Linotype" panose="02040502050505030304" pitchFamily="18" charset="0"/>
            </a:endParaRP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foliata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– leaf suture</a:t>
            </a:r>
          </a:p>
          <a:p>
            <a:pPr marL="2271713" lvl="3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frontonasalis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Palatino Linotype" panose="02040502050505030304" pitchFamily="18" charset="0"/>
            </a:endParaRP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squamosa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–squamosal suture</a:t>
            </a:r>
          </a:p>
          <a:p>
            <a:pPr marL="2271713" lvl="3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squamosofrontalis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Palatino Linotype" panose="02040502050505030304" pitchFamily="18" charset="0"/>
            </a:endParaRP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plana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– flat suture</a:t>
            </a:r>
          </a:p>
          <a:p>
            <a:pPr marL="2271713" lvl="3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Sutura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internasalis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Palatino Linotype" panose="02040502050505030304" pitchFamily="18" charset="0"/>
            </a:endParaRPr>
          </a:p>
          <a:p>
            <a:pPr marL="1357313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Syndesmosis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through connective tissue, ligament</a:t>
            </a: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 Linotype" panose="02040502050505030304" pitchFamily="18" charset="0"/>
              </a:rPr>
              <a:t>Car: radius-ulna</a:t>
            </a:r>
          </a:p>
          <a:p>
            <a:pPr marL="1814513" lvl="2" indent="-342900" algn="just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0524" y="677862"/>
            <a:ext cx="8158743" cy="5834449"/>
          </a:xfrm>
        </p:spPr>
        <p:txBody>
          <a:bodyPr>
            <a:normAutofit/>
          </a:bodyPr>
          <a:lstStyle/>
          <a:p>
            <a:pPr algn="just"/>
            <a:r>
              <a:rPr lang="hu-HU" sz="2800" dirty="0" err="1" smtClean="0">
                <a:solidFill>
                  <a:srgbClr val="DAA600"/>
                </a:solidFill>
                <a:latin typeface="Palatino Linotype" panose="02040502050505030304" pitchFamily="18" charset="0"/>
              </a:rPr>
              <a:t>Amphiarthrosis</a:t>
            </a:r>
            <a:r>
              <a:rPr lang="hu-HU" sz="2800" dirty="0" smtClean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2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2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2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cartilagineae</a:t>
            </a:r>
            <a:r>
              <a:rPr lang="hu-HU" sz="2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algn="just"/>
            <a:endParaRPr lang="hu-HU" sz="2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814513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minimal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joint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gap</a:t>
            </a:r>
            <a:endParaRPr lang="hu-HU" sz="20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814513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able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to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move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every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directions</a:t>
            </a:r>
            <a:endParaRPr lang="hu-HU" sz="20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814513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but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those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are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very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20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limited</a:t>
            </a:r>
          </a:p>
          <a:p>
            <a:pPr marL="2271713" lvl="1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Art. </a:t>
            </a:r>
            <a:r>
              <a:rPr lang="hu-HU" sz="1600" dirty="0" err="1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carpometacarpea</a:t>
            </a:r>
            <a:endParaRPr lang="hu-HU" sz="16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814513" lvl="1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Synchondrosis</a:t>
            </a:r>
            <a:r>
              <a:rPr lang="hu-HU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2271713" lvl="2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hyalin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cartilage</a:t>
            </a:r>
            <a:endParaRPr lang="hu-HU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2271713" lvl="3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</a:t>
            </a: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sternocostalis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u-HU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814513" lvl="1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F7FEB4"/>
                </a:solidFill>
                <a:latin typeface="Palatino Linotype" panose="02040502050505030304" pitchFamily="18" charset="0"/>
              </a:rPr>
              <a:t>Symphysis</a:t>
            </a:r>
            <a:r>
              <a:rPr lang="hu-HU" dirty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endParaRPr lang="hu-HU" dirty="0" smtClean="0">
              <a:solidFill>
                <a:srgbClr val="F7FEB4"/>
              </a:solidFill>
              <a:latin typeface="Palatino Linotype" panose="02040502050505030304" pitchFamily="18" charset="0"/>
            </a:endParaRPr>
          </a:p>
          <a:p>
            <a:pPr marL="2271713" lvl="2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fibrous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cartilage</a:t>
            </a:r>
            <a:endParaRPr lang="hu-HU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2271713" lvl="3" indent="-558800" algn="just" defTabSz="4492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Symphysis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pelvis</a:t>
            </a:r>
            <a:endParaRPr lang="hu-HU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268288" indent="-268288" algn="just"/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0522" y="1546303"/>
            <a:ext cx="8158743" cy="4170556"/>
          </a:xfrm>
        </p:spPr>
        <p:txBody>
          <a:bodyPr>
            <a:normAutofit fontScale="92500" lnSpcReduction="20000"/>
          </a:bodyPr>
          <a:lstStyle/>
          <a:p>
            <a:pPr marL="1077913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Joint gap</a:t>
            </a:r>
          </a:p>
          <a:p>
            <a:pPr marL="1077913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Free movement</a:t>
            </a:r>
          </a:p>
          <a:p>
            <a:pPr marL="1077913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General description of joints [drawing]</a:t>
            </a:r>
          </a:p>
          <a:p>
            <a:pPr marL="1077913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[video]</a:t>
            </a:r>
          </a:p>
          <a:p>
            <a:pPr marL="1077913" indent="-342900" algn="just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077913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Ligaments of joints</a:t>
            </a:r>
          </a:p>
          <a:p>
            <a:pPr marL="1701800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Ligg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Intercapsularia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701800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Ligg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Extracapsularia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701800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Ligaments within the joint cavity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marL="1077913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If the surfaces do not match (incongruent surfaces)</a:t>
            </a:r>
          </a:p>
          <a:p>
            <a:pPr marL="1535113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Cartilage supplement</a:t>
            </a:r>
          </a:p>
          <a:p>
            <a:pPr marL="1792288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discus – separates the joint into 2 independent parts</a:t>
            </a:r>
          </a:p>
          <a:p>
            <a:pPr marL="1792288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meniscus – does not separate it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ful</a:t>
            </a:r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y</a:t>
            </a:r>
          </a:p>
          <a:p>
            <a:pPr marL="1792288" lvl="1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labrum – to increase the surface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01143" y="535258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804" y="1546303"/>
            <a:ext cx="7255842" cy="40814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9" y="1546303"/>
            <a:ext cx="1540147" cy="570090"/>
          </a:xfrm>
          <a:prstGeom prst="rect">
            <a:avLst/>
          </a:prstGeom>
        </p:spPr>
      </p:pic>
      <p:sp>
        <p:nvSpPr>
          <p:cNvPr id="7" name="Szövegdoboz 1"/>
          <p:cNvSpPr txBox="1"/>
          <p:nvPr/>
        </p:nvSpPr>
        <p:spPr>
          <a:xfrm>
            <a:off x="841971" y="5175519"/>
            <a:ext cx="2161620" cy="40015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© Dr.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Lehner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László</a:t>
            </a:r>
          </a:p>
        </p:txBody>
      </p:sp>
    </p:spTree>
    <p:extLst>
      <p:ext uri="{BB962C8B-B14F-4D97-AF65-F5344CB8AC3E}">
        <p14:creationId xmlns:p14="http://schemas.microsoft.com/office/powerpoint/2010/main" val="30845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2298" y="1382752"/>
            <a:ext cx="8158743" cy="3315627"/>
          </a:xfrm>
        </p:spPr>
        <p:txBody>
          <a:bodyPr>
            <a:normAutofit/>
          </a:bodyPr>
          <a:lstStyle/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Flexion-extension [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flexio-extensio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marL="1257300" lvl="2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Overextension [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hyperextensio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Abduction-adduction [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abductio-adductio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Turning inside/outside [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pronatio-supinatio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Rotation [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rotatio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</a:t>
            </a:r>
          </a:p>
          <a:p>
            <a:pPr algn="just"/>
            <a:endParaRPr lang="en-US" dirty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82919" y="401443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390522" y="1724722"/>
            <a:ext cx="8158743" cy="324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Classification based on the number of participating bones</a:t>
            </a:r>
          </a:p>
          <a:p>
            <a:pPr lvl="1" algn="just">
              <a:spcAft>
                <a:spcPts val="1200"/>
              </a:spcAft>
            </a:pPr>
            <a:r>
              <a:rPr lang="en-US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Articulatio</a:t>
            </a: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simplex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(two bones)</a:t>
            </a:r>
          </a:p>
          <a:p>
            <a:pPr lvl="2" algn="just">
              <a:spcAft>
                <a:spcPts val="1200"/>
              </a:spcAft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.: hip joint</a:t>
            </a:r>
          </a:p>
          <a:p>
            <a:pPr lvl="1" algn="just">
              <a:spcAft>
                <a:spcPts val="1200"/>
              </a:spcAft>
            </a:pPr>
            <a:r>
              <a:rPr lang="en-US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Articulatio</a:t>
            </a: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composita</a:t>
            </a: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(three or more bones)</a:t>
            </a:r>
          </a:p>
          <a:p>
            <a:pPr lvl="2" algn="just">
              <a:spcAft>
                <a:spcPts val="1200"/>
              </a:spcAft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.: elbow joint</a:t>
            </a:r>
          </a:p>
          <a:p>
            <a:pPr lvl="1" algn="just">
              <a:spcAft>
                <a:spcPts val="1200"/>
              </a:spcAft>
            </a:pPr>
            <a:r>
              <a:rPr lang="en-US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Articulatio</a:t>
            </a:r>
            <a:r>
              <a:rPr lang="en-US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duplex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(discus/meniscus between the bones)</a:t>
            </a:r>
          </a:p>
          <a:p>
            <a:pPr lvl="2" algn="just">
              <a:spcAft>
                <a:spcPts val="1200"/>
              </a:spcAft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.: art.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femorotibialis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/>
            <a:endParaRPr lang="hu-HU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1143" y="490653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390524" y="1063081"/>
            <a:ext cx="8158743" cy="5493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(Classification based on function)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Classification based on the number of axis</a:t>
            </a:r>
          </a:p>
          <a:p>
            <a:pPr lvl="1" algn="just"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Single ax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ial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Biaxi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al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Multiaxi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al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Classification based on the form of the joint surfaces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plana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sliding joint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Flat surfaces lying, sliding on top of each other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Processus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articularis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cran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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Processus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articularis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caud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sphaeroidea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spherical joint</a:t>
            </a:r>
          </a:p>
          <a:p>
            <a:pPr lvl="2" algn="just">
              <a:spcAft>
                <a:spcPts val="600"/>
              </a:spcAft>
            </a:pP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Multiaxi</a:t>
            </a:r>
            <a:r>
              <a:rPr lang="hu-HU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al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Nearby muscles may limit the freedom of movement</a:t>
            </a:r>
          </a:p>
          <a:p>
            <a:pPr lvl="2" algn="just"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Shoulder joint, hip joint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11764" y="37170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61" y="4765281"/>
            <a:ext cx="1448039" cy="16280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75" y="2958783"/>
            <a:ext cx="1446525" cy="13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/>
          </p:cNvSpPr>
          <p:nvPr/>
        </p:nvSpPr>
        <p:spPr>
          <a:xfrm>
            <a:off x="390524" y="1063081"/>
            <a:ext cx="8158743" cy="5493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ellipsoidea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ellipsoid joint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Joint surfaces are ellipsoid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Biaxial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The 2 axis are perpendicular on each other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One through the short, one through the long diameter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 atlantooccipitalis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i="1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(in human it is condylar!)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sellaris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–saddle joint</a:t>
            </a:r>
            <a:endParaRPr lang="en-US" sz="1400" i="1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„like a saddle”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Biaxial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Main movement in the transverse plane(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flexio-extensio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Limited movement to the sides (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abduktio-adduktio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interphallangis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prox. et dist.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Art. </a:t>
            </a:r>
            <a:r>
              <a:rPr lang="en-US" sz="1400" dirty="0" err="1" smtClean="0">
                <a:solidFill>
                  <a:srgbClr val="F7FEB4"/>
                </a:solidFill>
                <a:latin typeface="Palatino Linotype" panose="02040502050505030304" pitchFamily="18" charset="0"/>
              </a:rPr>
              <a:t>trochoidea</a:t>
            </a:r>
            <a:r>
              <a:rPr lang="en-US" sz="1400" dirty="0" smtClean="0">
                <a:solidFill>
                  <a:srgbClr val="F7FEB4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–pivot joint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Rotation around a „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tenon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”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Single axis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u-HU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tlantoaxialis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, art.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radioulnaris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11764" y="371707"/>
            <a:ext cx="7337503" cy="550127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algn="just"/>
            <a:r>
              <a:rPr lang="hu-HU" sz="3600" dirty="0" err="1">
                <a:solidFill>
                  <a:srgbClr val="DAA600"/>
                </a:solidFill>
                <a:latin typeface="Palatino Linotype" panose="02040502050505030304" pitchFamily="18" charset="0"/>
              </a:rPr>
              <a:t>Diarthrosis</a:t>
            </a:r>
            <a:r>
              <a:rPr lang="hu-HU" sz="3600" dirty="0">
                <a:solidFill>
                  <a:srgbClr val="DAA600"/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[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Articulationes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u-HU" sz="3600" dirty="0" err="1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synovialis</a:t>
            </a:r>
            <a:r>
              <a:rPr lang="hu-HU" sz="3600" dirty="0">
                <a:solidFill>
                  <a:schemeClr val="bg1">
                    <a:lumMod val="85000"/>
                  </a:schemeClr>
                </a:solidFill>
                <a:latin typeface="Palatino Linotype" panose="02040502050505030304" pitchFamily="18" charset="0"/>
              </a:rPr>
              <a:t>] </a:t>
            </a:r>
          </a:p>
          <a:p>
            <a:pPr marL="0" indent="0" algn="just">
              <a:buNone/>
            </a:pPr>
            <a:endParaRPr lang="hu-HU" dirty="0" err="1" smtClean="0">
              <a:solidFill>
                <a:schemeClr val="bg1">
                  <a:lumMod val="8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10836" y="1412489"/>
            <a:ext cx="1315902" cy="133057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84" y="2884314"/>
            <a:ext cx="1070518" cy="119395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73" y="4576353"/>
            <a:ext cx="1332929" cy="12415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6" y="2638986"/>
            <a:ext cx="1315902" cy="16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just">
          <a:buNone/>
          <a:defRPr dirty="0" err="1" smtClean="0">
            <a:solidFill>
              <a:schemeClr val="bg1">
                <a:lumMod val="85000"/>
              </a:schemeClr>
            </a:solidFill>
            <a:latin typeface="Palatino Linotype" panose="0204050205050503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732</Words>
  <Application>Microsoft Office PowerPoint</Application>
  <PresentationFormat>Diavetítés a képernyőre (4:3 oldalarány)</PresentationFormat>
  <Paragraphs>189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Wingdings</vt:lpstr>
      <vt:lpstr>Office-téma</vt:lpstr>
      <vt:lpstr>Connections of bones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Csontösszeköttetések</dc:title>
  <dc:creator>1</dc:creator>
  <cp:lastModifiedBy>1</cp:lastModifiedBy>
  <cp:revision>77</cp:revision>
  <dcterms:created xsi:type="dcterms:W3CDTF">2018-10-28T09:25:19Z</dcterms:created>
  <dcterms:modified xsi:type="dcterms:W3CDTF">2019-10-20T18:47:01Z</dcterms:modified>
</cp:coreProperties>
</file>