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4" r:id="rId16"/>
    <p:sldId id="271" r:id="rId17"/>
    <p:sldId id="258" r:id="rId18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di" initials="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25C17-3869-435D-9B35-0D56137344C1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DE3B-C17C-4F41-986F-C5156ABB94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383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6E67-D9B4-407B-82FB-3395F75824C2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0F41-BA25-46B4-B1D3-33AB32129B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888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788" y="2858615"/>
            <a:ext cx="615141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788" y="4484160"/>
            <a:ext cx="5465612" cy="13101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06788" y="5991225"/>
            <a:ext cx="2133600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8/25/2020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01272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92" y="2168640"/>
            <a:ext cx="7709816" cy="3957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3548" y="95040"/>
            <a:ext cx="5650338" cy="414720"/>
          </a:xfrm>
        </p:spPr>
        <p:txBody>
          <a:bodyPr wrap="none" lIns="0" tIns="0" rIns="0" bIns="0" anchor="b" anchorCtr="0">
            <a:normAutofit/>
          </a:bodyPr>
          <a:lstStyle>
            <a:lvl1pPr marL="0" indent="0" algn="r">
              <a:buNone/>
              <a:defRPr sz="1200" b="1" i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hu-H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A9E7B99-7C3F-4BC3-B7B8-7E1F8C620B24}" type="datetime1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1113" y="6356350"/>
            <a:ext cx="2133600" cy="365125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3549198"/>
            <a:ext cx="7709816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5CC0-B226-468E-A36B-8A5CDEFD0674}" type="datetimeFigureOut">
              <a:rPr lang="hu-HU" smtClean="0"/>
              <a:t>2020. 08. 25.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C09D-0719-4869-A340-BFB4F8ED03D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7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92" y="2306880"/>
            <a:ext cx="7709816" cy="381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0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330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61" r:id="rId4"/>
    <p:sldLayoutId id="2147493463" r:id="rId5"/>
    <p:sldLayoutId id="214749346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t.hu/de/studenten/studentensekretariat/faq-dokumente-zum-herunterlad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t.hu/de/studenten/studentensekretariat/faq-dokumente-zum-herunterlad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t.hu/de/studenten/studentensekretariat/neptun-inf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nivet.hu/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2812" y="2784143"/>
            <a:ext cx="4159326" cy="1569493"/>
          </a:xfrm>
        </p:spPr>
        <p:txBody>
          <a:bodyPr>
            <a:noAutofit/>
          </a:bodyPr>
          <a:lstStyle/>
          <a:p>
            <a:pPr algn="l" rtl="0"/>
            <a:r>
              <a:rPr lang="de-DE" sz="5400" b="1" i="0" u="none" baseline="0" dirty="0"/>
              <a:t>BENUTZER</a:t>
            </a:r>
            <a:r>
              <a:rPr lang="hu-HU" sz="5400" b="1" i="0" u="none" baseline="0" dirty="0"/>
              <a:t>-</a:t>
            </a:r>
            <a:r>
              <a:rPr lang="de-DE" sz="5400" b="1" i="0" u="none" baseline="0" dirty="0"/>
              <a:t>LEITFADEN</a:t>
            </a:r>
            <a:endParaRPr lang="de-DE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812" y="4483223"/>
            <a:ext cx="5465612" cy="837807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de-DE" sz="2800" b="0" i="0" u="none" baseline="0" dirty="0"/>
              <a:t>WIE DIE STUDIENGEBÜHR ZU ZAHLEN IST</a:t>
            </a:r>
          </a:p>
          <a:p>
            <a:pPr algn="l" rtl="0"/>
            <a:r>
              <a:rPr lang="de-DE" sz="2800" b="0" i="0" u="none" baseline="0" dirty="0"/>
              <a:t>WIE SIE </a:t>
            </a:r>
            <a:r>
              <a:rPr lang="hu-HU" sz="2800" dirty="0"/>
              <a:t>IHRE REGEGISTRATON BEI DEM SEKRETERIAT ADMINISTRIEREN</a:t>
            </a:r>
            <a:endParaRPr lang="de-DE" sz="2800" dirty="0"/>
          </a:p>
          <a:p>
            <a:endParaRPr lang="de-DE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2" y="3171217"/>
            <a:ext cx="1807426" cy="2624013"/>
          </a:xfrm>
          <a:prstGeom prst="rect">
            <a:avLst/>
          </a:prstGeom>
          <a:ln w="25400" cap="rnd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32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9" y="1959490"/>
            <a:ext cx="7383945" cy="4536392"/>
          </a:xfrm>
          <a:ln w="25400" cap="rnd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31031"/>
          </a:xfrm>
        </p:spPr>
        <p:txBody>
          <a:bodyPr>
            <a:normAutofit/>
          </a:bodyPr>
          <a:lstStyle/>
          <a:p>
            <a:pPr algn="l" rtl="0"/>
            <a:r>
              <a:rPr lang="de-DE" b="1" i="0" u="none" baseline="0" dirty="0">
                <a:solidFill>
                  <a:schemeClr val="accent1">
                    <a:lumMod val="50000"/>
                  </a:schemeClr>
                </a:solidFill>
              </a:rPr>
              <a:t>Schritt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de-DE" dirty="0"/>
          </a:p>
        </p:txBody>
      </p:sp>
      <p:sp>
        <p:nvSpPr>
          <p:cNvPr id="9" name="Szövegdoboz 8"/>
          <p:cNvSpPr txBox="1"/>
          <p:nvPr/>
        </p:nvSpPr>
        <p:spPr>
          <a:xfrm>
            <a:off x="4229100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35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229166" y="1063988"/>
            <a:ext cx="454074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0" i="0" u="none" baseline="0" dirty="0"/>
              <a:t>Nach dem Erhalt der automatischen Nachricht loggen Sie sich bitte in Neptun ein und</a:t>
            </a:r>
            <a:r>
              <a:rPr lang="hu-HU" sz="2400" b="0" i="0" u="none" baseline="0" dirty="0"/>
              <a:t> </a:t>
            </a:r>
            <a:r>
              <a:rPr lang="de-DE" sz="2400" b="0" i="0" u="none" baseline="0" dirty="0"/>
              <a:t> klicken Sie auf `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Finanzen</a:t>
            </a:r>
            <a:r>
              <a:rPr lang="de-DE" sz="2400" b="0" i="0" u="none" baseline="0" dirty="0"/>
              <a:t>` und dann auf `</a:t>
            </a:r>
            <a:r>
              <a:rPr lang="hu-HU" sz="2400" b="0" i="0" u="none" baseline="0" dirty="0" err="1">
                <a:solidFill>
                  <a:srgbClr val="FF0000"/>
                </a:solidFill>
              </a:rPr>
              <a:t>Einzahlung</a:t>
            </a:r>
            <a:r>
              <a:rPr lang="de-DE" sz="2400" b="0" i="0" u="none" baseline="0" dirty="0"/>
              <a:t>`. </a:t>
            </a:r>
            <a:endParaRPr lang="de-DE" sz="2400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2110154" y="1267427"/>
            <a:ext cx="2461846" cy="1130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010373" y="3725708"/>
            <a:ext cx="297833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0" i="0" u="none" baseline="0" dirty="0"/>
              <a:t>Bitte klicken Sie auf 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Status: </a:t>
            </a:r>
            <a:r>
              <a:rPr lang="hu-HU" sz="2400" b="0" i="0" u="none" baseline="0" dirty="0" err="1">
                <a:solidFill>
                  <a:srgbClr val="FF0000"/>
                </a:solidFill>
              </a:rPr>
              <a:t>Geleistet</a:t>
            </a:r>
            <a:r>
              <a:rPr lang="de-DE" sz="2400" b="0" i="0" u="none" baseline="0" dirty="0"/>
              <a:t>. </a:t>
            </a:r>
            <a:endParaRPr lang="de-DE" sz="2400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1175657" y="4227686"/>
            <a:ext cx="3944985" cy="1665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863402" y="5892973"/>
            <a:ext cx="733530" cy="33477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6" name="Ellipszis 15"/>
          <p:cNvSpPr/>
          <p:nvPr/>
        </p:nvSpPr>
        <p:spPr>
          <a:xfrm>
            <a:off x="193984" y="5847283"/>
            <a:ext cx="869331" cy="4261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5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7" y="1967123"/>
            <a:ext cx="8200850" cy="434803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31031"/>
          </a:xfrm>
        </p:spPr>
        <p:txBody>
          <a:bodyPr>
            <a:normAutofit/>
          </a:bodyPr>
          <a:lstStyle/>
          <a:p>
            <a:pPr algn="l" rtl="0"/>
            <a:r>
              <a:rPr lang="de-DE" b="1" i="0" u="none" baseline="0" dirty="0">
                <a:solidFill>
                  <a:schemeClr val="accent1">
                    <a:lumMod val="50000"/>
                  </a:schemeClr>
                </a:solidFill>
              </a:rPr>
              <a:t>Schritt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de-DE" dirty="0"/>
          </a:p>
        </p:txBody>
      </p:sp>
      <p:sp>
        <p:nvSpPr>
          <p:cNvPr id="9" name="Szövegdoboz 8"/>
          <p:cNvSpPr txBox="1"/>
          <p:nvPr/>
        </p:nvSpPr>
        <p:spPr>
          <a:xfrm>
            <a:off x="4229100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35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229166" y="1063988"/>
            <a:ext cx="454074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0" i="0" u="none" baseline="0" dirty="0"/>
              <a:t> Bitte laden Sie den ‚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Finanzierungsnachweis</a:t>
            </a:r>
            <a:r>
              <a:rPr lang="de-DE" sz="2400" b="0" i="0" u="none" baseline="0" dirty="0"/>
              <a:t>’ herunter, indem Sie den Knopf ‚</a:t>
            </a:r>
            <a:r>
              <a:rPr lang="hu-HU" sz="2400" b="0" i="0" u="none" baseline="0" dirty="0">
                <a:solidFill>
                  <a:srgbClr val="FF0000"/>
                </a:solidFill>
              </a:rPr>
              <a:t>D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rucken</a:t>
            </a:r>
            <a:r>
              <a:rPr lang="de-DE" sz="2400" b="0" i="0" u="none" baseline="0" dirty="0"/>
              <a:t>’ </a:t>
            </a:r>
            <a:r>
              <a:rPr lang="hu-HU" sz="2400" b="0" i="0" u="none" baseline="0" dirty="0"/>
              <a:t> </a:t>
            </a:r>
            <a:r>
              <a:rPr lang="de-DE" sz="2400" b="0" i="0" u="none" baseline="0" dirty="0"/>
              <a:t>anklicken.  </a:t>
            </a:r>
            <a:endParaRPr lang="de-DE" sz="2400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1045029" y="1985554"/>
            <a:ext cx="3526971" cy="36837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Ellipszis 11"/>
          <p:cNvSpPr/>
          <p:nvPr/>
        </p:nvSpPr>
        <p:spPr>
          <a:xfrm>
            <a:off x="270614" y="5669280"/>
            <a:ext cx="941226" cy="6135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00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BC8193A-2164-43AB-A79B-68B09F09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5" y="2177905"/>
            <a:ext cx="6011226" cy="4416142"/>
          </a:xfrm>
          <a:prstGeom prst="rect">
            <a:avLst/>
          </a:prstGeom>
          <a:ln w="25400" cap="rnd">
            <a:solidFill>
              <a:schemeClr val="tx2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85815" y="975970"/>
            <a:ext cx="7886700" cy="878588"/>
          </a:xfrm>
        </p:spPr>
        <p:txBody>
          <a:bodyPr>
            <a:noAutofit/>
          </a:bodyPr>
          <a:lstStyle/>
          <a:p>
            <a:pPr algn="l" rtl="0"/>
            <a:r>
              <a:rPr lang="de-DE" sz="2000" b="1" i="0" u="sng" baseline="0" dirty="0"/>
              <a:t>WIE SIE SICH REGISTRIEREN KÖNNEN </a:t>
            </a:r>
            <a:br>
              <a:rPr lang="hu-HU" sz="2000" b="1" i="0" u="sng" baseline="0" dirty="0"/>
            </a:br>
            <a:r>
              <a:rPr lang="de-DE" sz="2000" b="1" i="0" u="sng" baseline="0" dirty="0"/>
              <a:t>– Option 1</a:t>
            </a:r>
            <a:endParaRPr lang="de-DE" sz="20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4229100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35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313508" y="812899"/>
            <a:ext cx="4830492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de-DE" sz="2000" b="0" i="0" u="none" baseline="0" dirty="0"/>
              <a:t>Zur Registrierung brauchen Sie 3 Dokumente:</a:t>
            </a:r>
          </a:p>
          <a:p>
            <a:pPr marL="457200" indent="-457200" algn="l" rtl="0">
              <a:buAutoNum type="arabicPeriod"/>
            </a:pPr>
            <a:r>
              <a:rPr lang="de-DE" sz="2000" b="0" i="0" u="none" baseline="0" dirty="0">
                <a:solidFill>
                  <a:srgbClr val="FF0000"/>
                </a:solidFill>
              </a:rPr>
              <a:t>Finanzierungsnachweis</a:t>
            </a:r>
            <a:endParaRPr lang="de-DE" sz="2000" dirty="0">
              <a:solidFill>
                <a:srgbClr val="FF0000"/>
              </a:solidFill>
            </a:endParaRPr>
          </a:p>
          <a:p>
            <a:pPr algn="l" rtl="0"/>
            <a:r>
              <a:rPr lang="de-DE" sz="1600" b="0" i="0" u="none" baseline="0" dirty="0"/>
              <a:t>(siehe Schritt </a:t>
            </a:r>
            <a:r>
              <a:rPr lang="hu-HU" sz="1600" b="0" i="0" u="none" baseline="0" dirty="0"/>
              <a:t>8</a:t>
            </a:r>
            <a:r>
              <a:rPr lang="de-DE" sz="1600" b="0" i="0" u="none" baseline="0" dirty="0"/>
              <a:t> und </a:t>
            </a:r>
            <a:r>
              <a:rPr lang="hu-HU" sz="1600" dirty="0"/>
              <a:t>9</a:t>
            </a:r>
            <a:r>
              <a:rPr lang="de-DE" sz="1600" b="0" i="0" u="none" baseline="0" dirty="0"/>
              <a:t>)</a:t>
            </a:r>
          </a:p>
          <a:p>
            <a:pPr algn="l" rtl="0"/>
            <a:r>
              <a:rPr lang="de-DE" sz="2000" b="0" i="0" u="none" baseline="0" dirty="0">
                <a:solidFill>
                  <a:srgbClr val="FF0000"/>
                </a:solidFill>
              </a:rPr>
              <a:t>2. Registrierungsformular</a:t>
            </a:r>
            <a:endParaRPr lang="de-DE" sz="2000" dirty="0">
              <a:solidFill>
                <a:srgbClr val="FF0000"/>
              </a:solidFill>
            </a:endParaRPr>
          </a:p>
          <a:p>
            <a:r>
              <a:rPr lang="de-DE" sz="1600" b="0" i="0" u="none" baseline="0" dirty="0"/>
              <a:t>(Download unter: </a:t>
            </a:r>
            <a:r>
              <a:rPr lang="hu-HU" sz="1600" dirty="0">
                <a:hlinkClick r:id="rId3"/>
              </a:rPr>
              <a:t>https://univet.hu/de/studenten/studentensekretariat/faq-dokumente-zum-herunterladen/</a:t>
            </a: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de-DE" sz="1600" b="0" i="0" u="none" baseline="0" dirty="0"/>
              <a:t>)</a:t>
            </a:r>
            <a:r>
              <a:rPr lang="hu-HU" sz="1600" b="0" i="0" u="none" baseline="0" dirty="0"/>
              <a:t> </a:t>
            </a:r>
            <a:endParaRPr lang="de-DE" sz="1600" b="0" i="0" u="none" baseline="0" dirty="0"/>
          </a:p>
          <a:p>
            <a:pPr algn="l" rtl="0"/>
            <a:r>
              <a:rPr lang="de-DE" sz="2000" b="0" i="0" u="none" baseline="0" dirty="0">
                <a:solidFill>
                  <a:srgbClr val="FF0000"/>
                </a:solidFill>
              </a:rPr>
              <a:t>3. Aufenthaltserlaubnis / Registrierungskarte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99269" y="3704404"/>
            <a:ext cx="5344732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1" i="0" u="sng" baseline="0" dirty="0"/>
              <a:t>Option 1</a:t>
            </a:r>
          </a:p>
          <a:p>
            <a:pPr algn="ctr" rtl="0"/>
            <a:endParaRPr lang="de-DE" sz="1600" b="1" u="sng" dirty="0"/>
          </a:p>
          <a:p>
            <a:pPr algn="ctr" rtl="0"/>
            <a:r>
              <a:rPr lang="de-DE" sz="2400" b="1" i="0" u="none" baseline="0" dirty="0">
                <a:solidFill>
                  <a:srgbClr val="FF0000"/>
                </a:solidFill>
              </a:rPr>
              <a:t>Bringen</a:t>
            </a:r>
            <a:r>
              <a:rPr lang="de-DE" sz="2400" b="0" i="0" u="none" baseline="0" dirty="0"/>
              <a:t> Sie die 3 Dokumente 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zu Ihrem Sachbearbeiter im Studierendensekretariat</a:t>
            </a:r>
            <a:r>
              <a:rPr lang="de-DE" sz="2400" b="0" i="0" u="none" baseline="0" dirty="0"/>
              <a:t>.</a:t>
            </a:r>
          </a:p>
          <a:p>
            <a:pPr algn="ctr" rtl="0"/>
            <a:r>
              <a:rPr lang="de-DE" sz="2400" b="0" i="0" u="none" baseline="0" dirty="0"/>
              <a:t> </a:t>
            </a:r>
            <a:r>
              <a:rPr lang="de-DE" b="0" i="0" u="none" baseline="0" dirty="0"/>
              <a:t>(Vergessen Sie nicht, das Registrierungsformular auszufüllen und zu unterzeichnen.)</a:t>
            </a:r>
            <a:r>
              <a:rPr lang="de-DE" sz="2000" b="0" i="0" u="none" baseline="0" dirty="0"/>
              <a:t> </a:t>
            </a:r>
            <a:endParaRPr lang="de-DE" sz="2400" dirty="0"/>
          </a:p>
        </p:txBody>
      </p:sp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1643176" y="2523848"/>
            <a:ext cx="2670332" cy="27952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118212" y="5351515"/>
            <a:ext cx="1668194" cy="2909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674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59058854-BFC1-4BFD-B277-236ECB76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5" y="2177905"/>
            <a:ext cx="6011226" cy="4416142"/>
          </a:xfrm>
          <a:prstGeom prst="rect">
            <a:avLst/>
          </a:prstGeom>
          <a:ln w="25400" cap="rnd">
            <a:solidFill>
              <a:schemeClr val="tx2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85815" y="975970"/>
            <a:ext cx="7119537" cy="631031"/>
          </a:xfrm>
        </p:spPr>
        <p:txBody>
          <a:bodyPr>
            <a:noAutofit/>
          </a:bodyPr>
          <a:lstStyle/>
          <a:p>
            <a:pPr algn="l" rtl="0"/>
            <a:r>
              <a:rPr lang="de-DE" sz="1800" b="1" i="0" u="sng" baseline="0" dirty="0"/>
              <a:t>WIE SIE SICH REGISTRIEREN KÖNNEN </a:t>
            </a:r>
            <a:br>
              <a:rPr lang="hu-HU" sz="1800" b="1" i="0" u="sng" baseline="0" dirty="0"/>
            </a:br>
            <a:r>
              <a:rPr lang="de-DE" sz="1800" b="1" i="0" u="sng" baseline="0" dirty="0"/>
              <a:t>– Option 2</a:t>
            </a:r>
            <a:endParaRPr lang="de-DE" sz="1800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4229100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35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187686" y="1277238"/>
            <a:ext cx="491483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de-DE" sz="2000" b="0" i="0" u="none" baseline="0" dirty="0"/>
              <a:t>Zur Registrierung brauchen Sie 3 Dokumente:</a:t>
            </a:r>
          </a:p>
          <a:p>
            <a:pPr marL="457200" indent="-457200" algn="l" rtl="0">
              <a:buAutoNum type="arabicPeriod"/>
            </a:pPr>
            <a:r>
              <a:rPr lang="de-DE" sz="2000" b="0" i="0" u="none" baseline="0" dirty="0">
                <a:solidFill>
                  <a:srgbClr val="FF0000"/>
                </a:solidFill>
              </a:rPr>
              <a:t>Finanzierungsnachweis</a:t>
            </a:r>
            <a:endParaRPr lang="de-DE" sz="2000" dirty="0">
              <a:solidFill>
                <a:srgbClr val="FF0000"/>
              </a:solidFill>
            </a:endParaRPr>
          </a:p>
          <a:p>
            <a:pPr algn="l" rtl="0"/>
            <a:r>
              <a:rPr lang="de-DE" sz="1600" b="0" i="0" u="none" baseline="0" dirty="0"/>
              <a:t>(siehe Schritt </a:t>
            </a:r>
            <a:r>
              <a:rPr lang="hu-HU" sz="1600" b="0" i="0" u="none" baseline="0" dirty="0"/>
              <a:t>8</a:t>
            </a:r>
            <a:r>
              <a:rPr lang="de-DE" sz="1600" b="0" i="0" u="none" baseline="0" dirty="0"/>
              <a:t> und </a:t>
            </a:r>
            <a:r>
              <a:rPr lang="hu-HU" sz="1600" dirty="0"/>
              <a:t>9</a:t>
            </a:r>
            <a:r>
              <a:rPr lang="de-DE" sz="1600" b="0" i="0" u="none" baseline="0" dirty="0"/>
              <a:t>)</a:t>
            </a:r>
          </a:p>
          <a:p>
            <a:pPr algn="l" rtl="0"/>
            <a:r>
              <a:rPr lang="de-DE" sz="2000" b="0" i="0" u="none" baseline="0" dirty="0">
                <a:solidFill>
                  <a:srgbClr val="FF0000"/>
                </a:solidFill>
              </a:rPr>
              <a:t>2. Registrierungsformular</a:t>
            </a:r>
            <a:endParaRPr lang="de-DE" sz="2000" dirty="0">
              <a:solidFill>
                <a:srgbClr val="FF0000"/>
              </a:solidFill>
            </a:endParaRPr>
          </a:p>
          <a:p>
            <a:r>
              <a:rPr lang="de-DE" sz="1600" b="0" i="0" u="none" baseline="0" dirty="0"/>
              <a:t>(Download unter: </a:t>
            </a:r>
            <a:r>
              <a:rPr lang="hu-HU" sz="1600" dirty="0">
                <a:hlinkClick r:id="rId3"/>
              </a:rPr>
              <a:t>https://univet.hu/de/studenten/studentensekretariat/faq-dokumente-zum-herunterladen/</a:t>
            </a: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de-DE" sz="1600" b="0" i="0" u="none" baseline="0" dirty="0"/>
              <a:t>)</a:t>
            </a:r>
            <a:r>
              <a:rPr lang="hu-HU" sz="1600" b="0" i="0" u="none" baseline="0" dirty="0"/>
              <a:t> </a:t>
            </a:r>
            <a:endParaRPr lang="de-DE" sz="1600" b="0" i="0" u="none" baseline="0" dirty="0"/>
          </a:p>
          <a:p>
            <a:pPr algn="l" rtl="0"/>
            <a:r>
              <a:rPr lang="de-DE" sz="2000" b="0" i="0" u="none" baseline="0" dirty="0">
                <a:solidFill>
                  <a:srgbClr val="FF0000"/>
                </a:solidFill>
              </a:rPr>
              <a:t>3. Aufenthaltserlaubnis / Registrierungskarte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013656" y="3917176"/>
            <a:ext cx="5947161" cy="2577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000" b="1" i="0" u="sng" baseline="0" dirty="0"/>
              <a:t>Option 2</a:t>
            </a:r>
            <a:br>
              <a:rPr lang="de-DE" sz="2000" b="1" dirty="0"/>
            </a:br>
            <a:endParaRPr lang="de-DE" sz="1200" b="1" dirty="0"/>
          </a:p>
          <a:p>
            <a:pPr algn="ctr" rtl="0"/>
            <a:r>
              <a:rPr lang="de-DE" sz="2000" b="1" i="0" u="none" baseline="0" dirty="0">
                <a:solidFill>
                  <a:srgbClr val="FF0000"/>
                </a:solidFill>
              </a:rPr>
              <a:t>Schicken Sie</a:t>
            </a:r>
            <a:r>
              <a:rPr lang="de-DE" sz="2000" b="0" i="0" u="none" baseline="0" dirty="0"/>
              <a:t> die </a:t>
            </a:r>
            <a:r>
              <a:rPr lang="de-DE" sz="2000" b="1" i="0" u="none" baseline="0" dirty="0"/>
              <a:t>3 Dokumente 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per E-Mail </a:t>
            </a:r>
            <a:r>
              <a:rPr lang="de-DE" sz="2000" b="0" i="0" u="none" baseline="0" dirty="0"/>
              <a:t>an </a:t>
            </a:r>
            <a:r>
              <a:rPr lang="de-DE" sz="2000" b="1" i="0" u="none" baseline="0" dirty="0" err="1">
                <a:solidFill>
                  <a:srgbClr val="FF0000"/>
                </a:solidFill>
              </a:rPr>
              <a:t>registr</a:t>
            </a:r>
            <a:r>
              <a:rPr lang="hu-HU" sz="2000" b="1" i="0" u="none" baseline="0" dirty="0" err="1">
                <a:solidFill>
                  <a:srgbClr val="FF0000"/>
                </a:solidFill>
              </a:rPr>
              <a:t>ation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.</a:t>
            </a:r>
            <a:r>
              <a:rPr lang="de-DE" sz="2000" b="1" i="0" u="none" baseline="0" dirty="0" err="1">
                <a:solidFill>
                  <a:srgbClr val="FF0000"/>
                </a:solidFill>
              </a:rPr>
              <a:t>stud</a:t>
            </a:r>
            <a:r>
              <a:rPr lang="hu-HU" sz="2000" b="1" i="0" u="none" baseline="0" dirty="0" err="1">
                <a:solidFill>
                  <a:srgbClr val="FF0000"/>
                </a:solidFill>
              </a:rPr>
              <a:t>ent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@univet.hu</a:t>
            </a:r>
            <a:endParaRPr lang="de-DE" sz="2000" b="1" dirty="0">
              <a:solidFill>
                <a:srgbClr val="FF0000"/>
              </a:solidFill>
            </a:endParaRPr>
          </a:p>
          <a:p>
            <a:pPr algn="ctr" rtl="0"/>
            <a:endParaRPr lang="de-DE" sz="1050" dirty="0"/>
          </a:p>
          <a:p>
            <a:pPr algn="l" rtl="0"/>
            <a:r>
              <a:rPr lang="de-DE" b="0" i="0" u="none" baseline="0" dirty="0"/>
              <a:t>Bitte geben Sie IHR laufendes Semester oder IHREN inaktiven Status im </a:t>
            </a:r>
            <a:r>
              <a:rPr lang="de-DE" b="1" i="0" u="none" baseline="0" dirty="0"/>
              <a:t>Betreff der E-Mail</a:t>
            </a:r>
            <a:r>
              <a:rPr lang="de-DE" b="0" i="0" u="none" baseline="0" dirty="0"/>
              <a:t> als </a:t>
            </a:r>
          </a:p>
          <a:p>
            <a:pPr algn="ctr" rtl="0"/>
            <a:r>
              <a:rPr lang="de-DE" sz="2000" b="0" i="0" u="none" baseline="0" dirty="0"/>
              <a:t>„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Semesteranzahl / inaktiv</a:t>
            </a:r>
            <a:r>
              <a:rPr lang="de-DE" sz="2000" b="0" i="0" u="none" baseline="0" dirty="0"/>
              <a:t>” an. </a:t>
            </a:r>
            <a:br>
              <a:rPr lang="de-DE" sz="2000" dirty="0"/>
            </a:br>
            <a:endParaRPr lang="de-DE" sz="1100" dirty="0"/>
          </a:p>
          <a:p>
            <a:pPr algn="ctr" rtl="0"/>
            <a:r>
              <a:rPr lang="de-DE" sz="1200" b="0" i="0" u="none" baseline="0" dirty="0"/>
              <a:t> (Vergessen Sie nicht, das Registrierungsformular auszufüllen und zu</a:t>
            </a:r>
            <a:r>
              <a:rPr lang="hu-HU" sz="1200" b="0" i="0" u="none" baseline="0" dirty="0"/>
              <a:t> </a:t>
            </a:r>
            <a:r>
              <a:rPr lang="de-DE" sz="1200" b="0" i="0" u="none" baseline="0" dirty="0"/>
              <a:t> unterzeichnen.)</a:t>
            </a:r>
            <a:endParaRPr lang="de-DE" sz="1200" dirty="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5FCEE640-17C6-47ED-84AF-2A8DBFBE7CE1}"/>
              </a:ext>
            </a:extLst>
          </p:cNvPr>
          <p:cNvSpPr/>
          <p:nvPr/>
        </p:nvSpPr>
        <p:spPr>
          <a:xfrm>
            <a:off x="183183" y="5362857"/>
            <a:ext cx="1668194" cy="2909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cxnSp>
        <p:nvCxnSpPr>
          <p:cNvPr id="9" name="Egyenes összekötő nyíllal 8"/>
          <p:cNvCxnSpPr>
            <a:cxnSpLocks/>
          </p:cNvCxnSpPr>
          <p:nvPr/>
        </p:nvCxnSpPr>
        <p:spPr>
          <a:xfrm flipH="1">
            <a:off x="1623214" y="2940824"/>
            <a:ext cx="2564472" cy="2422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5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2879387"/>
            <a:ext cx="7709816" cy="3570051"/>
          </a:xfrm>
        </p:spPr>
        <p:txBody>
          <a:bodyPr>
            <a:normAutofit/>
          </a:bodyPr>
          <a:lstStyle/>
          <a:p>
            <a:pPr algn="r" rtl="0"/>
            <a:r>
              <a:rPr lang="de-DE" sz="3200" b="1" i="0" u="none" baseline="0"/>
              <a:t>Wir wünschen Ihnen ein erfolgreiches akademisches Jahr!</a:t>
            </a:r>
            <a:br>
              <a:rPr lang="de-DE" sz="3200"/>
            </a:br>
            <a:br>
              <a:rPr lang="de-DE" sz="3200"/>
            </a:br>
            <a:r>
              <a:rPr lang="de-DE" sz="2400" b="1" i="0" u="none" baseline="0"/>
              <a:t>Ihr Studierendensekretariat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2601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95" y="1115272"/>
            <a:ext cx="7709816" cy="560378"/>
          </a:xfrm>
        </p:spPr>
        <p:txBody>
          <a:bodyPr>
            <a:normAutofit/>
          </a:bodyPr>
          <a:lstStyle/>
          <a:p>
            <a:pPr algn="l" rtl="0"/>
            <a:r>
              <a:rPr lang="de-DE" b="1" i="0" u="none" baseline="0"/>
              <a:t>Information BEVOR Sie den Prozess starten: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823" y="1731524"/>
            <a:ext cx="7938198" cy="4893012"/>
          </a:xfrm>
        </p:spPr>
        <p:txBody>
          <a:bodyPr>
            <a:noAutofit/>
          </a:bodyPr>
          <a:lstStyle/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Eine Mitteilung über die Studiengebührenrechnung wird Ihnen per E-Mail und auch in einer Neptun-Nachricht zugesandt. </a:t>
            </a: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Ihre Studiengebühren</a:t>
            </a:r>
            <a:r>
              <a:rPr lang="de-DE" sz="1200" b="1" i="0" u="none" baseline="0" dirty="0"/>
              <a:t>rechnung </a:t>
            </a:r>
            <a:r>
              <a:rPr lang="de-DE" sz="1200" b="0" i="0" u="none" baseline="0" dirty="0"/>
              <a:t>kann in </a:t>
            </a:r>
            <a:r>
              <a:rPr lang="de-DE" sz="1200" b="1" i="0" u="none" baseline="0" dirty="0"/>
              <a:t>Neptun heruntergeladen werden</a:t>
            </a:r>
            <a:r>
              <a:rPr lang="de-DE" sz="1200" b="0" i="0" u="none" baseline="0" dirty="0"/>
              <a:t>. </a:t>
            </a:r>
            <a:br>
              <a:rPr lang="de-DE" sz="1200" dirty="0"/>
            </a:b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Bitte geben Sie die folgenden Daten in dem </a:t>
            </a:r>
            <a:br>
              <a:rPr lang="de-DE" sz="1200" dirty="0"/>
            </a:br>
            <a:r>
              <a:rPr lang="de-DE" sz="1200" b="1" i="0" u="none" baseline="0" dirty="0">
                <a:solidFill>
                  <a:srgbClr val="FF0000"/>
                </a:solidFill>
              </a:rPr>
              <a:t>Kommentarfeld der Transaktion an</a:t>
            </a:r>
            <a:r>
              <a:rPr lang="de-DE" sz="1200" b="0" i="0" u="none" baseline="0" dirty="0"/>
              <a:t>: - Name des/der Studierenden, </a:t>
            </a:r>
            <a:br>
              <a:rPr lang="de-DE" sz="1200" dirty="0"/>
            </a:br>
            <a:r>
              <a:rPr lang="de-DE" sz="1200" b="0" i="0" u="none" baseline="0" dirty="0"/>
              <a:t>					  - Neptuncode des/der Studierenden, </a:t>
            </a:r>
            <a:br>
              <a:rPr lang="de-DE" sz="1200" dirty="0"/>
            </a:br>
            <a:r>
              <a:rPr lang="de-DE" sz="1200" b="0" i="0" u="none" baseline="0" dirty="0"/>
              <a:t>					  - Rechnungsnummer.</a:t>
            </a:r>
            <a:br>
              <a:rPr lang="de-DE" sz="1200" dirty="0"/>
            </a:b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Bitte achten Sie auf die Zahlungsfrist (Fälligkeitsdatum) der Rechnung! </a:t>
            </a: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Registrierungsfrist: </a:t>
            </a:r>
            <a:r>
              <a:rPr lang="hu-HU" sz="1200" dirty="0"/>
              <a:t>17</a:t>
            </a:r>
            <a:r>
              <a:rPr lang="hu-HU" sz="1200" b="0" i="0" u="none" baseline="0" dirty="0"/>
              <a:t>. </a:t>
            </a:r>
            <a:r>
              <a:rPr lang="hu-HU" sz="1200" b="0" i="0" u="none" baseline="0" dirty="0" err="1"/>
              <a:t>September</a:t>
            </a:r>
            <a:r>
              <a:rPr lang="hu-HU" sz="1200" b="0" i="0" u="none" baseline="0" dirty="0"/>
              <a:t> 2020</a:t>
            </a:r>
            <a:r>
              <a:rPr lang="de-DE" sz="1200" b="0" i="0" u="none" baseline="0" dirty="0"/>
              <a:t> (Das ist NICHT dasselbe Datum wie die Zahlungsfrist der Rechnung!) </a:t>
            </a: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Die</a:t>
            </a:r>
            <a:r>
              <a:rPr lang="de-DE" sz="1200" b="0" i="0" u="none" baseline="0" dirty="0">
                <a:solidFill>
                  <a:srgbClr val="FF0000"/>
                </a:solidFill>
              </a:rPr>
              <a:t> </a:t>
            </a:r>
            <a:r>
              <a:rPr lang="de-DE" sz="1200" b="1" i="0" u="none" baseline="0" dirty="0">
                <a:solidFill>
                  <a:srgbClr val="FF0000"/>
                </a:solidFill>
              </a:rPr>
              <a:t>Transaktionsgebühr </a:t>
            </a:r>
            <a:r>
              <a:rPr lang="de-DE" sz="1200" b="0" i="0" u="none" baseline="0" dirty="0"/>
              <a:t>muss in jedem Fall </a:t>
            </a:r>
            <a:r>
              <a:rPr lang="de-DE" sz="1200" b="0" i="0" u="none" baseline="0" dirty="0">
                <a:solidFill>
                  <a:schemeClr val="tx1"/>
                </a:solidFill>
              </a:rPr>
              <a:t>vom</a:t>
            </a:r>
            <a:r>
              <a:rPr lang="de-DE" sz="1200" b="0" i="0" u="none" baseline="0" dirty="0">
                <a:solidFill>
                  <a:srgbClr val="FF0000"/>
                </a:solidFill>
              </a:rPr>
              <a:t> </a:t>
            </a:r>
            <a:r>
              <a:rPr lang="de-DE" sz="1200" b="1" i="0" u="none" baseline="0" dirty="0">
                <a:solidFill>
                  <a:srgbClr val="FF0000"/>
                </a:solidFill>
              </a:rPr>
              <a:t>Überweisenden</a:t>
            </a:r>
            <a:r>
              <a:rPr lang="de-DE" sz="1200" b="0" i="0" u="none" baseline="0" dirty="0">
                <a:solidFill>
                  <a:srgbClr val="FF0000"/>
                </a:solidFill>
              </a:rPr>
              <a:t> </a:t>
            </a:r>
            <a:r>
              <a:rPr lang="de-DE" sz="1200" b="0" i="0" u="none" baseline="0" dirty="0"/>
              <a:t>gezahlt werden!</a:t>
            </a:r>
          </a:p>
          <a:p>
            <a:pPr marL="180975" indent="-161925" algn="l" rtl="0">
              <a:spcAft>
                <a:spcPts val="600"/>
              </a:spcAft>
            </a:pPr>
            <a:r>
              <a:rPr lang="de-DE" sz="1200" b="0" i="0" u="none" baseline="0" dirty="0"/>
              <a:t>Nach dem Eintreffen der Studiengebühren an der Universität erhalten Sie eine automatische E-Mail und eine Nachricht von Neptun. Danach können Sie sich im Studierendensekretariat registrieren lassen. </a:t>
            </a: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1" i="0" u="none" baseline="0" dirty="0"/>
              <a:t>mögliche Registrierungsart:</a:t>
            </a:r>
            <a:br>
              <a:rPr lang="de-DE" sz="1200" dirty="0"/>
            </a:br>
            <a:r>
              <a:rPr lang="de-DE" sz="1200" b="0" i="0" u="none" baseline="0" dirty="0"/>
              <a:t>		- Per E-Mail (registration.student@univet.hu) </a:t>
            </a:r>
            <a:r>
              <a:rPr lang="hu-HU" sz="1200" b="0" i="0" u="none" baseline="0" dirty="0" err="1"/>
              <a:t>bis</a:t>
            </a:r>
            <a:r>
              <a:rPr lang="hu-HU" sz="1200" b="0" i="0" u="none" baseline="0" dirty="0"/>
              <a:t> </a:t>
            </a:r>
            <a:r>
              <a:rPr lang="hu-HU" sz="1200" b="0" i="0" u="none" baseline="0" dirty="0" err="1"/>
              <a:t>zum</a:t>
            </a:r>
            <a:r>
              <a:rPr lang="hu-HU" sz="1200" b="0" i="0" u="none" baseline="0" dirty="0"/>
              <a:t> 17. </a:t>
            </a:r>
            <a:r>
              <a:rPr lang="hu-HU" sz="1200" b="0" i="0" u="none" baseline="0" dirty="0" err="1"/>
              <a:t>September</a:t>
            </a:r>
            <a:r>
              <a:rPr lang="hu-HU" sz="1200" b="0" i="0" u="none" baseline="0" dirty="0"/>
              <a:t> </a:t>
            </a:r>
            <a:r>
              <a:rPr lang="de-DE" sz="1200" b="0" i="0" u="none" baseline="0" dirty="0"/>
              <a:t>– In diesem Fall erhalten Sie eine </a:t>
            </a:r>
            <a:r>
              <a:rPr lang="hu-HU" sz="1200" b="0" i="0" u="none" baseline="0" dirty="0"/>
              <a:t>			  </a:t>
            </a:r>
            <a:r>
              <a:rPr lang="de-DE" sz="1200" b="0" i="0" u="none" baseline="0" dirty="0"/>
              <a:t>Bestätigung per E-Mail, dass </a:t>
            </a:r>
            <a:r>
              <a:rPr lang="hu-HU" sz="1200" dirty="0"/>
              <a:t> </a:t>
            </a:r>
            <a:r>
              <a:rPr lang="de-DE" sz="1200" b="0" i="0" u="none" baseline="0" dirty="0"/>
              <a:t>Sie bei uns registriert sind.</a:t>
            </a:r>
            <a:endParaRPr lang="de-DE" sz="1200" dirty="0"/>
          </a:p>
          <a:p>
            <a:pPr marL="180975" indent="-161925" algn="l" rtl="0">
              <a:spcAft>
                <a:spcPts val="600"/>
              </a:spcAft>
            </a:pPr>
            <a:r>
              <a:rPr lang="de-DE" sz="1200" b="1" i="0" u="none" baseline="0" dirty="0"/>
              <a:t>Sie werden 3 Dokumente für die Registrierung benötigen: </a:t>
            </a:r>
            <a:br>
              <a:rPr lang="de-DE" sz="1200" dirty="0"/>
            </a:br>
            <a:r>
              <a:rPr lang="de-DE" sz="1200" b="0" i="0" u="none" baseline="0" dirty="0"/>
              <a:t>		- Finanzierungsnachweis (von Neptun)</a:t>
            </a:r>
            <a:br>
              <a:rPr lang="de-DE" sz="1200" dirty="0"/>
            </a:br>
            <a:r>
              <a:rPr lang="de-DE" sz="1200" b="0" i="0" u="none" baseline="0" dirty="0"/>
              <a:t>		- Registrierungsformular</a:t>
            </a:r>
            <a:br>
              <a:rPr lang="de-DE" sz="1200" dirty="0"/>
            </a:br>
            <a:r>
              <a:rPr lang="de-DE" sz="1200" b="0" i="0" u="none" baseline="0" dirty="0"/>
              <a:t>		- Aufenthaltserlaubnis/Registrierungskarte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268035" y="2178968"/>
            <a:ext cx="3725851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1200" b="1" i="0" u="none" baseline="0" dirty="0"/>
              <a:t>! NEUE BANKDATEN !</a:t>
            </a:r>
          </a:p>
          <a:p>
            <a:pPr algn="l" rtl="0"/>
            <a:br>
              <a:rPr lang="de-DE" sz="1100" dirty="0"/>
            </a:br>
            <a:r>
              <a:rPr lang="de-DE" sz="1100" b="0" i="0" u="none" baseline="0" dirty="0"/>
              <a:t>Kontoinhaber:     </a:t>
            </a:r>
            <a:r>
              <a:rPr lang="de-DE" sz="1100" b="0" i="0" u="none" baseline="0" dirty="0" err="1"/>
              <a:t>Állatorvostudományi</a:t>
            </a:r>
            <a:r>
              <a:rPr lang="de-DE" sz="1100" b="0" i="0" u="none" baseline="0" dirty="0"/>
              <a:t> </a:t>
            </a:r>
            <a:r>
              <a:rPr lang="de-DE" sz="1100" b="0" i="0" u="none" baseline="0" dirty="0" err="1"/>
              <a:t>Egyetem</a:t>
            </a:r>
            <a:endParaRPr lang="de-DE" sz="1100" b="0" i="0" u="none" baseline="0" dirty="0"/>
          </a:p>
          <a:p>
            <a:pPr algn="l" rtl="0"/>
            <a:r>
              <a:rPr lang="de-DE" sz="1100" b="0" i="0" u="none" baseline="0" dirty="0"/>
              <a:t>Bankname:	    </a:t>
            </a:r>
            <a:r>
              <a:rPr lang="hu-HU" sz="1100" dirty="0"/>
              <a:t>OTP Bank</a:t>
            </a:r>
            <a:br>
              <a:rPr lang="de-DE" sz="1100" dirty="0"/>
            </a:br>
            <a:r>
              <a:rPr lang="de-DE" sz="1100" b="0" i="0" u="none" baseline="0" dirty="0"/>
              <a:t>Bankkontonummer: 	</a:t>
            </a:r>
            <a:r>
              <a:rPr lang="hu-HU" sz="1100" dirty="0"/>
              <a:t> 11763842-00759883</a:t>
            </a:r>
            <a:br>
              <a:rPr lang="de-DE" sz="1100" dirty="0"/>
            </a:br>
            <a:r>
              <a:rPr lang="de-DE" sz="1100" b="0" i="0" u="none" baseline="0" dirty="0"/>
              <a:t>IBAN:  			HU64-11763842-00759883-00000000</a:t>
            </a:r>
            <a:br>
              <a:rPr lang="de-DE" sz="1100" dirty="0"/>
            </a:br>
            <a:r>
              <a:rPr lang="de-DE" sz="1100" b="0" i="0" u="none" baseline="0" dirty="0"/>
              <a:t>BIC/SWIFT:  		OTPVHUHB</a:t>
            </a:r>
            <a:endParaRPr lang="de-DE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5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ADB20DD-EA9B-49FF-81E6-680A70F2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93" y="2045963"/>
            <a:ext cx="5910773" cy="4684835"/>
          </a:xfrm>
          <a:prstGeom prst="rect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7709816" cy="1012722"/>
          </a:xfrm>
        </p:spPr>
        <p:txBody>
          <a:bodyPr>
            <a:normAutofit fontScale="90000"/>
          </a:bodyPr>
          <a:lstStyle/>
          <a:p>
            <a:pPr algn="l" rtl="0"/>
            <a:r>
              <a:rPr lang="de-DE" b="1" i="0" u="none" baseline="0" dirty="0"/>
              <a:t>Schritt 1 </a:t>
            </a:r>
            <a:br>
              <a:rPr lang="de-DE" dirty="0"/>
            </a:br>
            <a:r>
              <a:rPr lang="de-DE" b="1" i="0" u="none" baseline="0" dirty="0"/>
              <a:t>WIE DIE STUDIENGEBÜHR ZU ZAHLEN IST</a:t>
            </a:r>
            <a:br>
              <a:rPr lang="de-DE" dirty="0"/>
            </a:br>
            <a:endParaRPr lang="de-DE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84864" y="1910210"/>
            <a:ext cx="549519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3200" b="0" i="0" u="none" baseline="0" dirty="0"/>
              <a:t>Bitte suchen Sie </a:t>
            </a:r>
          </a:p>
          <a:p>
            <a:pPr algn="ctr"/>
            <a:r>
              <a:rPr lang="hu-HU" sz="3200" dirty="0">
                <a:hlinkClick r:id="rId3"/>
              </a:rPr>
              <a:t>https://univet.hu/de/studenten/studentensekretariat/neptun-info/</a:t>
            </a:r>
            <a:r>
              <a:rPr lang="de-DE" sz="3200" b="0" i="0" u="none" baseline="0" dirty="0">
                <a:hlinkClick r:id="rId4"/>
              </a:rPr>
              <a:t> </a:t>
            </a:r>
            <a:endParaRPr lang="de-DE" sz="3200" dirty="0"/>
          </a:p>
          <a:p>
            <a:pPr algn="ctr" rtl="0"/>
            <a:r>
              <a:rPr lang="de-DE" sz="3200" b="0" i="0" u="none" baseline="0" dirty="0"/>
              <a:t>und </a:t>
            </a:r>
            <a:r>
              <a:rPr lang="hu-HU" sz="3200" b="0" i="0" u="none" baseline="0" dirty="0" err="1"/>
              <a:t>loggen</a:t>
            </a:r>
            <a:r>
              <a:rPr lang="hu-HU" sz="3200" b="0" i="0" u="none" baseline="0" dirty="0"/>
              <a:t> </a:t>
            </a:r>
            <a:r>
              <a:rPr lang="hu-HU" sz="3200" b="0" i="0" u="none" baseline="0" dirty="0" err="1"/>
              <a:t>Sie</a:t>
            </a:r>
            <a:r>
              <a:rPr lang="hu-HU" sz="3200" b="0" i="0" u="none" baseline="0" dirty="0"/>
              <a:t> </a:t>
            </a:r>
            <a:r>
              <a:rPr lang="hu-HU" sz="3200" b="0" i="0" u="none" baseline="0" dirty="0" err="1"/>
              <a:t>sich</a:t>
            </a:r>
            <a:r>
              <a:rPr lang="hu-HU" sz="3200" b="0" i="0" u="none" baseline="0" dirty="0"/>
              <a:t> in </a:t>
            </a:r>
            <a:r>
              <a:rPr lang="hu-HU" sz="3200" b="0" i="0" u="none" baseline="0" dirty="0" err="1"/>
              <a:t>Neptun</a:t>
            </a:r>
            <a:r>
              <a:rPr lang="hu-HU" sz="3200" b="0" i="0" u="none" baseline="0" dirty="0"/>
              <a:t> </a:t>
            </a:r>
            <a:r>
              <a:rPr lang="hu-HU" sz="3200" b="0" i="0" u="none" baseline="0" dirty="0" err="1"/>
              <a:t>ein</a:t>
            </a:r>
            <a:r>
              <a:rPr lang="hu-HU" sz="3200" b="0" i="0" u="none" baseline="0" dirty="0"/>
              <a:t>.</a:t>
            </a:r>
            <a:r>
              <a:rPr lang="de-DE" sz="3200" b="0" i="0" u="none" baseline="0" dirty="0"/>
              <a:t> </a:t>
            </a:r>
            <a:endParaRPr lang="de-DE" sz="3200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>
            <a:cxnSpLocks/>
          </p:cNvCxnSpPr>
          <p:nvPr/>
        </p:nvCxnSpPr>
        <p:spPr>
          <a:xfrm flipH="1">
            <a:off x="5008418" y="4873336"/>
            <a:ext cx="1087149" cy="872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7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-DE" b="1" i="0" u="none" baseline="0" dirty="0"/>
              <a:t>Schritt </a:t>
            </a:r>
            <a:r>
              <a:rPr lang="hu-HU" dirty="0"/>
              <a:t>2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Tartalom hely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0" y="2838068"/>
            <a:ext cx="7937636" cy="3141057"/>
          </a:xfrm>
          <a:prstGeom prst="rect">
            <a:avLst/>
          </a:prstGeom>
          <a:ln w="25400" cap="rnd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3676819" y="1034958"/>
            <a:ext cx="5317067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3200" b="0" i="0" u="none" baseline="0" dirty="0"/>
              <a:t>Bitte 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loggen Sie sich</a:t>
            </a:r>
            <a:r>
              <a:rPr lang="de-DE" sz="3200" b="0" i="0" u="none" baseline="0" dirty="0"/>
              <a:t> mit Ihrem </a:t>
            </a:r>
          </a:p>
          <a:p>
            <a:pPr algn="ctr" rtl="0"/>
            <a:r>
              <a:rPr lang="de-DE" sz="3200" b="0" i="0" u="none" baseline="0" dirty="0">
                <a:solidFill>
                  <a:srgbClr val="FF0000"/>
                </a:solidFill>
              </a:rPr>
              <a:t>Neptuncode</a:t>
            </a:r>
            <a:r>
              <a:rPr lang="de-DE" sz="3200" b="0" i="0" u="none" baseline="0" dirty="0"/>
              <a:t> und 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Passwort</a:t>
            </a:r>
            <a:r>
              <a:rPr lang="de-DE" sz="3200" b="0" i="0" u="none" baseline="0" dirty="0"/>
              <a:t> ein.</a:t>
            </a:r>
          </a:p>
          <a:p>
            <a:pPr algn="ctr" rtl="0"/>
            <a:r>
              <a:rPr lang="de-DE" sz="2000" b="0" i="0" u="none" baseline="0" dirty="0"/>
              <a:t>(Wechseln Sie die Sprache, falls notwendig, durch</a:t>
            </a:r>
            <a:r>
              <a:rPr lang="hu-HU" sz="2000" b="0" i="0" u="none" baseline="0" dirty="0"/>
              <a:t> </a:t>
            </a:r>
            <a:r>
              <a:rPr lang="de-DE" sz="2000" b="0" i="0" u="none" baseline="0" dirty="0"/>
              <a:t> Anklicken der Flagge.)</a:t>
            </a:r>
          </a:p>
        </p:txBody>
      </p:sp>
      <p:sp>
        <p:nvSpPr>
          <p:cNvPr id="10" name="Ellipszis 9"/>
          <p:cNvSpPr/>
          <p:nvPr/>
        </p:nvSpPr>
        <p:spPr>
          <a:xfrm>
            <a:off x="1417811" y="3644923"/>
            <a:ext cx="3335347" cy="15273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4089679" y="2481943"/>
            <a:ext cx="663479" cy="12560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7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-DE" b="1" i="0" u="none" baseline="0" dirty="0"/>
              <a:t>Schritt </a:t>
            </a:r>
            <a:r>
              <a:rPr lang="hu-HU" dirty="0"/>
              <a:t>3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 rtl="0"/>
            <a:endParaRPr lang="de-DE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9" y="2837997"/>
            <a:ext cx="8454779" cy="3251303"/>
          </a:xfrm>
          <a:prstGeom prst="rect">
            <a:avLst/>
          </a:prstGeom>
          <a:ln w="25400" cap="rnd">
            <a:solidFill>
              <a:schemeClr val="accent1"/>
            </a:solidFill>
          </a:ln>
        </p:spPr>
      </p:pic>
      <p:sp>
        <p:nvSpPr>
          <p:cNvPr id="10" name="Szövegdoboz 9"/>
          <p:cNvSpPr txBox="1"/>
          <p:nvPr/>
        </p:nvSpPr>
        <p:spPr>
          <a:xfrm>
            <a:off x="4377266" y="1164409"/>
            <a:ext cx="333586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3200" b="0" i="0" u="none" baseline="0"/>
              <a:t>Bitte klicken Sie auf `</a:t>
            </a:r>
            <a:r>
              <a:rPr lang="de-DE" sz="3200" b="0" i="0" u="none" baseline="0">
                <a:solidFill>
                  <a:srgbClr val="FF0000"/>
                </a:solidFill>
              </a:rPr>
              <a:t>Finanzen</a:t>
            </a:r>
            <a:r>
              <a:rPr lang="de-DE" sz="3200" b="0" i="0" u="none" baseline="0"/>
              <a:t>`</a:t>
            </a:r>
          </a:p>
          <a:p>
            <a:pPr algn="ctr" rtl="0"/>
            <a:r>
              <a:rPr lang="de-DE" sz="3200" b="0" i="0" u="none" baseline="0"/>
              <a:t>und dann auf</a:t>
            </a:r>
            <a:endParaRPr lang="de-DE" sz="3200" dirty="0"/>
          </a:p>
          <a:p>
            <a:pPr algn="ctr" rtl="0"/>
            <a:r>
              <a:rPr lang="de-DE" sz="3200" b="0" i="0" u="none" baseline="0"/>
              <a:t>`</a:t>
            </a:r>
            <a:r>
              <a:rPr lang="de-DE" sz="3200" b="0" i="0" u="none" baseline="0">
                <a:solidFill>
                  <a:srgbClr val="FF0000"/>
                </a:solidFill>
              </a:rPr>
              <a:t>Rechnungen</a:t>
            </a:r>
            <a:r>
              <a:rPr lang="de-DE" sz="3200" b="0" i="0" u="none" baseline="0"/>
              <a:t>`.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3906850" y="2959027"/>
            <a:ext cx="940832" cy="1286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Ellipszis 11"/>
          <p:cNvSpPr/>
          <p:nvPr/>
        </p:nvSpPr>
        <p:spPr>
          <a:xfrm>
            <a:off x="2815768" y="4245609"/>
            <a:ext cx="1437398" cy="7586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18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-DE" b="1" i="0" u="none" baseline="0" dirty="0"/>
              <a:t>Schritt </a:t>
            </a:r>
            <a:r>
              <a:rPr lang="hu-HU" dirty="0"/>
              <a:t>4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 rtl="0"/>
            <a:endParaRPr lang="de-DE" sz="2800" dirty="0"/>
          </a:p>
        </p:txBody>
      </p:sp>
      <p:pic>
        <p:nvPicPr>
          <p:cNvPr id="9" name="Tartalom helye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845" y="3194201"/>
            <a:ext cx="8271827" cy="2824731"/>
          </a:xfrm>
          <a:prstGeom prst="rect">
            <a:avLst/>
          </a:prstGeom>
          <a:ln w="25400" cap="rnd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2679385" y="1282674"/>
            <a:ext cx="479658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3200" b="0" i="0" u="none" baseline="0" dirty="0"/>
              <a:t>Bitte laden Sie Ihre ‚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Aktiv</a:t>
            </a:r>
            <a:r>
              <a:rPr lang="de-DE" sz="3200" b="0" i="0" u="none" baseline="0" dirty="0"/>
              <a:t>’-Status-Rechnung(en) in 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.</a:t>
            </a:r>
            <a:r>
              <a:rPr lang="de-DE" sz="3200" b="0" i="0" u="none" baseline="0" dirty="0" err="1">
                <a:solidFill>
                  <a:srgbClr val="FF0000"/>
                </a:solidFill>
              </a:rPr>
              <a:t>pdf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-</a:t>
            </a:r>
            <a:r>
              <a:rPr lang="de-DE" sz="3200" b="0" i="0" u="none" baseline="0" dirty="0"/>
              <a:t> oder </a:t>
            </a:r>
            <a:r>
              <a:rPr lang="de-DE" sz="3200" b="0" i="0" u="none" baseline="0" dirty="0">
                <a:solidFill>
                  <a:srgbClr val="FF0000"/>
                </a:solidFill>
              </a:rPr>
              <a:t>.</a:t>
            </a:r>
            <a:r>
              <a:rPr lang="de-DE" sz="3200" b="0" i="0" u="none" baseline="0" dirty="0" err="1">
                <a:solidFill>
                  <a:srgbClr val="FF0000"/>
                </a:solidFill>
              </a:rPr>
              <a:t>zip</a:t>
            </a:r>
            <a:r>
              <a:rPr lang="de-DE" sz="3200" b="0" i="0" u="none" baseline="0" dirty="0"/>
              <a:t>-Format herunter. 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3847388" y="2832510"/>
            <a:ext cx="959648" cy="2201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5888334" y="2795099"/>
            <a:ext cx="1215850" cy="223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Ellipszis 14"/>
          <p:cNvSpPr/>
          <p:nvPr/>
        </p:nvSpPr>
        <p:spPr>
          <a:xfrm>
            <a:off x="4177882" y="5320208"/>
            <a:ext cx="629154" cy="3671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50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-DE" b="1" i="0" u="none" baseline="0" dirty="0"/>
              <a:t>Schritt </a:t>
            </a:r>
            <a:r>
              <a:rPr lang="hu-HU" dirty="0"/>
              <a:t>5</a:t>
            </a:r>
            <a:endParaRPr lang="de-DE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 rtl="0"/>
            <a:endParaRPr lang="de-DE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3" y="1541319"/>
            <a:ext cx="5841178" cy="5077034"/>
          </a:xfrm>
          <a:ln w="25400" cap="rnd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Szövegdoboz 12"/>
          <p:cNvSpPr txBox="1"/>
          <p:nvPr/>
        </p:nvSpPr>
        <p:spPr>
          <a:xfrm>
            <a:off x="5182713" y="1214825"/>
            <a:ext cx="362373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3200" b="0" i="0" u="none" baseline="0" dirty="0"/>
              <a:t>Öffnen Sie die Rechnung nach dem</a:t>
            </a:r>
            <a:r>
              <a:rPr lang="hu-HU" sz="3200" b="0" i="0" u="none" baseline="0" dirty="0"/>
              <a:t> </a:t>
            </a:r>
            <a:r>
              <a:rPr lang="de-DE" sz="3200" b="0" i="0" u="none" baseline="0" dirty="0"/>
              <a:t> Herunterladen.</a:t>
            </a:r>
          </a:p>
        </p:txBody>
      </p:sp>
    </p:spTree>
    <p:extLst>
      <p:ext uri="{BB962C8B-B14F-4D97-AF65-F5344CB8AC3E}">
        <p14:creationId xmlns:p14="http://schemas.microsoft.com/office/powerpoint/2010/main" val="379085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9" y="1573567"/>
            <a:ext cx="5888580" cy="51182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92" y="1034958"/>
            <a:ext cx="1706794" cy="1012722"/>
          </a:xfrm>
        </p:spPr>
        <p:txBody>
          <a:bodyPr/>
          <a:lstStyle/>
          <a:p>
            <a:pPr algn="l" rtl="0"/>
            <a:r>
              <a:rPr lang="de-DE" b="1" i="0" u="none" baseline="0" dirty="0"/>
              <a:t>Schritt </a:t>
            </a:r>
            <a:r>
              <a:rPr lang="hu-HU" dirty="0"/>
              <a:t>6</a:t>
            </a:r>
            <a:endParaRPr lang="de-DE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72998" y="2202727"/>
            <a:ext cx="380274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de-DE" b="0" i="0" u="none" baseline="0" dirty="0"/>
              <a:t>Bitte geben Sie die folgenden Daten in dem ‚</a:t>
            </a:r>
            <a:r>
              <a:rPr lang="de-DE" b="1" i="0" u="none" baseline="0" dirty="0">
                <a:solidFill>
                  <a:srgbClr val="FF0000"/>
                </a:solidFill>
              </a:rPr>
              <a:t>Kommentarfeld</a:t>
            </a:r>
            <a:r>
              <a:rPr lang="de-DE" b="0" i="0" u="none" baseline="0" dirty="0"/>
              <a:t>’</a:t>
            </a:r>
            <a:r>
              <a:rPr lang="de-DE" b="1" i="0" u="none" baseline="0" dirty="0"/>
              <a:t> </a:t>
            </a:r>
            <a:r>
              <a:rPr lang="de-DE" b="0" i="0" u="none" baseline="0" dirty="0"/>
              <a:t>der Transaktion wie folgt an:</a:t>
            </a:r>
          </a:p>
          <a:p>
            <a:pPr algn="r" rtl="0"/>
            <a:r>
              <a:rPr lang="de-DE" b="1" i="0" u="none" baseline="0" dirty="0">
                <a:solidFill>
                  <a:srgbClr val="FF0000"/>
                </a:solidFill>
              </a:rPr>
              <a:t>1. Neptuncode des/der Studierenden </a:t>
            </a:r>
          </a:p>
          <a:p>
            <a:pPr algn="r" rtl="0"/>
            <a:r>
              <a:rPr lang="de-DE" b="1" i="0" u="none" baseline="0" dirty="0">
                <a:solidFill>
                  <a:srgbClr val="FF0000"/>
                </a:solidFill>
              </a:rPr>
              <a:t>2. Rechnungsnummer</a:t>
            </a:r>
            <a:endParaRPr lang="de-DE" b="1" dirty="0">
              <a:solidFill>
                <a:srgbClr val="FF0000"/>
              </a:solidFill>
            </a:endParaRPr>
          </a:p>
          <a:p>
            <a:pPr algn="r" rtl="0"/>
            <a:r>
              <a:rPr lang="de-DE" b="1" i="0" u="none" baseline="0" dirty="0">
                <a:solidFill>
                  <a:srgbClr val="FF0000"/>
                </a:solidFill>
              </a:rPr>
              <a:t>3. Name des/der Studierenden</a:t>
            </a:r>
            <a:endParaRPr lang="de-DE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26190" y="1034958"/>
            <a:ext cx="384762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0" i="0" u="none" baseline="0" dirty="0"/>
              <a:t>Bitte überweisen Sie die Gebühr auf das 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Bankkonto</a:t>
            </a:r>
          </a:p>
          <a:p>
            <a:pPr algn="ctr" rtl="0"/>
            <a:r>
              <a:rPr lang="de-DE" sz="1400" b="0" i="0" u="none" baseline="0" dirty="0">
                <a:solidFill>
                  <a:srgbClr val="FF0000"/>
                </a:solidFill>
              </a:rPr>
              <a:t>(</a:t>
            </a:r>
            <a:r>
              <a:rPr lang="hu-HU" sz="1400" dirty="0">
                <a:solidFill>
                  <a:srgbClr val="FF0000"/>
                </a:solidFill>
              </a:rPr>
              <a:t>11763842-00759883</a:t>
            </a:r>
            <a:r>
              <a:rPr lang="de-DE" sz="1400" b="0" i="0" u="none" baseline="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1835088" y="1858945"/>
            <a:ext cx="2837396" cy="1355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 rtl="0"/>
            <a:endParaRPr lang="de-DE" sz="28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29975" y="5961986"/>
            <a:ext cx="74850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000" b="0" i="0" u="none" baseline="0" dirty="0"/>
              <a:t>Die</a:t>
            </a:r>
            <a:r>
              <a:rPr lang="de-DE" sz="2000" b="0" i="0" u="none" baseline="0" dirty="0">
                <a:solidFill>
                  <a:srgbClr val="FF0000"/>
                </a:solidFill>
              </a:rPr>
              <a:t> 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Transaktionsgebühr </a:t>
            </a:r>
            <a:r>
              <a:rPr lang="de-DE" sz="2000" b="0" i="0" u="none" baseline="0" dirty="0"/>
              <a:t>muss in jedem Fall </a:t>
            </a:r>
            <a:r>
              <a:rPr lang="de-DE" sz="2000" b="0" i="0" u="none" baseline="0" dirty="0">
                <a:solidFill>
                  <a:srgbClr val="FF0000"/>
                </a:solidFill>
              </a:rPr>
              <a:t>vom </a:t>
            </a:r>
            <a:r>
              <a:rPr lang="de-DE" sz="2000" b="1" i="0" u="none" baseline="0" dirty="0">
                <a:solidFill>
                  <a:srgbClr val="FF0000"/>
                </a:solidFill>
              </a:rPr>
              <a:t>Überweisenden</a:t>
            </a:r>
            <a:r>
              <a:rPr lang="de-DE" sz="2000" b="0" i="0" u="none" baseline="0" dirty="0">
                <a:solidFill>
                  <a:srgbClr val="FF0000"/>
                </a:solidFill>
              </a:rPr>
              <a:t> </a:t>
            </a:r>
            <a:r>
              <a:rPr lang="de-DE" sz="2000" b="0" i="0" u="none" baseline="0" dirty="0"/>
              <a:t>gezahlt werden!</a:t>
            </a:r>
          </a:p>
        </p:txBody>
      </p:sp>
      <p:sp>
        <p:nvSpPr>
          <p:cNvPr id="13" name="Ellipszis 12"/>
          <p:cNvSpPr/>
          <p:nvPr/>
        </p:nvSpPr>
        <p:spPr>
          <a:xfrm>
            <a:off x="61789" y="3213463"/>
            <a:ext cx="1999239" cy="5569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4" name="Ellipszis 13"/>
          <p:cNvSpPr/>
          <p:nvPr/>
        </p:nvSpPr>
        <p:spPr>
          <a:xfrm>
            <a:off x="4842756" y="4019222"/>
            <a:ext cx="1310604" cy="652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sp>
        <p:nvSpPr>
          <p:cNvPr id="17" name="Szövegdoboz 16"/>
          <p:cNvSpPr txBox="1"/>
          <p:nvPr/>
        </p:nvSpPr>
        <p:spPr>
          <a:xfrm>
            <a:off x="6812761" y="4402189"/>
            <a:ext cx="208304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b="0" i="0" u="none" baseline="0" dirty="0"/>
              <a:t>Der an die Universität zu überweisende</a:t>
            </a:r>
            <a:r>
              <a:rPr lang="hu-HU" b="0" i="0" u="none" baseline="0" dirty="0"/>
              <a:t> </a:t>
            </a:r>
            <a:r>
              <a:rPr lang="de-DE" b="0" i="0" u="none" baseline="0" dirty="0"/>
              <a:t> Betrag.</a:t>
            </a:r>
            <a:endParaRPr lang="de-DE" sz="1100" dirty="0">
              <a:solidFill>
                <a:srgbClr val="FF0000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6117299" y="5410058"/>
            <a:ext cx="1041795" cy="1316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Ellipszis 18"/>
          <p:cNvSpPr/>
          <p:nvPr/>
        </p:nvSpPr>
        <p:spPr>
          <a:xfrm>
            <a:off x="5133703" y="5348441"/>
            <a:ext cx="941226" cy="6135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9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2" y="1781721"/>
            <a:ext cx="7699823" cy="487185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31031"/>
          </a:xfrm>
        </p:spPr>
        <p:txBody>
          <a:bodyPr>
            <a:normAutofit/>
          </a:bodyPr>
          <a:lstStyle/>
          <a:p>
            <a:pPr algn="l" rtl="0"/>
            <a:r>
              <a:rPr lang="de-DE" b="1" i="0" u="none" baseline="0" dirty="0">
                <a:solidFill>
                  <a:schemeClr val="accent1">
                    <a:lumMod val="50000"/>
                  </a:schemeClr>
                </a:solidFill>
              </a:rPr>
              <a:t>Schritt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de-DE" dirty="0"/>
          </a:p>
        </p:txBody>
      </p:sp>
      <p:sp>
        <p:nvSpPr>
          <p:cNvPr id="9" name="Szövegdoboz 8"/>
          <p:cNvSpPr txBox="1"/>
          <p:nvPr/>
        </p:nvSpPr>
        <p:spPr>
          <a:xfrm>
            <a:off x="4229100" y="3086100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35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543924" y="1084386"/>
            <a:ext cx="4971425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de-DE" sz="2400" b="0" i="0" u="none" baseline="0" dirty="0"/>
              <a:t>Nachdem wir Ihre Gebühren erhalten haben (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in 3-5 Arbeitstage</a:t>
            </a:r>
            <a:r>
              <a:rPr lang="hu-HU" sz="2400" b="0" i="0" u="none" baseline="0" dirty="0">
                <a:solidFill>
                  <a:srgbClr val="FF0000"/>
                </a:solidFill>
              </a:rPr>
              <a:t>n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*</a:t>
            </a:r>
            <a:r>
              <a:rPr lang="de-DE" sz="2400" b="0" i="0" u="none" baseline="0" dirty="0"/>
              <a:t>), erhalten Sie eine </a:t>
            </a:r>
            <a:r>
              <a:rPr lang="de-DE" sz="2400" b="0" i="0" u="none" baseline="0" dirty="0">
                <a:solidFill>
                  <a:srgbClr val="FF0000"/>
                </a:solidFill>
              </a:rPr>
              <a:t>automatische Nachricht </a:t>
            </a:r>
            <a:r>
              <a:rPr lang="de-DE" sz="2400" b="0" i="0" u="none" baseline="0" dirty="0"/>
              <a:t>vom Neptun-System.</a:t>
            </a:r>
          </a:p>
          <a:p>
            <a:pPr algn="ctr" rtl="0"/>
            <a:r>
              <a:rPr lang="de-DE" sz="1400" b="0" i="0" u="none" baseline="0" dirty="0"/>
              <a:t>(*Die Transaktion kann 3-5 Arbeitstage beanspruchen. Das hängt von der überweisenden Bank ab.) </a:t>
            </a:r>
          </a:p>
        </p:txBody>
      </p:sp>
    </p:spTree>
    <p:extLst>
      <p:ext uri="{BB962C8B-B14F-4D97-AF65-F5344CB8AC3E}">
        <p14:creationId xmlns:p14="http://schemas.microsoft.com/office/powerpoint/2010/main" val="342295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8366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0" tIns="0" rIns="0" bIns="0" rtlCol="0" anchor="b" anchorCtr="0">
        <a:normAutofit/>
      </a:bodyPr>
      <a:lstStyle>
        <a:defPPr algn="r">
          <a:defRPr sz="120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78360EC22D95E48BD84466B9A9D85CD" ma:contentTypeVersion="7" ma:contentTypeDescription="Új dokumentum létrehozása." ma:contentTypeScope="" ma:versionID="d4526c50e3b7cc699e26031f997ca333">
  <xsd:schema xmlns:xsd="http://www.w3.org/2001/XMLSchema" xmlns:xs="http://www.w3.org/2001/XMLSchema" xmlns:p="http://schemas.microsoft.com/office/2006/metadata/properties" xmlns:ns2="b768c91d-63fa-4c4e-aa92-0a654cabb91f" xmlns:ns3="e8525105-879e-48af-b123-5641e0db3eab" targetNamespace="http://schemas.microsoft.com/office/2006/metadata/properties" ma:root="true" ma:fieldsID="91f83cb7459da3168f2d9fd61ae89ec9" ns2:_="" ns3:_="">
    <xsd:import namespace="b768c91d-63fa-4c4e-aa92-0a654cabb91f"/>
    <xsd:import namespace="e8525105-879e-48af-b123-5641e0db3e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8c91d-63fa-4c4e-aa92-0a654cabb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25105-879e-48af-b123-5641e0db3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3B4A83-D3CD-4F7C-8D8D-295239794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8c91d-63fa-4c4e-aa92-0a654cabb91f"/>
    <ds:schemaRef ds:uri="e8525105-879e-48af-b123-5641e0db3e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8525105-879e-48af-b123-5641e0db3eab"/>
    <ds:schemaRef ds:uri="http://purl.org/dc/terms/"/>
    <ds:schemaRef ds:uri="b768c91d-63fa-4c4e-aa92-0a654cabb91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3535</TotalTime>
  <Words>741</Words>
  <Application>Microsoft Office PowerPoint</Application>
  <PresentationFormat>Diavetítés a képernyőre (4:3 oldalarány)</PresentationFormat>
  <Paragraphs>74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BENUTZER-LEITFADEN</vt:lpstr>
      <vt:lpstr>Information BEVOR Sie den Prozess starten:</vt:lpstr>
      <vt:lpstr>Schritt 1  WIE DIE STUDIENGEBÜHR ZU ZAHLEN IST </vt:lpstr>
      <vt:lpstr>Schritt 2</vt:lpstr>
      <vt:lpstr>Schritt 3</vt:lpstr>
      <vt:lpstr>Schritt 4</vt:lpstr>
      <vt:lpstr>Schritt 5</vt:lpstr>
      <vt:lpstr>Schritt 6</vt:lpstr>
      <vt:lpstr>Schritt 7</vt:lpstr>
      <vt:lpstr>Schritt 8</vt:lpstr>
      <vt:lpstr>Schritt 9</vt:lpstr>
      <vt:lpstr>WIE SIE SICH REGISTRIEREN KÖNNEN  – Option 1</vt:lpstr>
      <vt:lpstr>WIE SIE SICH REGISTRIEREN KÖNNEN  – Option 2</vt:lpstr>
      <vt:lpstr>Wir wünschen Ihnen ein erfolgreiches akademisches Jahr!  Ihr Studierendensekretariat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Wolff Linda</cp:lastModifiedBy>
  <cp:revision>145</cp:revision>
  <cp:lastPrinted>2018-01-17T09:58:03Z</cp:lastPrinted>
  <dcterms:created xsi:type="dcterms:W3CDTF">2010-04-12T23:12:02Z</dcterms:created>
  <dcterms:modified xsi:type="dcterms:W3CDTF">2020-08-25T11:11:23Z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0x010100D78360EC22D95E48BD84466B9A9D85CD</vt:lpwstr>
  </property>
</Properties>
</file>