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sldIdLst>
    <p:sldId id="256" r:id="rId5"/>
    <p:sldId id="274" r:id="rId6"/>
    <p:sldId id="259" r:id="rId7"/>
    <p:sldId id="261" r:id="rId8"/>
    <p:sldId id="282" r:id="rId9"/>
    <p:sldId id="262" r:id="rId10"/>
    <p:sldId id="268" r:id="rId11"/>
    <p:sldId id="288" r:id="rId12"/>
    <p:sldId id="289" r:id="rId13"/>
    <p:sldId id="266" r:id="rId14"/>
    <p:sldId id="269" r:id="rId15"/>
    <p:sldId id="286" r:id="rId16"/>
    <p:sldId id="264" r:id="rId17"/>
    <p:sldId id="265" r:id="rId18"/>
    <p:sldId id="270" r:id="rId19"/>
    <p:sldId id="271" r:id="rId20"/>
    <p:sldId id="273" r:id="rId21"/>
    <p:sldId id="276" r:id="rId22"/>
    <p:sldId id="277" r:id="rId23"/>
    <p:sldId id="280" r:id="rId24"/>
    <p:sldId id="284" r:id="rId25"/>
    <p:sldId id="285" r:id="rId26"/>
    <p:sldId id="279" r:id="rId27"/>
    <p:sldId id="281" r:id="rId28"/>
    <p:sldId id="258" r:id="rId29"/>
  </p:sldIdLst>
  <p:sldSz cx="9144000" cy="6858000" type="screen4x3"/>
  <p:notesSz cx="6670675"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9" autoAdjust="0"/>
    <p:restoredTop sz="94725"/>
  </p:normalViewPr>
  <p:slideViewPr>
    <p:cSldViewPr snapToGrid="0" snapToObjects="1">
      <p:cViewPr varScale="1">
        <p:scale>
          <a:sx n="107" d="100"/>
          <a:sy n="107" d="100"/>
        </p:scale>
        <p:origin x="1176" y="16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890838" cy="49053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778250" y="0"/>
            <a:ext cx="2890838" cy="490538"/>
          </a:xfrm>
          <a:prstGeom prst="rect">
            <a:avLst/>
          </a:prstGeom>
        </p:spPr>
        <p:txBody>
          <a:bodyPr vert="horz" lIns="91440" tIns="45720" rIns="91440" bIns="45720" rtlCol="0"/>
          <a:lstStyle>
            <a:lvl1pPr algn="r">
              <a:defRPr sz="1200"/>
            </a:lvl1pPr>
          </a:lstStyle>
          <a:p>
            <a:fld id="{5186DEFB-BD99-4DDA-B0E6-D9683ED97468}" type="datetimeFigureOut">
              <a:rPr lang="hu-HU" smtClean="0"/>
              <a:t>2023. 09. 05.</a:t>
            </a:fld>
            <a:endParaRPr lang="hu-HU"/>
          </a:p>
        </p:txBody>
      </p:sp>
      <p:sp>
        <p:nvSpPr>
          <p:cNvPr id="4" name="Diakép helye 3"/>
          <p:cNvSpPr>
            <a:spLocks noGrp="1" noRot="1" noChangeAspect="1"/>
          </p:cNvSpPr>
          <p:nvPr>
            <p:ph type="sldImg" idx="2"/>
          </p:nvPr>
        </p:nvSpPr>
        <p:spPr>
          <a:xfrm>
            <a:off x="1135063" y="1222375"/>
            <a:ext cx="4400550" cy="3300413"/>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66750" y="4705350"/>
            <a:ext cx="5337175" cy="3849688"/>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286875"/>
            <a:ext cx="2890838" cy="490538"/>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778250" y="9286875"/>
            <a:ext cx="2890838" cy="490538"/>
          </a:xfrm>
          <a:prstGeom prst="rect">
            <a:avLst/>
          </a:prstGeom>
        </p:spPr>
        <p:txBody>
          <a:bodyPr vert="horz" lIns="91440" tIns="45720" rIns="91440" bIns="45720" rtlCol="0" anchor="b"/>
          <a:lstStyle>
            <a:lvl1pPr algn="r">
              <a:defRPr sz="1200"/>
            </a:lvl1pPr>
          </a:lstStyle>
          <a:p>
            <a:fld id="{4CC4AF22-56B7-4788-931E-5CBDDB2D330B}" type="slidenum">
              <a:rPr lang="hu-HU" smtClean="0"/>
              <a:t>‹#›</a:t>
            </a:fld>
            <a:endParaRPr lang="hu-HU"/>
          </a:p>
        </p:txBody>
      </p:sp>
    </p:spTree>
    <p:extLst>
      <p:ext uri="{BB962C8B-B14F-4D97-AF65-F5344CB8AC3E}">
        <p14:creationId xmlns:p14="http://schemas.microsoft.com/office/powerpoint/2010/main" val="154154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U" dirty="0"/>
          </a:p>
        </p:txBody>
      </p:sp>
      <p:sp>
        <p:nvSpPr>
          <p:cNvPr id="4" name="Slide Number Placeholder 3"/>
          <p:cNvSpPr>
            <a:spLocks noGrp="1"/>
          </p:cNvSpPr>
          <p:nvPr>
            <p:ph type="sldNum" sz="quarter" idx="5"/>
          </p:nvPr>
        </p:nvSpPr>
        <p:spPr/>
        <p:txBody>
          <a:bodyPr/>
          <a:lstStyle/>
          <a:p>
            <a:fld id="{4CC4AF22-56B7-4788-931E-5CBDDB2D330B}" type="slidenum">
              <a:rPr lang="hu-HU" smtClean="0"/>
              <a:t>9</a:t>
            </a:fld>
            <a:endParaRPr lang="hu-HU"/>
          </a:p>
        </p:txBody>
      </p:sp>
    </p:spTree>
    <p:extLst>
      <p:ext uri="{BB962C8B-B14F-4D97-AF65-F5344CB8AC3E}">
        <p14:creationId xmlns:p14="http://schemas.microsoft.com/office/powerpoint/2010/main" val="42984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06788" y="2858615"/>
            <a:ext cx="6151411" cy="1470025"/>
          </a:xfrm>
        </p:spPr>
        <p:txBody>
          <a:bodyPr/>
          <a:lstStyle/>
          <a:p>
            <a:r>
              <a:rPr lang="en-US"/>
              <a:t>Click to edit Master title style</a:t>
            </a:r>
          </a:p>
        </p:txBody>
      </p:sp>
      <p:sp>
        <p:nvSpPr>
          <p:cNvPr id="3" name="Subtitle 2"/>
          <p:cNvSpPr>
            <a:spLocks noGrp="1"/>
          </p:cNvSpPr>
          <p:nvPr>
            <p:ph type="subTitle" idx="1"/>
          </p:nvPr>
        </p:nvSpPr>
        <p:spPr>
          <a:xfrm>
            <a:off x="2306788" y="4484160"/>
            <a:ext cx="5465612" cy="131016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306788" y="5991225"/>
            <a:ext cx="2133600" cy="365125"/>
          </a:xfrm>
        </p:spPr>
        <p:txBody>
          <a:bodyPr/>
          <a:lstStyle/>
          <a:p>
            <a:fld id="{79C664F6-19E3-4ACE-BDBE-28A3ED4E27B0}" type="datetime1">
              <a:rPr lang="en-US" smtClean="0"/>
              <a:t>9/5/23</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7092" y="1034958"/>
            <a:ext cx="7709816" cy="1012722"/>
          </a:xfrm>
        </p:spPr>
        <p:txBody>
          <a:bodyPr anchor="t" anchorCtr="0"/>
          <a:lstStyle/>
          <a:p>
            <a:r>
              <a:rPr lang="en-US"/>
              <a:t>Click to edit Master title style</a:t>
            </a:r>
          </a:p>
        </p:txBody>
      </p:sp>
      <p:sp>
        <p:nvSpPr>
          <p:cNvPr id="3" name="Content Placeholder 2"/>
          <p:cNvSpPr>
            <a:spLocks noGrp="1"/>
          </p:cNvSpPr>
          <p:nvPr>
            <p:ph idx="1"/>
          </p:nvPr>
        </p:nvSpPr>
        <p:spPr>
          <a:xfrm>
            <a:off x="717092" y="2168640"/>
            <a:ext cx="7709816" cy="3957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8D3B1-3FF1-43A2-843D-31A3187B361E}" type="datetime1">
              <a:rPr lang="en-US" smtClean="0"/>
              <a:t>9/5/23</a:t>
            </a:fld>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a:p>
        </p:txBody>
      </p:sp>
      <p:sp>
        <p:nvSpPr>
          <p:cNvPr id="10" name="Text Placeholder 9"/>
          <p:cNvSpPr>
            <a:spLocks noGrp="1"/>
          </p:cNvSpPr>
          <p:nvPr>
            <p:ph type="body" sz="quarter" idx="13"/>
          </p:nvPr>
        </p:nvSpPr>
        <p:spPr>
          <a:xfrm>
            <a:off x="3343548" y="95040"/>
            <a:ext cx="5650338" cy="414720"/>
          </a:xfrm>
        </p:spPr>
        <p:txBody>
          <a:bodyPr wrap="none" lIns="0" tIns="0" rIns="0" bIns="0" anchor="b" anchorCtr="0">
            <a:normAutofit/>
          </a:bodyPr>
          <a:lstStyle>
            <a:lvl1pPr marL="0" indent="0" algn="r">
              <a:buNone/>
              <a:defRPr sz="1200" b="1" i="0">
                <a:solidFill>
                  <a:schemeClr val="bg2"/>
                </a:solidFill>
                <a:latin typeface="Calibri"/>
                <a:cs typeface="Calibri"/>
              </a:defRPr>
            </a:lvl1pPr>
          </a:lstStyle>
          <a:p>
            <a:pPr lvl="0"/>
            <a:r>
              <a:rPr lang="hu-HU"/>
              <a:t>Click to edit Master text styles</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2313" y="6356350"/>
            <a:ext cx="2133600" cy="365125"/>
          </a:xfrm>
        </p:spPr>
        <p:txBody>
          <a:bodyPr/>
          <a:lstStyle/>
          <a:p>
            <a:fld id="{CD235881-4B12-41E6-98B0-EC29D455AEE7}" type="datetime1">
              <a:rPr lang="en-US" smtClean="0"/>
              <a:t>9/5/23</a:t>
            </a:fld>
            <a:endParaRPr lang="en-US"/>
          </a:p>
        </p:txBody>
      </p:sp>
      <p:sp>
        <p:nvSpPr>
          <p:cNvPr id="6" name="Slide Number Placeholder 5"/>
          <p:cNvSpPr>
            <a:spLocks noGrp="1"/>
          </p:cNvSpPr>
          <p:nvPr>
            <p:ph type="sldNum" sz="quarter" idx="12"/>
          </p:nvPr>
        </p:nvSpPr>
        <p:spPr>
          <a:xfrm>
            <a:off x="6361113" y="6356350"/>
            <a:ext cx="2133600" cy="365125"/>
          </a:xfr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A4592A-5790-473C-B0E1-2CEE3E989E90}" type="datetime1">
              <a:rPr lang="en-US" smtClean="0"/>
              <a:t>9/5/23</a:t>
            </a:fld>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092" y="3549198"/>
            <a:ext cx="7709816" cy="1143000"/>
          </a:xfrm>
        </p:spPr>
        <p:txBody>
          <a:bodyPr/>
          <a:lstStyle>
            <a:lvl1pPr algn="ctr">
              <a:defRPr/>
            </a:lvl1pPr>
          </a:lstStyle>
          <a:p>
            <a:r>
              <a:rPr lang="hu-HU"/>
              <a:t>Click to edit Master title style</a:t>
            </a:r>
            <a:endParaRPr lang="en-US"/>
          </a:p>
        </p:txBody>
      </p:sp>
    </p:spTree>
    <p:extLst>
      <p:ext uri="{BB962C8B-B14F-4D97-AF65-F5344CB8AC3E}">
        <p14:creationId xmlns:p14="http://schemas.microsoft.com/office/powerpoint/2010/main" val="466226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092" y="1034958"/>
            <a:ext cx="7709816"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7092" y="2306880"/>
            <a:ext cx="7709816" cy="3819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7092"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708C1F0-0AF4-4BCA-A03F-D10A9AA6653B}" type="datetime1">
              <a:rPr lang="en-US" smtClean="0"/>
              <a:t>9/5/23</a:t>
            </a:fld>
            <a:endParaRPr lang="en-US"/>
          </a:p>
        </p:txBody>
      </p:sp>
      <p:sp>
        <p:nvSpPr>
          <p:cNvPr id="6" name="Slide Number Placeholder 5"/>
          <p:cNvSpPr>
            <a:spLocks noGrp="1"/>
          </p:cNvSpPr>
          <p:nvPr>
            <p:ph type="sldNum" sz="quarter" idx="4"/>
          </p:nvPr>
        </p:nvSpPr>
        <p:spPr>
          <a:xfrm>
            <a:off x="6293308"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61" r:id="rId4"/>
    <p:sldLayoutId id="2147493463" r:id="rId5"/>
  </p:sldLayoutIdLst>
  <p:hf hdr="0" ftr="0" dt="0"/>
  <p:txStyles>
    <p:titleStyle>
      <a:lvl1pPr algn="l" defTabSz="457200" rtl="0" eaLnBrk="1" latinLnBrk="0" hangingPunct="1">
        <a:spcBef>
          <a:spcPct val="0"/>
        </a:spcBef>
        <a:buNone/>
        <a:defRPr sz="2800" b="1" i="0" kern="1200">
          <a:solidFill>
            <a:schemeClr val="tx2"/>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nivet.hu/hu/biobiztonsa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u-HU" dirty="0">
                <a:latin typeface="Times New Roman" panose="02020603050405020304" pitchFamily="18" charset="0"/>
                <a:cs typeface="Times New Roman" panose="02020603050405020304" pitchFamily="18" charset="0"/>
              </a:rPr>
              <a:t>Az Európai Állatorvosképzés Értékelési Rendszere</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(European System of </a:t>
            </a:r>
            <a:r>
              <a:rPr lang="hu-HU" dirty="0" err="1">
                <a:latin typeface="Times New Roman" panose="02020603050405020304" pitchFamily="18" charset="0"/>
                <a:cs typeface="Times New Roman" panose="02020603050405020304" pitchFamily="18" charset="0"/>
              </a:rPr>
              <a:t>Evaluation</a:t>
            </a:r>
            <a:r>
              <a:rPr lang="hu-HU" dirty="0">
                <a:latin typeface="Times New Roman" panose="02020603050405020304" pitchFamily="18" charset="0"/>
                <a:cs typeface="Times New Roman" panose="02020603050405020304" pitchFamily="18" charset="0"/>
              </a:rPr>
              <a:t> of Veterinary </a:t>
            </a:r>
            <a:r>
              <a:rPr lang="hu-HU" dirty="0" err="1">
                <a:latin typeface="Times New Roman" panose="02020603050405020304" pitchFamily="18" charset="0"/>
                <a:cs typeface="Times New Roman" panose="02020603050405020304" pitchFamily="18" charset="0"/>
              </a:rPr>
              <a:t>Training</a:t>
            </a:r>
            <a:r>
              <a:rPr lang="hu-HU" dirty="0">
                <a:latin typeface="Times New Roman" panose="02020603050405020304" pitchFamily="18" charset="0"/>
                <a:cs typeface="Times New Roman" panose="02020603050405020304" pitchFamily="18" charset="0"/>
              </a:rPr>
              <a:t>, ESEVT)</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hu-HU" dirty="0"/>
          </a:p>
          <a:p>
            <a:r>
              <a:rPr lang="hu-HU" dirty="0" err="1">
                <a:latin typeface="Times New Roman" panose="02020603050405020304" pitchFamily="18" charset="0"/>
                <a:cs typeface="Times New Roman" panose="02020603050405020304" pitchFamily="18" charset="0"/>
              </a:rPr>
              <a:t>Sótonyi</a:t>
            </a:r>
            <a:r>
              <a:rPr lang="hu-HU" dirty="0">
                <a:latin typeface="Times New Roman" panose="02020603050405020304" pitchFamily="18" charset="0"/>
                <a:cs typeface="Times New Roman" panose="02020603050405020304" pitchFamily="18" charset="0"/>
              </a:rPr>
              <a:t> Péter, Fodor László</a:t>
            </a:r>
          </a:p>
        </p:txBody>
      </p:sp>
    </p:spTree>
    <p:extLst>
      <p:ext uri="{BB962C8B-B14F-4D97-AF65-F5344CB8AC3E}">
        <p14:creationId xmlns:p14="http://schemas.microsoft.com/office/powerpoint/2010/main" val="5332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Az akkreditációs vizsgálat alapelvei</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1824023"/>
            <a:ext cx="7709816" cy="4440143"/>
          </a:xfrm>
        </p:spPr>
        <p:txBody>
          <a:bodyPr>
            <a:normAutofit/>
          </a:bodyPr>
          <a:lstStyle/>
          <a:p>
            <a:r>
              <a:rPr lang="hu-HU" dirty="0">
                <a:latin typeface="Times New Roman" panose="02020603050405020304" pitchFamily="18" charset="0"/>
                <a:cs typeface="Times New Roman" panose="02020603050405020304" pitchFamily="18" charset="0"/>
              </a:rPr>
              <a:t>Az akkreditációs látogatás időpontja: </a:t>
            </a:r>
            <a:r>
              <a:rPr lang="hu-HU" b="1" dirty="0">
                <a:latin typeface="Times New Roman" panose="02020603050405020304" pitchFamily="18" charset="0"/>
                <a:cs typeface="Times New Roman" panose="02020603050405020304" pitchFamily="18" charset="0"/>
              </a:rPr>
              <a:t>2023. szeptember 18 - 22</a:t>
            </a:r>
          </a:p>
          <a:p>
            <a:r>
              <a:rPr lang="hu-HU" dirty="0">
                <a:latin typeface="Times New Roman" panose="02020603050405020304" pitchFamily="18" charset="0"/>
                <a:cs typeface="Times New Roman" panose="02020603050405020304" pitchFamily="18" charset="0"/>
              </a:rPr>
              <a:t>Egyetemünk elsőrangú érdeke, hogy az európai akkreditáció sikeres legyen.</a:t>
            </a:r>
          </a:p>
          <a:p>
            <a:r>
              <a:rPr lang="hu-HU" dirty="0">
                <a:latin typeface="Times New Roman" panose="02020603050405020304" pitchFamily="18" charset="0"/>
                <a:cs typeface="Times New Roman" panose="02020603050405020304" pitchFamily="18" charset="0"/>
              </a:rPr>
              <a:t>Egyetemünk 1995-ben, 2004-ben és 2014-ben megkapta az európai akkreditációt.</a:t>
            </a:r>
          </a:p>
          <a:p>
            <a:r>
              <a:rPr lang="hu-HU" dirty="0">
                <a:latin typeface="Times New Roman" panose="02020603050405020304" pitchFamily="18" charset="0"/>
                <a:cs typeface="Times New Roman" panose="02020603050405020304" pitchFamily="18" charset="0"/>
              </a:rPr>
              <a:t>Az akkreditációs eljárás a bizalmi elvre épül, a Látogató Bizottság elfogadja az egyetem által megadott adatokat és tényeket, és a megerősítésükre törekszik a látogatás során.</a:t>
            </a:r>
          </a:p>
          <a:p>
            <a:r>
              <a:rPr lang="hu-HU" dirty="0">
                <a:latin typeface="Times New Roman" panose="02020603050405020304" pitchFamily="18" charset="0"/>
                <a:cs typeface="Times New Roman" panose="02020603050405020304" pitchFamily="18" charset="0"/>
              </a:rPr>
              <a:t>A Látogató Bizottság pozitív, kollegiális szellemben működik, nem nyomozó hatóság.</a:t>
            </a:r>
          </a:p>
          <a:p>
            <a:r>
              <a:rPr lang="hu-HU" dirty="0">
                <a:latin typeface="Times New Roman" panose="02020603050405020304" pitchFamily="18" charset="0"/>
                <a:cs typeface="Times New Roman" panose="02020603050405020304" pitchFamily="18" charset="0"/>
              </a:rPr>
              <a:t>A Látogató Bizottság kérdéseire valós válaszokat kell adni, a valótlan válaszok az egyetem hitelességét ássák alá.</a:t>
            </a:r>
          </a:p>
          <a:p>
            <a:pPr marL="0" indent="0">
              <a:buNone/>
            </a:pPr>
            <a:endParaRPr lang="hu-HU" dirty="0"/>
          </a:p>
          <a:p>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51F42385-6E6C-D634-5AED-8BD5F11B1B8A}"/>
              </a:ext>
            </a:extLst>
          </p:cNvPr>
          <p:cNvSpPr>
            <a:spLocks noGrp="1"/>
          </p:cNvSpPr>
          <p:nvPr>
            <p:ph type="sldNum" sz="quarter" idx="12"/>
          </p:nvPr>
        </p:nvSpPr>
        <p:spPr/>
        <p:txBody>
          <a:bodyPr/>
          <a:lstStyle/>
          <a:p>
            <a:fld id="{2066355A-084C-D24E-9AD2-7E4FC41EA627}" type="slidenum">
              <a:rPr lang="en-US" smtClean="0"/>
              <a:pPr/>
              <a:t>10</a:t>
            </a:fld>
            <a:endParaRPr lang="en-US"/>
          </a:p>
        </p:txBody>
      </p:sp>
    </p:spTree>
    <p:extLst>
      <p:ext uri="{BB962C8B-B14F-4D97-AF65-F5344CB8AC3E}">
        <p14:creationId xmlns:p14="http://schemas.microsoft.com/office/powerpoint/2010/main" val="199926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Az akkreditációs vizsgálat alapelvei</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2070538"/>
            <a:ext cx="7709816" cy="4055625"/>
          </a:xfrm>
        </p:spPr>
        <p:txBody>
          <a:bodyPr/>
          <a:lstStyle/>
          <a:p>
            <a:r>
              <a:rPr lang="hu-HU" dirty="0">
                <a:latin typeface="Times New Roman" panose="02020603050405020304" pitchFamily="18" charset="0"/>
                <a:cs typeface="Times New Roman" panose="02020603050405020304" pitchFamily="18" charset="0"/>
              </a:rPr>
              <a:t>Az egyetemi dolgozóknak és hallgatóknak ismerniük kell az akkreditációs eljárást.</a:t>
            </a:r>
          </a:p>
          <a:p>
            <a:r>
              <a:rPr lang="hu-HU" dirty="0">
                <a:latin typeface="Times New Roman" panose="02020603050405020304" pitchFamily="18" charset="0"/>
                <a:cs typeface="Times New Roman" panose="02020603050405020304" pitchFamily="18" charset="0"/>
              </a:rPr>
              <a:t>A Látogató Bizottság egyéni, személyes gondokkal nem foglalkozik. </a:t>
            </a:r>
          </a:p>
          <a:p>
            <a:r>
              <a:rPr lang="hu-HU" dirty="0">
                <a:latin typeface="Times New Roman" panose="02020603050405020304" pitchFamily="18" charset="0"/>
                <a:cs typeface="Times New Roman" panose="02020603050405020304" pitchFamily="18" charset="0"/>
              </a:rPr>
              <a:t>Az akkreditációs eljárás és az arra való felkészülés támogatja a fejlődést, az egyetem még jobb és hatékonyabb működését, a hallgatók és dolgozók elégedettségét.</a:t>
            </a:r>
          </a:p>
          <a:p>
            <a:endParaRPr lang="hu-HU" dirty="0"/>
          </a:p>
          <a:p>
            <a:pPr marL="0" indent="0">
              <a:buNone/>
            </a:pPr>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18EE20A8-F110-7F7A-501D-AC757C926850}"/>
              </a:ext>
            </a:extLst>
          </p:cNvPr>
          <p:cNvSpPr>
            <a:spLocks noGrp="1"/>
          </p:cNvSpPr>
          <p:nvPr>
            <p:ph type="sldNum" sz="quarter" idx="12"/>
          </p:nvPr>
        </p:nvSpPr>
        <p:spPr/>
        <p:txBody>
          <a:bodyPr/>
          <a:lstStyle/>
          <a:p>
            <a:fld id="{2066355A-084C-D24E-9AD2-7E4FC41EA627}" type="slidenum">
              <a:rPr lang="en-US" smtClean="0"/>
              <a:pPr/>
              <a:t>11</a:t>
            </a:fld>
            <a:endParaRPr lang="en-US"/>
          </a:p>
        </p:txBody>
      </p:sp>
    </p:spTree>
    <p:extLst>
      <p:ext uri="{BB962C8B-B14F-4D97-AF65-F5344CB8AC3E}">
        <p14:creationId xmlns:p14="http://schemas.microsoft.com/office/powerpoint/2010/main" val="401511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208732-4014-C684-5BA8-3BDD48F19B90}"/>
              </a:ext>
            </a:extLst>
          </p:cNvPr>
          <p:cNvSpPr>
            <a:spLocks noGrp="1"/>
          </p:cNvSpPr>
          <p:nvPr>
            <p:ph type="title"/>
          </p:nvPr>
        </p:nvSpPr>
        <p:spPr>
          <a:xfrm>
            <a:off x="717092" y="951346"/>
            <a:ext cx="7709816" cy="544946"/>
          </a:xfrm>
        </p:spPr>
        <p:txBody>
          <a:bodyPr>
            <a:noAutofit/>
          </a:bodyPr>
          <a:lstStyle/>
          <a:p>
            <a:pPr algn="ctr"/>
            <a:r>
              <a:rPr lang="hu-HU" sz="2400" dirty="0">
                <a:latin typeface="Times New Roman" panose="02020603050405020304" pitchFamily="18" charset="0"/>
                <a:cs typeface="Times New Roman" panose="02020603050405020304" pitchFamily="18" charset="0"/>
              </a:rPr>
              <a:t>Az akkreditációs eljárás során vizsgált területek és azok felelősei</a:t>
            </a:r>
          </a:p>
        </p:txBody>
      </p:sp>
      <p:sp>
        <p:nvSpPr>
          <p:cNvPr id="3" name="Tartalom helye 2">
            <a:extLst>
              <a:ext uri="{FF2B5EF4-FFF2-40B4-BE49-F238E27FC236}">
                <a16:creationId xmlns:a16="http://schemas.microsoft.com/office/drawing/2014/main" id="{EAEC6CC5-A85C-7A82-0B3A-61FC45A8F6C9}"/>
              </a:ext>
            </a:extLst>
          </p:cNvPr>
          <p:cNvSpPr>
            <a:spLocks noGrp="1"/>
          </p:cNvSpPr>
          <p:nvPr>
            <p:ph idx="1"/>
          </p:nvPr>
        </p:nvSpPr>
        <p:spPr>
          <a:xfrm>
            <a:off x="480291" y="1937878"/>
            <a:ext cx="8331200" cy="4074039"/>
          </a:xfrm>
        </p:spPr>
        <p:txBody>
          <a:bodyPr>
            <a:normAutofit/>
          </a:bodyPr>
          <a:lstStyle/>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Az egyetem céljai, felépítése, minőségbiztosítási politikája: </a:t>
            </a:r>
            <a:r>
              <a:rPr lang="hu-HU" sz="1700" i="1" dirty="0">
                <a:latin typeface="Times New Roman" panose="02020603050405020304" pitchFamily="18" charset="0"/>
                <a:cs typeface="Times New Roman" panose="02020603050405020304" pitchFamily="18" charset="0"/>
              </a:rPr>
              <a:t>Dr. </a:t>
            </a:r>
            <a:r>
              <a:rPr lang="hu-HU" sz="1700" i="1" dirty="0" err="1">
                <a:latin typeface="Times New Roman" panose="02020603050405020304" pitchFamily="18" charset="0"/>
                <a:cs typeface="Times New Roman" panose="02020603050405020304" pitchFamily="18" charset="0"/>
              </a:rPr>
              <a:t>Battay</a:t>
            </a:r>
            <a:r>
              <a:rPr lang="hu-HU" sz="1700" i="1" dirty="0">
                <a:latin typeface="Times New Roman" panose="02020603050405020304" pitchFamily="18" charset="0"/>
                <a:cs typeface="Times New Roman" panose="02020603050405020304" pitchFamily="18" charset="0"/>
              </a:rPr>
              <a:t> Márton főtitkár</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Pénzügyek: </a:t>
            </a:r>
            <a:r>
              <a:rPr lang="hu-HU" sz="1700" i="1" dirty="0">
                <a:latin typeface="Times New Roman" panose="02020603050405020304" pitchFamily="18" charset="0"/>
                <a:cs typeface="Times New Roman" panose="02020603050405020304" pitchFamily="18" charset="0"/>
              </a:rPr>
              <a:t>Bendik Bernadett gazdasági főigazgató</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Tanterv, oktatás: </a:t>
            </a:r>
            <a:r>
              <a:rPr lang="hu-HU" sz="1700" i="1" dirty="0">
                <a:latin typeface="Times New Roman" panose="02020603050405020304" pitchFamily="18" charset="0"/>
                <a:cs typeface="Times New Roman" panose="02020603050405020304" pitchFamily="18" charset="0"/>
              </a:rPr>
              <a:t>Dr. </a:t>
            </a:r>
            <a:r>
              <a:rPr lang="hu-HU" sz="1700" i="1" dirty="0" err="1">
                <a:latin typeface="Times New Roman" panose="02020603050405020304" pitchFamily="18" charset="0"/>
                <a:cs typeface="Times New Roman" panose="02020603050405020304" pitchFamily="18" charset="0"/>
              </a:rPr>
              <a:t>Ózsvári</a:t>
            </a:r>
            <a:r>
              <a:rPr lang="hu-HU" sz="1700" i="1" dirty="0">
                <a:latin typeface="Times New Roman" panose="02020603050405020304" pitchFamily="18" charset="0"/>
                <a:cs typeface="Times New Roman" panose="02020603050405020304" pitchFamily="18" charset="0"/>
              </a:rPr>
              <a:t> László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Létesítmény, felszerelés: </a:t>
            </a:r>
            <a:r>
              <a:rPr lang="hu-HU" sz="1700" i="1" dirty="0">
                <a:latin typeface="Times New Roman" panose="02020603050405020304" pitchFamily="18" charset="0"/>
                <a:cs typeface="Times New Roman" panose="02020603050405020304" pitchFamily="18" charset="0"/>
              </a:rPr>
              <a:t>Dr. Jerzsele Ákos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Az oktatásban felhasznált állatok, állati eredetű anyagok: </a:t>
            </a:r>
            <a:r>
              <a:rPr lang="hu-HU" sz="1700" i="1" dirty="0">
                <a:latin typeface="Times New Roman" panose="02020603050405020304" pitchFamily="18" charset="0"/>
                <a:cs typeface="Times New Roman" panose="02020603050405020304" pitchFamily="18" charset="0"/>
              </a:rPr>
              <a:t>Dr. Németh Tibor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Oktatástámogatás (könyvtár, informatikai háttér): </a:t>
            </a:r>
            <a:r>
              <a:rPr lang="hu-HU" sz="1700" i="1" dirty="0">
                <a:latin typeface="Times New Roman" panose="02020603050405020304" pitchFamily="18" charset="0"/>
                <a:cs typeface="Times New Roman" panose="02020603050405020304" pitchFamily="18" charset="0"/>
              </a:rPr>
              <a:t>Dr. </a:t>
            </a:r>
            <a:r>
              <a:rPr lang="hu-HU" sz="1700" i="1" dirty="0" err="1">
                <a:latin typeface="Times New Roman" panose="02020603050405020304" pitchFamily="18" charset="0"/>
                <a:cs typeface="Times New Roman" panose="02020603050405020304" pitchFamily="18" charset="0"/>
              </a:rPr>
              <a:t>Ózsvári</a:t>
            </a:r>
            <a:r>
              <a:rPr lang="hu-HU" sz="1700" i="1" dirty="0">
                <a:latin typeface="Times New Roman" panose="02020603050405020304" pitchFamily="18" charset="0"/>
                <a:cs typeface="Times New Roman" panose="02020603050405020304" pitchFamily="18" charset="0"/>
              </a:rPr>
              <a:t> László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A hallgatók egyetemi felvétele, előrehaladása, jólléte: </a:t>
            </a:r>
            <a:r>
              <a:rPr lang="hu-HU" sz="1700" i="1" dirty="0">
                <a:latin typeface="Times New Roman" panose="02020603050405020304" pitchFamily="18" charset="0"/>
                <a:cs typeface="Times New Roman" panose="02020603050405020304" pitchFamily="18" charset="0"/>
              </a:rPr>
              <a:t>Dr. Bartha Tibor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A hallgatók teljesítményének értékelése az egyetemen: </a:t>
            </a:r>
            <a:r>
              <a:rPr lang="hu-HU" sz="1700" i="1" dirty="0">
                <a:latin typeface="Times New Roman" panose="02020603050405020304" pitchFamily="18" charset="0"/>
                <a:cs typeface="Times New Roman" panose="02020603050405020304" pitchFamily="18" charset="0"/>
              </a:rPr>
              <a:t>Dr. </a:t>
            </a:r>
            <a:r>
              <a:rPr lang="hu-HU" sz="1700" i="1" dirty="0" err="1">
                <a:latin typeface="Times New Roman" panose="02020603050405020304" pitchFamily="18" charset="0"/>
                <a:cs typeface="Times New Roman" panose="02020603050405020304" pitchFamily="18" charset="0"/>
              </a:rPr>
              <a:t>Ózsvári</a:t>
            </a:r>
            <a:r>
              <a:rPr lang="hu-HU" sz="1700" i="1" dirty="0">
                <a:latin typeface="Times New Roman" panose="02020603050405020304" pitchFamily="18" charset="0"/>
                <a:cs typeface="Times New Roman" panose="02020603050405020304" pitchFamily="18" charset="0"/>
              </a:rPr>
              <a:t> László rektorhelyettes</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Oktatási és az oktatást támogató személyzet: </a:t>
            </a:r>
            <a:r>
              <a:rPr lang="hu-HU" sz="1700" i="1" dirty="0">
                <a:latin typeface="Times New Roman" panose="02020603050405020304" pitchFamily="18" charset="0"/>
                <a:cs typeface="Times New Roman" panose="02020603050405020304" pitchFamily="18" charset="0"/>
              </a:rPr>
              <a:t>Bendik Bernadett gazdasági főigazgató</a:t>
            </a:r>
          </a:p>
          <a:p>
            <a:pPr marL="457200" indent="-457200">
              <a:buFont typeface="+mj-lt"/>
              <a:buAutoNum type="arabicPeriod"/>
            </a:pPr>
            <a:r>
              <a:rPr lang="hu-HU" sz="1700" dirty="0">
                <a:latin typeface="Times New Roman" panose="02020603050405020304" pitchFamily="18" charset="0"/>
                <a:cs typeface="Times New Roman" panose="02020603050405020304" pitchFamily="18" charset="0"/>
              </a:rPr>
              <a:t>Kutatási programok, továbbképzések, doktori és rezidensképzés: </a:t>
            </a:r>
            <a:r>
              <a:rPr lang="hu-HU" sz="1700" i="1" dirty="0">
                <a:latin typeface="Times New Roman" panose="02020603050405020304" pitchFamily="18" charset="0"/>
                <a:cs typeface="Times New Roman" panose="02020603050405020304" pitchFamily="18" charset="0"/>
              </a:rPr>
              <a:t>Dr. Jerzsele Ákos rektorhelyettes</a:t>
            </a:r>
          </a:p>
        </p:txBody>
      </p:sp>
      <p:sp>
        <p:nvSpPr>
          <p:cNvPr id="4" name="Szöveg helye 3">
            <a:extLst>
              <a:ext uri="{FF2B5EF4-FFF2-40B4-BE49-F238E27FC236}">
                <a16:creationId xmlns:a16="http://schemas.microsoft.com/office/drawing/2014/main" id="{5DF713B8-85B1-B455-62DE-460E14E0CCF7}"/>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E268E2C7-6E2F-9661-CF36-769C96D7D9CF}"/>
              </a:ext>
            </a:extLst>
          </p:cNvPr>
          <p:cNvSpPr>
            <a:spLocks noGrp="1"/>
          </p:cNvSpPr>
          <p:nvPr>
            <p:ph type="sldNum" sz="quarter" idx="12"/>
          </p:nvPr>
        </p:nvSpPr>
        <p:spPr/>
        <p:txBody>
          <a:bodyPr/>
          <a:lstStyle/>
          <a:p>
            <a:fld id="{2066355A-084C-D24E-9AD2-7E4FC41EA627}" type="slidenum">
              <a:rPr lang="en-US" smtClean="0"/>
              <a:pPr/>
              <a:t>12</a:t>
            </a:fld>
            <a:endParaRPr lang="en-US"/>
          </a:p>
        </p:txBody>
      </p:sp>
    </p:spTree>
    <p:extLst>
      <p:ext uri="{BB962C8B-B14F-4D97-AF65-F5344CB8AC3E}">
        <p14:creationId xmlns:p14="http://schemas.microsoft.com/office/powerpoint/2010/main" val="242270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D0C313-760F-0713-3825-51D82769FA42}"/>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akkreditációs látogatás időbeosztása (5 nap)</a:t>
            </a:r>
          </a:p>
        </p:txBody>
      </p:sp>
      <p:sp>
        <p:nvSpPr>
          <p:cNvPr id="3" name="Tartalom helye 2">
            <a:extLst>
              <a:ext uri="{FF2B5EF4-FFF2-40B4-BE49-F238E27FC236}">
                <a16:creationId xmlns:a16="http://schemas.microsoft.com/office/drawing/2014/main" id="{336153E8-A0CB-6168-8E7D-B8E537C7556C}"/>
              </a:ext>
            </a:extLst>
          </p:cNvPr>
          <p:cNvSpPr>
            <a:spLocks noGrp="1"/>
          </p:cNvSpPr>
          <p:nvPr>
            <p:ph idx="1"/>
          </p:nvPr>
        </p:nvSpPr>
        <p:spPr>
          <a:xfrm>
            <a:off x="717092" y="1597892"/>
            <a:ext cx="7709816" cy="4528272"/>
          </a:xfrm>
        </p:spPr>
        <p:txBody>
          <a:bodyPr>
            <a:normAutofit lnSpcReduction="10000"/>
          </a:bodyPr>
          <a:lstStyle/>
          <a:p>
            <a:pPr marL="0" indent="0">
              <a:buNone/>
            </a:pPr>
            <a:r>
              <a:rPr lang="hu-HU" u="sng" dirty="0">
                <a:latin typeface="Times New Roman" panose="02020603050405020304" pitchFamily="18" charset="0"/>
                <a:cs typeface="Times New Roman" panose="02020603050405020304" pitchFamily="18" charset="0"/>
              </a:rPr>
              <a:t>2023. szeptember 18. hétfő</a:t>
            </a:r>
          </a:p>
          <a:p>
            <a:r>
              <a:rPr lang="hu-HU" dirty="0">
                <a:latin typeface="Times New Roman" panose="02020603050405020304" pitchFamily="18" charset="0"/>
                <a:cs typeface="Times New Roman" panose="02020603050405020304" pitchFamily="18" charset="0"/>
              </a:rPr>
              <a:t>A látogató bizottság érkezése Budapestre</a:t>
            </a:r>
          </a:p>
          <a:p>
            <a:pPr marL="0" indent="0">
              <a:buNone/>
            </a:pPr>
            <a:r>
              <a:rPr lang="hu-HU" u="sng" dirty="0">
                <a:latin typeface="Times New Roman" panose="02020603050405020304" pitchFamily="18" charset="0"/>
                <a:cs typeface="Times New Roman" panose="02020603050405020304" pitchFamily="18" charset="0"/>
              </a:rPr>
              <a:t>2023. szeptember 19. kedd</a:t>
            </a:r>
            <a:r>
              <a:rPr lang="hu-HU" dirty="0">
                <a:latin typeface="Times New Roman" panose="02020603050405020304" pitchFamily="18" charset="0"/>
                <a:cs typeface="Times New Roman" panose="02020603050405020304" pitchFamily="18" charset="0"/>
              </a:rPr>
              <a:t> </a:t>
            </a:r>
          </a:p>
          <a:p>
            <a:r>
              <a:rPr lang="hu-HU" dirty="0">
                <a:latin typeface="Times New Roman" panose="02020603050405020304" pitchFamily="18" charset="0"/>
                <a:cs typeface="Times New Roman" panose="02020603050405020304" pitchFamily="18" charset="0"/>
              </a:rPr>
              <a:t>Teljes bizottság</a:t>
            </a:r>
          </a:p>
          <a:p>
            <a:pPr lvl="1"/>
            <a:r>
              <a:rPr lang="hu-HU" dirty="0">
                <a:latin typeface="Times New Roman" panose="02020603050405020304" pitchFamily="18" charset="0"/>
                <a:cs typeface="Times New Roman" panose="02020603050405020304" pitchFamily="18" charset="0"/>
              </a:rPr>
              <a:t>Bemutatkozás az Egyetemen</a:t>
            </a:r>
          </a:p>
          <a:p>
            <a:pPr lvl="1"/>
            <a:r>
              <a:rPr lang="hu-HU" dirty="0">
                <a:latin typeface="Times New Roman" panose="02020603050405020304" pitchFamily="18" charset="0"/>
                <a:cs typeface="Times New Roman" panose="02020603050405020304" pitchFamily="18" charset="0"/>
              </a:rPr>
              <a:t>Az egyetem oktatási egységeinek felkeresése és megtekintése</a:t>
            </a:r>
          </a:p>
          <a:p>
            <a:pPr marL="0" indent="0">
              <a:buNone/>
            </a:pPr>
            <a:r>
              <a:rPr lang="hu-HU" u="sng" dirty="0">
                <a:latin typeface="Times New Roman" panose="02020603050405020304" pitchFamily="18" charset="0"/>
                <a:cs typeface="Times New Roman" panose="02020603050405020304" pitchFamily="18" charset="0"/>
              </a:rPr>
              <a:t>2023. szeptember 20. szerda</a:t>
            </a:r>
            <a:r>
              <a:rPr lang="hu-HU" dirty="0">
                <a:latin typeface="Times New Roman" panose="02020603050405020304" pitchFamily="18" charset="0"/>
                <a:cs typeface="Times New Roman" panose="02020603050405020304" pitchFamily="18" charset="0"/>
              </a:rPr>
              <a:t> </a:t>
            </a:r>
          </a:p>
          <a:p>
            <a:r>
              <a:rPr lang="hu-HU" dirty="0">
                <a:latin typeface="Times New Roman" panose="02020603050405020304" pitchFamily="18" charset="0"/>
                <a:cs typeface="Times New Roman" panose="02020603050405020304" pitchFamily="18" charset="0"/>
              </a:rPr>
              <a:t>A bizottság több csoportra oszlik</a:t>
            </a:r>
          </a:p>
          <a:p>
            <a:pPr lvl="1"/>
            <a:r>
              <a:rPr lang="hu-HU" dirty="0">
                <a:latin typeface="Times New Roman" panose="02020603050405020304" pitchFamily="18" charset="0"/>
                <a:cs typeface="Times New Roman" panose="02020603050405020304" pitchFamily="18" charset="0"/>
              </a:rPr>
              <a:t>Az oktatásban közreműködő egyes külső partnerek felkeresése</a:t>
            </a:r>
          </a:p>
          <a:p>
            <a:pPr lvl="1"/>
            <a:r>
              <a:rPr lang="hu-HU" dirty="0">
                <a:latin typeface="Times New Roman" panose="02020603050405020304" pitchFamily="18" charset="0"/>
                <a:cs typeface="Times New Roman" panose="02020603050405020304" pitchFamily="18" charset="0"/>
              </a:rPr>
              <a:t>Egyes oktatási egységek (klinika, tanszékek stb.) részletes megismerése</a:t>
            </a:r>
          </a:p>
          <a:p>
            <a:pPr lvl="1"/>
            <a:r>
              <a:rPr lang="hu-HU" dirty="0">
                <a:latin typeface="Times New Roman" panose="02020603050405020304" pitchFamily="18" charset="0"/>
                <a:cs typeface="Times New Roman" panose="02020603050405020304" pitchFamily="18" charset="0"/>
              </a:rPr>
              <a:t>Megbeszélés a minőségbiztosításért felelős munkatársakkal</a:t>
            </a:r>
          </a:p>
          <a:p>
            <a:r>
              <a:rPr lang="hu-HU" dirty="0">
                <a:latin typeface="Times New Roman" panose="02020603050405020304" pitchFamily="18" charset="0"/>
                <a:cs typeface="Times New Roman" panose="02020603050405020304" pitchFamily="18" charset="0"/>
              </a:rPr>
              <a:t>Teljes bizottság - délután</a:t>
            </a:r>
          </a:p>
          <a:p>
            <a:pPr lvl="1"/>
            <a:r>
              <a:rPr lang="hu-HU" dirty="0">
                <a:latin typeface="Times New Roman" panose="02020603050405020304" pitchFamily="18" charset="0"/>
                <a:cs typeface="Times New Roman" panose="02020603050405020304" pitchFamily="18" charset="0"/>
              </a:rPr>
              <a:t>Megbeszélések a 10 vizsgált terület felelőseivel és kijelölt szakembereivel</a:t>
            </a:r>
          </a:p>
          <a:p>
            <a:endParaRPr lang="hu-HU" dirty="0"/>
          </a:p>
          <a:p>
            <a:endParaRPr lang="hu-HU" dirty="0"/>
          </a:p>
          <a:p>
            <a:endParaRPr lang="hu-HU" dirty="0"/>
          </a:p>
        </p:txBody>
      </p:sp>
      <p:sp>
        <p:nvSpPr>
          <p:cNvPr id="4" name="Szöveg helye 3">
            <a:extLst>
              <a:ext uri="{FF2B5EF4-FFF2-40B4-BE49-F238E27FC236}">
                <a16:creationId xmlns:a16="http://schemas.microsoft.com/office/drawing/2014/main" id="{E9E14572-5A06-21A0-527E-4FACA69EC66F}"/>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E4DCE103-B314-F82E-95F3-BF61B6E21610}"/>
              </a:ext>
            </a:extLst>
          </p:cNvPr>
          <p:cNvSpPr>
            <a:spLocks noGrp="1"/>
          </p:cNvSpPr>
          <p:nvPr>
            <p:ph type="sldNum" sz="quarter" idx="12"/>
          </p:nvPr>
        </p:nvSpPr>
        <p:spPr/>
        <p:txBody>
          <a:bodyPr/>
          <a:lstStyle/>
          <a:p>
            <a:fld id="{2066355A-084C-D24E-9AD2-7E4FC41EA627}" type="slidenum">
              <a:rPr lang="en-US" smtClean="0"/>
              <a:pPr/>
              <a:t>13</a:t>
            </a:fld>
            <a:endParaRPr lang="en-US"/>
          </a:p>
        </p:txBody>
      </p:sp>
    </p:spTree>
    <p:extLst>
      <p:ext uri="{BB962C8B-B14F-4D97-AF65-F5344CB8AC3E}">
        <p14:creationId xmlns:p14="http://schemas.microsoft.com/office/powerpoint/2010/main" val="244227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D0C313-760F-0713-3825-51D82769FA42}"/>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akkreditációs látogatás időbeosztása</a:t>
            </a:r>
          </a:p>
        </p:txBody>
      </p:sp>
      <p:sp>
        <p:nvSpPr>
          <p:cNvPr id="3" name="Tartalom helye 2">
            <a:extLst>
              <a:ext uri="{FF2B5EF4-FFF2-40B4-BE49-F238E27FC236}">
                <a16:creationId xmlns:a16="http://schemas.microsoft.com/office/drawing/2014/main" id="{336153E8-A0CB-6168-8E7D-B8E537C7556C}"/>
              </a:ext>
            </a:extLst>
          </p:cNvPr>
          <p:cNvSpPr>
            <a:spLocks noGrp="1"/>
          </p:cNvSpPr>
          <p:nvPr>
            <p:ph idx="1"/>
          </p:nvPr>
        </p:nvSpPr>
        <p:spPr>
          <a:xfrm>
            <a:off x="717092" y="1597892"/>
            <a:ext cx="7709816" cy="4528272"/>
          </a:xfrm>
        </p:spPr>
        <p:txBody>
          <a:bodyPr>
            <a:normAutofit lnSpcReduction="10000"/>
          </a:bodyPr>
          <a:lstStyle/>
          <a:p>
            <a:pPr marL="0" indent="0">
              <a:buNone/>
            </a:pPr>
            <a:r>
              <a:rPr lang="hu-HU" u="sng" dirty="0">
                <a:latin typeface="Times New Roman" panose="02020603050405020304" pitchFamily="18" charset="0"/>
                <a:cs typeface="Times New Roman" panose="02020603050405020304" pitchFamily="18" charset="0"/>
              </a:rPr>
              <a:t>2023. szeptember 21. csütörtök</a:t>
            </a:r>
            <a:r>
              <a:rPr lang="hu-HU" dirty="0">
                <a:latin typeface="Times New Roman" panose="02020603050405020304" pitchFamily="18" charset="0"/>
                <a:cs typeface="Times New Roman" panose="02020603050405020304" pitchFamily="18" charset="0"/>
              </a:rPr>
              <a:t> </a:t>
            </a:r>
          </a:p>
          <a:p>
            <a:r>
              <a:rPr lang="hu-HU" dirty="0">
                <a:latin typeface="Times New Roman" panose="02020603050405020304" pitchFamily="18" charset="0"/>
                <a:cs typeface="Times New Roman" panose="02020603050405020304" pitchFamily="18" charset="0"/>
              </a:rPr>
              <a:t>Teljes bizottság</a:t>
            </a:r>
          </a:p>
          <a:p>
            <a:pPr lvl="1"/>
            <a:r>
              <a:rPr lang="hu-HU" dirty="0">
                <a:latin typeface="Times New Roman" panose="02020603050405020304" pitchFamily="18" charset="0"/>
                <a:cs typeface="Times New Roman" panose="02020603050405020304" pitchFamily="18" charset="0"/>
              </a:rPr>
              <a:t>Megbeszélés a vezető oktatókkal, kutatókkal</a:t>
            </a:r>
          </a:p>
          <a:p>
            <a:pPr lvl="1"/>
            <a:r>
              <a:rPr lang="hu-HU" dirty="0">
                <a:latin typeface="Times New Roman" panose="02020603050405020304" pitchFamily="18" charset="0"/>
                <a:cs typeface="Times New Roman" panose="02020603050405020304" pitchFamily="18" charset="0"/>
              </a:rPr>
              <a:t>Megbeszélés az oktatásban résztvevő fiatal szakemberekkel, PhD hallgatókkal</a:t>
            </a:r>
          </a:p>
          <a:p>
            <a:pPr lvl="1"/>
            <a:r>
              <a:rPr lang="hu-HU" dirty="0">
                <a:latin typeface="Times New Roman" panose="02020603050405020304" pitchFamily="18" charset="0"/>
                <a:cs typeface="Times New Roman" panose="02020603050405020304" pitchFamily="18" charset="0"/>
              </a:rPr>
              <a:t>Megbeszélés az oktatást támogató személyzettel (adminisztratív dolgozók, technikusok, laboránsok, állatgondozók stb.)</a:t>
            </a:r>
          </a:p>
          <a:p>
            <a:pPr lvl="1"/>
            <a:r>
              <a:rPr lang="hu-HU" dirty="0">
                <a:latin typeface="Times New Roman" panose="02020603050405020304" pitchFamily="18" charset="0"/>
                <a:cs typeface="Times New Roman" panose="02020603050405020304" pitchFamily="18" charset="0"/>
              </a:rPr>
              <a:t>Megbeszélés a hallgatókkal</a:t>
            </a:r>
          </a:p>
          <a:p>
            <a:pPr lvl="1"/>
            <a:r>
              <a:rPr lang="hu-HU" dirty="0">
                <a:latin typeface="Times New Roman" panose="02020603050405020304" pitchFamily="18" charset="0"/>
                <a:cs typeface="Times New Roman" panose="02020603050405020304" pitchFamily="18" charset="0"/>
              </a:rPr>
              <a:t>Egyéni bizalmas megbeszélés (munkatársak, hallgatók, külső partnerek)</a:t>
            </a:r>
          </a:p>
          <a:p>
            <a:pPr lvl="1"/>
            <a:r>
              <a:rPr lang="hu-HU" dirty="0">
                <a:latin typeface="Times New Roman" panose="02020603050405020304" pitchFamily="18" charset="0"/>
                <a:cs typeface="Times New Roman" panose="02020603050405020304" pitchFamily="18" charset="0"/>
              </a:rPr>
              <a:t>Találkozás munkaadókkal, kamarai tisztviselőkkel, öregdiákokkal</a:t>
            </a:r>
          </a:p>
          <a:p>
            <a:pPr marL="0" indent="0">
              <a:buNone/>
            </a:pPr>
            <a:r>
              <a:rPr lang="hu-HU" u="sng" dirty="0">
                <a:latin typeface="Times New Roman" panose="02020603050405020304" pitchFamily="18" charset="0"/>
                <a:cs typeface="Times New Roman" panose="02020603050405020304" pitchFamily="18" charset="0"/>
              </a:rPr>
              <a:t>2023. szeptember 22. péntek</a:t>
            </a:r>
            <a:r>
              <a:rPr lang="hu-HU" dirty="0">
                <a:latin typeface="Times New Roman" panose="02020603050405020304" pitchFamily="18" charset="0"/>
                <a:cs typeface="Times New Roman" panose="02020603050405020304" pitchFamily="18" charset="0"/>
              </a:rPr>
              <a:t> </a:t>
            </a:r>
          </a:p>
          <a:p>
            <a:r>
              <a:rPr lang="hu-HU" dirty="0">
                <a:latin typeface="Times New Roman" panose="02020603050405020304" pitchFamily="18" charset="0"/>
                <a:cs typeface="Times New Roman" panose="02020603050405020304" pitchFamily="18" charset="0"/>
              </a:rPr>
              <a:t>Teljes bizottság</a:t>
            </a:r>
          </a:p>
          <a:p>
            <a:pPr lvl="1"/>
            <a:r>
              <a:rPr lang="hu-HU" dirty="0">
                <a:latin typeface="Times New Roman" panose="02020603050405020304" pitchFamily="18" charset="0"/>
                <a:cs typeface="Times New Roman" panose="02020603050405020304" pitchFamily="18" charset="0"/>
              </a:rPr>
              <a:t>A Látogató Bizottság ismerteti az előzetes véleményét, javaslatát az egyetem polgáraival</a:t>
            </a:r>
          </a:p>
          <a:p>
            <a:endParaRPr lang="hu-HU" dirty="0"/>
          </a:p>
          <a:p>
            <a:endParaRPr lang="hu-HU" dirty="0"/>
          </a:p>
        </p:txBody>
      </p:sp>
      <p:sp>
        <p:nvSpPr>
          <p:cNvPr id="4" name="Szöveg helye 3">
            <a:extLst>
              <a:ext uri="{FF2B5EF4-FFF2-40B4-BE49-F238E27FC236}">
                <a16:creationId xmlns:a16="http://schemas.microsoft.com/office/drawing/2014/main" id="{E9E14572-5A06-21A0-527E-4FACA69EC66F}"/>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C796894F-6AC4-4487-D795-615F93983557}"/>
              </a:ext>
            </a:extLst>
          </p:cNvPr>
          <p:cNvSpPr>
            <a:spLocks noGrp="1"/>
          </p:cNvSpPr>
          <p:nvPr>
            <p:ph type="sldNum" sz="quarter" idx="12"/>
          </p:nvPr>
        </p:nvSpPr>
        <p:spPr/>
        <p:txBody>
          <a:bodyPr/>
          <a:lstStyle/>
          <a:p>
            <a:fld id="{2066355A-084C-D24E-9AD2-7E4FC41EA627}" type="slidenum">
              <a:rPr lang="en-US" smtClean="0"/>
              <a:pPr/>
              <a:t>14</a:t>
            </a:fld>
            <a:endParaRPr lang="en-US"/>
          </a:p>
        </p:txBody>
      </p:sp>
    </p:spTree>
    <p:extLst>
      <p:ext uri="{BB962C8B-B14F-4D97-AF65-F5344CB8AC3E}">
        <p14:creationId xmlns:p14="http://schemas.microsoft.com/office/powerpoint/2010/main" val="54041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Az akkreditációs vizsgálat központi kérdései</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2062765"/>
            <a:ext cx="7709816" cy="3698273"/>
          </a:xfrm>
        </p:spPr>
        <p:txBody>
          <a:bodyPr>
            <a:normAutofit/>
          </a:bodyPr>
          <a:lstStyle/>
          <a:p>
            <a:r>
              <a:rPr lang="hu-HU" sz="2400" dirty="0">
                <a:latin typeface="Times New Roman" panose="02020603050405020304" pitchFamily="18" charset="0"/>
                <a:cs typeface="Times New Roman" panose="02020603050405020304" pitchFamily="18" charset="0"/>
              </a:rPr>
              <a:t>Az állatorvosképzés tartalma és módszerei</a:t>
            </a:r>
          </a:p>
          <a:p>
            <a:r>
              <a:rPr lang="hu-HU" sz="2400" dirty="0" err="1">
                <a:latin typeface="Times New Roman" panose="02020603050405020304" pitchFamily="18" charset="0"/>
                <a:cs typeface="Times New Roman" panose="02020603050405020304" pitchFamily="18" charset="0"/>
              </a:rPr>
              <a:t>Biobiztonság</a:t>
            </a:r>
            <a:endParaRPr lang="hu-HU" sz="2400" dirty="0">
              <a:latin typeface="Times New Roman" panose="02020603050405020304" pitchFamily="18" charset="0"/>
              <a:cs typeface="Times New Roman" panose="02020603050405020304" pitchFamily="18" charset="0"/>
            </a:endParaRPr>
          </a:p>
          <a:p>
            <a:r>
              <a:rPr lang="hu-HU" sz="2400" dirty="0">
                <a:latin typeface="Times New Roman" panose="02020603050405020304" pitchFamily="18" charset="0"/>
                <a:cs typeface="Times New Roman" panose="02020603050405020304" pitchFamily="18" charset="0"/>
              </a:rPr>
              <a:t>Minőségirányítás, minőségbiztosítás</a:t>
            </a:r>
          </a:p>
          <a:p>
            <a:r>
              <a:rPr lang="hu-HU" sz="2400" dirty="0">
                <a:latin typeface="Times New Roman" panose="02020603050405020304" pitchFamily="18" charset="0"/>
                <a:cs typeface="Times New Roman" panose="02020603050405020304" pitchFamily="18" charset="0"/>
              </a:rPr>
              <a:t>Hallgatóközpontúság, hallgatói értékelés</a:t>
            </a:r>
          </a:p>
          <a:p>
            <a:r>
              <a:rPr lang="hu-HU" sz="2400" dirty="0">
                <a:latin typeface="Times New Roman" panose="02020603050405020304" pitchFamily="18" charset="0"/>
                <a:cs typeface="Times New Roman" panose="02020603050405020304" pitchFamily="18" charset="0"/>
              </a:rPr>
              <a:t>Finanszírozás</a:t>
            </a:r>
          </a:p>
          <a:p>
            <a:pPr marL="0" indent="0">
              <a:buNone/>
            </a:pPr>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E202C083-568A-A703-BE67-B8DD45417DBD}"/>
              </a:ext>
            </a:extLst>
          </p:cNvPr>
          <p:cNvSpPr>
            <a:spLocks noGrp="1"/>
          </p:cNvSpPr>
          <p:nvPr>
            <p:ph type="sldNum" sz="quarter" idx="12"/>
          </p:nvPr>
        </p:nvSpPr>
        <p:spPr/>
        <p:txBody>
          <a:bodyPr/>
          <a:lstStyle/>
          <a:p>
            <a:fld id="{2066355A-084C-D24E-9AD2-7E4FC41EA627}" type="slidenum">
              <a:rPr lang="en-US" smtClean="0"/>
              <a:pPr/>
              <a:t>15</a:t>
            </a:fld>
            <a:endParaRPr lang="en-US"/>
          </a:p>
        </p:txBody>
      </p:sp>
    </p:spTree>
    <p:extLst>
      <p:ext uri="{BB962C8B-B14F-4D97-AF65-F5344CB8AC3E}">
        <p14:creationId xmlns:p14="http://schemas.microsoft.com/office/powerpoint/2010/main" val="72112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540AC7-84E3-A662-15D8-50AEA43DA0B3}"/>
              </a:ext>
            </a:extLst>
          </p:cNvPr>
          <p:cNvSpPr>
            <a:spLocks noGrp="1"/>
          </p:cNvSpPr>
          <p:nvPr>
            <p:ph type="title"/>
          </p:nvPr>
        </p:nvSpPr>
        <p:spPr>
          <a:xfrm>
            <a:off x="717092" y="1034958"/>
            <a:ext cx="7709816" cy="630556"/>
          </a:xfrm>
        </p:spPr>
        <p:txBody>
          <a:bodyPr/>
          <a:lstStyle/>
          <a:p>
            <a:pPr algn="ctr"/>
            <a:r>
              <a:rPr lang="hu-HU" dirty="0">
                <a:latin typeface="Times New Roman" panose="02020603050405020304" pitchFamily="18" charset="0"/>
                <a:cs typeface="Times New Roman" panose="02020603050405020304" pitchFamily="18" charset="0"/>
              </a:rPr>
              <a:t>Az állatorvosképzés tartalma és súlypontjai</a:t>
            </a:r>
          </a:p>
        </p:txBody>
      </p:sp>
      <p:sp>
        <p:nvSpPr>
          <p:cNvPr id="3" name="Tartalom helye 2">
            <a:extLst>
              <a:ext uri="{FF2B5EF4-FFF2-40B4-BE49-F238E27FC236}">
                <a16:creationId xmlns:a16="http://schemas.microsoft.com/office/drawing/2014/main" id="{BD9BA5C5-2569-F064-A31B-91ED6A22E5CF}"/>
              </a:ext>
            </a:extLst>
          </p:cNvPr>
          <p:cNvSpPr>
            <a:spLocks noGrp="1"/>
          </p:cNvSpPr>
          <p:nvPr>
            <p:ph idx="1"/>
          </p:nvPr>
        </p:nvSpPr>
        <p:spPr>
          <a:xfrm>
            <a:off x="717092" y="1996966"/>
            <a:ext cx="7709816" cy="4129197"/>
          </a:xfrm>
        </p:spPr>
        <p:txBody>
          <a:bodyPr>
            <a:noAutofit/>
          </a:bodyPr>
          <a:lstStyle/>
          <a:p>
            <a:r>
              <a:rPr lang="hu-HU" sz="2200" dirty="0">
                <a:latin typeface="Times New Roman" panose="02020603050405020304" pitchFamily="18" charset="0"/>
                <a:cs typeface="Times New Roman" panose="02020603050405020304" pitchFamily="18" charset="0"/>
              </a:rPr>
              <a:t>A képzésnek meg kell felelnie az európai irányelvekben meghatározott követelményeknek.</a:t>
            </a:r>
          </a:p>
          <a:p>
            <a:r>
              <a:rPr lang="hu-HU" sz="2200" dirty="0">
                <a:latin typeface="Times New Roman" panose="02020603050405020304" pitchFamily="18" charset="0"/>
                <a:cs typeface="Times New Roman" panose="02020603050405020304" pitchFamily="18" charset="0"/>
              </a:rPr>
              <a:t>A hallgatóknak kellő mennyiségű oktatási anyaghoz (hulla, élő, egészséges és beteg állat, modellek) kell jutniuk.</a:t>
            </a:r>
          </a:p>
          <a:p>
            <a:r>
              <a:rPr lang="hu-HU" sz="2200" dirty="0">
                <a:latin typeface="Times New Roman" panose="02020603050405020304" pitchFamily="18" charset="0"/>
                <a:cs typeface="Times New Roman" panose="02020603050405020304" pitchFamily="18" charset="0"/>
              </a:rPr>
              <a:t>A hallgatóknak a saját klinikai vagy gyakorlati munkájuk során kellő saját gyakorlatot kell szerezniük (</a:t>
            </a:r>
            <a:r>
              <a:rPr lang="hu-HU" sz="2200" dirty="0" err="1">
                <a:latin typeface="Times New Roman" panose="02020603050405020304" pitchFamily="18" charset="0"/>
                <a:cs typeface="Times New Roman" panose="02020603050405020304" pitchFamily="18" charset="0"/>
              </a:rPr>
              <a:t>hands-on</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practice</a:t>
            </a:r>
            <a:r>
              <a:rPr lang="hu-HU" sz="2200" dirty="0">
                <a:latin typeface="Times New Roman" panose="02020603050405020304" pitchFamily="18" charset="0"/>
                <a:cs typeface="Times New Roman" panose="02020603050405020304" pitchFamily="18" charset="0"/>
              </a:rPr>
              <a:t>).</a:t>
            </a:r>
          </a:p>
          <a:p>
            <a:r>
              <a:rPr lang="hu-HU" sz="2200" dirty="0">
                <a:latin typeface="Times New Roman" panose="02020603050405020304" pitchFamily="18" charset="0"/>
                <a:cs typeface="Times New Roman" panose="02020603050405020304" pitchFamily="18" charset="0"/>
              </a:rPr>
              <a:t>A hallgatóknak az állatorvosi munkához szükséges első napi tudást és készségeket, szakértelmet (Day </a:t>
            </a:r>
            <a:r>
              <a:rPr lang="hu-HU" sz="2200" dirty="0" err="1">
                <a:latin typeface="Times New Roman" panose="02020603050405020304" pitchFamily="18" charset="0"/>
                <a:cs typeface="Times New Roman" panose="02020603050405020304" pitchFamily="18" charset="0"/>
              </a:rPr>
              <a:t>One</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Competencies</a:t>
            </a:r>
            <a:r>
              <a:rPr lang="hu-HU" sz="2200" dirty="0">
                <a:latin typeface="Times New Roman" panose="02020603050405020304" pitchFamily="18" charset="0"/>
                <a:cs typeface="Times New Roman" panose="02020603050405020304" pitchFamily="18" charset="0"/>
              </a:rPr>
              <a:t>) meg kell szerezniük.</a:t>
            </a:r>
          </a:p>
          <a:p>
            <a:r>
              <a:rPr lang="hu-HU" sz="2200" dirty="0">
                <a:latin typeface="Times New Roman" panose="02020603050405020304" pitchFamily="18" charset="0"/>
                <a:cs typeface="Times New Roman" panose="02020603050405020304" pitchFamily="18" charset="0"/>
              </a:rPr>
              <a:t>Az oktatásban résztvevő szakembereknek rendszeres továbbképzésen kell részt venniük.</a:t>
            </a:r>
          </a:p>
        </p:txBody>
      </p:sp>
      <p:sp>
        <p:nvSpPr>
          <p:cNvPr id="4" name="Szöveg helye 3">
            <a:extLst>
              <a:ext uri="{FF2B5EF4-FFF2-40B4-BE49-F238E27FC236}">
                <a16:creationId xmlns:a16="http://schemas.microsoft.com/office/drawing/2014/main" id="{37308D34-9EAF-70CE-8901-C7E1D31C0B38}"/>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BE66C649-FE19-0724-8C5F-8E1F027383A5}"/>
              </a:ext>
            </a:extLst>
          </p:cNvPr>
          <p:cNvSpPr>
            <a:spLocks noGrp="1"/>
          </p:cNvSpPr>
          <p:nvPr>
            <p:ph type="sldNum" sz="quarter" idx="12"/>
          </p:nvPr>
        </p:nvSpPr>
        <p:spPr/>
        <p:txBody>
          <a:bodyPr/>
          <a:lstStyle/>
          <a:p>
            <a:fld id="{2066355A-084C-D24E-9AD2-7E4FC41EA627}" type="slidenum">
              <a:rPr lang="en-US" smtClean="0"/>
              <a:pPr/>
              <a:t>16</a:t>
            </a:fld>
            <a:endParaRPr lang="en-US"/>
          </a:p>
        </p:txBody>
      </p:sp>
    </p:spTree>
    <p:extLst>
      <p:ext uri="{BB962C8B-B14F-4D97-AF65-F5344CB8AC3E}">
        <p14:creationId xmlns:p14="http://schemas.microsoft.com/office/powerpoint/2010/main" val="319368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err="1">
                <a:latin typeface="Times New Roman" panose="02020603050405020304" pitchFamily="18" charset="0"/>
                <a:cs typeface="Times New Roman" panose="02020603050405020304" pitchFamily="18" charset="0"/>
              </a:rPr>
              <a:t>Biobiztonság</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1755228"/>
            <a:ext cx="7709816" cy="4246179"/>
          </a:xfrm>
        </p:spPr>
        <p:txBody>
          <a:bodyPr>
            <a:normAutofit/>
          </a:bodyPr>
          <a:lstStyle/>
          <a:p>
            <a:r>
              <a:rPr lang="hu-HU" b="1" u="sng" dirty="0">
                <a:latin typeface="Times New Roman" panose="02020603050405020304" pitchFamily="18" charset="0"/>
                <a:cs typeface="Times New Roman" panose="02020603050405020304" pitchFamily="18" charset="0"/>
              </a:rPr>
              <a:t>Cél</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p>
          <a:p>
            <a:pPr lvl="1"/>
            <a:r>
              <a:rPr lang="hu-HU" dirty="0">
                <a:latin typeface="Times New Roman" panose="02020603050405020304" pitchFamily="18" charset="0"/>
                <a:cs typeface="Times New Roman" panose="02020603050405020304" pitchFamily="18" charset="0"/>
              </a:rPr>
              <a:t>se a dolgozók, se a hallgatók ne fertőződjenek meg az egyetemen és</a:t>
            </a:r>
          </a:p>
          <a:p>
            <a:pPr lvl="1"/>
            <a:r>
              <a:rPr lang="hu-HU" dirty="0">
                <a:latin typeface="Times New Roman" panose="02020603050405020304" pitchFamily="18" charset="0"/>
                <a:cs typeface="Times New Roman" panose="02020603050405020304" pitchFamily="18" charset="0"/>
              </a:rPr>
              <a:t>ne kerüljön ki fertőző anyag az egyetemről.</a:t>
            </a:r>
          </a:p>
          <a:p>
            <a:r>
              <a:rPr lang="hu-HU" dirty="0">
                <a:latin typeface="Times New Roman" panose="02020603050405020304" pitchFamily="18" charset="0"/>
                <a:cs typeface="Times New Roman" panose="02020603050405020304" pitchFamily="18" charset="0"/>
              </a:rPr>
              <a:t>Az egyetemi </a:t>
            </a:r>
            <a:r>
              <a:rPr lang="hu-HU" dirty="0" err="1">
                <a:latin typeface="Times New Roman" panose="02020603050405020304" pitchFamily="18" charset="0"/>
                <a:cs typeface="Times New Roman" panose="02020603050405020304" pitchFamily="18" charset="0"/>
              </a:rPr>
              <a:t>biobiztonsági</a:t>
            </a:r>
            <a:r>
              <a:rPr lang="hu-HU" dirty="0">
                <a:latin typeface="Times New Roman" panose="02020603050405020304" pitchFamily="18" charset="0"/>
                <a:cs typeface="Times New Roman" panose="02020603050405020304" pitchFamily="18" charset="0"/>
              </a:rPr>
              <a:t> szabályokat a </a:t>
            </a:r>
            <a:r>
              <a:rPr lang="hu-HU" dirty="0" err="1">
                <a:latin typeface="Times New Roman" panose="02020603050405020304" pitchFamily="18" charset="0"/>
                <a:cs typeface="Times New Roman" panose="02020603050405020304" pitchFamily="18" charset="0"/>
              </a:rPr>
              <a:t>Biobiztonsági</a:t>
            </a:r>
            <a:r>
              <a:rPr lang="hu-HU" dirty="0">
                <a:latin typeface="Times New Roman" panose="02020603050405020304" pitchFamily="18" charset="0"/>
                <a:cs typeface="Times New Roman" panose="02020603050405020304" pitchFamily="18" charset="0"/>
              </a:rPr>
              <a:t> kézikönyv tartalmazza (</a:t>
            </a:r>
            <a:r>
              <a:rPr lang="hu-HU" dirty="0">
                <a:latin typeface="Times New Roman" panose="02020603050405020304" pitchFamily="18" charset="0"/>
                <a:cs typeface="Times New Roman" panose="02020603050405020304" pitchFamily="18" charset="0"/>
                <a:hlinkClick r:id="rId2"/>
              </a:rPr>
              <a:t>https://univet.hu/hu/biobiztonsag/</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Rendszeres munkavédelmi és </a:t>
            </a:r>
            <a:r>
              <a:rPr lang="hu-HU" dirty="0" err="1">
                <a:latin typeface="Times New Roman" panose="02020603050405020304" pitchFamily="18" charset="0"/>
                <a:cs typeface="Times New Roman" panose="02020603050405020304" pitchFamily="18" charset="0"/>
              </a:rPr>
              <a:t>biobiztonsági</a:t>
            </a:r>
            <a:r>
              <a:rPr lang="hu-HU" dirty="0">
                <a:latin typeface="Times New Roman" panose="02020603050405020304" pitchFamily="18" charset="0"/>
                <a:cs typeface="Times New Roman" panose="02020603050405020304" pitchFamily="18" charset="0"/>
              </a:rPr>
              <a:t> oktatás van az egyetemen online formában, vizsgával.</a:t>
            </a:r>
          </a:p>
          <a:p>
            <a:r>
              <a:rPr lang="hu-HU" dirty="0">
                <a:latin typeface="Times New Roman" panose="02020603050405020304" pitchFamily="18" charset="0"/>
                <a:cs typeface="Times New Roman" panose="02020603050405020304" pitchFamily="18" charset="0"/>
              </a:rPr>
              <a:t>Az egyetemi </a:t>
            </a:r>
            <a:r>
              <a:rPr lang="hu-HU" dirty="0" err="1">
                <a:latin typeface="Times New Roman" panose="02020603050405020304" pitchFamily="18" charset="0"/>
                <a:cs typeface="Times New Roman" panose="02020603050405020304" pitchFamily="18" charset="0"/>
              </a:rPr>
              <a:t>biobiztonság</a:t>
            </a:r>
            <a:r>
              <a:rPr lang="hu-HU" dirty="0">
                <a:latin typeface="Times New Roman" panose="02020603050405020304" pitchFamily="18" charset="0"/>
                <a:cs typeface="Times New Roman" panose="02020603050405020304" pitchFamily="18" charset="0"/>
              </a:rPr>
              <a:t> szakmai hátterét a Biológiai Biztonsági Tanácsadó Testület biztosítja.</a:t>
            </a:r>
          </a:p>
          <a:p>
            <a:r>
              <a:rPr lang="hu-HU" dirty="0">
                <a:latin typeface="Times New Roman" panose="02020603050405020304" pitchFamily="18" charset="0"/>
                <a:cs typeface="Times New Roman" panose="02020603050405020304" pitchFamily="18" charset="0"/>
              </a:rPr>
              <a:t>A Biológiai Biztonsági Tanácsadó Testület rendszeres helyszíni ellenőrzéseket végez.</a:t>
            </a:r>
          </a:p>
          <a:p>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668C93BE-D60C-AF6B-5677-09C23B8D33A4}"/>
              </a:ext>
            </a:extLst>
          </p:cNvPr>
          <p:cNvSpPr>
            <a:spLocks noGrp="1"/>
          </p:cNvSpPr>
          <p:nvPr>
            <p:ph type="sldNum" sz="quarter" idx="12"/>
          </p:nvPr>
        </p:nvSpPr>
        <p:spPr/>
        <p:txBody>
          <a:bodyPr/>
          <a:lstStyle/>
          <a:p>
            <a:fld id="{2066355A-084C-D24E-9AD2-7E4FC41EA627}" type="slidenum">
              <a:rPr lang="en-US" smtClean="0"/>
              <a:pPr/>
              <a:t>17</a:t>
            </a:fld>
            <a:endParaRPr lang="en-US"/>
          </a:p>
        </p:txBody>
      </p:sp>
    </p:spTree>
    <p:extLst>
      <p:ext uri="{BB962C8B-B14F-4D97-AF65-F5344CB8AC3E}">
        <p14:creationId xmlns:p14="http://schemas.microsoft.com/office/powerpoint/2010/main" val="285351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Minőségirányítás</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1818289"/>
            <a:ext cx="7859350" cy="4288221"/>
          </a:xfrm>
        </p:spPr>
        <p:txBody>
          <a:bodyPr>
            <a:normAutofit/>
          </a:bodyPr>
          <a:lstStyle/>
          <a:p>
            <a:r>
              <a:rPr lang="hu-HU" dirty="0">
                <a:latin typeface="Times New Roman" panose="02020603050405020304" pitchFamily="18" charset="0"/>
                <a:cs typeface="Times New Roman" panose="02020603050405020304" pitchFamily="18" charset="0"/>
              </a:rPr>
              <a:t>Cél: </a:t>
            </a:r>
          </a:p>
          <a:p>
            <a:pPr lvl="1"/>
            <a:r>
              <a:rPr lang="hu-HU" sz="2000" dirty="0">
                <a:latin typeface="Times New Roman" panose="02020603050405020304" pitchFamily="18" charset="0"/>
                <a:cs typeface="Times New Roman" panose="02020603050405020304" pitchFamily="18" charset="0"/>
              </a:rPr>
              <a:t>az egyetem szakmai színvonalának állandó emelése és</a:t>
            </a:r>
          </a:p>
          <a:p>
            <a:pPr lvl="1"/>
            <a:r>
              <a:rPr lang="hu-HU" sz="2000" dirty="0">
                <a:latin typeface="Times New Roman" panose="02020603050405020304" pitchFamily="18" charset="0"/>
                <a:cs typeface="Times New Roman" panose="02020603050405020304" pitchFamily="18" charset="0"/>
              </a:rPr>
              <a:t>az egyetem működésének folyamatos fejlesztése.</a:t>
            </a:r>
          </a:p>
          <a:p>
            <a:r>
              <a:rPr lang="hu-HU" dirty="0">
                <a:latin typeface="Times New Roman" panose="02020603050405020304" pitchFamily="18" charset="0"/>
                <a:cs typeface="Times New Roman" panose="02020603050405020304" pitchFamily="18" charset="0"/>
              </a:rPr>
              <a:t>Az egyetemi minőségügyi testülete az Akkreditációs és Minőségügyi Bizottság (AMB).</a:t>
            </a:r>
          </a:p>
          <a:p>
            <a:r>
              <a:rPr lang="hu-HU" dirty="0">
                <a:latin typeface="Times New Roman" panose="02020603050405020304" pitchFamily="18" charset="0"/>
                <a:cs typeface="Times New Roman" panose="02020603050405020304" pitchFamily="18" charset="0"/>
              </a:rPr>
              <a:t>Az egyetemi minőségügy kiemelten fontos szereplői a tanszéki minőségügyi felelősök. </a:t>
            </a:r>
          </a:p>
          <a:p>
            <a:r>
              <a:rPr lang="hu-HU" dirty="0">
                <a:latin typeface="Times New Roman" panose="02020603050405020304" pitchFamily="18" charset="0"/>
                <a:cs typeface="Times New Roman" panose="02020603050405020304" pitchFamily="18" charset="0"/>
              </a:rPr>
              <a:t>Az egyetem minőségügyi dokumentumai (Küldetésnyilatkozat, Minőségpolitika, Minőségbiztosítási szabályzat, ESG alapú minőségfejlesztési terv) és a minőségirányítási  eljárások a honlapon elérhetők.</a:t>
            </a:r>
          </a:p>
          <a:p>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1BC5293D-81B1-A170-A0C7-4EA21C63281D}"/>
              </a:ext>
            </a:extLst>
          </p:cNvPr>
          <p:cNvSpPr>
            <a:spLocks noGrp="1"/>
          </p:cNvSpPr>
          <p:nvPr>
            <p:ph type="sldNum" sz="quarter" idx="12"/>
          </p:nvPr>
        </p:nvSpPr>
        <p:spPr/>
        <p:txBody>
          <a:bodyPr/>
          <a:lstStyle/>
          <a:p>
            <a:fld id="{2066355A-084C-D24E-9AD2-7E4FC41EA627}" type="slidenum">
              <a:rPr lang="en-US" smtClean="0"/>
              <a:pPr/>
              <a:t>18</a:t>
            </a:fld>
            <a:endParaRPr lang="en-US"/>
          </a:p>
        </p:txBody>
      </p:sp>
    </p:spTree>
    <p:extLst>
      <p:ext uri="{BB962C8B-B14F-4D97-AF65-F5344CB8AC3E}">
        <p14:creationId xmlns:p14="http://schemas.microsoft.com/office/powerpoint/2010/main" val="332540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Minőségirányítás</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1082566" y="1634836"/>
            <a:ext cx="7073462" cy="4503205"/>
          </a:xfrm>
        </p:spPr>
        <p:txBody>
          <a:bodyPr>
            <a:normAutofit/>
          </a:bodyPr>
          <a:lstStyle/>
          <a:p>
            <a:r>
              <a:rPr lang="hu-HU" dirty="0">
                <a:latin typeface="Times New Roman" panose="02020603050405020304" pitchFamily="18" charset="0"/>
                <a:cs typeface="Times New Roman" panose="02020603050405020304" pitchFamily="18" charset="0"/>
              </a:rPr>
              <a:t>Az egyetem minden működési területén érvényesül a PDCA minőségirányítási elv:</a:t>
            </a:r>
          </a:p>
          <a:p>
            <a:pPr lvl="1"/>
            <a:r>
              <a:rPr lang="hu-HU" dirty="0">
                <a:latin typeface="Times New Roman" panose="02020603050405020304" pitchFamily="18" charset="0"/>
                <a:cs typeface="Times New Roman" panose="02020603050405020304" pitchFamily="18" charset="0"/>
              </a:rPr>
              <a:t>tervezés – végrehajtás – ellenőrzés – beavatkozás (</a:t>
            </a:r>
            <a:r>
              <a:rPr lang="hu-HU" dirty="0" err="1">
                <a:latin typeface="Times New Roman" panose="02020603050405020304" pitchFamily="18" charset="0"/>
                <a:cs typeface="Times New Roman" panose="02020603050405020304" pitchFamily="18" charset="0"/>
              </a:rPr>
              <a:t>plan</a:t>
            </a:r>
            <a:r>
              <a:rPr lang="hu-HU" dirty="0">
                <a:latin typeface="Times New Roman" panose="02020603050405020304" pitchFamily="18" charset="0"/>
                <a:cs typeface="Times New Roman" panose="02020603050405020304" pitchFamily="18" charset="0"/>
              </a:rPr>
              <a:t> – </a:t>
            </a:r>
            <a:r>
              <a:rPr lang="hu-HU" dirty="0" err="1">
                <a:latin typeface="Times New Roman" panose="02020603050405020304" pitchFamily="18" charset="0"/>
                <a:cs typeface="Times New Roman" panose="02020603050405020304" pitchFamily="18" charset="0"/>
              </a:rPr>
              <a:t>do</a:t>
            </a:r>
            <a:r>
              <a:rPr lang="hu-HU" dirty="0">
                <a:latin typeface="Times New Roman" panose="02020603050405020304" pitchFamily="18" charset="0"/>
                <a:cs typeface="Times New Roman" panose="02020603050405020304" pitchFamily="18" charset="0"/>
              </a:rPr>
              <a:t> – </a:t>
            </a:r>
            <a:r>
              <a:rPr lang="hu-HU" dirty="0" err="1">
                <a:latin typeface="Times New Roman" panose="02020603050405020304" pitchFamily="18" charset="0"/>
                <a:cs typeface="Times New Roman" panose="02020603050405020304" pitchFamily="18" charset="0"/>
              </a:rPr>
              <a:t>check</a:t>
            </a:r>
            <a:r>
              <a:rPr lang="hu-HU" dirty="0">
                <a:latin typeface="Times New Roman" panose="02020603050405020304" pitchFamily="18" charset="0"/>
                <a:cs typeface="Times New Roman" panose="02020603050405020304" pitchFamily="18" charset="0"/>
              </a:rPr>
              <a:t> – </a:t>
            </a:r>
            <a:r>
              <a:rPr lang="hu-HU" dirty="0" err="1">
                <a:latin typeface="Times New Roman" panose="02020603050405020304" pitchFamily="18" charset="0"/>
                <a:cs typeface="Times New Roman" panose="02020603050405020304" pitchFamily="18" charset="0"/>
              </a:rPr>
              <a:t>act</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Minden, az egyetemen zajló folyamat (oktatás, kutatás, klinikai munka, gazdálkodás stb.) tervezve és szabályozva van (tervezés – </a:t>
            </a:r>
            <a:r>
              <a:rPr lang="hu-HU" dirty="0" err="1">
                <a:latin typeface="Times New Roman" panose="02020603050405020304" pitchFamily="18" charset="0"/>
                <a:cs typeface="Times New Roman" panose="02020603050405020304" pitchFamily="18" charset="0"/>
              </a:rPr>
              <a:t>plan</a:t>
            </a:r>
            <a:r>
              <a:rPr lang="hu-HU" dirty="0">
                <a:latin typeface="Times New Roman" panose="02020603050405020304" pitchFamily="18" charset="0"/>
                <a:cs typeface="Times New Roman" panose="02020603050405020304" pitchFamily="18" charset="0"/>
              </a:rPr>
              <a:t>):</a:t>
            </a:r>
          </a:p>
          <a:p>
            <a:pPr lvl="1"/>
            <a:r>
              <a:rPr lang="hu-HU" dirty="0">
                <a:latin typeface="Times New Roman" panose="02020603050405020304" pitchFamily="18" charset="0"/>
                <a:cs typeface="Times New Roman" panose="02020603050405020304" pitchFamily="18" charset="0"/>
              </a:rPr>
              <a:t>A szabályzatok az egyetemi honlap intranet felületén elérhetők; </a:t>
            </a:r>
          </a:p>
          <a:p>
            <a:pPr lvl="1"/>
            <a:r>
              <a:rPr lang="hu-HU" dirty="0">
                <a:latin typeface="Times New Roman" panose="02020603050405020304" pitchFamily="18" charset="0"/>
                <a:cs typeface="Times New Roman" panose="02020603050405020304" pitchFamily="18" charset="0"/>
              </a:rPr>
              <a:t>Az ügyrendek az egyetemi honlap intranet felületén elérhetők;  </a:t>
            </a:r>
          </a:p>
          <a:p>
            <a:pPr lvl="1"/>
            <a:r>
              <a:rPr lang="hu-HU" dirty="0">
                <a:latin typeface="Times New Roman" panose="02020603050405020304" pitchFamily="18" charset="0"/>
                <a:cs typeface="Times New Roman" panose="02020603050405020304" pitchFamily="18" charset="0"/>
              </a:rPr>
              <a:t>Az egyes területeken a döntések előkészítése bizottsági munkában folyik. A bizottságok az egyetemi honlap intranet felületén elérhetők.</a:t>
            </a:r>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617F63B5-F49C-E3C5-7D75-F88BBBD8A468}"/>
              </a:ext>
            </a:extLst>
          </p:cNvPr>
          <p:cNvSpPr>
            <a:spLocks noGrp="1"/>
          </p:cNvSpPr>
          <p:nvPr>
            <p:ph type="sldNum" sz="quarter" idx="12"/>
          </p:nvPr>
        </p:nvSpPr>
        <p:spPr/>
        <p:txBody>
          <a:bodyPr/>
          <a:lstStyle/>
          <a:p>
            <a:fld id="{2066355A-084C-D24E-9AD2-7E4FC41EA627}" type="slidenum">
              <a:rPr lang="en-US" smtClean="0"/>
              <a:pPr/>
              <a:t>19</a:t>
            </a:fld>
            <a:endParaRPr lang="en-US"/>
          </a:p>
        </p:txBody>
      </p:sp>
    </p:spTree>
    <p:extLst>
      <p:ext uri="{BB962C8B-B14F-4D97-AF65-F5344CB8AC3E}">
        <p14:creationId xmlns:p14="http://schemas.microsoft.com/office/powerpoint/2010/main" val="413351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30C9150-F957-0477-3083-1FED77583351}"/>
              </a:ext>
            </a:extLst>
          </p:cNvPr>
          <p:cNvSpPr>
            <a:spLocks noGrp="1"/>
          </p:cNvSpPr>
          <p:nvPr>
            <p:ph type="title"/>
          </p:nvPr>
        </p:nvSpPr>
        <p:spPr>
          <a:xfrm>
            <a:off x="717092" y="1034958"/>
            <a:ext cx="7709816" cy="673262"/>
          </a:xfrm>
        </p:spPr>
        <p:txBody>
          <a:bodyPr/>
          <a:lstStyle/>
          <a:p>
            <a:pPr algn="ctr"/>
            <a:r>
              <a:rPr lang="hu-HU" dirty="0">
                <a:latin typeface="Times New Roman" panose="02020603050405020304" pitchFamily="18" charset="0"/>
                <a:cs typeface="Times New Roman" panose="02020603050405020304" pitchFamily="18" charset="0"/>
              </a:rPr>
              <a:t>Az akkreditáció háttere</a:t>
            </a:r>
          </a:p>
        </p:txBody>
      </p:sp>
      <p:sp>
        <p:nvSpPr>
          <p:cNvPr id="3" name="Tartalom helye 2">
            <a:extLst>
              <a:ext uri="{FF2B5EF4-FFF2-40B4-BE49-F238E27FC236}">
                <a16:creationId xmlns:a16="http://schemas.microsoft.com/office/drawing/2014/main" id="{8DAA133A-C214-9324-6D4F-D471469D01A2}"/>
              </a:ext>
            </a:extLst>
          </p:cNvPr>
          <p:cNvSpPr>
            <a:spLocks noGrp="1"/>
          </p:cNvSpPr>
          <p:nvPr>
            <p:ph idx="1"/>
          </p:nvPr>
        </p:nvSpPr>
        <p:spPr>
          <a:xfrm>
            <a:off x="717092" y="2112579"/>
            <a:ext cx="7709816" cy="3710463"/>
          </a:xfrm>
        </p:spPr>
        <p:txBody>
          <a:bodyPr/>
          <a:lstStyle/>
          <a:p>
            <a:r>
              <a:rPr lang="hu-HU" dirty="0">
                <a:latin typeface="Times New Roman" panose="02020603050405020304" pitchFamily="18" charset="0"/>
                <a:cs typeface="Times New Roman" panose="02020603050405020304" pitchFamily="18" charset="0"/>
              </a:rPr>
              <a:t>Az állatorvosképzés az egyike annak a hét felsőfokú képzésnek az Európai Unióban, amelynek tartalmát és formáját európai irányelvek határozzák meg.</a:t>
            </a:r>
          </a:p>
          <a:p>
            <a:r>
              <a:rPr lang="hu-HU" dirty="0">
                <a:latin typeface="Times New Roman" panose="02020603050405020304" pitchFamily="18" charset="0"/>
                <a:cs typeface="Times New Roman" panose="02020603050405020304" pitchFamily="18" charset="0"/>
              </a:rPr>
              <a:t>Az Európai Állatorvosképzés Értékelési Rendszere egy európai szintű szakmaspecifikus akkreditációs rendszer.</a:t>
            </a:r>
          </a:p>
          <a:p>
            <a:r>
              <a:rPr lang="hu-HU" dirty="0">
                <a:latin typeface="Times New Roman" panose="02020603050405020304" pitchFamily="18" charset="0"/>
                <a:cs typeface="Times New Roman" panose="02020603050405020304" pitchFamily="18" charset="0"/>
              </a:rPr>
              <a:t>Az EAEVE az Európai Felsőoktatási Minőségbiztosítási Szövetség (European </a:t>
            </a:r>
            <a:r>
              <a:rPr lang="hu-HU" dirty="0" err="1">
                <a:latin typeface="Times New Roman" panose="02020603050405020304" pitchFamily="18" charset="0"/>
                <a:cs typeface="Times New Roman" panose="02020603050405020304" pitchFamily="18" charset="0"/>
              </a:rPr>
              <a:t>Association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Quality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Assurance</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Higher</a:t>
            </a:r>
            <a:r>
              <a:rPr lang="hu-HU" dirty="0">
                <a:latin typeface="Times New Roman" panose="02020603050405020304" pitchFamily="18" charset="0"/>
                <a:cs typeface="Times New Roman" panose="02020603050405020304" pitchFamily="18" charset="0"/>
              </a:rPr>
              <a:t> Education, ENQA) tagja ugyanúgy, mint a Magyar Felsőoktatási Akkreditációs Bizottság (MAB).</a:t>
            </a:r>
          </a:p>
          <a:p>
            <a:endParaRPr lang="hu-HU" dirty="0"/>
          </a:p>
          <a:p>
            <a:pPr marL="0" indent="0">
              <a:buNone/>
            </a:pPr>
            <a:endParaRPr lang="hu-HU" dirty="0"/>
          </a:p>
        </p:txBody>
      </p:sp>
      <p:sp>
        <p:nvSpPr>
          <p:cNvPr id="4" name="Szöveg helye 3">
            <a:extLst>
              <a:ext uri="{FF2B5EF4-FFF2-40B4-BE49-F238E27FC236}">
                <a16:creationId xmlns:a16="http://schemas.microsoft.com/office/drawing/2014/main" id="{710AEF9E-9971-68F4-B317-751C74A87974}"/>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0AE5A5BE-E592-D908-59CC-4062DC837D2B}"/>
              </a:ext>
            </a:extLst>
          </p:cNvPr>
          <p:cNvSpPr>
            <a:spLocks noGrp="1"/>
          </p:cNvSpPr>
          <p:nvPr>
            <p:ph type="sldNum" sz="quarter" idx="12"/>
          </p:nvPr>
        </p:nvSpPr>
        <p:spPr/>
        <p:txBody>
          <a:bodyPr/>
          <a:lstStyle/>
          <a:p>
            <a:fld id="{2066355A-084C-D24E-9AD2-7E4FC41EA627}" type="slidenum">
              <a:rPr lang="en-US" smtClean="0"/>
              <a:pPr/>
              <a:t>2</a:t>
            </a:fld>
            <a:endParaRPr lang="en-US"/>
          </a:p>
        </p:txBody>
      </p:sp>
    </p:spTree>
    <p:extLst>
      <p:ext uri="{BB962C8B-B14F-4D97-AF65-F5344CB8AC3E}">
        <p14:creationId xmlns:p14="http://schemas.microsoft.com/office/powerpoint/2010/main" val="156538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ADEC2F-7562-2257-12C2-8D88D9C5739F}"/>
              </a:ext>
            </a:extLst>
          </p:cNvPr>
          <p:cNvSpPr>
            <a:spLocks noGrp="1"/>
          </p:cNvSpPr>
          <p:nvPr>
            <p:ph type="title"/>
          </p:nvPr>
        </p:nvSpPr>
        <p:spPr>
          <a:xfrm>
            <a:off x="717092" y="1034958"/>
            <a:ext cx="7709816" cy="599878"/>
          </a:xfrm>
        </p:spPr>
        <p:txBody>
          <a:bodyPr/>
          <a:lstStyle/>
          <a:p>
            <a:pPr algn="ctr"/>
            <a:r>
              <a:rPr lang="hu-HU" dirty="0">
                <a:latin typeface="Times New Roman" panose="02020603050405020304" pitchFamily="18" charset="0"/>
                <a:cs typeface="Times New Roman" panose="02020603050405020304" pitchFamily="18" charset="0"/>
              </a:rPr>
              <a:t>Minőségirányítás </a:t>
            </a:r>
          </a:p>
        </p:txBody>
      </p:sp>
      <p:sp>
        <p:nvSpPr>
          <p:cNvPr id="3" name="Tartalom helye 2">
            <a:extLst>
              <a:ext uri="{FF2B5EF4-FFF2-40B4-BE49-F238E27FC236}">
                <a16:creationId xmlns:a16="http://schemas.microsoft.com/office/drawing/2014/main" id="{98E2823F-4658-CCB5-0513-F9F317055872}"/>
              </a:ext>
            </a:extLst>
          </p:cNvPr>
          <p:cNvSpPr>
            <a:spLocks noGrp="1"/>
          </p:cNvSpPr>
          <p:nvPr>
            <p:ph idx="1"/>
          </p:nvPr>
        </p:nvSpPr>
        <p:spPr>
          <a:xfrm>
            <a:off x="717092" y="1634836"/>
            <a:ext cx="7417916" cy="4072281"/>
          </a:xfrm>
        </p:spPr>
        <p:txBody>
          <a:bodyPr>
            <a:normAutofit/>
          </a:bodyPr>
          <a:lstStyle/>
          <a:p>
            <a:r>
              <a:rPr lang="hu-HU" dirty="0">
                <a:latin typeface="Times New Roman" panose="02020603050405020304" pitchFamily="18" charset="0"/>
                <a:cs typeface="Times New Roman" panose="02020603050405020304" pitchFamily="18" charset="0"/>
              </a:rPr>
              <a:t>Az egyetem működési folyamatait (végrehajtás – </a:t>
            </a:r>
            <a:r>
              <a:rPr lang="hu-HU" dirty="0" err="1">
                <a:latin typeface="Times New Roman" panose="02020603050405020304" pitchFamily="18" charset="0"/>
                <a:cs typeface="Times New Roman" panose="02020603050405020304" pitchFamily="18" charset="0"/>
              </a:rPr>
              <a:t>do</a:t>
            </a:r>
            <a:r>
              <a:rPr lang="hu-HU" dirty="0">
                <a:latin typeface="Times New Roman" panose="02020603050405020304" pitchFamily="18" charset="0"/>
                <a:cs typeface="Times New Roman" panose="02020603050405020304" pitchFamily="18" charset="0"/>
              </a:rPr>
              <a:t>) az egyes felelősök rendszeresen ellenőrzik (ellenőrzés – </a:t>
            </a:r>
            <a:r>
              <a:rPr lang="hu-HU" dirty="0" err="1">
                <a:latin typeface="Times New Roman" panose="02020603050405020304" pitchFamily="18" charset="0"/>
                <a:cs typeface="Times New Roman" panose="02020603050405020304" pitchFamily="18" charset="0"/>
              </a:rPr>
              <a:t>check</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Az ellenőrzések alapján szükséges módosítások, helyesbítések, kiigazítások megtörténnek (beavatkozás – </a:t>
            </a:r>
            <a:r>
              <a:rPr lang="hu-HU" dirty="0" err="1">
                <a:latin typeface="Times New Roman" panose="02020603050405020304" pitchFamily="18" charset="0"/>
                <a:cs typeface="Times New Roman" panose="02020603050405020304" pitchFamily="18" charset="0"/>
              </a:rPr>
              <a:t>act</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Az egyetem rendszeresen megkéri a dolgozók, a hallgatók és a külső partnerek véleményét, és ezeket az ME-09 számú eljárás alapján értékeli; A rendszeres vélemény nyilvánítás összegzése és kiértékelése az intraneten elérhető.</a:t>
            </a:r>
          </a:p>
          <a:p>
            <a:r>
              <a:rPr lang="hu-HU" dirty="0">
                <a:latin typeface="Times New Roman" panose="02020603050405020304" pitchFamily="18" charset="0"/>
                <a:cs typeface="Times New Roman" panose="02020603050405020304" pitchFamily="18" charset="0"/>
              </a:rPr>
              <a:t>Az egyetem munkatársai és hallgatói rektori és tanszékvezetői tájékoztatókon, tanszéki értekezleteken, szenátusi jegyzőkönyvek, kör-</a:t>
            </a:r>
            <a:r>
              <a:rPr lang="hu-HU" dirty="0" err="1">
                <a:latin typeface="Times New Roman" panose="02020603050405020304" pitchFamily="18" charset="0"/>
                <a:cs typeface="Times New Roman" panose="02020603050405020304" pitchFamily="18" charset="0"/>
              </a:rPr>
              <a:t>emailek</a:t>
            </a:r>
            <a:r>
              <a:rPr lang="hu-HU" dirty="0">
                <a:latin typeface="Times New Roman" panose="02020603050405020304" pitchFamily="18" charset="0"/>
                <a:cs typeface="Times New Roman" panose="02020603050405020304" pitchFamily="18" charset="0"/>
              </a:rPr>
              <a:t>, az </a:t>
            </a:r>
            <a:r>
              <a:rPr lang="hu-HU" dirty="0" err="1">
                <a:latin typeface="Times New Roman" panose="02020603050405020304" pitchFamily="18" charset="0"/>
                <a:cs typeface="Times New Roman" panose="02020603050405020304" pitchFamily="18" charset="0"/>
              </a:rPr>
              <a:t>Univet</a:t>
            </a:r>
            <a:r>
              <a:rPr lang="hu-HU" dirty="0">
                <a:latin typeface="Times New Roman" panose="02020603050405020304" pitchFamily="18" charset="0"/>
                <a:cs typeface="Times New Roman" panose="02020603050405020304" pitchFamily="18" charset="0"/>
              </a:rPr>
              <a:t> újság</a:t>
            </a:r>
            <a:r>
              <a:rPr lang="hu-HU" sz="1800" u="sng" dirty="0">
                <a:solidFill>
                  <a:srgbClr val="0563C1"/>
                </a:solidFill>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segítségével vagy a honlapon elérhető információk révén tájékozódhatnak. </a:t>
            </a:r>
          </a:p>
          <a:p>
            <a:endParaRPr lang="hu-HU" dirty="0"/>
          </a:p>
        </p:txBody>
      </p:sp>
      <p:sp>
        <p:nvSpPr>
          <p:cNvPr id="4" name="Szöveg helye 3">
            <a:extLst>
              <a:ext uri="{FF2B5EF4-FFF2-40B4-BE49-F238E27FC236}">
                <a16:creationId xmlns:a16="http://schemas.microsoft.com/office/drawing/2014/main" id="{C57A656E-7A09-2373-03CE-369150D8EDD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7CFECA8B-E376-9941-B1E1-EE54E700854C}"/>
              </a:ext>
            </a:extLst>
          </p:cNvPr>
          <p:cNvSpPr>
            <a:spLocks noGrp="1"/>
          </p:cNvSpPr>
          <p:nvPr>
            <p:ph type="sldNum" sz="quarter" idx="12"/>
          </p:nvPr>
        </p:nvSpPr>
        <p:spPr/>
        <p:txBody>
          <a:bodyPr/>
          <a:lstStyle/>
          <a:p>
            <a:fld id="{2066355A-084C-D24E-9AD2-7E4FC41EA627}" type="slidenum">
              <a:rPr lang="en-US" smtClean="0"/>
              <a:pPr/>
              <a:t>20</a:t>
            </a:fld>
            <a:endParaRPr lang="en-US"/>
          </a:p>
        </p:txBody>
      </p:sp>
    </p:spTree>
    <p:extLst>
      <p:ext uri="{BB962C8B-B14F-4D97-AF65-F5344CB8AC3E}">
        <p14:creationId xmlns:p14="http://schemas.microsoft.com/office/powerpoint/2010/main" val="131402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088C15-B23B-B4E7-FA16-3C383CAE364B}"/>
              </a:ext>
            </a:extLst>
          </p:cNvPr>
          <p:cNvSpPr>
            <a:spLocks noGrp="1"/>
          </p:cNvSpPr>
          <p:nvPr>
            <p:ph type="title"/>
          </p:nvPr>
        </p:nvSpPr>
        <p:spPr>
          <a:xfrm>
            <a:off x="717092" y="1034958"/>
            <a:ext cx="7864799" cy="592875"/>
          </a:xfrm>
        </p:spPr>
        <p:txBody>
          <a:bodyPr/>
          <a:lstStyle/>
          <a:p>
            <a:pPr algn="ctr"/>
            <a:r>
              <a:rPr lang="hu-HU" dirty="0">
                <a:latin typeface="Times New Roman" panose="02020603050405020304" pitchFamily="18" charset="0"/>
                <a:cs typeface="Times New Roman" panose="02020603050405020304" pitchFamily="18" charset="0"/>
              </a:rPr>
              <a:t>A minőségirányítási rendszer tanúsítása</a:t>
            </a:r>
          </a:p>
        </p:txBody>
      </p:sp>
      <p:sp>
        <p:nvSpPr>
          <p:cNvPr id="3" name="Tartalom helye 2">
            <a:extLst>
              <a:ext uri="{FF2B5EF4-FFF2-40B4-BE49-F238E27FC236}">
                <a16:creationId xmlns:a16="http://schemas.microsoft.com/office/drawing/2014/main" id="{F59FF2CB-7067-6AB7-F83E-2D6F5720B4AC}"/>
              </a:ext>
            </a:extLst>
          </p:cNvPr>
          <p:cNvSpPr>
            <a:spLocks noGrp="1"/>
          </p:cNvSpPr>
          <p:nvPr>
            <p:ph idx="1"/>
          </p:nvPr>
        </p:nvSpPr>
        <p:spPr>
          <a:xfrm>
            <a:off x="717092" y="1627834"/>
            <a:ext cx="7709816" cy="4498330"/>
          </a:xfrm>
        </p:spPr>
        <p:txBody>
          <a:bodyPr>
            <a:normAutofit/>
          </a:bodyPr>
          <a:lstStyle/>
          <a:p>
            <a:r>
              <a:rPr lang="hu-HU" dirty="0">
                <a:latin typeface="Times New Roman" panose="02020603050405020304" pitchFamily="18" charset="0"/>
                <a:cs typeface="Times New Roman" panose="02020603050405020304" pitchFamily="18" charset="0"/>
              </a:rPr>
              <a:t>A MAB Akkreditációra 2023. január 25 – 26-án került sor, </a:t>
            </a:r>
            <a:r>
              <a:rPr lang="hu-HU" b="1" dirty="0">
                <a:latin typeface="Times New Roman" panose="02020603050405020304" pitchFamily="18" charset="0"/>
                <a:cs typeface="Times New Roman" panose="02020603050405020304" pitchFamily="18" charset="0"/>
              </a:rPr>
              <a:t>2023. június 30</a:t>
            </a:r>
            <a:r>
              <a:rPr lang="hu-HU" dirty="0">
                <a:latin typeface="Times New Roman" panose="02020603050405020304" pitchFamily="18" charset="0"/>
                <a:cs typeface="Times New Roman" panose="02020603050405020304" pitchFamily="18" charset="0"/>
              </a:rPr>
              <a:t>-án az egyetem akkreditált státust szerzett. </a:t>
            </a:r>
          </a:p>
          <a:p>
            <a:r>
              <a:rPr lang="hu-HU" dirty="0">
                <a:latin typeface="Times New Roman" panose="02020603050405020304" pitchFamily="18" charset="0"/>
                <a:cs typeface="Times New Roman" panose="02020603050405020304" pitchFamily="18" charset="0"/>
              </a:rPr>
              <a:t>Az Állatorvostudományi Egyetem (akkor SZIE Állatorvos-tudományi Kar) ISO 9001:2009 szabványnak megfelelő működését először 2012-ben tanúsította a </a:t>
            </a:r>
            <a:r>
              <a:rPr lang="hu-HU" dirty="0" err="1">
                <a:latin typeface="Times New Roman" panose="02020603050405020304" pitchFamily="18" charset="0"/>
                <a:cs typeface="Times New Roman" panose="02020603050405020304" pitchFamily="18" charset="0"/>
              </a:rPr>
              <a:t>CertUnion</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A legutolsó </a:t>
            </a:r>
            <a:r>
              <a:rPr lang="hu-HU" dirty="0" err="1">
                <a:latin typeface="Times New Roman" panose="02020603050405020304" pitchFamily="18" charset="0"/>
                <a:cs typeface="Times New Roman" panose="02020603050405020304" pitchFamily="18" charset="0"/>
              </a:rPr>
              <a:t>tanusító</a:t>
            </a:r>
            <a:r>
              <a:rPr lang="hu-HU" dirty="0">
                <a:latin typeface="Times New Roman" panose="02020603050405020304" pitchFamily="18" charset="0"/>
                <a:cs typeface="Times New Roman" panose="02020603050405020304" pitchFamily="18" charset="0"/>
              </a:rPr>
              <a:t> audit 2023. április 24 -26. között volt, a tanúsítást </a:t>
            </a:r>
            <a:r>
              <a:rPr lang="hu-HU" b="1" dirty="0">
                <a:latin typeface="Times New Roman" panose="02020603050405020304" pitchFamily="18" charset="0"/>
                <a:cs typeface="Times New Roman" panose="02020603050405020304" pitchFamily="18" charset="0"/>
              </a:rPr>
              <a:t>2023. május 15</a:t>
            </a:r>
            <a:r>
              <a:rPr lang="hu-HU" dirty="0">
                <a:latin typeface="Times New Roman" panose="02020603050405020304" pitchFamily="18" charset="0"/>
                <a:cs typeface="Times New Roman" panose="02020603050405020304" pitchFamily="18" charset="0"/>
              </a:rPr>
              <a:t>-én kapta meg az Egyetem. </a:t>
            </a:r>
          </a:p>
          <a:p>
            <a:r>
              <a:rPr lang="hu-HU" dirty="0">
                <a:latin typeface="Times New Roman" panose="02020603050405020304" pitchFamily="18" charset="0"/>
                <a:cs typeface="Times New Roman" panose="02020603050405020304" pitchFamily="18" charset="0"/>
              </a:rPr>
              <a:t>A külső auditok előtt az egyetemi minőségbiztosítási szakemberek belső auditokat végeznek.</a:t>
            </a:r>
          </a:p>
          <a:p>
            <a:r>
              <a:rPr lang="hu-HU" dirty="0">
                <a:latin typeface="Times New Roman" panose="02020603050405020304" pitchFamily="18" charset="0"/>
                <a:cs typeface="Times New Roman" panose="02020603050405020304" pitchFamily="18" charset="0"/>
              </a:rPr>
              <a:t>Az Állatorvostudományi Egyetemet legutóbb 2014-ben akkreditálta az Európai Állatorvosképző Intézmények Szövetsége (EAEVE), a következő akkreditációs látogatás 2023. szeptember 18-22. között lesz.</a:t>
            </a:r>
          </a:p>
          <a:p>
            <a:endParaRPr lang="hu-HU" dirty="0"/>
          </a:p>
          <a:p>
            <a:endParaRPr lang="hu-HU" dirty="0"/>
          </a:p>
        </p:txBody>
      </p:sp>
      <p:sp>
        <p:nvSpPr>
          <p:cNvPr id="4" name="Szöveg helye 3">
            <a:extLst>
              <a:ext uri="{FF2B5EF4-FFF2-40B4-BE49-F238E27FC236}">
                <a16:creationId xmlns:a16="http://schemas.microsoft.com/office/drawing/2014/main" id="{7A4669EC-3666-2F33-7FB8-28FD33155DBC}"/>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7994CE1C-9C93-3A92-4762-9B150B319428}"/>
              </a:ext>
            </a:extLst>
          </p:cNvPr>
          <p:cNvSpPr>
            <a:spLocks noGrp="1"/>
          </p:cNvSpPr>
          <p:nvPr>
            <p:ph type="sldNum" sz="quarter" idx="12"/>
          </p:nvPr>
        </p:nvSpPr>
        <p:spPr/>
        <p:txBody>
          <a:bodyPr/>
          <a:lstStyle/>
          <a:p>
            <a:fld id="{2066355A-084C-D24E-9AD2-7E4FC41EA627}" type="slidenum">
              <a:rPr lang="en-US" smtClean="0"/>
              <a:pPr/>
              <a:t>21</a:t>
            </a:fld>
            <a:endParaRPr lang="en-US"/>
          </a:p>
        </p:txBody>
      </p:sp>
    </p:spTree>
    <p:extLst>
      <p:ext uri="{BB962C8B-B14F-4D97-AF65-F5344CB8AC3E}">
        <p14:creationId xmlns:p14="http://schemas.microsoft.com/office/powerpoint/2010/main" val="209713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4A0A4C-EC82-647A-48A2-E8B9070AEF17}"/>
              </a:ext>
            </a:extLst>
          </p:cNvPr>
          <p:cNvSpPr>
            <a:spLocks noGrp="1"/>
          </p:cNvSpPr>
          <p:nvPr>
            <p:ph type="title"/>
          </p:nvPr>
        </p:nvSpPr>
        <p:spPr>
          <a:xfrm>
            <a:off x="717092" y="1034958"/>
            <a:ext cx="7709816" cy="683006"/>
          </a:xfrm>
        </p:spPr>
        <p:txBody>
          <a:bodyPr/>
          <a:lstStyle/>
          <a:p>
            <a:pPr algn="ctr"/>
            <a:r>
              <a:rPr lang="hu-HU" dirty="0">
                <a:latin typeface="Times New Roman" panose="02020603050405020304" pitchFamily="18" charset="0"/>
                <a:cs typeface="Times New Roman" panose="02020603050405020304" pitchFamily="18" charset="0"/>
              </a:rPr>
              <a:t>Hallgatóközpontúság</a:t>
            </a:r>
          </a:p>
        </p:txBody>
      </p:sp>
      <p:sp>
        <p:nvSpPr>
          <p:cNvPr id="3" name="Tartalom helye 2">
            <a:extLst>
              <a:ext uri="{FF2B5EF4-FFF2-40B4-BE49-F238E27FC236}">
                <a16:creationId xmlns:a16="http://schemas.microsoft.com/office/drawing/2014/main" id="{FFE447FB-4C07-C419-99D6-3D361DDD0394}"/>
              </a:ext>
            </a:extLst>
          </p:cNvPr>
          <p:cNvSpPr>
            <a:spLocks noGrp="1"/>
          </p:cNvSpPr>
          <p:nvPr>
            <p:ph idx="1"/>
          </p:nvPr>
        </p:nvSpPr>
        <p:spPr>
          <a:xfrm>
            <a:off x="717092" y="1717964"/>
            <a:ext cx="7709816" cy="4408199"/>
          </a:xfrm>
        </p:spPr>
        <p:txBody>
          <a:bodyPr>
            <a:normAutofit lnSpcReduction="10000"/>
          </a:bodyPr>
          <a:lstStyle/>
          <a:p>
            <a:pPr marL="0" indent="0">
              <a:buNone/>
            </a:pPr>
            <a:r>
              <a:rPr lang="hu-HU" dirty="0">
                <a:latin typeface="Times New Roman" panose="02020603050405020304" pitchFamily="18" charset="0"/>
                <a:cs typeface="Times New Roman" panose="02020603050405020304" pitchFamily="18" charset="0"/>
              </a:rPr>
              <a:t>Az értékelés során mindent a hallgató szemszögéből néznek.</a:t>
            </a:r>
          </a:p>
          <a:p>
            <a:pPr lvl="1"/>
            <a:r>
              <a:rPr lang="hu-HU" sz="2000" dirty="0">
                <a:latin typeface="Times New Roman" panose="02020603050405020304" pitchFamily="18" charset="0"/>
                <a:cs typeface="Times New Roman" panose="02020603050405020304" pitchFamily="18" charset="0"/>
              </a:rPr>
              <a:t>A hallgató a végzés időpontjára megszerzi-e az állatorvosi működés megkezdéséhez szükséges valamennyi szakmai ismeretet és képességet (Day </a:t>
            </a:r>
            <a:r>
              <a:rPr lang="hu-HU" sz="2000" dirty="0" err="1">
                <a:latin typeface="Times New Roman" panose="02020603050405020304" pitchFamily="18" charset="0"/>
                <a:cs typeface="Times New Roman" panose="02020603050405020304" pitchFamily="18" charset="0"/>
              </a:rPr>
              <a:t>One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Competencies</a:t>
            </a:r>
            <a:r>
              <a:rPr lang="hu-HU" sz="2000" dirty="0">
                <a:latin typeface="Times New Roman" panose="02020603050405020304" pitchFamily="18" charset="0"/>
                <a:cs typeface="Times New Roman" panose="02020603050405020304" pitchFamily="18" charset="0"/>
              </a:rPr>
              <a:t>).</a:t>
            </a:r>
          </a:p>
          <a:p>
            <a:pPr lvl="1"/>
            <a:r>
              <a:rPr lang="hu-HU" sz="2000" dirty="0">
                <a:latin typeface="Times New Roman" panose="02020603050405020304" pitchFamily="18" charset="0"/>
                <a:cs typeface="Times New Roman" panose="02020603050405020304" pitchFamily="18" charset="0"/>
              </a:rPr>
              <a:t>A tanulási környezet támogatja-e az ismeretek megszerzését.</a:t>
            </a:r>
          </a:p>
          <a:p>
            <a:pPr lvl="1"/>
            <a:r>
              <a:rPr lang="hu-HU" sz="2000" dirty="0">
                <a:latin typeface="Times New Roman" panose="02020603050405020304" pitchFamily="18" charset="0"/>
                <a:cs typeface="Times New Roman" panose="02020603050405020304" pitchFamily="18" charset="0"/>
              </a:rPr>
              <a:t>A hallgatók felvétele és előrehaladása előre meghatározott, átlátható elvek szerint történik.</a:t>
            </a:r>
          </a:p>
          <a:p>
            <a:pPr lvl="1"/>
            <a:r>
              <a:rPr lang="hu-HU" sz="2000" dirty="0">
                <a:latin typeface="Times New Roman" panose="02020603050405020304" pitchFamily="18" charset="0"/>
                <a:cs typeface="Times New Roman" panose="02020603050405020304" pitchFamily="18" charset="0"/>
              </a:rPr>
              <a:t>A hallgatók értékelése nyilvánosan elérhető követelmények alapján, elfogulatlanul folyik.</a:t>
            </a:r>
          </a:p>
          <a:p>
            <a:pPr lvl="1"/>
            <a:r>
              <a:rPr lang="hu-HU" sz="2000" dirty="0">
                <a:latin typeface="Times New Roman" panose="02020603050405020304" pitchFamily="18" charset="0"/>
                <a:cs typeface="Times New Roman" panose="02020603050405020304" pitchFamily="18" charset="0"/>
              </a:rPr>
              <a:t>Mód van arra, hogy a hallgatók javaslatokat tegyenek az egyetemnek.</a:t>
            </a:r>
          </a:p>
          <a:p>
            <a:pPr lvl="1"/>
            <a:r>
              <a:rPr lang="hu-HU" sz="2000" dirty="0">
                <a:latin typeface="Times New Roman" panose="02020603050405020304" pitchFamily="18" charset="0"/>
                <a:cs typeface="Times New Roman" panose="02020603050405020304" pitchFamily="18" charset="0"/>
              </a:rPr>
              <a:t>Az egyetem </a:t>
            </a:r>
            <a:r>
              <a:rPr lang="hu-HU" sz="2000" dirty="0" err="1">
                <a:latin typeface="Times New Roman" panose="02020603050405020304" pitchFamily="18" charset="0"/>
                <a:cs typeface="Times New Roman" panose="02020603050405020304" pitchFamily="18" charset="0"/>
              </a:rPr>
              <a:t>biobiztonsági</a:t>
            </a:r>
            <a:r>
              <a:rPr lang="hu-HU" sz="2000" dirty="0">
                <a:latin typeface="Times New Roman" panose="02020603050405020304" pitchFamily="18" charset="0"/>
                <a:cs typeface="Times New Roman" panose="02020603050405020304" pitchFamily="18" charset="0"/>
              </a:rPr>
              <a:t> intézkedései védik a hallgatók egészségét.</a:t>
            </a:r>
          </a:p>
        </p:txBody>
      </p:sp>
      <p:sp>
        <p:nvSpPr>
          <p:cNvPr id="4" name="Szöveg helye 3">
            <a:extLst>
              <a:ext uri="{FF2B5EF4-FFF2-40B4-BE49-F238E27FC236}">
                <a16:creationId xmlns:a16="http://schemas.microsoft.com/office/drawing/2014/main" id="{93E97F1E-C5B3-D2CD-7A22-3C9530110F3A}"/>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B6EE4754-BE49-6AC1-1CD5-D944B6692982}"/>
              </a:ext>
            </a:extLst>
          </p:cNvPr>
          <p:cNvSpPr>
            <a:spLocks noGrp="1"/>
          </p:cNvSpPr>
          <p:nvPr>
            <p:ph type="sldNum" sz="quarter" idx="12"/>
          </p:nvPr>
        </p:nvSpPr>
        <p:spPr/>
        <p:txBody>
          <a:bodyPr/>
          <a:lstStyle/>
          <a:p>
            <a:fld id="{2066355A-084C-D24E-9AD2-7E4FC41EA627}" type="slidenum">
              <a:rPr lang="en-US" smtClean="0"/>
              <a:pPr/>
              <a:t>22</a:t>
            </a:fld>
            <a:endParaRPr lang="en-US"/>
          </a:p>
        </p:txBody>
      </p:sp>
    </p:spTree>
    <p:extLst>
      <p:ext uri="{BB962C8B-B14F-4D97-AF65-F5344CB8AC3E}">
        <p14:creationId xmlns:p14="http://schemas.microsoft.com/office/powerpoint/2010/main" val="115321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E31816-35B8-59A4-448F-58459BD57DCF}"/>
              </a:ext>
            </a:extLst>
          </p:cNvPr>
          <p:cNvSpPr>
            <a:spLocks noGrp="1"/>
          </p:cNvSpPr>
          <p:nvPr>
            <p:ph type="title"/>
          </p:nvPr>
        </p:nvSpPr>
        <p:spPr>
          <a:xfrm>
            <a:off x="717092" y="1034958"/>
            <a:ext cx="7709816" cy="572778"/>
          </a:xfrm>
        </p:spPr>
        <p:txBody>
          <a:bodyPr/>
          <a:lstStyle/>
          <a:p>
            <a:pPr algn="ctr"/>
            <a:r>
              <a:rPr lang="hu-HU" dirty="0">
                <a:latin typeface="Times New Roman" panose="02020603050405020304" pitchFamily="18" charset="0"/>
                <a:cs typeface="Times New Roman" panose="02020603050405020304" pitchFamily="18" charset="0"/>
              </a:rPr>
              <a:t>Kérések az egyetemi akkreditáció kapcsán</a:t>
            </a:r>
          </a:p>
        </p:txBody>
      </p:sp>
      <p:sp>
        <p:nvSpPr>
          <p:cNvPr id="3" name="Tartalom helye 2">
            <a:extLst>
              <a:ext uri="{FF2B5EF4-FFF2-40B4-BE49-F238E27FC236}">
                <a16:creationId xmlns:a16="http://schemas.microsoft.com/office/drawing/2014/main" id="{C3F2A3E6-B722-0816-CB3A-5E6FA3BAA8C6}"/>
              </a:ext>
            </a:extLst>
          </p:cNvPr>
          <p:cNvSpPr>
            <a:spLocks noGrp="1"/>
          </p:cNvSpPr>
          <p:nvPr>
            <p:ph idx="1"/>
          </p:nvPr>
        </p:nvSpPr>
        <p:spPr>
          <a:xfrm>
            <a:off x="717092" y="1688124"/>
            <a:ext cx="7428425" cy="4302773"/>
          </a:xfrm>
        </p:spPr>
        <p:txBody>
          <a:bodyPr>
            <a:normAutofit fontScale="92500" lnSpcReduction="10000"/>
          </a:bodyPr>
          <a:lstStyle/>
          <a:p>
            <a:pPr marL="0" indent="0">
              <a:buNone/>
            </a:pPr>
            <a:r>
              <a:rPr lang="hu-HU" dirty="0">
                <a:latin typeface="Times New Roman" panose="02020603050405020304" pitchFamily="18" charset="0"/>
                <a:cs typeface="Times New Roman" panose="02020603050405020304" pitchFamily="18" charset="0"/>
              </a:rPr>
              <a:t>Az egyetem minden munkatársától kéri, hogy</a:t>
            </a:r>
          </a:p>
          <a:p>
            <a:r>
              <a:rPr lang="hu-HU" dirty="0">
                <a:latin typeface="Times New Roman" panose="02020603050405020304" pitchFamily="18" charset="0"/>
                <a:cs typeface="Times New Roman" panose="02020603050405020304" pitchFamily="18" charset="0"/>
              </a:rPr>
              <a:t>Segítse elő a sikeres akkreditációt.</a:t>
            </a:r>
          </a:p>
          <a:p>
            <a:r>
              <a:rPr lang="hu-HU" dirty="0">
                <a:latin typeface="Times New Roman" panose="02020603050405020304" pitchFamily="18" charset="0"/>
                <a:cs typeface="Times New Roman" panose="02020603050405020304" pitchFamily="18" charset="0"/>
              </a:rPr>
              <a:t>Olvassa ez az egyetem által összeállított önértékelési jelentést.</a:t>
            </a:r>
          </a:p>
          <a:p>
            <a:r>
              <a:rPr lang="hu-HU" dirty="0">
                <a:latin typeface="Times New Roman" panose="02020603050405020304" pitchFamily="18" charset="0"/>
                <a:cs typeface="Times New Roman" panose="02020603050405020304" pitchFamily="18" charset="0"/>
              </a:rPr>
              <a:t>Fokozott figyelmet fordítson környezetére:</a:t>
            </a:r>
          </a:p>
          <a:p>
            <a:pPr lvl="1"/>
            <a:r>
              <a:rPr lang="hu-HU" dirty="0">
                <a:latin typeface="Times New Roman" panose="02020603050405020304" pitchFamily="18" charset="0"/>
                <a:cs typeface="Times New Roman" panose="02020603050405020304" pitchFamily="18" charset="0"/>
              </a:rPr>
              <a:t>a </a:t>
            </a:r>
            <a:r>
              <a:rPr lang="hu-HU" dirty="0" err="1">
                <a:latin typeface="Times New Roman" panose="02020603050405020304" pitchFamily="18" charset="0"/>
                <a:cs typeface="Times New Roman" panose="02020603050405020304" pitchFamily="18" charset="0"/>
              </a:rPr>
              <a:t>biobiztonsági</a:t>
            </a:r>
            <a:r>
              <a:rPr lang="hu-HU" dirty="0">
                <a:latin typeface="Times New Roman" panose="02020603050405020304" pitchFamily="18" charset="0"/>
                <a:cs typeface="Times New Roman" panose="02020603050405020304" pitchFamily="18" charset="0"/>
              </a:rPr>
              <a:t> előírások betartására (piktogramok kihelyezése, hűtők feliratozása stb.), </a:t>
            </a:r>
          </a:p>
          <a:p>
            <a:pPr lvl="1"/>
            <a:r>
              <a:rPr lang="hu-HU" dirty="0">
                <a:latin typeface="Times New Roman" panose="02020603050405020304" pitchFamily="18" charset="0"/>
                <a:cs typeface="Times New Roman" panose="02020603050405020304" pitchFamily="18" charset="0"/>
              </a:rPr>
              <a:t>a rendre és a tisztaságra,</a:t>
            </a:r>
          </a:p>
          <a:p>
            <a:pPr lvl="1"/>
            <a:r>
              <a:rPr lang="hu-HU" dirty="0">
                <a:latin typeface="Times New Roman" panose="02020603050405020304" pitchFamily="18" charset="0"/>
                <a:cs typeface="Times New Roman" panose="02020603050405020304" pitchFamily="18" charset="0"/>
              </a:rPr>
              <a:t>távolítsa el a használaton kívüli eszközöket (selejtezés) </a:t>
            </a:r>
          </a:p>
          <a:p>
            <a:pPr lvl="1"/>
            <a:r>
              <a:rPr lang="hu-HU" dirty="0">
                <a:latin typeface="Times New Roman" panose="02020603050405020304" pitchFamily="18" charset="0"/>
                <a:cs typeface="Times New Roman" panose="02020603050405020304" pitchFamily="18" charset="0"/>
              </a:rPr>
              <a:t>távolítsa el a lejárt gyógyszereket, eszközöket (fecskendő, tű, gumikesztyű)</a:t>
            </a:r>
          </a:p>
          <a:p>
            <a:pPr lvl="1"/>
            <a:r>
              <a:rPr lang="hu-HU" dirty="0">
                <a:latin typeface="Times New Roman" panose="02020603050405020304" pitchFamily="18" charset="0"/>
                <a:cs typeface="Times New Roman" panose="02020603050405020304" pitchFamily="18" charset="0"/>
              </a:rPr>
              <a:t>ellenőrizze a fertőtlenítő szereket, szemmosó folyadékot stb.</a:t>
            </a:r>
          </a:p>
          <a:p>
            <a:r>
              <a:rPr lang="hu-HU" dirty="0">
                <a:latin typeface="Times New Roman" panose="02020603050405020304" pitchFamily="18" charset="0"/>
                <a:cs typeface="Times New Roman" panose="02020603050405020304" pitchFamily="18" charset="0"/>
              </a:rPr>
              <a:t>Tartsa be a látogatási programban megadott időkorlátokat.</a:t>
            </a:r>
          </a:p>
          <a:p>
            <a:r>
              <a:rPr lang="hu-HU" dirty="0">
                <a:latin typeface="Times New Roman" panose="02020603050405020304" pitchFamily="18" charset="0"/>
                <a:cs typeface="Times New Roman" panose="02020603050405020304" pitchFamily="18" charset="0"/>
              </a:rPr>
              <a:t>A tanszéki látogatás során rövid, célirányos válaszokat adjon (a tanszéki prezentációkat a LB tagjai megkapták). </a:t>
            </a:r>
          </a:p>
        </p:txBody>
      </p:sp>
      <p:sp>
        <p:nvSpPr>
          <p:cNvPr id="4" name="Szöveg helye 3">
            <a:extLst>
              <a:ext uri="{FF2B5EF4-FFF2-40B4-BE49-F238E27FC236}">
                <a16:creationId xmlns:a16="http://schemas.microsoft.com/office/drawing/2014/main" id="{EAEDB9E3-DA19-43D6-C01C-0608B9C5CEA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7DF139DE-BEFC-5D9E-4340-E035D6726467}"/>
              </a:ext>
            </a:extLst>
          </p:cNvPr>
          <p:cNvSpPr>
            <a:spLocks noGrp="1"/>
          </p:cNvSpPr>
          <p:nvPr>
            <p:ph type="sldNum" sz="quarter" idx="12"/>
          </p:nvPr>
        </p:nvSpPr>
        <p:spPr/>
        <p:txBody>
          <a:bodyPr/>
          <a:lstStyle/>
          <a:p>
            <a:fld id="{2066355A-084C-D24E-9AD2-7E4FC41EA627}" type="slidenum">
              <a:rPr lang="en-US" smtClean="0"/>
              <a:pPr/>
              <a:t>23</a:t>
            </a:fld>
            <a:endParaRPr lang="en-US"/>
          </a:p>
        </p:txBody>
      </p:sp>
    </p:spTree>
    <p:extLst>
      <p:ext uri="{BB962C8B-B14F-4D97-AF65-F5344CB8AC3E}">
        <p14:creationId xmlns:p14="http://schemas.microsoft.com/office/powerpoint/2010/main" val="294307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E31816-35B8-59A4-448F-58459BD57DCF}"/>
              </a:ext>
            </a:extLst>
          </p:cNvPr>
          <p:cNvSpPr>
            <a:spLocks noGrp="1"/>
          </p:cNvSpPr>
          <p:nvPr>
            <p:ph type="title"/>
          </p:nvPr>
        </p:nvSpPr>
        <p:spPr>
          <a:xfrm>
            <a:off x="717092" y="1034958"/>
            <a:ext cx="7709816" cy="572778"/>
          </a:xfrm>
        </p:spPr>
        <p:txBody>
          <a:bodyPr/>
          <a:lstStyle/>
          <a:p>
            <a:pPr algn="ctr"/>
            <a:r>
              <a:rPr lang="hu-HU" dirty="0">
                <a:latin typeface="Times New Roman" panose="02020603050405020304" pitchFamily="18" charset="0"/>
                <a:cs typeface="Times New Roman" panose="02020603050405020304" pitchFamily="18" charset="0"/>
              </a:rPr>
              <a:t>Kérések az egyetemi akkreditáció kapcsán: </a:t>
            </a:r>
          </a:p>
        </p:txBody>
      </p:sp>
      <p:sp>
        <p:nvSpPr>
          <p:cNvPr id="3" name="Tartalom helye 2">
            <a:extLst>
              <a:ext uri="{FF2B5EF4-FFF2-40B4-BE49-F238E27FC236}">
                <a16:creationId xmlns:a16="http://schemas.microsoft.com/office/drawing/2014/main" id="{C3F2A3E6-B722-0816-CB3A-5E6FA3BAA8C6}"/>
              </a:ext>
            </a:extLst>
          </p:cNvPr>
          <p:cNvSpPr>
            <a:spLocks noGrp="1"/>
          </p:cNvSpPr>
          <p:nvPr>
            <p:ph idx="1"/>
          </p:nvPr>
        </p:nvSpPr>
        <p:spPr>
          <a:xfrm>
            <a:off x="717092" y="1688124"/>
            <a:ext cx="7709816" cy="4481448"/>
          </a:xfrm>
        </p:spPr>
        <p:txBody>
          <a:bodyPr>
            <a:normAutofit/>
          </a:bodyPr>
          <a:lstStyle/>
          <a:p>
            <a:r>
              <a:rPr lang="hu-HU" dirty="0">
                <a:latin typeface="Times New Roman" panose="02020603050405020304" pitchFamily="18" charset="0"/>
                <a:cs typeface="Times New Roman" panose="02020603050405020304" pitchFamily="18" charset="0"/>
              </a:rPr>
              <a:t>A Látogató Bizottság kérdéseire legjobb tudása szerint, a valós helyzetet bemutató választ adjon.</a:t>
            </a:r>
          </a:p>
          <a:p>
            <a:r>
              <a:rPr lang="hu-HU" dirty="0">
                <a:latin typeface="Times New Roman" panose="02020603050405020304" pitchFamily="18" charset="0"/>
                <a:cs typeface="Times New Roman" panose="02020603050405020304" pitchFamily="18" charset="0"/>
              </a:rPr>
              <a:t>Számítson arra, hogy a Látogató Bizottság tagjai bármikor kérdéssel fordulhatnak hozzá.</a:t>
            </a:r>
          </a:p>
          <a:p>
            <a:r>
              <a:rPr lang="hu-HU" dirty="0">
                <a:latin typeface="Times New Roman" panose="02020603050405020304" pitchFamily="18" charset="0"/>
                <a:cs typeface="Times New Roman" panose="02020603050405020304" pitchFamily="18" charset="0"/>
              </a:rPr>
              <a:t>Aktívan vegyen részt a különféle plenáris megbeszéléseken.</a:t>
            </a:r>
          </a:p>
          <a:p>
            <a:r>
              <a:rPr lang="hu-HU" dirty="0">
                <a:latin typeface="Times New Roman" panose="02020603050405020304" pitchFamily="18" charset="0"/>
                <a:cs typeface="Times New Roman" panose="02020603050405020304" pitchFamily="18" charset="0"/>
              </a:rPr>
              <a:t>Ha külön akarja valamiről tájékoztatni a Látogató Bizottságot, jelentkezzék az egyéni, bizalmas megbeszélésre a látogatás csütörtöki napján.</a:t>
            </a:r>
          </a:p>
          <a:p>
            <a:r>
              <a:rPr lang="hu-HU" dirty="0">
                <a:latin typeface="Times New Roman" panose="02020603050405020304" pitchFamily="18" charset="0"/>
                <a:cs typeface="Times New Roman" panose="02020603050405020304" pitchFamily="18" charset="0"/>
              </a:rPr>
              <a:t>Ha az akkreditációs folyamattal kapcsolatban kérdése van, forduljon</a:t>
            </a:r>
          </a:p>
          <a:p>
            <a:pPr lvl="1"/>
            <a:r>
              <a:rPr lang="hu-HU" dirty="0">
                <a:latin typeface="Times New Roman" panose="02020603050405020304" pitchFamily="18" charset="0"/>
                <a:cs typeface="Times New Roman" panose="02020603050405020304" pitchFamily="18" charset="0"/>
              </a:rPr>
              <a:t>az EAEVE akkreditációs eljárás hivatalos kapcsolattartójához, dr. Németh Tibor professzorhoz,</a:t>
            </a:r>
          </a:p>
          <a:p>
            <a:pPr lvl="1"/>
            <a:r>
              <a:rPr lang="hu-HU" dirty="0">
                <a:latin typeface="Times New Roman" panose="02020603050405020304" pitchFamily="18" charset="0"/>
                <a:cs typeface="Times New Roman" panose="02020603050405020304" pitchFamily="18" charset="0"/>
              </a:rPr>
              <a:t>dr. Fodor László EAEVE-akkreditációs megbízotthoz vagy</a:t>
            </a:r>
          </a:p>
          <a:p>
            <a:pPr lvl="1"/>
            <a:r>
              <a:rPr lang="hu-HU" dirty="0">
                <a:latin typeface="Times New Roman" panose="02020603050405020304" pitchFamily="18" charset="0"/>
                <a:cs typeface="Times New Roman" panose="02020603050405020304" pitchFamily="18" charset="0"/>
              </a:rPr>
              <a:t>Gál Ilona akkreditációs igazgatóhoz.</a:t>
            </a:r>
          </a:p>
        </p:txBody>
      </p:sp>
      <p:sp>
        <p:nvSpPr>
          <p:cNvPr id="4" name="Szöveg helye 3">
            <a:extLst>
              <a:ext uri="{FF2B5EF4-FFF2-40B4-BE49-F238E27FC236}">
                <a16:creationId xmlns:a16="http://schemas.microsoft.com/office/drawing/2014/main" id="{EAEDB9E3-DA19-43D6-C01C-0608B9C5CEAE}"/>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2CC4B18F-AA06-B2A0-1971-8C241050F240}"/>
              </a:ext>
            </a:extLst>
          </p:cNvPr>
          <p:cNvSpPr>
            <a:spLocks noGrp="1"/>
          </p:cNvSpPr>
          <p:nvPr>
            <p:ph type="sldNum" sz="quarter" idx="12"/>
          </p:nvPr>
        </p:nvSpPr>
        <p:spPr/>
        <p:txBody>
          <a:bodyPr/>
          <a:lstStyle/>
          <a:p>
            <a:fld id="{2066355A-084C-D24E-9AD2-7E4FC41EA627}" type="slidenum">
              <a:rPr lang="en-US" smtClean="0"/>
              <a:pPr/>
              <a:t>24</a:t>
            </a:fld>
            <a:endParaRPr lang="en-US"/>
          </a:p>
        </p:txBody>
      </p:sp>
    </p:spTree>
    <p:extLst>
      <p:ext uri="{BB962C8B-B14F-4D97-AF65-F5344CB8AC3E}">
        <p14:creationId xmlns:p14="http://schemas.microsoft.com/office/powerpoint/2010/main" val="94666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cap="all" dirty="0">
                <a:latin typeface="Times New Roman" panose="02020603050405020304" pitchFamily="18" charset="0"/>
                <a:cs typeface="Times New Roman" panose="02020603050405020304" pitchFamily="18" charset="0"/>
              </a:rPr>
              <a:t>Köszönjük a figyelmet</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01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91" y="1034958"/>
            <a:ext cx="7965269" cy="522537"/>
          </a:xfrm>
        </p:spPr>
        <p:txBody>
          <a:bodyPr>
            <a:normAutofit/>
          </a:bodyPr>
          <a:lstStyle/>
          <a:p>
            <a:r>
              <a:rPr lang="hu-HU" dirty="0">
                <a:latin typeface="Times New Roman" panose="02020603050405020304" pitchFamily="18" charset="0"/>
                <a:cs typeface="Times New Roman" panose="02020603050405020304" pitchFamily="18" charset="0"/>
              </a:rPr>
              <a:t>Cél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7091" y="1557495"/>
            <a:ext cx="8195797" cy="4933740"/>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Az Európai Állatorvosképzés Értékelési Rendszere egy akkreditációs eljárás, amelynek célja, hogy igazolja:</a:t>
            </a:r>
          </a:p>
          <a:p>
            <a:r>
              <a:rPr lang="hu-HU" dirty="0">
                <a:latin typeface="Times New Roman" panose="02020603050405020304" pitchFamily="18" charset="0"/>
                <a:cs typeface="Times New Roman" panose="02020603050405020304" pitchFamily="18" charset="0"/>
              </a:rPr>
              <a:t>az egyetem által nyújtott képzés és kiadott képesítés megfelel az állatorvosképzést meghatározó EU irányelveknek,</a:t>
            </a:r>
          </a:p>
          <a:p>
            <a:r>
              <a:rPr lang="hu-HU" dirty="0">
                <a:latin typeface="Times New Roman" panose="02020603050405020304" pitchFamily="18" charset="0"/>
                <a:cs typeface="Times New Roman" panose="02020603050405020304" pitchFamily="18" charset="0"/>
              </a:rPr>
              <a:t>az egyetem működése követi az európai felsőoktatási minőségbiztosítási követelményeket,</a:t>
            </a:r>
          </a:p>
          <a:p>
            <a:pPr lvl="1"/>
            <a:r>
              <a:rPr lang="en-GB" dirty="0">
                <a:latin typeface="Times New Roman" panose="02020603050405020304" pitchFamily="18" charset="0"/>
                <a:cs typeface="Times New Roman" panose="02020603050405020304" pitchFamily="18" charset="0"/>
              </a:rPr>
              <a:t>Standards and Guidelines for Quality Assurance in the European Higher Education Area (ESG, 2015.)</a:t>
            </a:r>
            <a:r>
              <a:rPr lang="hu-HU" dirty="0">
                <a:latin typeface="Times New Roman" panose="02020603050405020304" pitchFamily="18" charset="0"/>
                <a:cs typeface="Times New Roman" panose="02020603050405020304" pitchFamily="18" charset="0"/>
              </a:rPr>
              <a:t> </a:t>
            </a:r>
          </a:p>
          <a:p>
            <a:pPr lvl="1"/>
            <a:r>
              <a:rPr lang="hu-HU" dirty="0">
                <a:latin typeface="Times New Roman" panose="02020603050405020304" pitchFamily="18" charset="0"/>
                <a:cs typeface="Times New Roman" panose="02020603050405020304" pitchFamily="18" charset="0"/>
              </a:rPr>
              <a:t>Ezt vizsgálta a Magyar Felsőoktatási Akkreditációs Bizottság is.</a:t>
            </a:r>
          </a:p>
          <a:p>
            <a:r>
              <a:rPr lang="hu-HU" dirty="0">
                <a:effectLst/>
                <a:latin typeface="Times New Roman" panose="02020603050405020304" pitchFamily="18" charset="0"/>
                <a:ea typeface="Calibri" panose="020F0502020204030204" pitchFamily="34" charset="0"/>
                <a:cs typeface="Times New Roman" panose="02020603050405020304" pitchFamily="18" charset="0"/>
              </a:rPr>
              <a:t>az egyetemen képzett állatorvosok olyan elméleti és gyakorlati ismeretekkel, valamint olyan képességekkel rendelkeznek (Day1Competencies), amelyeket az Európai Unió irányelve előír, és amely képessé teszi őket, hogy az állatorvosi hivatás különböző területein önálló munkát kezdjenek végezni.</a:t>
            </a:r>
            <a:endParaRPr lang="hu-HU"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3"/>
          </p:nvPr>
        </p:nvSpPr>
        <p:spPr/>
        <p:txBody>
          <a:bodyPr/>
          <a:lstStyle/>
          <a:p>
            <a:endParaRPr lang="en-US"/>
          </a:p>
        </p:txBody>
      </p:sp>
      <p:sp>
        <p:nvSpPr>
          <p:cNvPr id="5" name="Dia számának helye 4">
            <a:extLst>
              <a:ext uri="{FF2B5EF4-FFF2-40B4-BE49-F238E27FC236}">
                <a16:creationId xmlns:a16="http://schemas.microsoft.com/office/drawing/2014/main" id="{3B02C671-A0F9-D53D-CD2D-5DB47D563C35}"/>
              </a:ext>
            </a:extLst>
          </p:cNvPr>
          <p:cNvSpPr>
            <a:spLocks noGrp="1"/>
          </p:cNvSpPr>
          <p:nvPr>
            <p:ph type="sldNum" sz="quarter" idx="12"/>
          </p:nvPr>
        </p:nvSpPr>
        <p:spPr/>
        <p:txBody>
          <a:bodyPr/>
          <a:lstStyle/>
          <a:p>
            <a:fld id="{2066355A-084C-D24E-9AD2-7E4FC41EA627}" type="slidenum">
              <a:rPr lang="en-US" smtClean="0"/>
              <a:pPr/>
              <a:t>3</a:t>
            </a:fld>
            <a:endParaRPr lang="en-US"/>
          </a:p>
        </p:txBody>
      </p:sp>
    </p:spTree>
    <p:extLst>
      <p:ext uri="{BB962C8B-B14F-4D97-AF65-F5344CB8AC3E}">
        <p14:creationId xmlns:p14="http://schemas.microsoft.com/office/powerpoint/2010/main" val="379091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E06D16-12C9-08F6-5A15-342C26E52B8B}"/>
              </a:ext>
            </a:extLst>
          </p:cNvPr>
          <p:cNvSpPr>
            <a:spLocks noGrp="1"/>
          </p:cNvSpPr>
          <p:nvPr>
            <p:ph type="title"/>
          </p:nvPr>
        </p:nvSpPr>
        <p:spPr>
          <a:xfrm>
            <a:off x="717092" y="1034958"/>
            <a:ext cx="7709816" cy="572169"/>
          </a:xfrm>
        </p:spPr>
        <p:txBody>
          <a:bodyPr>
            <a:normAutofit fontScale="90000"/>
          </a:bodyPr>
          <a:lstStyle/>
          <a:p>
            <a:pPr algn="ctr"/>
            <a:r>
              <a:rPr lang="hu-HU" dirty="0">
                <a:latin typeface="Times New Roman" panose="02020603050405020304" pitchFamily="18" charset="0"/>
                <a:cs typeface="Times New Roman" panose="02020603050405020304" pitchFamily="18" charset="0"/>
              </a:rPr>
              <a:t>Az egyetem EAEVE-akkreditációjának folyamata </a:t>
            </a:r>
          </a:p>
        </p:txBody>
      </p:sp>
      <p:sp>
        <p:nvSpPr>
          <p:cNvPr id="3" name="Tartalom helye 2">
            <a:extLst>
              <a:ext uri="{FF2B5EF4-FFF2-40B4-BE49-F238E27FC236}">
                <a16:creationId xmlns:a16="http://schemas.microsoft.com/office/drawing/2014/main" id="{961AABF3-834A-EF2A-6C61-41EB8C908D31}"/>
              </a:ext>
            </a:extLst>
          </p:cNvPr>
          <p:cNvSpPr>
            <a:spLocks noGrp="1"/>
          </p:cNvSpPr>
          <p:nvPr>
            <p:ph idx="1"/>
          </p:nvPr>
        </p:nvSpPr>
        <p:spPr>
          <a:xfrm>
            <a:off x="717092" y="1782618"/>
            <a:ext cx="7709816" cy="4208279"/>
          </a:xfrm>
        </p:spPr>
        <p:txBody>
          <a:bodyPr>
            <a:normAutofit/>
          </a:bodyPr>
          <a:lstStyle/>
          <a:p>
            <a:r>
              <a:rPr lang="hu-HU" dirty="0">
                <a:latin typeface="Times New Roman" panose="02020603050405020304" pitchFamily="18" charset="0"/>
                <a:cs typeface="Times New Roman" panose="02020603050405020304" pitchFamily="18" charset="0"/>
              </a:rPr>
              <a:t>Az egyetem elkészítette az Önértékelési jelentését és </a:t>
            </a:r>
            <a:r>
              <a:rPr lang="hu-HU" b="1" dirty="0">
                <a:latin typeface="Times New Roman" panose="02020603050405020304" pitchFamily="18" charset="0"/>
                <a:cs typeface="Times New Roman" panose="02020603050405020304" pitchFamily="18" charset="0"/>
              </a:rPr>
              <a:t>2023. július 18-án</a:t>
            </a:r>
            <a:r>
              <a:rPr lang="hu-HU" dirty="0">
                <a:latin typeface="Times New Roman" panose="02020603050405020304" pitchFamily="18" charset="0"/>
                <a:cs typeface="Times New Roman" panose="02020603050405020304" pitchFamily="18" charset="0"/>
              </a:rPr>
              <a:t> elküldte az audit bizottság tagjainak</a:t>
            </a:r>
          </a:p>
          <a:p>
            <a:r>
              <a:rPr lang="hu-HU" dirty="0">
                <a:latin typeface="Times New Roman" panose="02020603050405020304" pitchFamily="18" charset="0"/>
                <a:cs typeface="Times New Roman" panose="02020603050405020304" pitchFamily="18" charset="0"/>
              </a:rPr>
              <a:t>A Látogató Bizottság </a:t>
            </a:r>
          </a:p>
          <a:p>
            <a:pPr lvl="1"/>
            <a:r>
              <a:rPr lang="hu-HU" dirty="0">
                <a:latin typeface="Times New Roman" panose="02020603050405020304" pitchFamily="18" charset="0"/>
                <a:cs typeface="Times New Roman" panose="02020603050405020304" pitchFamily="18" charset="0"/>
              </a:rPr>
              <a:t>az önértékelési jelentés alapján a látogatás előtt kérdéseket tehet fel vagy kiegészítő adatokat kérhet,</a:t>
            </a:r>
          </a:p>
          <a:p>
            <a:pPr lvl="1"/>
            <a:r>
              <a:rPr lang="hu-HU" dirty="0">
                <a:latin typeface="Times New Roman" panose="02020603050405020304" pitchFamily="18" charset="0"/>
                <a:cs typeface="Times New Roman" panose="02020603050405020304" pitchFamily="18" charset="0"/>
              </a:rPr>
              <a:t>felkeresi az egyetemet,</a:t>
            </a:r>
          </a:p>
          <a:p>
            <a:pPr lvl="1"/>
            <a:r>
              <a:rPr lang="hu-HU" dirty="0">
                <a:latin typeface="Times New Roman" panose="02020603050405020304" pitchFamily="18" charset="0"/>
                <a:cs typeface="Times New Roman" panose="02020603050405020304" pitchFamily="18" charset="0"/>
              </a:rPr>
              <a:t>értékelési jelentést készít.</a:t>
            </a:r>
          </a:p>
          <a:p>
            <a:r>
              <a:rPr lang="hu-HU" dirty="0">
                <a:latin typeface="Times New Roman" panose="02020603050405020304" pitchFamily="18" charset="0"/>
                <a:cs typeface="Times New Roman" panose="02020603050405020304" pitchFamily="18" charset="0"/>
              </a:rPr>
              <a:t>Az egyetem a Látogató Bizottság értékelési jelentésében lévő esetleges ténybeli hibákat megjelöli és kijavításukat kéri.</a:t>
            </a:r>
          </a:p>
          <a:p>
            <a:r>
              <a:rPr lang="hu-HU" dirty="0">
                <a:latin typeface="Times New Roman" panose="02020603050405020304" pitchFamily="18" charset="0"/>
                <a:cs typeface="Times New Roman" panose="02020603050405020304" pitchFamily="18" charset="0"/>
              </a:rPr>
              <a:t>Az Európai Állatorvosi Oktatási Bizottság (ECOVE) a Látogató Bizottság értékelési jelentése alapján várhatóan </a:t>
            </a:r>
            <a:r>
              <a:rPr lang="hu-HU" b="1" dirty="0">
                <a:latin typeface="Times New Roman" panose="02020603050405020304" pitchFamily="18" charset="0"/>
                <a:cs typeface="Times New Roman" panose="02020603050405020304" pitchFamily="18" charset="0"/>
              </a:rPr>
              <a:t>2023. december 11-én </a:t>
            </a:r>
            <a:r>
              <a:rPr lang="hu-HU" dirty="0">
                <a:latin typeface="Times New Roman" panose="02020603050405020304" pitchFamily="18" charset="0"/>
                <a:cs typeface="Times New Roman" panose="02020603050405020304" pitchFamily="18" charset="0"/>
              </a:rPr>
              <a:t>döntést hoz.</a:t>
            </a:r>
          </a:p>
        </p:txBody>
      </p:sp>
      <p:sp>
        <p:nvSpPr>
          <p:cNvPr id="4" name="Szöveg helye 3">
            <a:extLst>
              <a:ext uri="{FF2B5EF4-FFF2-40B4-BE49-F238E27FC236}">
                <a16:creationId xmlns:a16="http://schemas.microsoft.com/office/drawing/2014/main" id="{30A038BF-2392-699E-FD61-75CB1CBB401A}"/>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0703B713-F5A5-27FF-2F1A-64C050AD2DA0}"/>
              </a:ext>
            </a:extLst>
          </p:cNvPr>
          <p:cNvSpPr>
            <a:spLocks noGrp="1"/>
          </p:cNvSpPr>
          <p:nvPr>
            <p:ph type="sldNum" sz="quarter" idx="12"/>
          </p:nvPr>
        </p:nvSpPr>
        <p:spPr/>
        <p:txBody>
          <a:bodyPr/>
          <a:lstStyle/>
          <a:p>
            <a:fld id="{2066355A-084C-D24E-9AD2-7E4FC41EA627}" type="slidenum">
              <a:rPr lang="en-US" smtClean="0"/>
              <a:pPr/>
              <a:t>4</a:t>
            </a:fld>
            <a:endParaRPr lang="en-US"/>
          </a:p>
        </p:txBody>
      </p:sp>
    </p:spTree>
    <p:extLst>
      <p:ext uri="{BB962C8B-B14F-4D97-AF65-F5344CB8AC3E}">
        <p14:creationId xmlns:p14="http://schemas.microsoft.com/office/powerpoint/2010/main" val="119302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E06D16-12C9-08F6-5A15-342C26E52B8B}"/>
              </a:ext>
            </a:extLst>
          </p:cNvPr>
          <p:cNvSpPr>
            <a:spLocks noGrp="1"/>
          </p:cNvSpPr>
          <p:nvPr>
            <p:ph type="title"/>
          </p:nvPr>
        </p:nvSpPr>
        <p:spPr>
          <a:xfrm>
            <a:off x="717092" y="1034958"/>
            <a:ext cx="7709816" cy="572169"/>
          </a:xfrm>
        </p:spPr>
        <p:txBody>
          <a:bodyPr>
            <a:normAutofit fontScale="90000"/>
          </a:bodyPr>
          <a:lstStyle/>
          <a:p>
            <a:pPr algn="ctr"/>
            <a:r>
              <a:rPr lang="hu-HU" dirty="0">
                <a:latin typeface="Times New Roman" panose="02020603050405020304" pitchFamily="18" charset="0"/>
                <a:cs typeface="Times New Roman" panose="02020603050405020304" pitchFamily="18" charset="0"/>
              </a:rPr>
              <a:t>Az egyetem EAEVE-akkreditációjának folyamata</a:t>
            </a:r>
          </a:p>
        </p:txBody>
      </p:sp>
      <p:sp>
        <p:nvSpPr>
          <p:cNvPr id="3" name="Tartalom helye 2">
            <a:extLst>
              <a:ext uri="{FF2B5EF4-FFF2-40B4-BE49-F238E27FC236}">
                <a16:creationId xmlns:a16="http://schemas.microsoft.com/office/drawing/2014/main" id="{961AABF3-834A-EF2A-6C61-41EB8C908D31}"/>
              </a:ext>
            </a:extLst>
          </p:cNvPr>
          <p:cNvSpPr>
            <a:spLocks noGrp="1"/>
          </p:cNvSpPr>
          <p:nvPr>
            <p:ph idx="1"/>
          </p:nvPr>
        </p:nvSpPr>
        <p:spPr>
          <a:xfrm>
            <a:off x="717092" y="1902372"/>
            <a:ext cx="7709816" cy="4014952"/>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Az Európai Állatorvosi Oktatási Bizottság </a:t>
            </a:r>
            <a:r>
              <a:rPr lang="hu-HU" b="1" dirty="0">
                <a:latin typeface="Times New Roman" panose="02020603050405020304" pitchFamily="18" charset="0"/>
                <a:cs typeface="Times New Roman" panose="02020603050405020304" pitchFamily="18" charset="0"/>
              </a:rPr>
              <a:t>(ECOVE) döntése </a:t>
            </a:r>
            <a:r>
              <a:rPr lang="hu-HU" dirty="0">
                <a:latin typeface="Times New Roman" panose="02020603050405020304" pitchFamily="18" charset="0"/>
                <a:cs typeface="Times New Roman" panose="02020603050405020304" pitchFamily="18" charset="0"/>
              </a:rPr>
              <a:t>szerint:</a:t>
            </a:r>
          </a:p>
          <a:p>
            <a:r>
              <a:rPr lang="hu-HU" b="1" i="1" dirty="0">
                <a:latin typeface="Times New Roman" panose="02020603050405020304" pitchFamily="18" charset="0"/>
                <a:cs typeface="Times New Roman" panose="02020603050405020304" pitchFamily="18" charset="0"/>
              </a:rPr>
              <a:t>Akkreditálják</a:t>
            </a:r>
            <a:r>
              <a:rPr lang="hu-HU" dirty="0">
                <a:latin typeface="Times New Roman" panose="02020603050405020304" pitchFamily="18" charset="0"/>
                <a:cs typeface="Times New Roman" panose="02020603050405020304" pitchFamily="18" charset="0"/>
              </a:rPr>
              <a:t> az egyetemet 7 évre, 2030-ig, ha nincs jelentős hiányosság.</a:t>
            </a:r>
          </a:p>
          <a:p>
            <a:r>
              <a:rPr lang="hu-HU" b="1" i="1" dirty="0">
                <a:latin typeface="Times New Roman" panose="02020603050405020304" pitchFamily="18" charset="0"/>
                <a:cs typeface="Times New Roman" panose="02020603050405020304" pitchFamily="18" charset="0"/>
              </a:rPr>
              <a:t>Felfüggesztik</a:t>
            </a:r>
            <a:r>
              <a:rPr lang="hu-HU" dirty="0">
                <a:latin typeface="Times New Roman" panose="02020603050405020304" pitchFamily="18" charset="0"/>
                <a:cs typeface="Times New Roman" panose="02020603050405020304" pitchFamily="18" charset="0"/>
              </a:rPr>
              <a:t> az egyetem európai akkreditációját legfeljebb két évre, ha egy vagy több jelentős hiányosságot állapítanak meg: </a:t>
            </a:r>
          </a:p>
          <a:p>
            <a:pPr lvl="1"/>
            <a:r>
              <a:rPr lang="hu-HU" dirty="0">
                <a:latin typeface="Times New Roman" panose="02020603050405020304" pitchFamily="18" charset="0"/>
                <a:cs typeface="Times New Roman" panose="02020603050405020304" pitchFamily="18" charset="0"/>
              </a:rPr>
              <a:t>Ha az egyetem a hiányosságokat két éven belül kijavítja, megkapja az európai akkreditációt 2030-ig.</a:t>
            </a:r>
          </a:p>
          <a:p>
            <a:pPr lvl="1"/>
            <a:r>
              <a:rPr lang="hu-HU" dirty="0">
                <a:latin typeface="Times New Roman" panose="02020603050405020304" pitchFamily="18" charset="0"/>
                <a:cs typeface="Times New Roman" panose="02020603050405020304" pitchFamily="18" charset="0"/>
              </a:rPr>
              <a:t>Ha az egyetem a hiányosságokat nem javítja ki két éven belül, elveszíti az európai akkreditációját, és azt csak a hiányosságok kijavítása után ismételt teljes, sikeres akkreditációs eljárás eredményeképp lehet visszanyerni.</a:t>
            </a:r>
          </a:p>
        </p:txBody>
      </p:sp>
      <p:sp>
        <p:nvSpPr>
          <p:cNvPr id="4" name="Szöveg helye 3">
            <a:extLst>
              <a:ext uri="{FF2B5EF4-FFF2-40B4-BE49-F238E27FC236}">
                <a16:creationId xmlns:a16="http://schemas.microsoft.com/office/drawing/2014/main" id="{30A038BF-2392-699E-FD61-75CB1CBB401A}"/>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51B1B964-F378-8DD0-210D-5758F320AE02}"/>
              </a:ext>
            </a:extLst>
          </p:cNvPr>
          <p:cNvSpPr>
            <a:spLocks noGrp="1"/>
          </p:cNvSpPr>
          <p:nvPr>
            <p:ph type="sldNum" sz="quarter" idx="12"/>
          </p:nvPr>
        </p:nvSpPr>
        <p:spPr/>
        <p:txBody>
          <a:bodyPr/>
          <a:lstStyle/>
          <a:p>
            <a:fld id="{2066355A-084C-D24E-9AD2-7E4FC41EA627}" type="slidenum">
              <a:rPr lang="en-US" smtClean="0"/>
              <a:pPr/>
              <a:t>5</a:t>
            </a:fld>
            <a:endParaRPr lang="en-US" dirty="0"/>
          </a:p>
        </p:txBody>
      </p:sp>
    </p:spTree>
    <p:extLst>
      <p:ext uri="{BB962C8B-B14F-4D97-AF65-F5344CB8AC3E}">
        <p14:creationId xmlns:p14="http://schemas.microsoft.com/office/powerpoint/2010/main" val="35640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F5BB81-002A-0E23-66A1-77464284EB65}"/>
              </a:ext>
            </a:extLst>
          </p:cNvPr>
          <p:cNvSpPr>
            <a:spLocks noGrp="1"/>
          </p:cNvSpPr>
          <p:nvPr>
            <p:ph type="title"/>
          </p:nvPr>
        </p:nvSpPr>
        <p:spPr>
          <a:xfrm>
            <a:off x="717092" y="1034958"/>
            <a:ext cx="7709816" cy="664533"/>
          </a:xfrm>
        </p:spPr>
        <p:txBody>
          <a:bodyPr/>
          <a:lstStyle/>
          <a:p>
            <a:pPr algn="ctr"/>
            <a:r>
              <a:rPr lang="hu-HU" dirty="0">
                <a:latin typeface="Times New Roman" panose="02020603050405020304" pitchFamily="18" charset="0"/>
                <a:cs typeface="Times New Roman" panose="02020603050405020304" pitchFamily="18" charset="0"/>
              </a:rPr>
              <a:t>Az akkreditációs eljárás jellemzői</a:t>
            </a:r>
          </a:p>
        </p:txBody>
      </p:sp>
      <p:sp>
        <p:nvSpPr>
          <p:cNvPr id="3" name="Tartalom helye 2">
            <a:extLst>
              <a:ext uri="{FF2B5EF4-FFF2-40B4-BE49-F238E27FC236}">
                <a16:creationId xmlns:a16="http://schemas.microsoft.com/office/drawing/2014/main" id="{13ABAE03-76D0-BF6F-6B5B-152A1C6425F5}"/>
              </a:ext>
            </a:extLst>
          </p:cNvPr>
          <p:cNvSpPr>
            <a:spLocks noGrp="1"/>
          </p:cNvSpPr>
          <p:nvPr>
            <p:ph idx="1"/>
          </p:nvPr>
        </p:nvSpPr>
        <p:spPr>
          <a:xfrm>
            <a:off x="717092" y="1699491"/>
            <a:ext cx="8035022" cy="4217833"/>
          </a:xfrm>
        </p:spPr>
        <p:txBody>
          <a:bodyPr>
            <a:normAutofit/>
          </a:bodyPr>
          <a:lstStyle/>
          <a:p>
            <a:r>
              <a:rPr lang="hu-HU" dirty="0">
                <a:latin typeface="Times New Roman" panose="02020603050405020304" pitchFamily="18" charset="0"/>
                <a:cs typeface="Times New Roman" panose="02020603050405020304" pitchFamily="18" charset="0"/>
              </a:rPr>
              <a:t>A graduális képzésre összpontosít.</a:t>
            </a:r>
          </a:p>
          <a:p>
            <a:r>
              <a:rPr lang="hu-HU" dirty="0">
                <a:latin typeface="Times New Roman" panose="02020603050405020304" pitchFamily="18" charset="0"/>
                <a:cs typeface="Times New Roman" panose="02020603050405020304" pitchFamily="18" charset="0"/>
              </a:rPr>
              <a:t>Csak a látogatás idején meglévő állapot kerül értékelésre, a jövőben megvalósuló fejlesztések nem.</a:t>
            </a:r>
          </a:p>
          <a:p>
            <a:r>
              <a:rPr lang="hu-HU" dirty="0">
                <a:latin typeface="Times New Roman" panose="02020603050405020304" pitchFamily="18" charset="0"/>
                <a:cs typeface="Times New Roman" panose="02020603050405020304" pitchFamily="18" charset="0"/>
              </a:rPr>
              <a:t>A Látogató Bizottság </a:t>
            </a:r>
          </a:p>
          <a:p>
            <a:pPr lvl="1"/>
            <a:r>
              <a:rPr lang="hu-HU" dirty="0">
                <a:latin typeface="Times New Roman" panose="02020603050405020304" pitchFamily="18" charset="0"/>
                <a:cs typeface="Times New Roman" panose="02020603050405020304" pitchFamily="18" charset="0"/>
              </a:rPr>
              <a:t>az EAEVE eljárási rendjében megjelölt 10 területet és 55 standardot értékel</a:t>
            </a:r>
          </a:p>
          <a:p>
            <a:pPr lvl="1"/>
            <a:r>
              <a:rPr lang="hu-HU" dirty="0">
                <a:latin typeface="Times New Roman" panose="02020603050405020304" pitchFamily="18" charset="0"/>
                <a:cs typeface="Times New Roman" panose="02020603050405020304" pitchFamily="18" charset="0"/>
              </a:rPr>
              <a:t>felkeresi az egyetem minden oktatási egységét,</a:t>
            </a:r>
          </a:p>
          <a:p>
            <a:pPr lvl="1"/>
            <a:r>
              <a:rPr lang="hu-HU" dirty="0">
                <a:latin typeface="Times New Roman" panose="02020603050405020304" pitchFamily="18" charset="0"/>
                <a:cs typeface="Times New Roman" panose="02020603050405020304" pitchFamily="18" charset="0"/>
              </a:rPr>
              <a:t>felkeres néhány, az oktatásba bevont külső partnert,</a:t>
            </a:r>
          </a:p>
          <a:p>
            <a:pPr lvl="1"/>
            <a:r>
              <a:rPr lang="hu-HU" dirty="0">
                <a:latin typeface="Times New Roman" panose="02020603050405020304" pitchFamily="18" charset="0"/>
                <a:cs typeface="Times New Roman" panose="02020603050405020304" pitchFamily="18" charset="0"/>
              </a:rPr>
              <a:t>megbeszélést folytat a hallgatókkal, az oktatásban közreműködő vezető és a beosztott szakemberekkel, az oktatást segítő technikai és adminisztratív dolgozókkal, munkaadókkal, öregdiákokkal,</a:t>
            </a:r>
          </a:p>
          <a:p>
            <a:pPr lvl="1"/>
            <a:r>
              <a:rPr lang="hu-HU" dirty="0">
                <a:latin typeface="Times New Roman" panose="02020603050405020304" pitchFamily="18" charset="0"/>
                <a:cs typeface="Times New Roman" panose="02020603050405020304" pitchFamily="18" charset="0"/>
              </a:rPr>
              <a:t>igény esetén bizalmas, egyéni meghallgatásra fogad hallgatókat és dolgozókat.</a:t>
            </a:r>
          </a:p>
          <a:p>
            <a:endParaRPr lang="hu-HU" dirty="0"/>
          </a:p>
          <a:p>
            <a:endParaRPr lang="hu-HU" dirty="0"/>
          </a:p>
        </p:txBody>
      </p:sp>
      <p:sp>
        <p:nvSpPr>
          <p:cNvPr id="4" name="Szöveg helye 3">
            <a:extLst>
              <a:ext uri="{FF2B5EF4-FFF2-40B4-BE49-F238E27FC236}">
                <a16:creationId xmlns:a16="http://schemas.microsoft.com/office/drawing/2014/main" id="{59F32D1B-6C01-BCCE-349E-87414229451B}"/>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7C707BF3-93F6-8203-DFBF-2CE2D0FEFE23}"/>
              </a:ext>
            </a:extLst>
          </p:cNvPr>
          <p:cNvSpPr>
            <a:spLocks noGrp="1"/>
          </p:cNvSpPr>
          <p:nvPr>
            <p:ph type="sldNum" sz="quarter" idx="12"/>
          </p:nvPr>
        </p:nvSpPr>
        <p:spPr/>
        <p:txBody>
          <a:bodyPr/>
          <a:lstStyle/>
          <a:p>
            <a:fld id="{2066355A-084C-D24E-9AD2-7E4FC41EA627}" type="slidenum">
              <a:rPr lang="en-US" smtClean="0"/>
              <a:pPr/>
              <a:t>6</a:t>
            </a:fld>
            <a:endParaRPr lang="en-US"/>
          </a:p>
        </p:txBody>
      </p:sp>
    </p:spTree>
    <p:extLst>
      <p:ext uri="{BB962C8B-B14F-4D97-AF65-F5344CB8AC3E}">
        <p14:creationId xmlns:p14="http://schemas.microsoft.com/office/powerpoint/2010/main" val="48435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98B49D-7829-B00E-765C-66645D34F459}"/>
              </a:ext>
            </a:extLst>
          </p:cNvPr>
          <p:cNvSpPr>
            <a:spLocks noGrp="1"/>
          </p:cNvSpPr>
          <p:nvPr>
            <p:ph type="title"/>
          </p:nvPr>
        </p:nvSpPr>
        <p:spPr>
          <a:xfrm>
            <a:off x="1909482" y="1034958"/>
            <a:ext cx="6517426" cy="652328"/>
          </a:xfrm>
        </p:spPr>
        <p:txBody>
          <a:bodyPr/>
          <a:lstStyle/>
          <a:p>
            <a:pPr algn="ctr"/>
            <a:r>
              <a:rPr lang="hu-HU" dirty="0">
                <a:latin typeface="Times New Roman" panose="02020603050405020304" pitchFamily="18" charset="0"/>
                <a:cs typeface="Times New Roman" panose="02020603050405020304" pitchFamily="18" charset="0"/>
              </a:rPr>
              <a:t>A látogató bizottság (9 fő)</a:t>
            </a:r>
          </a:p>
        </p:txBody>
      </p:sp>
      <p:sp>
        <p:nvSpPr>
          <p:cNvPr id="4" name="Szöveg helye 3">
            <a:extLst>
              <a:ext uri="{FF2B5EF4-FFF2-40B4-BE49-F238E27FC236}">
                <a16:creationId xmlns:a16="http://schemas.microsoft.com/office/drawing/2014/main" id="{484CF10C-768B-B888-CCB1-A2CF634B564F}"/>
              </a:ext>
            </a:extLst>
          </p:cNvPr>
          <p:cNvSpPr>
            <a:spLocks noGrp="1"/>
          </p:cNvSpPr>
          <p:nvPr>
            <p:ph type="body" sz="quarter" idx="13"/>
          </p:nvPr>
        </p:nvSpPr>
        <p:spPr/>
        <p:txBody>
          <a:bodyPr/>
          <a:lstStyle/>
          <a:p>
            <a:endParaRPr lang="hu-HU" dirty="0"/>
          </a:p>
        </p:txBody>
      </p:sp>
      <p:sp>
        <p:nvSpPr>
          <p:cNvPr id="5" name="Dia számának helye 4">
            <a:extLst>
              <a:ext uri="{FF2B5EF4-FFF2-40B4-BE49-F238E27FC236}">
                <a16:creationId xmlns:a16="http://schemas.microsoft.com/office/drawing/2014/main" id="{3CE97D42-B7EE-D274-D954-6F0DF7D5B350}"/>
              </a:ext>
            </a:extLst>
          </p:cNvPr>
          <p:cNvSpPr>
            <a:spLocks noGrp="1"/>
          </p:cNvSpPr>
          <p:nvPr>
            <p:ph type="sldNum" sz="quarter" idx="12"/>
          </p:nvPr>
        </p:nvSpPr>
        <p:spPr/>
        <p:txBody>
          <a:bodyPr/>
          <a:lstStyle/>
          <a:p>
            <a:fld id="{2066355A-084C-D24E-9AD2-7E4FC41EA627}" type="slidenum">
              <a:rPr lang="en-US" smtClean="0"/>
              <a:pPr/>
              <a:t>7</a:t>
            </a:fld>
            <a:endParaRPr lang="en-US"/>
          </a:p>
        </p:txBody>
      </p:sp>
      <p:pic>
        <p:nvPicPr>
          <p:cNvPr id="1026" name="Picture 2">
            <a:extLst>
              <a:ext uri="{FF2B5EF4-FFF2-40B4-BE49-F238E27FC236}">
                <a16:creationId xmlns:a16="http://schemas.microsoft.com/office/drawing/2014/main" id="{58F8E88C-1115-03FC-77E0-3F3A697C8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66" y="1492624"/>
            <a:ext cx="1837311" cy="1846641"/>
          </a:xfrm>
          <a:prstGeom prst="rect">
            <a:avLst/>
          </a:prstGeom>
          <a:noFill/>
          <a:extLst>
            <a:ext uri="{909E8E84-426E-40DD-AFC4-6F175D3DCCD1}">
              <a14:hiddenFill xmlns:a14="http://schemas.microsoft.com/office/drawing/2010/main">
                <a:solidFill>
                  <a:srgbClr val="FFFFFF"/>
                </a:solidFill>
              </a14:hiddenFill>
            </a:ext>
          </a:extLst>
        </p:spPr>
      </p:pic>
      <p:sp>
        <p:nvSpPr>
          <p:cNvPr id="7" name="Tartalom helye 2">
            <a:extLst>
              <a:ext uri="{FF2B5EF4-FFF2-40B4-BE49-F238E27FC236}">
                <a16:creationId xmlns:a16="http://schemas.microsoft.com/office/drawing/2014/main" id="{AB54AA23-15BD-B39A-5FA7-5F94C49B4C35}"/>
              </a:ext>
            </a:extLst>
          </p:cNvPr>
          <p:cNvSpPr txBox="1">
            <a:spLocks/>
          </p:cNvSpPr>
          <p:nvPr/>
        </p:nvSpPr>
        <p:spPr>
          <a:xfrm>
            <a:off x="3157445" y="1687286"/>
            <a:ext cx="5045387" cy="466906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hu-HU" dirty="0">
                <a:latin typeface="Times New Roman" panose="02020603050405020304" pitchFamily="18" charset="0"/>
                <a:cs typeface="Times New Roman" panose="02020603050405020304" pitchFamily="18" charset="0"/>
              </a:rPr>
              <a:t>Alaptudományok értékeléséért felelős szakember (2 fő)</a:t>
            </a:r>
          </a:p>
          <a:p>
            <a:pPr marL="457200" lvl="1" indent="0">
              <a:buFont typeface="Arial"/>
              <a:buNone/>
            </a:pPr>
            <a:r>
              <a:rPr lang="en-GB" b="1" dirty="0">
                <a:latin typeface="Times New Roman" panose="02020603050405020304" pitchFamily="18" charset="0"/>
                <a:cs typeface="Times New Roman" panose="02020603050405020304" pitchFamily="18" charset="0"/>
              </a:rPr>
              <a:t>Prof. </a:t>
            </a:r>
            <a:r>
              <a:rPr lang="en-GB" b="1" dirty="0" err="1">
                <a:latin typeface="Times New Roman" panose="02020603050405020304" pitchFamily="18" charset="0"/>
                <a:cs typeface="Times New Roman" panose="02020603050405020304" pitchFamily="18" charset="0"/>
              </a:rPr>
              <a:t>Begüm</a:t>
            </a:r>
            <a:r>
              <a:rPr lang="en-GB" b="1" dirty="0">
                <a:latin typeface="Times New Roman" panose="02020603050405020304" pitchFamily="18" charset="0"/>
                <a:cs typeface="Times New Roman" panose="02020603050405020304" pitchFamily="18" charset="0"/>
              </a:rPr>
              <a:t> YURDAKÖK DIKMEN, </a:t>
            </a:r>
            <a:r>
              <a:rPr lang="en-GB" dirty="0" err="1">
                <a:latin typeface="Times New Roman" panose="02020603050405020304" pitchFamily="18" charset="0"/>
                <a:cs typeface="Times New Roman" panose="02020603050405020304" pitchFamily="18" charset="0"/>
              </a:rPr>
              <a:t>Ankarai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Egyetem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Törökország</a:t>
            </a:r>
            <a:endParaRPr lang="en-GB" b="1" dirty="0">
              <a:latin typeface="Times New Roman" panose="02020603050405020304" pitchFamily="18" charset="0"/>
              <a:cs typeface="Times New Roman" panose="02020603050405020304" pitchFamily="18" charset="0"/>
            </a:endParaRPr>
          </a:p>
          <a:p>
            <a:pPr marL="457200" lvl="1" indent="0">
              <a:buNone/>
            </a:pPr>
            <a:endParaRPr lang="en-GB" b="1" dirty="0">
              <a:latin typeface="Times New Roman" panose="02020603050405020304" pitchFamily="18" charset="0"/>
              <a:cs typeface="Times New Roman" panose="02020603050405020304" pitchFamily="18" charset="0"/>
            </a:endParaRPr>
          </a:p>
          <a:p>
            <a:pPr marL="457200" lvl="1" indent="0">
              <a:buNone/>
            </a:pPr>
            <a:endParaRPr lang="en-GB" b="1" dirty="0">
              <a:latin typeface="Times New Roman" panose="02020603050405020304" pitchFamily="18" charset="0"/>
              <a:cs typeface="Times New Roman" panose="02020603050405020304" pitchFamily="18" charset="0"/>
            </a:endParaRPr>
          </a:p>
          <a:p>
            <a:pPr marL="457200" lvl="1" indent="0">
              <a:buNone/>
            </a:pPr>
            <a:r>
              <a:rPr lang="en-GB" b="1" dirty="0">
                <a:latin typeface="Times New Roman" panose="02020603050405020304" pitchFamily="18" charset="0"/>
                <a:cs typeface="Times New Roman" panose="02020603050405020304" pitchFamily="18" charset="0"/>
              </a:rPr>
              <a:t>Prof. Octavio </a:t>
            </a:r>
            <a:r>
              <a:rPr lang="en-GB" b="1" dirty="0" err="1">
                <a:latin typeface="Times New Roman" panose="02020603050405020304" pitchFamily="18" charset="0"/>
                <a:cs typeface="Times New Roman" panose="02020603050405020304" pitchFamily="18" charset="0"/>
              </a:rPr>
              <a:t>López</a:t>
            </a:r>
            <a:r>
              <a:rPr lang="en-GB" b="1" dirty="0">
                <a:latin typeface="Times New Roman" panose="02020603050405020304" pitchFamily="18" charset="0"/>
                <a:cs typeface="Times New Roman" panose="02020603050405020304" pitchFamily="18" charset="0"/>
              </a:rPr>
              <a:t> ALBORS, </a:t>
            </a:r>
            <a:r>
              <a:rPr lang="en-GB" dirty="0">
                <a:latin typeface="Times New Roman" panose="02020603050405020304" pitchFamily="18" charset="0"/>
                <a:cs typeface="Times New Roman" panose="02020603050405020304" pitchFamily="18" charset="0"/>
              </a:rPr>
              <a:t>University of Murcia, </a:t>
            </a:r>
            <a:r>
              <a:rPr lang="en-GB" dirty="0" err="1">
                <a:latin typeface="Times New Roman" panose="02020603050405020304" pitchFamily="18" charset="0"/>
                <a:cs typeface="Times New Roman" panose="02020603050405020304" pitchFamily="18" charset="0"/>
              </a:rPr>
              <a:t>Spanyolország</a:t>
            </a:r>
            <a:endParaRPr lang="en-GB" dirty="0">
              <a:latin typeface="Times New Roman" panose="02020603050405020304" pitchFamily="18" charset="0"/>
              <a:cs typeface="Times New Roman" panose="02020603050405020304" pitchFamily="18" charset="0"/>
            </a:endParaRPr>
          </a:p>
          <a:p>
            <a:pPr marL="457200" lvl="1" indent="0">
              <a:buNone/>
            </a:pPr>
            <a:endParaRPr lang="hu-HU" dirty="0">
              <a:latin typeface="Times New Roman" panose="02020603050405020304" pitchFamily="18" charset="0"/>
              <a:cs typeface="Times New Roman" panose="02020603050405020304" pitchFamily="18" charset="0"/>
            </a:endParaRPr>
          </a:p>
          <a:p>
            <a:pPr marL="457200" lvl="1" indent="0">
              <a:buNone/>
            </a:pP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Klinikai tudományok értékeléséért felelős szakember (társállatok, ló, egzotikus állatok)</a:t>
            </a:r>
          </a:p>
          <a:p>
            <a:pPr marL="457200" lvl="1" indent="0">
              <a:buNone/>
            </a:pPr>
            <a:endParaRPr lang="en-GB" b="1" dirty="0">
              <a:latin typeface="Times New Roman" panose="02020603050405020304" pitchFamily="18" charset="0"/>
              <a:cs typeface="Times New Roman" panose="02020603050405020304" pitchFamily="18" charset="0"/>
            </a:endParaRPr>
          </a:p>
          <a:p>
            <a:pPr marL="457200" lvl="1" indent="0">
              <a:buNone/>
            </a:pPr>
            <a:r>
              <a:rPr lang="en-GB" b="1" dirty="0">
                <a:latin typeface="Times New Roman" panose="02020603050405020304" pitchFamily="18" charset="0"/>
                <a:cs typeface="Times New Roman" panose="02020603050405020304" pitchFamily="18" charset="0"/>
              </a:rPr>
              <a:t>Prof. Frank GASTHUYS (ELNÖK), </a:t>
            </a:r>
            <a:r>
              <a:rPr lang="en-GB" dirty="0">
                <a:latin typeface="Times New Roman" panose="02020603050405020304" pitchFamily="18" charset="0"/>
                <a:cs typeface="Times New Roman" panose="02020603050405020304" pitchFamily="18" charset="0"/>
              </a:rPr>
              <a:t>Ghent University, Belgium </a:t>
            </a:r>
            <a:endParaRPr lang="hu-HU" dirty="0">
              <a:latin typeface="Times New Roman" panose="02020603050405020304" pitchFamily="18" charset="0"/>
              <a:cs typeface="Times New Roman" panose="02020603050405020304" pitchFamily="18" charset="0"/>
            </a:endParaRPr>
          </a:p>
          <a:p>
            <a:pPr marL="457200" lvl="1" indent="0">
              <a:buFont typeface="Arial"/>
              <a:buNone/>
            </a:pPr>
            <a:endParaRPr lang="hu-HU" dirty="0"/>
          </a:p>
          <a:p>
            <a:pPr marL="0" indent="0">
              <a:buFont typeface="Arial"/>
              <a:buNone/>
            </a:pPr>
            <a:endParaRPr lang="hu-HU" dirty="0"/>
          </a:p>
        </p:txBody>
      </p:sp>
      <p:pic>
        <p:nvPicPr>
          <p:cNvPr id="9" name="Picture 4">
            <a:extLst>
              <a:ext uri="{FF2B5EF4-FFF2-40B4-BE49-F238E27FC236}">
                <a16:creationId xmlns:a16="http://schemas.microsoft.com/office/drawing/2014/main" id="{7100C682-104E-39C0-2848-08B0AAACC0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1167" y="3379735"/>
            <a:ext cx="1837310" cy="1618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 dr. Frank Gasthuys | VetCEE">
            <a:extLst>
              <a:ext uri="{FF2B5EF4-FFF2-40B4-BE49-F238E27FC236}">
                <a16:creationId xmlns:a16="http://schemas.microsoft.com/office/drawing/2014/main" id="{7A0629B3-8DFE-C70C-687E-3D25C730A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166" y="5038816"/>
            <a:ext cx="1837311" cy="168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6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98B49D-7829-B00E-765C-66645D34F459}"/>
              </a:ext>
            </a:extLst>
          </p:cNvPr>
          <p:cNvSpPr>
            <a:spLocks noGrp="1"/>
          </p:cNvSpPr>
          <p:nvPr>
            <p:ph type="title"/>
          </p:nvPr>
        </p:nvSpPr>
        <p:spPr>
          <a:xfrm>
            <a:off x="1627094" y="1034958"/>
            <a:ext cx="6799814" cy="652328"/>
          </a:xfrm>
        </p:spPr>
        <p:txBody>
          <a:bodyPr/>
          <a:lstStyle/>
          <a:p>
            <a:pPr algn="ctr"/>
            <a:r>
              <a:rPr lang="hu-HU" dirty="0">
                <a:latin typeface="Times New Roman" panose="02020603050405020304" pitchFamily="18" charset="0"/>
                <a:cs typeface="Times New Roman" panose="02020603050405020304" pitchFamily="18" charset="0"/>
              </a:rPr>
              <a:t>A látogató bizottság (9 fő)</a:t>
            </a:r>
          </a:p>
        </p:txBody>
      </p:sp>
      <p:sp>
        <p:nvSpPr>
          <p:cNvPr id="3" name="Tartalom helye 2">
            <a:extLst>
              <a:ext uri="{FF2B5EF4-FFF2-40B4-BE49-F238E27FC236}">
                <a16:creationId xmlns:a16="http://schemas.microsoft.com/office/drawing/2014/main" id="{54535251-21F5-E2AD-7910-75A5692696FA}"/>
              </a:ext>
            </a:extLst>
          </p:cNvPr>
          <p:cNvSpPr>
            <a:spLocks noGrp="1"/>
          </p:cNvSpPr>
          <p:nvPr>
            <p:ph idx="1"/>
          </p:nvPr>
        </p:nvSpPr>
        <p:spPr>
          <a:xfrm>
            <a:off x="3343548" y="1687286"/>
            <a:ext cx="5083360" cy="4438877"/>
          </a:xfrm>
        </p:spPr>
        <p:txBody>
          <a:bodyPr>
            <a:normAutofit lnSpcReduction="10000"/>
          </a:bodyPr>
          <a:lstStyle/>
          <a:p>
            <a:r>
              <a:rPr lang="hu-HU" dirty="0">
                <a:latin typeface="Times New Roman" panose="02020603050405020304" pitchFamily="18" charset="0"/>
                <a:cs typeface="Times New Roman" panose="02020603050405020304" pitchFamily="18" charset="0"/>
              </a:rPr>
              <a:t>Klinikai tudományok értékeléséért felelős szakember (élelmiszer-termelő állatok)</a:t>
            </a:r>
          </a:p>
          <a:p>
            <a:pPr lvl="1"/>
            <a:r>
              <a:rPr lang="en-GB" sz="1800" b="1" dirty="0">
                <a:effectLst/>
                <a:latin typeface="Times New Roman" panose="02020603050405020304" pitchFamily="18" charset="0"/>
                <a:cs typeface="Times New Roman" panose="02020603050405020304" pitchFamily="18" charset="0"/>
              </a:rPr>
              <a:t>Prof. </a:t>
            </a:r>
            <a:r>
              <a:rPr lang="en-GB" sz="1800" b="1" dirty="0" err="1">
                <a:effectLst/>
                <a:latin typeface="Times New Roman" panose="02020603050405020304" pitchFamily="18" charset="0"/>
                <a:cs typeface="Times New Roman" panose="02020603050405020304" pitchFamily="18" charset="0"/>
              </a:rPr>
              <a:t>Iancu</a:t>
            </a:r>
            <a:r>
              <a:rPr lang="en-GB" sz="1800" b="1" dirty="0">
                <a:effectLst/>
                <a:latin typeface="Times New Roman" panose="02020603050405020304" pitchFamily="18" charset="0"/>
                <a:cs typeface="Times New Roman" panose="02020603050405020304" pitchFamily="18" charset="0"/>
              </a:rPr>
              <a:t> MORAR,</a:t>
            </a:r>
            <a:r>
              <a:rPr lang="en-GB" sz="1800" dirty="0">
                <a:effectLst/>
                <a:latin typeface="Times New Roman" panose="02020603050405020304" pitchFamily="18" charset="0"/>
                <a:cs typeface="Times New Roman" panose="02020603050405020304" pitchFamily="18" charset="0"/>
              </a:rPr>
              <a:t> University of Agricultural Sciences and Veterinary Medicine Cluj-Napoca,</a:t>
            </a:r>
            <a:r>
              <a:rPr lang="en-GB" sz="1800" b="1"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Kolozsvár</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Élelmiszerhigiénia értékeléséért felelős szakember</a:t>
            </a:r>
          </a:p>
          <a:p>
            <a:pPr lvl="1"/>
            <a:r>
              <a:rPr lang="en-GB" sz="1800" b="1" dirty="0">
                <a:effectLst/>
                <a:latin typeface="Times New Roman" panose="02020603050405020304" pitchFamily="18" charset="0"/>
                <a:cs typeface="Times New Roman" panose="02020603050405020304" pitchFamily="18" charset="0"/>
              </a:rPr>
              <a:t>Prof. Cristina Maria Teixeira SARAIVA, </a:t>
            </a:r>
            <a:r>
              <a:rPr lang="en-GB" sz="1800" dirty="0">
                <a:effectLst/>
                <a:latin typeface="Times New Roman" panose="02020603050405020304" pitchFamily="18" charset="0"/>
                <a:cs typeface="Times New Roman" panose="02020603050405020304" pitchFamily="18" charset="0"/>
              </a:rPr>
              <a:t>University of </a:t>
            </a:r>
            <a:r>
              <a:rPr lang="en-GB" sz="1800" dirty="0" err="1">
                <a:effectLst/>
                <a:latin typeface="Times New Roman" panose="02020603050405020304" pitchFamily="18" charset="0"/>
                <a:cs typeface="Times New Roman" panose="02020603050405020304" pitchFamily="18" charset="0"/>
              </a:rPr>
              <a:t>Trás-os-Montes</a:t>
            </a:r>
            <a:r>
              <a:rPr lang="en-GB" sz="1800" dirty="0">
                <a:effectLst/>
                <a:latin typeface="Times New Roman" panose="02020603050405020304" pitchFamily="18" charset="0"/>
                <a:cs typeface="Times New Roman" panose="02020603050405020304" pitchFamily="18" charset="0"/>
              </a:rPr>
              <a:t> e Alto </a:t>
            </a:r>
            <a:r>
              <a:rPr lang="en-GB" sz="1800" dirty="0" err="1">
                <a:effectLst/>
                <a:latin typeface="Times New Roman" panose="02020603050405020304" pitchFamily="18" charset="0"/>
                <a:cs typeface="Times New Roman" panose="02020603050405020304" pitchFamily="18" charset="0"/>
              </a:rPr>
              <a:t>Duoro</a:t>
            </a:r>
            <a:r>
              <a:rPr lang="en-GB" sz="1800" dirty="0">
                <a:effectLst/>
                <a:latin typeface="Times New Roman" panose="02020603050405020304" pitchFamily="18" charset="0"/>
                <a:cs typeface="Times New Roman" panose="02020603050405020304" pitchFamily="18" charset="0"/>
              </a:rPr>
              <a:t> (Vila Real), </a:t>
            </a:r>
            <a:r>
              <a:rPr lang="en-GB" sz="1800" dirty="0" err="1">
                <a:effectLst/>
                <a:latin typeface="Times New Roman" panose="02020603050405020304" pitchFamily="18" charset="0"/>
                <a:cs typeface="Times New Roman" panose="02020603050405020304" pitchFamily="18" charset="0"/>
              </a:rPr>
              <a:t>Portugália</a:t>
            </a:r>
            <a:r>
              <a:rPr lang="en-GB" sz="1800" dirty="0">
                <a:effectLst/>
                <a:latin typeface="Times New Roman" panose="02020603050405020304" pitchFamily="18" charset="0"/>
                <a:cs typeface="Times New Roman" panose="02020603050405020304" pitchFamily="18" charset="0"/>
              </a:rPr>
              <a:t> </a:t>
            </a:r>
            <a:endParaRPr lang="en-GB" dirty="0">
              <a:effectLst/>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Minőségbiztosítás értékeléséért felelős szakember</a:t>
            </a:r>
          </a:p>
          <a:p>
            <a:pPr lvl="1"/>
            <a:r>
              <a:rPr lang="hu-HU" dirty="0">
                <a:latin typeface="Times New Roman" panose="02020603050405020304" pitchFamily="18" charset="0"/>
                <a:cs typeface="Times New Roman" panose="02020603050405020304" pitchFamily="18" charset="0"/>
              </a:rPr>
              <a:t> </a:t>
            </a:r>
            <a:r>
              <a:rPr lang="en-GB" sz="1800" b="1" dirty="0">
                <a:effectLst/>
                <a:latin typeface="Times New Roman" panose="02020603050405020304" pitchFamily="18" charset="0"/>
                <a:cs typeface="Times New Roman" panose="02020603050405020304" pitchFamily="18" charset="0"/>
              </a:rPr>
              <a:t>Prof. Bruno MONCHARMONT, </a:t>
            </a:r>
            <a:r>
              <a:rPr lang="en-GB" sz="1800" dirty="0">
                <a:effectLst/>
                <a:latin typeface="Times New Roman" panose="02020603050405020304" pitchFamily="18" charset="0"/>
                <a:cs typeface="Times New Roman" panose="02020603050405020304" pitchFamily="18" charset="0"/>
              </a:rPr>
              <a:t>Libera </a:t>
            </a:r>
            <a:r>
              <a:rPr lang="en-GB" sz="1800" dirty="0" err="1">
                <a:effectLst/>
                <a:latin typeface="Times New Roman" panose="02020603050405020304" pitchFamily="18" charset="0"/>
                <a:cs typeface="Times New Roman" panose="02020603050405020304" pitchFamily="18" charset="0"/>
              </a:rPr>
              <a:t>Universita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Mediterranea</a:t>
            </a:r>
            <a:r>
              <a:rPr lang="en-GB" sz="1800" dirty="0">
                <a:effectLst/>
                <a:latin typeface="Times New Roman" panose="02020603050405020304" pitchFamily="18" charset="0"/>
                <a:cs typeface="Times New Roman" panose="02020603050405020304" pitchFamily="18" charset="0"/>
              </a:rPr>
              <a:t> “G. </a:t>
            </a:r>
            <a:r>
              <a:rPr lang="en-GB" sz="1800" dirty="0" err="1">
                <a:effectLst/>
                <a:latin typeface="Times New Roman" panose="02020603050405020304" pitchFamily="18" charset="0"/>
                <a:cs typeface="Times New Roman" panose="02020603050405020304" pitchFamily="18" charset="0"/>
              </a:rPr>
              <a:t>Degennaro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Casamassima</a:t>
            </a:r>
            <a:r>
              <a:rPr lang="en-GB" sz="1800" dirty="0">
                <a:effectLst/>
                <a:latin typeface="Times New Roman" panose="02020603050405020304" pitchFamily="18" charset="0"/>
                <a:cs typeface="Times New Roman" panose="02020603050405020304" pitchFamily="18" charset="0"/>
              </a:rPr>
              <a:t>, Bari), </a:t>
            </a:r>
            <a:r>
              <a:rPr lang="en-GB" sz="1800" dirty="0" err="1">
                <a:effectLst/>
                <a:latin typeface="Times New Roman" panose="02020603050405020304" pitchFamily="18" charset="0"/>
                <a:cs typeface="Times New Roman" panose="02020603050405020304" pitchFamily="18" charset="0"/>
              </a:rPr>
              <a:t>Olaszország</a:t>
            </a:r>
            <a:r>
              <a:rPr lang="en-GB" sz="1800" dirty="0">
                <a:effectLst/>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pPr lvl="1"/>
            <a:endParaRPr lang="hu-HU" dirty="0"/>
          </a:p>
          <a:p>
            <a:pPr marL="0" indent="0">
              <a:buNone/>
            </a:pPr>
            <a:endParaRPr lang="hu-HU" dirty="0"/>
          </a:p>
        </p:txBody>
      </p:sp>
      <p:sp>
        <p:nvSpPr>
          <p:cNvPr id="4" name="Szöveg helye 3">
            <a:extLst>
              <a:ext uri="{FF2B5EF4-FFF2-40B4-BE49-F238E27FC236}">
                <a16:creationId xmlns:a16="http://schemas.microsoft.com/office/drawing/2014/main" id="{484CF10C-768B-B888-CCB1-A2CF634B564F}"/>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3CE97D42-B7EE-D274-D954-6F0DF7D5B350}"/>
              </a:ext>
            </a:extLst>
          </p:cNvPr>
          <p:cNvSpPr>
            <a:spLocks noGrp="1"/>
          </p:cNvSpPr>
          <p:nvPr>
            <p:ph type="sldNum" sz="quarter" idx="12"/>
          </p:nvPr>
        </p:nvSpPr>
        <p:spPr/>
        <p:txBody>
          <a:bodyPr/>
          <a:lstStyle/>
          <a:p>
            <a:fld id="{2066355A-084C-D24E-9AD2-7E4FC41EA627}" type="slidenum">
              <a:rPr lang="en-US" smtClean="0"/>
              <a:pPr/>
              <a:t>8</a:t>
            </a:fld>
            <a:endParaRPr lang="en-US"/>
          </a:p>
        </p:txBody>
      </p:sp>
      <p:sp>
        <p:nvSpPr>
          <p:cNvPr id="6" name="TextBox 5">
            <a:extLst>
              <a:ext uri="{FF2B5EF4-FFF2-40B4-BE49-F238E27FC236}">
                <a16:creationId xmlns:a16="http://schemas.microsoft.com/office/drawing/2014/main" id="{E05893C9-56C1-4B9A-E978-13E8E2A286A8}"/>
              </a:ext>
            </a:extLst>
          </p:cNvPr>
          <p:cNvSpPr txBox="1"/>
          <p:nvPr/>
        </p:nvSpPr>
        <p:spPr>
          <a:xfrm>
            <a:off x="1768642" y="2153653"/>
            <a:ext cx="0" cy="0"/>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sp>
        <p:nvSpPr>
          <p:cNvPr id="7" name="TextBox 6">
            <a:extLst>
              <a:ext uri="{FF2B5EF4-FFF2-40B4-BE49-F238E27FC236}">
                <a16:creationId xmlns:a16="http://schemas.microsoft.com/office/drawing/2014/main" id="{FA2908CE-B84E-C9EA-FE30-F5CC50721EC5}"/>
              </a:ext>
            </a:extLst>
          </p:cNvPr>
          <p:cNvSpPr txBox="1"/>
          <p:nvPr/>
        </p:nvSpPr>
        <p:spPr>
          <a:xfrm>
            <a:off x="-1070811" y="1333023"/>
            <a:ext cx="0" cy="0"/>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2050" name="Picture 2">
            <a:extLst>
              <a:ext uri="{FF2B5EF4-FFF2-40B4-BE49-F238E27FC236}">
                <a16:creationId xmlns:a16="http://schemas.microsoft.com/office/drawing/2014/main" id="{4059EF51-F9B2-97D7-13AE-C0B76CD7B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89" y="1361122"/>
            <a:ext cx="1625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D2717F-7105-823E-A26F-D6B5E4E3089C}"/>
              </a:ext>
            </a:extLst>
          </p:cNvPr>
          <p:cNvSpPr txBox="1"/>
          <p:nvPr/>
        </p:nvSpPr>
        <p:spPr>
          <a:xfrm flipV="1">
            <a:off x="-985654" y="5017321"/>
            <a:ext cx="45719" cy="45719"/>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2052" name="Picture 4">
            <a:extLst>
              <a:ext uri="{FF2B5EF4-FFF2-40B4-BE49-F238E27FC236}">
                <a16:creationId xmlns:a16="http://schemas.microsoft.com/office/drawing/2014/main" id="{E66182CF-90B4-145F-A10F-5ABC7CAD2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89" y="3106272"/>
            <a:ext cx="1625600" cy="1865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ECBC58-E6A9-5EF2-C1F2-7B4792185173}"/>
              </a:ext>
            </a:extLst>
          </p:cNvPr>
          <p:cNvSpPr txBox="1"/>
          <p:nvPr/>
        </p:nvSpPr>
        <p:spPr>
          <a:xfrm flipH="1">
            <a:off x="-383786" y="7228524"/>
            <a:ext cx="54491" cy="45719"/>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2054" name="Picture 6" descr="Prof. Bruno Moncharmont, è il nuovo Direttore del ... - LUM">
            <a:extLst>
              <a:ext uri="{FF2B5EF4-FFF2-40B4-BE49-F238E27FC236}">
                <a16:creationId xmlns:a16="http://schemas.microsoft.com/office/drawing/2014/main" id="{9749298C-FB57-B509-79F3-1A17AA372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89" y="5017321"/>
            <a:ext cx="1625600" cy="157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4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98B49D-7829-B00E-765C-66645D34F459}"/>
              </a:ext>
            </a:extLst>
          </p:cNvPr>
          <p:cNvSpPr>
            <a:spLocks noGrp="1"/>
          </p:cNvSpPr>
          <p:nvPr>
            <p:ph type="title"/>
          </p:nvPr>
        </p:nvSpPr>
        <p:spPr>
          <a:xfrm>
            <a:off x="2138082" y="1034958"/>
            <a:ext cx="6288826" cy="652328"/>
          </a:xfrm>
        </p:spPr>
        <p:txBody>
          <a:bodyPr/>
          <a:lstStyle/>
          <a:p>
            <a:pPr algn="ctr"/>
            <a:r>
              <a:rPr lang="hu-HU" dirty="0">
                <a:latin typeface="Times New Roman" panose="02020603050405020304" pitchFamily="18" charset="0"/>
                <a:cs typeface="Times New Roman" panose="02020603050405020304" pitchFamily="18" charset="0"/>
              </a:rPr>
              <a:t>A látogató bizottság (9 fő)</a:t>
            </a:r>
          </a:p>
        </p:txBody>
      </p:sp>
      <p:sp>
        <p:nvSpPr>
          <p:cNvPr id="3" name="Tartalom helye 2">
            <a:extLst>
              <a:ext uri="{FF2B5EF4-FFF2-40B4-BE49-F238E27FC236}">
                <a16:creationId xmlns:a16="http://schemas.microsoft.com/office/drawing/2014/main" id="{54535251-21F5-E2AD-7910-75A5692696FA}"/>
              </a:ext>
            </a:extLst>
          </p:cNvPr>
          <p:cNvSpPr>
            <a:spLocks noGrp="1"/>
          </p:cNvSpPr>
          <p:nvPr>
            <p:ph idx="1"/>
          </p:nvPr>
        </p:nvSpPr>
        <p:spPr>
          <a:xfrm>
            <a:off x="4310742" y="1687286"/>
            <a:ext cx="4116165" cy="4438877"/>
          </a:xfrm>
        </p:spPr>
        <p:txBody>
          <a:bodyPr>
            <a:normAutofit lnSpcReduction="10000"/>
          </a:bodyPr>
          <a:lstStyle/>
          <a:p>
            <a:r>
              <a:rPr lang="hu-HU" dirty="0">
                <a:latin typeface="Times New Roman" panose="02020603050405020304" pitchFamily="18" charset="0"/>
                <a:cs typeface="Times New Roman" panose="02020603050405020304" pitchFamily="18" charset="0"/>
              </a:rPr>
              <a:t>Gyakorló állatorvos</a:t>
            </a:r>
          </a:p>
          <a:p>
            <a:pPr lvl="1"/>
            <a:r>
              <a:rPr lang="en-GB" b="1" dirty="0">
                <a:effectLst/>
                <a:latin typeface="Times New Roman" panose="02020603050405020304" pitchFamily="18" charset="0"/>
                <a:cs typeface="Times New Roman" panose="02020603050405020304" pitchFamily="18" charset="0"/>
              </a:rPr>
              <a:t>Dr. Hervé HIARD, </a:t>
            </a:r>
            <a:r>
              <a:rPr lang="en-GB" dirty="0">
                <a:effectLst/>
                <a:latin typeface="Times New Roman" panose="02020603050405020304" pitchFamily="18" charset="0"/>
                <a:cs typeface="Times New Roman" panose="02020603050405020304" pitchFamily="18" charset="0"/>
              </a:rPr>
              <a:t>Dol de Bretagne, France </a:t>
            </a:r>
          </a:p>
          <a:p>
            <a:pPr lvl="1"/>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Hallgató</a:t>
            </a:r>
          </a:p>
          <a:p>
            <a:pPr lvl="1"/>
            <a:r>
              <a:rPr lang="en-GB" b="1" dirty="0">
                <a:effectLst/>
                <a:latin typeface="Times New Roman" panose="02020603050405020304" pitchFamily="18" charset="0"/>
                <a:cs typeface="Times New Roman" panose="02020603050405020304" pitchFamily="18" charset="0"/>
              </a:rPr>
              <a:t>Ms. Sera </a:t>
            </a:r>
            <a:r>
              <a:rPr lang="en-GB" b="1" dirty="0" err="1">
                <a:effectLst/>
                <a:latin typeface="Times New Roman" panose="02020603050405020304" pitchFamily="18" charset="0"/>
                <a:cs typeface="Times New Roman" panose="02020603050405020304" pitchFamily="18" charset="0"/>
              </a:rPr>
              <a:t>İlayda</a:t>
            </a:r>
            <a:r>
              <a:rPr lang="en-GB" b="1" dirty="0">
                <a:effectLst/>
                <a:latin typeface="Times New Roman" panose="02020603050405020304" pitchFamily="18" charset="0"/>
                <a:cs typeface="Times New Roman" panose="02020603050405020304" pitchFamily="18" charset="0"/>
              </a:rPr>
              <a:t> GÜLTEKIN, </a:t>
            </a:r>
            <a:r>
              <a:rPr lang="en-GB" dirty="0" err="1">
                <a:effectLst/>
                <a:latin typeface="Times New Roman" panose="02020603050405020304" pitchFamily="18" charset="0"/>
                <a:cs typeface="Times New Roman" panose="02020603050405020304" pitchFamily="18" charset="0"/>
              </a:rPr>
              <a:t>Fırat</a:t>
            </a:r>
            <a:r>
              <a:rPr lang="en-GB" dirty="0">
                <a:effectLst/>
                <a:latin typeface="Times New Roman" panose="02020603050405020304" pitchFamily="18" charset="0"/>
                <a:cs typeface="Times New Roman" panose="02020603050405020304" pitchFamily="18" charset="0"/>
              </a:rPr>
              <a:t> University (Elazig), </a:t>
            </a:r>
            <a:r>
              <a:rPr lang="en-GB" dirty="0" err="1">
                <a:effectLst/>
                <a:latin typeface="Times New Roman" panose="02020603050405020304" pitchFamily="18" charset="0"/>
                <a:cs typeface="Times New Roman" panose="02020603050405020304" pitchFamily="18" charset="0"/>
              </a:rPr>
              <a:t>Törökország</a:t>
            </a:r>
            <a:endParaRPr lang="en-GB" dirty="0">
              <a:effectLst/>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Koordinátor</a:t>
            </a:r>
          </a:p>
          <a:p>
            <a:pPr lvl="1"/>
            <a:r>
              <a:rPr lang="en-GB" b="1" dirty="0">
                <a:latin typeface="Times New Roman" panose="02020603050405020304" pitchFamily="18" charset="0"/>
                <a:cs typeface="Times New Roman" panose="02020603050405020304" pitchFamily="18" charset="0"/>
              </a:rPr>
              <a:t>Prof. Philip DUFFUS, </a:t>
            </a:r>
            <a:r>
              <a:rPr lang="en-GB" dirty="0">
                <a:latin typeface="Times New Roman" panose="02020603050405020304" pitchFamily="18" charset="0"/>
                <a:cs typeface="Times New Roman" panose="02020603050405020304" pitchFamily="18" charset="0"/>
              </a:rPr>
              <a:t>University of Bristol (Bristol), </a:t>
            </a:r>
            <a:r>
              <a:rPr lang="en-GB" dirty="0" err="1">
                <a:latin typeface="Times New Roman" panose="02020603050405020304" pitchFamily="18" charset="0"/>
                <a:cs typeface="Times New Roman" panose="02020603050405020304" pitchFamily="18" charset="0"/>
              </a:rPr>
              <a:t>Egyesült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Királyság</a:t>
            </a:r>
            <a:endParaRPr lang="en-GB" dirty="0">
              <a:latin typeface="Times New Roman" panose="02020603050405020304" pitchFamily="18" charset="0"/>
              <a:cs typeface="Times New Roman" panose="02020603050405020304" pitchFamily="18" charset="0"/>
            </a:endParaRPr>
          </a:p>
          <a:p>
            <a:pPr lvl="1"/>
            <a:endParaRPr lang="hu-HU" dirty="0"/>
          </a:p>
          <a:p>
            <a:pPr marL="0" indent="0">
              <a:buNone/>
            </a:pPr>
            <a:endParaRPr lang="hu-HU" dirty="0"/>
          </a:p>
        </p:txBody>
      </p:sp>
      <p:sp>
        <p:nvSpPr>
          <p:cNvPr id="4" name="Szöveg helye 3">
            <a:extLst>
              <a:ext uri="{FF2B5EF4-FFF2-40B4-BE49-F238E27FC236}">
                <a16:creationId xmlns:a16="http://schemas.microsoft.com/office/drawing/2014/main" id="{484CF10C-768B-B888-CCB1-A2CF634B564F}"/>
              </a:ext>
            </a:extLst>
          </p:cNvPr>
          <p:cNvSpPr>
            <a:spLocks noGrp="1"/>
          </p:cNvSpPr>
          <p:nvPr>
            <p:ph type="body" sz="quarter" idx="13"/>
          </p:nvPr>
        </p:nvSpPr>
        <p:spPr/>
        <p:txBody>
          <a:bodyPr/>
          <a:lstStyle/>
          <a:p>
            <a:endParaRPr lang="hu-HU"/>
          </a:p>
        </p:txBody>
      </p:sp>
      <p:sp>
        <p:nvSpPr>
          <p:cNvPr id="5" name="Dia számának helye 4">
            <a:extLst>
              <a:ext uri="{FF2B5EF4-FFF2-40B4-BE49-F238E27FC236}">
                <a16:creationId xmlns:a16="http://schemas.microsoft.com/office/drawing/2014/main" id="{3CE97D42-B7EE-D274-D954-6F0DF7D5B350}"/>
              </a:ext>
            </a:extLst>
          </p:cNvPr>
          <p:cNvSpPr>
            <a:spLocks noGrp="1"/>
          </p:cNvSpPr>
          <p:nvPr>
            <p:ph type="sldNum" sz="quarter" idx="12"/>
          </p:nvPr>
        </p:nvSpPr>
        <p:spPr/>
        <p:txBody>
          <a:bodyPr/>
          <a:lstStyle/>
          <a:p>
            <a:fld id="{2066355A-084C-D24E-9AD2-7E4FC41EA627}" type="slidenum">
              <a:rPr lang="en-US" smtClean="0"/>
              <a:pPr/>
              <a:t>9</a:t>
            </a:fld>
            <a:endParaRPr lang="en-US"/>
          </a:p>
        </p:txBody>
      </p:sp>
      <p:sp>
        <p:nvSpPr>
          <p:cNvPr id="6" name="TextBox 5">
            <a:extLst>
              <a:ext uri="{FF2B5EF4-FFF2-40B4-BE49-F238E27FC236}">
                <a16:creationId xmlns:a16="http://schemas.microsoft.com/office/drawing/2014/main" id="{CF66E200-3C0F-92DB-9F08-31F2390C37AE}"/>
              </a:ext>
            </a:extLst>
          </p:cNvPr>
          <p:cNvSpPr txBox="1"/>
          <p:nvPr/>
        </p:nvSpPr>
        <p:spPr>
          <a:xfrm>
            <a:off x="1197357" y="4846260"/>
            <a:ext cx="45719" cy="45719"/>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sp>
        <p:nvSpPr>
          <p:cNvPr id="7" name="TextBox 6">
            <a:extLst>
              <a:ext uri="{FF2B5EF4-FFF2-40B4-BE49-F238E27FC236}">
                <a16:creationId xmlns:a16="http://schemas.microsoft.com/office/drawing/2014/main" id="{29382DDE-3B00-A4B3-1046-6EC4D4F5387F}"/>
              </a:ext>
            </a:extLst>
          </p:cNvPr>
          <p:cNvSpPr txBox="1"/>
          <p:nvPr/>
        </p:nvSpPr>
        <p:spPr>
          <a:xfrm flipH="1">
            <a:off x="-1806309" y="7595341"/>
            <a:ext cx="58588" cy="49733"/>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1026" name="Picture 2">
            <a:extLst>
              <a:ext uri="{FF2B5EF4-FFF2-40B4-BE49-F238E27FC236}">
                <a16:creationId xmlns:a16="http://schemas.microsoft.com/office/drawing/2014/main" id="{E34FE439-D689-95B4-B889-AD788F4F9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16" y="4690893"/>
            <a:ext cx="1828755" cy="20305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B0EFEE-7BB7-F087-D582-6D1E6E7E8EAD}"/>
              </a:ext>
            </a:extLst>
          </p:cNvPr>
          <p:cNvSpPr txBox="1"/>
          <p:nvPr/>
        </p:nvSpPr>
        <p:spPr>
          <a:xfrm flipH="1">
            <a:off x="-878779" y="3805662"/>
            <a:ext cx="45719" cy="45719"/>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1030" name="Picture 6">
            <a:extLst>
              <a:ext uri="{FF2B5EF4-FFF2-40B4-BE49-F238E27FC236}">
                <a16:creationId xmlns:a16="http://schemas.microsoft.com/office/drawing/2014/main" id="{BC0D271F-990A-D783-142D-29171AA16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16" y="3049038"/>
            <a:ext cx="1828755" cy="17104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903304-16BD-7AC8-3D7A-F6100255058B}"/>
              </a:ext>
            </a:extLst>
          </p:cNvPr>
          <p:cNvSpPr txBox="1"/>
          <p:nvPr/>
        </p:nvSpPr>
        <p:spPr>
          <a:xfrm>
            <a:off x="1721922" y="2208810"/>
            <a:ext cx="0" cy="0"/>
          </a:xfrm>
          <a:prstGeom prst="rect">
            <a:avLst/>
          </a:prstGeom>
        </p:spPr>
        <p:txBody>
          <a:bodyPr vert="horz" wrap="none" lIns="0" tIns="0" rIns="0" bIns="0" rtlCol="0" anchor="b" anchorCtr="0">
            <a:normAutofit fontScale="25000" lnSpcReduction="20000"/>
          </a:bodyPr>
          <a:lstStyle/>
          <a:p>
            <a:pPr algn="r"/>
            <a:endParaRPr lang="en-HU" sz="1200" dirty="0">
              <a:solidFill>
                <a:schemeClr val="bg2"/>
              </a:solidFill>
            </a:endParaRPr>
          </a:p>
        </p:txBody>
      </p:sp>
      <p:pic>
        <p:nvPicPr>
          <p:cNvPr id="11" name="Picture 10" descr="A person wearing glasses and a white jacket&#10;&#10;Description automatically generated">
            <a:extLst>
              <a:ext uri="{FF2B5EF4-FFF2-40B4-BE49-F238E27FC236}">
                <a16:creationId xmlns:a16="http://schemas.microsoft.com/office/drawing/2014/main" id="{044BB25E-7CB3-E199-6008-76087860323B}"/>
              </a:ext>
            </a:extLst>
          </p:cNvPr>
          <p:cNvPicPr>
            <a:picLocks noChangeAspect="1"/>
          </p:cNvPicPr>
          <p:nvPr/>
        </p:nvPicPr>
        <p:blipFill>
          <a:blip r:embed="rId5"/>
          <a:stretch>
            <a:fillRect/>
          </a:stretch>
        </p:blipFill>
        <p:spPr>
          <a:xfrm>
            <a:off x="820317" y="1034959"/>
            <a:ext cx="1812448" cy="1970708"/>
          </a:xfrm>
          <a:prstGeom prst="rect">
            <a:avLst/>
          </a:prstGeom>
        </p:spPr>
      </p:pic>
    </p:spTree>
    <p:extLst>
      <p:ext uri="{BB962C8B-B14F-4D97-AF65-F5344CB8AC3E}">
        <p14:creationId xmlns:p14="http://schemas.microsoft.com/office/powerpoint/2010/main" val="1911046241"/>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83661"/>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none" lIns="0" tIns="0" rIns="0" bIns="0" rtlCol="0" anchor="b" anchorCtr="0">
        <a:normAutofit/>
      </a:bodyPr>
      <a:lstStyle>
        <a:defPPr algn="r">
          <a:defRPr sz="1200" smtClean="0">
            <a:solidFill>
              <a:schemeClr val="bg2"/>
            </a:solidFill>
          </a:defRPr>
        </a:defPPr>
      </a:lstStyle>
    </a:txDef>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D78360EC22D95E48BD84466B9A9D85CD" ma:contentTypeVersion="7" ma:contentTypeDescription="Új dokumentum létrehozása." ma:contentTypeScope="" ma:versionID="d4526c50e3b7cc699e26031f997ca333">
  <xsd:schema xmlns:xsd="http://www.w3.org/2001/XMLSchema" xmlns:xs="http://www.w3.org/2001/XMLSchema" xmlns:p="http://schemas.microsoft.com/office/2006/metadata/properties" xmlns:ns2="b768c91d-63fa-4c4e-aa92-0a654cabb91f" xmlns:ns3="e8525105-879e-48af-b123-5641e0db3eab" targetNamespace="http://schemas.microsoft.com/office/2006/metadata/properties" ma:root="true" ma:fieldsID="91f83cb7459da3168f2d9fd61ae89ec9" ns2:_="" ns3:_="">
    <xsd:import namespace="b768c91d-63fa-4c4e-aa92-0a654cabb91f"/>
    <xsd:import namespace="e8525105-879e-48af-b123-5641e0db3e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8c91d-63fa-4c4e-aa92-0a654cabb91f" elementFormDefault="qualified">
    <xsd:import namespace="http://schemas.microsoft.com/office/2006/documentManagement/types"/>
    <xsd:import namespace="http://schemas.microsoft.com/office/infopath/2007/PartnerControls"/>
    <xsd:element name="SharedWithUsers" ma:index="8" nillable="true" ma:displayName="Résztvevők"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25105-879e-48af-b123-5641e0db3ea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4340F1-E975-442F-A89F-CBBA7B4E3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8c91d-63fa-4c4e-aa92-0a654cabb91f"/>
    <ds:schemaRef ds:uri="e8525105-879e-48af-b123-5641e0db3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purl.org/dc/dcmitype/"/>
    <ds:schemaRef ds:uri="e8525105-879e-48af-b123-5641e0db3eab"/>
    <ds:schemaRef ds:uri="http://schemas.microsoft.com/office/infopath/2007/PartnerControls"/>
    <ds:schemaRef ds:uri="http://schemas.openxmlformats.org/package/2006/metadata/core-properties"/>
    <ds:schemaRef ds:uri="b768c91d-63fa-4c4e-aa92-0a654cabb91f"/>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1032</TotalTime>
  <Words>1963</Words>
  <Application>Microsoft Macintosh PowerPoint</Application>
  <PresentationFormat>On-screen Show (4:3)</PresentationFormat>
  <Paragraphs>214</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Az Európai Állatorvosképzés Értékelési Rendszere (European System of Evaluation of Veterinary Training, ESEVT)</vt:lpstr>
      <vt:lpstr>Az akkreditáció háttere</vt:lpstr>
      <vt:lpstr>Cél</vt:lpstr>
      <vt:lpstr>Az egyetem EAEVE-akkreditációjának folyamata </vt:lpstr>
      <vt:lpstr>Az egyetem EAEVE-akkreditációjának folyamata</vt:lpstr>
      <vt:lpstr>Az akkreditációs eljárás jellemzői</vt:lpstr>
      <vt:lpstr>A látogató bizottság (9 fő)</vt:lpstr>
      <vt:lpstr>A látogató bizottság (9 fő)</vt:lpstr>
      <vt:lpstr>A látogató bizottság (9 fő)</vt:lpstr>
      <vt:lpstr>Az akkreditációs vizsgálat alapelvei</vt:lpstr>
      <vt:lpstr>Az akkreditációs vizsgálat alapelvei</vt:lpstr>
      <vt:lpstr>Az akkreditációs eljárás során vizsgált területek és azok felelősei</vt:lpstr>
      <vt:lpstr>Az akkreditációs látogatás időbeosztása (5 nap)</vt:lpstr>
      <vt:lpstr>Az akkreditációs látogatás időbeosztása</vt:lpstr>
      <vt:lpstr>Az akkreditációs vizsgálat központi kérdései</vt:lpstr>
      <vt:lpstr>Az állatorvosképzés tartalma és súlypontjai</vt:lpstr>
      <vt:lpstr>Biobiztonság</vt:lpstr>
      <vt:lpstr>Minőségirányítás</vt:lpstr>
      <vt:lpstr>Minőségirányítás</vt:lpstr>
      <vt:lpstr>Minőségirányítás </vt:lpstr>
      <vt:lpstr>A minőségirányítási rendszer tanúsítása</vt:lpstr>
      <vt:lpstr>Hallgatóközpontúság</vt:lpstr>
      <vt:lpstr>Kérések az egyetemi akkreditáció kapcsán</vt:lpstr>
      <vt:lpstr>Kérések az egyetemi akkreditáció kapcsán: </vt:lpstr>
      <vt:lpstr>Köszönjük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Ilona Gál</cp:lastModifiedBy>
  <cp:revision>90</cp:revision>
  <cp:lastPrinted>2023-02-09T09:07:30Z</cp:lastPrinted>
  <dcterms:created xsi:type="dcterms:W3CDTF">2010-04-12T23:12:02Z</dcterms:created>
  <dcterms:modified xsi:type="dcterms:W3CDTF">2023-09-05T08:10:20Z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0x010100D78360EC22D95E48BD84466B9A9D85CD</vt:lpwstr>
  </property>
</Properties>
</file>