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24"/>
  </p:notesMasterIdLst>
  <p:handoutMasterIdLst>
    <p:handoutMasterId r:id="rId25"/>
  </p:handoutMasterIdLst>
  <p:sldIdLst>
    <p:sldId id="256" r:id="rId5"/>
    <p:sldId id="341" r:id="rId6"/>
    <p:sldId id="342" r:id="rId7"/>
    <p:sldId id="343" r:id="rId8"/>
    <p:sldId id="344" r:id="rId9"/>
    <p:sldId id="345" r:id="rId10"/>
    <p:sldId id="346" r:id="rId11"/>
    <p:sldId id="269" r:id="rId12"/>
    <p:sldId id="347" r:id="rId13"/>
    <p:sldId id="348" r:id="rId14"/>
    <p:sldId id="349" r:id="rId15"/>
    <p:sldId id="350" r:id="rId16"/>
    <p:sldId id="351" r:id="rId17"/>
    <p:sldId id="352" r:id="rId18"/>
    <p:sldId id="353" r:id="rId19"/>
    <p:sldId id="354" r:id="rId20"/>
    <p:sldId id="355" r:id="rId21"/>
    <p:sldId id="356" r:id="rId22"/>
    <p:sldId id="357" r:id="rId23"/>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F594B5-6884-41B1-9997-A51050286EFC}" v="3" dt="2023-09-14T10:56:27.868"/>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of.Attila Varga" userId="753863e6-2337-410b-ba82-d8cf21450d81" providerId="ADAL" clId="{79F594B5-6884-41B1-9997-A51050286EFC}"/>
    <pc:docChg chg="modSld">
      <pc:chgData name="Kristof.Attila Varga" userId="753863e6-2337-410b-ba82-d8cf21450d81" providerId="ADAL" clId="{79F594B5-6884-41B1-9997-A51050286EFC}" dt="2023-09-16T07:52:57.753" v="4" actId="20577"/>
      <pc:docMkLst>
        <pc:docMk/>
      </pc:docMkLst>
      <pc:sldChg chg="modSp mod">
        <pc:chgData name="Kristof.Attila Varga" userId="753863e6-2337-410b-ba82-d8cf21450d81" providerId="ADAL" clId="{79F594B5-6884-41B1-9997-A51050286EFC}" dt="2023-09-16T07:52:42.894" v="1" actId="20577"/>
        <pc:sldMkLst>
          <pc:docMk/>
          <pc:sldMk cId="3272624341" sldId="348"/>
        </pc:sldMkLst>
        <pc:spChg chg="mod">
          <ac:chgData name="Kristof.Attila Varga" userId="753863e6-2337-410b-ba82-d8cf21450d81" providerId="ADAL" clId="{79F594B5-6884-41B1-9997-A51050286EFC}" dt="2023-09-16T07:52:42.894" v="1" actId="20577"/>
          <ac:spMkLst>
            <pc:docMk/>
            <pc:sldMk cId="3272624341" sldId="348"/>
            <ac:spMk id="2" creationId="{6A21D812-4E37-77ED-AA6A-5C847CE4AB9F}"/>
          </ac:spMkLst>
        </pc:spChg>
      </pc:sldChg>
      <pc:sldChg chg="modSp mod">
        <pc:chgData name="Kristof.Attila Varga" userId="753863e6-2337-410b-ba82-d8cf21450d81" providerId="ADAL" clId="{79F594B5-6884-41B1-9997-A51050286EFC}" dt="2023-09-16T07:52:57.753" v="4" actId="20577"/>
        <pc:sldMkLst>
          <pc:docMk/>
          <pc:sldMk cId="45300758" sldId="350"/>
        </pc:sldMkLst>
        <pc:spChg chg="mod">
          <ac:chgData name="Kristof.Attila Varga" userId="753863e6-2337-410b-ba82-d8cf21450d81" providerId="ADAL" clId="{79F594B5-6884-41B1-9997-A51050286EFC}" dt="2023-09-16T07:52:57.753" v="4" actId="20577"/>
          <ac:spMkLst>
            <pc:docMk/>
            <pc:sldMk cId="45300758" sldId="350"/>
            <ac:spMk id="2" creationId="{F06ECE15-120F-44E1-BA26-4299FA549182}"/>
          </ac:spMkLst>
        </pc:spChg>
        <pc:spChg chg="mod">
          <ac:chgData name="Kristof.Attila Varga" userId="753863e6-2337-410b-ba82-d8cf21450d81" providerId="ADAL" clId="{79F594B5-6884-41B1-9997-A51050286EFC}" dt="2023-09-16T07:52:53.417" v="2" actId="20577"/>
          <ac:spMkLst>
            <pc:docMk/>
            <pc:sldMk cId="45300758" sldId="350"/>
            <ac:spMk id="3" creationId="{489E4040-3D03-3820-DA97-CF07C4FDF251}"/>
          </ac:spMkLst>
        </pc:spChg>
      </pc:sldChg>
    </pc:docChg>
  </pc:docChgLst>
  <pc:docChgLst>
    <pc:chgData name="Varga Kristóf Attila" userId="753863e6-2337-410b-ba82-d8cf21450d81" providerId="ADAL" clId="{79F594B5-6884-41B1-9997-A51050286EFC}"/>
    <pc:docChg chg="modNotesMaster modHandout">
      <pc:chgData name="Varga Kristóf Attila" userId="753863e6-2337-410b-ba82-d8cf21450d81" providerId="ADAL" clId="{79F594B5-6884-41B1-9997-A51050286EFC}" dt="2023-09-14T10:56:27.868" v="0"/>
      <pc:docMkLst>
        <pc:docMk/>
      </pc:docMkLst>
    </pc:docChg>
  </pc:docChgLst>
  <pc:docChgLst>
    <pc:chgData name="Varga Veronika" userId="f57d7744-79d2-4d1b-81fc-aa1ee644eb02" providerId="ADAL" clId="{A76497C7-9482-4771-9119-21C2DEC6423F}"/>
    <pc:docChg chg="undo redo custSel addSld delSld modSld sldOrd">
      <pc:chgData name="Varga Veronika" userId="f57d7744-79d2-4d1b-81fc-aa1ee644eb02" providerId="ADAL" clId="{A76497C7-9482-4771-9119-21C2DEC6423F}" dt="2021-11-03T12:47:57.102" v="3304" actId="113"/>
      <pc:docMkLst>
        <pc:docMk/>
      </pc:docMkLst>
      <pc:sldChg chg="modSp mod">
        <pc:chgData name="Varga Veronika" userId="f57d7744-79d2-4d1b-81fc-aa1ee644eb02" providerId="ADAL" clId="{A76497C7-9482-4771-9119-21C2DEC6423F}" dt="2021-11-03T10:40:47.908" v="2545" actId="20577"/>
        <pc:sldMkLst>
          <pc:docMk/>
          <pc:sldMk cId="1584901099" sldId="272"/>
        </pc:sldMkLst>
        <pc:spChg chg="mod">
          <ac:chgData name="Varga Veronika" userId="f57d7744-79d2-4d1b-81fc-aa1ee644eb02" providerId="ADAL" clId="{A76497C7-9482-4771-9119-21C2DEC6423F}" dt="2021-11-03T10:40:47.908" v="2545" actId="20577"/>
          <ac:spMkLst>
            <pc:docMk/>
            <pc:sldMk cId="1584901099" sldId="272"/>
            <ac:spMk id="2" creationId="{214AF1C1-9B8D-4EBF-A7D1-9755BEDAE54A}"/>
          </ac:spMkLst>
        </pc:spChg>
      </pc:sldChg>
      <pc:sldChg chg="addSp delSp modSp mod">
        <pc:chgData name="Varga Veronika" userId="f57d7744-79d2-4d1b-81fc-aa1ee644eb02" providerId="ADAL" clId="{A76497C7-9482-4771-9119-21C2DEC6423F}" dt="2021-11-03T09:36:41.623" v="879" actId="20577"/>
        <pc:sldMkLst>
          <pc:docMk/>
          <pc:sldMk cId="3801955458" sldId="278"/>
        </pc:sldMkLst>
        <pc:spChg chg="del mod">
          <ac:chgData name="Varga Veronika" userId="f57d7744-79d2-4d1b-81fc-aa1ee644eb02" providerId="ADAL" clId="{A76497C7-9482-4771-9119-21C2DEC6423F}" dt="2021-11-02T14:02:27.383" v="149"/>
          <ac:spMkLst>
            <pc:docMk/>
            <pc:sldMk cId="3801955458" sldId="278"/>
            <ac:spMk id="8" creationId="{CD484632-D022-49C9-949E-67CBF13A09F2}"/>
          </ac:spMkLst>
        </pc:spChg>
        <pc:spChg chg="del">
          <ac:chgData name="Varga Veronika" userId="f57d7744-79d2-4d1b-81fc-aa1ee644eb02" providerId="ADAL" clId="{A76497C7-9482-4771-9119-21C2DEC6423F}" dt="2021-11-02T14:44:43.852" v="325" actId="21"/>
          <ac:spMkLst>
            <pc:docMk/>
            <pc:sldMk cId="3801955458" sldId="278"/>
            <ac:spMk id="10" creationId="{00F3DD69-5CED-4692-B364-5CED3EAEC0E3}"/>
          </ac:spMkLst>
        </pc:spChg>
        <pc:graphicFrameChg chg="add mod modGraphic">
          <ac:chgData name="Varga Veronika" userId="f57d7744-79d2-4d1b-81fc-aa1ee644eb02" providerId="ADAL" clId="{A76497C7-9482-4771-9119-21C2DEC6423F}" dt="2021-11-03T09:12:34.325" v="782" actId="20577"/>
          <ac:graphicFrameMkLst>
            <pc:docMk/>
            <pc:sldMk cId="3801955458" sldId="278"/>
            <ac:graphicFrameMk id="2" creationId="{3CBB58BA-FA8C-44C7-A97F-1E1A1EC35849}"/>
          </ac:graphicFrameMkLst>
        </pc:graphicFrameChg>
        <pc:graphicFrameChg chg="add del mod modGraphic">
          <ac:chgData name="Varga Veronika" userId="f57d7744-79d2-4d1b-81fc-aa1ee644eb02" providerId="ADAL" clId="{A76497C7-9482-4771-9119-21C2DEC6423F}" dt="2021-11-02T14:37:56.432" v="280" actId="478"/>
          <ac:graphicFrameMkLst>
            <pc:docMk/>
            <pc:sldMk cId="3801955458" sldId="278"/>
            <ac:graphicFrameMk id="4" creationId="{5BF37FC5-9D9C-4F96-86C7-C9EA72062204}"/>
          </ac:graphicFrameMkLst>
        </pc:graphicFrameChg>
        <pc:graphicFrameChg chg="add del mod modGraphic">
          <ac:chgData name="Varga Veronika" userId="f57d7744-79d2-4d1b-81fc-aa1ee644eb02" providerId="ADAL" clId="{A76497C7-9482-4771-9119-21C2DEC6423F}" dt="2021-11-03T09:19:32.280" v="860" actId="478"/>
          <ac:graphicFrameMkLst>
            <pc:docMk/>
            <pc:sldMk cId="3801955458" sldId="278"/>
            <ac:graphicFrameMk id="9" creationId="{BFFC642F-2C82-48D2-A197-05766587312E}"/>
          </ac:graphicFrameMkLst>
        </pc:graphicFrameChg>
        <pc:graphicFrameChg chg="add mod modGraphic">
          <ac:chgData name="Varga Veronika" userId="f57d7744-79d2-4d1b-81fc-aa1ee644eb02" providerId="ADAL" clId="{A76497C7-9482-4771-9119-21C2DEC6423F}" dt="2021-11-03T09:36:41.623" v="879" actId="20577"/>
          <ac:graphicFrameMkLst>
            <pc:docMk/>
            <pc:sldMk cId="3801955458" sldId="278"/>
            <ac:graphicFrameMk id="11" creationId="{CA4D4415-9A3C-4208-82BC-11F2F9F143CB}"/>
          </ac:graphicFrameMkLst>
        </pc:graphicFrameChg>
      </pc:sldChg>
      <pc:sldChg chg="modSp mod">
        <pc:chgData name="Varga Veronika" userId="f57d7744-79d2-4d1b-81fc-aa1ee644eb02" providerId="ADAL" clId="{A76497C7-9482-4771-9119-21C2DEC6423F}" dt="2021-11-03T10:05:06.621" v="1799" actId="20577"/>
        <pc:sldMkLst>
          <pc:docMk/>
          <pc:sldMk cId="3413154770" sldId="279"/>
        </pc:sldMkLst>
        <pc:spChg chg="mod">
          <ac:chgData name="Varga Veronika" userId="f57d7744-79d2-4d1b-81fc-aa1ee644eb02" providerId="ADAL" clId="{A76497C7-9482-4771-9119-21C2DEC6423F}" dt="2021-11-03T10:05:06.621" v="1799" actId="20577"/>
          <ac:spMkLst>
            <pc:docMk/>
            <pc:sldMk cId="3413154770" sldId="279"/>
            <ac:spMk id="3" creationId="{9F0DFC13-7887-4624-8789-2BE50F26827A}"/>
          </ac:spMkLst>
        </pc:spChg>
      </pc:sldChg>
      <pc:sldChg chg="addSp delSp modSp mod">
        <pc:chgData name="Varga Veronika" userId="f57d7744-79d2-4d1b-81fc-aa1ee644eb02" providerId="ADAL" clId="{A76497C7-9482-4771-9119-21C2DEC6423F}" dt="2021-11-03T09:11:41.197" v="774" actId="120"/>
        <pc:sldMkLst>
          <pc:docMk/>
          <pc:sldMk cId="2748818322" sldId="280"/>
        </pc:sldMkLst>
        <pc:spChg chg="del mod">
          <ac:chgData name="Varga Veronika" userId="f57d7744-79d2-4d1b-81fc-aa1ee644eb02" providerId="ADAL" clId="{A76497C7-9482-4771-9119-21C2DEC6423F}" dt="2021-11-03T08:49:51.718" v="541" actId="478"/>
          <ac:spMkLst>
            <pc:docMk/>
            <pc:sldMk cId="2748818322" sldId="280"/>
            <ac:spMk id="9" creationId="{66C81FB5-36D5-44D0-81AB-96EA9CC92F6B}"/>
          </ac:spMkLst>
        </pc:spChg>
        <pc:spChg chg="del mod">
          <ac:chgData name="Varga Veronika" userId="f57d7744-79d2-4d1b-81fc-aa1ee644eb02" providerId="ADAL" clId="{A76497C7-9482-4771-9119-21C2DEC6423F}" dt="2021-11-03T08:44:55.268" v="538" actId="478"/>
          <ac:spMkLst>
            <pc:docMk/>
            <pc:sldMk cId="2748818322" sldId="280"/>
            <ac:spMk id="11" creationId="{59501788-BCF2-4EA1-A8ED-97A1B6F61903}"/>
          </ac:spMkLst>
        </pc:spChg>
        <pc:graphicFrameChg chg="add del mod modGraphic">
          <ac:chgData name="Varga Veronika" userId="f57d7744-79d2-4d1b-81fc-aa1ee644eb02" providerId="ADAL" clId="{A76497C7-9482-4771-9119-21C2DEC6423F}" dt="2021-11-03T08:42:43.851" v="513" actId="478"/>
          <ac:graphicFrameMkLst>
            <pc:docMk/>
            <pc:sldMk cId="2748818322" sldId="280"/>
            <ac:graphicFrameMk id="6" creationId="{D30D7B48-6AD5-48B1-A133-8F2AD19EED38}"/>
          </ac:graphicFrameMkLst>
        </pc:graphicFrameChg>
        <pc:graphicFrameChg chg="add mod modGraphic">
          <ac:chgData name="Varga Veronika" userId="f57d7744-79d2-4d1b-81fc-aa1ee644eb02" providerId="ADAL" clId="{A76497C7-9482-4771-9119-21C2DEC6423F}" dt="2021-11-03T09:11:41.197" v="774" actId="120"/>
          <ac:graphicFrameMkLst>
            <pc:docMk/>
            <pc:sldMk cId="2748818322" sldId="280"/>
            <ac:graphicFrameMk id="8" creationId="{3CDC326A-6456-429C-86C1-847DC0F3187F}"/>
          </ac:graphicFrameMkLst>
        </pc:graphicFrameChg>
        <pc:graphicFrameChg chg="add mod modGraphic">
          <ac:chgData name="Varga Veronika" userId="f57d7744-79d2-4d1b-81fc-aa1ee644eb02" providerId="ADAL" clId="{A76497C7-9482-4771-9119-21C2DEC6423F}" dt="2021-11-03T09:11:26.358" v="773" actId="242"/>
          <ac:graphicFrameMkLst>
            <pc:docMk/>
            <pc:sldMk cId="2748818322" sldId="280"/>
            <ac:graphicFrameMk id="10" creationId="{250B244A-7319-46E3-95E7-08D1D8E0FD5E}"/>
          </ac:graphicFrameMkLst>
        </pc:graphicFrameChg>
      </pc:sldChg>
      <pc:sldChg chg="addSp delSp modSp mod">
        <pc:chgData name="Varga Veronika" userId="f57d7744-79d2-4d1b-81fc-aa1ee644eb02" providerId="ADAL" clId="{A76497C7-9482-4771-9119-21C2DEC6423F}" dt="2021-11-03T09:06:47.005" v="738" actId="1076"/>
        <pc:sldMkLst>
          <pc:docMk/>
          <pc:sldMk cId="3064187566" sldId="281"/>
        </pc:sldMkLst>
        <pc:spChg chg="del">
          <ac:chgData name="Varga Veronika" userId="f57d7744-79d2-4d1b-81fc-aa1ee644eb02" providerId="ADAL" clId="{A76497C7-9482-4771-9119-21C2DEC6423F}" dt="2021-11-03T09:05:34.159" v="725" actId="478"/>
          <ac:spMkLst>
            <pc:docMk/>
            <pc:sldMk cId="3064187566" sldId="281"/>
            <ac:spMk id="4" creationId="{E7929EE6-3E3F-4CDB-A6AA-0BC8EAA629D5}"/>
          </ac:spMkLst>
        </pc:spChg>
        <pc:spChg chg="del mod">
          <ac:chgData name="Varga Veronika" userId="f57d7744-79d2-4d1b-81fc-aa1ee644eb02" providerId="ADAL" clId="{A76497C7-9482-4771-9119-21C2DEC6423F}" dt="2021-11-03T09:00:30.437" v="676" actId="478"/>
          <ac:spMkLst>
            <pc:docMk/>
            <pc:sldMk cId="3064187566" sldId="281"/>
            <ac:spMk id="5" creationId="{F1140F2B-402A-4155-9F99-A48009638ABB}"/>
          </ac:spMkLst>
        </pc:spChg>
        <pc:graphicFrameChg chg="add mod modGraphic">
          <ac:chgData name="Varga Veronika" userId="f57d7744-79d2-4d1b-81fc-aa1ee644eb02" providerId="ADAL" clId="{A76497C7-9482-4771-9119-21C2DEC6423F}" dt="2021-11-03T09:06:47.005" v="738" actId="1076"/>
          <ac:graphicFrameMkLst>
            <pc:docMk/>
            <pc:sldMk cId="3064187566" sldId="281"/>
            <ac:graphicFrameMk id="6" creationId="{C8D04346-AD10-46D5-80A3-B85F5C75BD23}"/>
          </ac:graphicFrameMkLst>
        </pc:graphicFrameChg>
        <pc:graphicFrameChg chg="add mod modGraphic">
          <ac:chgData name="Varga Veronika" userId="f57d7744-79d2-4d1b-81fc-aa1ee644eb02" providerId="ADAL" clId="{A76497C7-9482-4771-9119-21C2DEC6423F}" dt="2021-11-03T09:06:43.512" v="737" actId="1076"/>
          <ac:graphicFrameMkLst>
            <pc:docMk/>
            <pc:sldMk cId="3064187566" sldId="281"/>
            <ac:graphicFrameMk id="8" creationId="{597BC287-B91D-4DD5-99F8-6BF4BE55CD43}"/>
          </ac:graphicFrameMkLst>
        </pc:graphicFrameChg>
      </pc:sldChg>
      <pc:sldChg chg="modSp mod">
        <pc:chgData name="Varga Veronika" userId="f57d7744-79d2-4d1b-81fc-aa1ee644eb02" providerId="ADAL" clId="{A76497C7-9482-4771-9119-21C2DEC6423F}" dt="2021-11-03T10:29:12.984" v="2543" actId="5793"/>
        <pc:sldMkLst>
          <pc:docMk/>
          <pc:sldMk cId="3956968687" sldId="282"/>
        </pc:sldMkLst>
        <pc:spChg chg="mod">
          <ac:chgData name="Varga Veronika" userId="f57d7744-79d2-4d1b-81fc-aa1ee644eb02" providerId="ADAL" clId="{A76497C7-9482-4771-9119-21C2DEC6423F}" dt="2021-11-03T10:29:12.984" v="2543" actId="5793"/>
          <ac:spMkLst>
            <pc:docMk/>
            <pc:sldMk cId="3956968687" sldId="282"/>
            <ac:spMk id="3" creationId="{9F0DFC13-7887-4624-8789-2BE50F26827A}"/>
          </ac:spMkLst>
        </pc:spChg>
      </pc:sldChg>
      <pc:sldChg chg="modSp mod">
        <pc:chgData name="Varga Veronika" userId="f57d7744-79d2-4d1b-81fc-aa1ee644eb02" providerId="ADAL" clId="{A76497C7-9482-4771-9119-21C2DEC6423F}" dt="2021-11-03T12:47:57.102" v="3304" actId="113"/>
        <pc:sldMkLst>
          <pc:docMk/>
          <pc:sldMk cId="3897436661" sldId="313"/>
        </pc:sldMkLst>
        <pc:spChg chg="mod">
          <ac:chgData name="Varga Veronika" userId="f57d7744-79d2-4d1b-81fc-aa1ee644eb02" providerId="ADAL" clId="{A76497C7-9482-4771-9119-21C2DEC6423F}" dt="2021-11-03T12:47:57.102" v="3304" actId="113"/>
          <ac:spMkLst>
            <pc:docMk/>
            <pc:sldMk cId="3897436661" sldId="313"/>
            <ac:spMk id="3" creationId="{9F0DFC13-7887-4624-8789-2BE50F26827A}"/>
          </ac:spMkLst>
        </pc:spChg>
      </pc:sldChg>
      <pc:sldChg chg="del">
        <pc:chgData name="Varga Veronika" userId="f57d7744-79d2-4d1b-81fc-aa1ee644eb02" providerId="ADAL" clId="{A76497C7-9482-4771-9119-21C2DEC6423F}" dt="2021-11-02T13:44:45.487" v="0" actId="47"/>
        <pc:sldMkLst>
          <pc:docMk/>
          <pc:sldMk cId="679870564" sldId="334"/>
        </pc:sldMkLst>
      </pc:sldChg>
      <pc:sldChg chg="modSp mod">
        <pc:chgData name="Varga Veronika" userId="f57d7744-79d2-4d1b-81fc-aa1ee644eb02" providerId="ADAL" clId="{A76497C7-9482-4771-9119-21C2DEC6423F}" dt="2021-11-03T12:46:39.676" v="3301" actId="20577"/>
        <pc:sldMkLst>
          <pc:docMk/>
          <pc:sldMk cId="3922695122" sldId="335"/>
        </pc:sldMkLst>
        <pc:spChg chg="mod">
          <ac:chgData name="Varga Veronika" userId="f57d7744-79d2-4d1b-81fc-aa1ee644eb02" providerId="ADAL" clId="{A76497C7-9482-4771-9119-21C2DEC6423F}" dt="2021-11-03T12:46:39.676" v="3301" actId="20577"/>
          <ac:spMkLst>
            <pc:docMk/>
            <pc:sldMk cId="3922695122" sldId="335"/>
            <ac:spMk id="2" creationId="{F06ECE15-120F-44E1-BA26-4299FA549182}"/>
          </ac:spMkLst>
        </pc:spChg>
      </pc:sldChg>
      <pc:sldChg chg="addSp delSp modSp new del mod ord modClrScheme chgLayout">
        <pc:chgData name="Varga Veronika" userId="f57d7744-79d2-4d1b-81fc-aa1ee644eb02" providerId="ADAL" clId="{A76497C7-9482-4771-9119-21C2DEC6423F}" dt="2021-11-03T10:29:57.855" v="2544" actId="2696"/>
        <pc:sldMkLst>
          <pc:docMk/>
          <pc:sldMk cId="1870772135" sldId="341"/>
        </pc:sldMkLst>
        <pc:spChg chg="add mod">
          <ac:chgData name="Varga Veronika" userId="f57d7744-79d2-4d1b-81fc-aa1ee644eb02" providerId="ADAL" clId="{A76497C7-9482-4771-9119-21C2DEC6423F}" dt="2021-11-03T08:41:45.259" v="506" actId="20577"/>
          <ac:spMkLst>
            <pc:docMk/>
            <pc:sldMk cId="1870772135" sldId="341"/>
            <ac:spMk id="4" creationId="{78853F3B-A1E2-432E-BC5A-321A855F1C8D}"/>
          </ac:spMkLst>
        </pc:spChg>
        <pc:spChg chg="add del mod">
          <ac:chgData name="Varga Veronika" userId="f57d7744-79d2-4d1b-81fc-aa1ee644eb02" providerId="ADAL" clId="{A76497C7-9482-4771-9119-21C2DEC6423F}" dt="2021-11-03T08:52:13.781" v="588"/>
          <ac:spMkLst>
            <pc:docMk/>
            <pc:sldMk cId="1870772135" sldId="341"/>
            <ac:spMk id="7" creationId="{6655445F-0D20-431E-848E-CC3436C9E6B2}"/>
          </ac:spMkLst>
        </pc:spChg>
        <pc:spChg chg="add mod ord">
          <ac:chgData name="Varga Veronika" userId="f57d7744-79d2-4d1b-81fc-aa1ee644eb02" providerId="ADAL" clId="{A76497C7-9482-4771-9119-21C2DEC6423F}" dt="2021-11-03T08:44:24.594" v="532" actId="1076"/>
          <ac:spMkLst>
            <pc:docMk/>
            <pc:sldMk cId="1870772135" sldId="341"/>
            <ac:spMk id="8" creationId="{773C5706-E051-4118-9B4D-A2F94957907B}"/>
          </ac:spMkLst>
        </pc:spChg>
        <pc:spChg chg="add del mod ord">
          <ac:chgData name="Varga Veronika" userId="f57d7744-79d2-4d1b-81fc-aa1ee644eb02" providerId="ADAL" clId="{A76497C7-9482-4771-9119-21C2DEC6423F}" dt="2021-11-03T08:44:35.257" v="534" actId="478"/>
          <ac:spMkLst>
            <pc:docMk/>
            <pc:sldMk cId="1870772135" sldId="341"/>
            <ac:spMk id="9" creationId="{DFEE85C6-AE34-4A15-A4FB-3AAA950B68C0}"/>
          </ac:spMkLst>
        </pc:spChg>
        <pc:spChg chg="add del mod ord">
          <ac:chgData name="Varga Veronika" userId="f57d7744-79d2-4d1b-81fc-aa1ee644eb02" providerId="ADAL" clId="{A76497C7-9482-4771-9119-21C2DEC6423F}" dt="2021-11-03T08:44:32.946" v="533" actId="478"/>
          <ac:spMkLst>
            <pc:docMk/>
            <pc:sldMk cId="1870772135" sldId="341"/>
            <ac:spMk id="10" creationId="{270FAD3D-3E6B-4D8F-8DCE-EFFD84BE7423}"/>
          </ac:spMkLst>
        </pc:spChg>
        <pc:spChg chg="add del mod ord">
          <ac:chgData name="Varga Veronika" userId="f57d7744-79d2-4d1b-81fc-aa1ee644eb02" providerId="ADAL" clId="{A76497C7-9482-4771-9119-21C2DEC6423F}" dt="2021-11-03T08:48:44.010" v="540" actId="478"/>
          <ac:spMkLst>
            <pc:docMk/>
            <pc:sldMk cId="1870772135" sldId="341"/>
            <ac:spMk id="11" creationId="{DD5FFEBE-CB3F-4404-9C88-6225CC3ADA61}"/>
          </ac:spMkLst>
        </pc:spChg>
        <pc:spChg chg="add del mod ord">
          <ac:chgData name="Varga Veronika" userId="f57d7744-79d2-4d1b-81fc-aa1ee644eb02" providerId="ADAL" clId="{A76497C7-9482-4771-9119-21C2DEC6423F}" dt="2021-11-03T08:48:42.119" v="539" actId="478"/>
          <ac:spMkLst>
            <pc:docMk/>
            <pc:sldMk cId="1870772135" sldId="341"/>
            <ac:spMk id="12" creationId="{F2F23505-8AF2-436F-9F68-0A0E2B08BED0}"/>
          </ac:spMkLst>
        </pc:spChg>
        <pc:spChg chg="add del mod">
          <ac:chgData name="Varga Veronika" userId="f57d7744-79d2-4d1b-81fc-aa1ee644eb02" providerId="ADAL" clId="{A76497C7-9482-4771-9119-21C2DEC6423F}" dt="2021-11-03T09:00:11.088" v="674"/>
          <ac:spMkLst>
            <pc:docMk/>
            <pc:sldMk cId="1870772135" sldId="341"/>
            <ac:spMk id="13" creationId="{AC20A4FF-108E-4237-95A1-489FBA41C207}"/>
          </ac:spMkLst>
        </pc:spChg>
        <pc:spChg chg="add del mod">
          <ac:chgData name="Varga Veronika" userId="f57d7744-79d2-4d1b-81fc-aa1ee644eb02" providerId="ADAL" clId="{A76497C7-9482-4771-9119-21C2DEC6423F}" dt="2021-11-03T09:03:37.624" v="722" actId="478"/>
          <ac:spMkLst>
            <pc:docMk/>
            <pc:sldMk cId="1870772135" sldId="341"/>
            <ac:spMk id="14" creationId="{461A1E74-5719-4736-8C18-1A0038FF0993}"/>
          </ac:spMkLst>
        </pc:spChg>
        <pc:graphicFrameChg chg="add del mod modGraphic">
          <ac:chgData name="Varga Veronika" userId="f57d7744-79d2-4d1b-81fc-aa1ee644eb02" providerId="ADAL" clId="{A76497C7-9482-4771-9119-21C2DEC6423F}" dt="2021-11-03T08:34:22.153" v="362" actId="478"/>
          <ac:graphicFrameMkLst>
            <pc:docMk/>
            <pc:sldMk cId="1870772135" sldId="341"/>
            <ac:graphicFrameMk id="2" creationId="{FCF5B57B-1381-4565-8858-257F6048B151}"/>
          </ac:graphicFrameMkLst>
        </pc:graphicFrameChg>
        <pc:graphicFrameChg chg="add del mod modGraphic">
          <ac:chgData name="Varga Veronika" userId="f57d7744-79d2-4d1b-81fc-aa1ee644eb02" providerId="ADAL" clId="{A76497C7-9482-4771-9119-21C2DEC6423F}" dt="2021-11-02T14:37:29.337" v="279" actId="21"/>
          <ac:graphicFrameMkLst>
            <pc:docMk/>
            <pc:sldMk cId="1870772135" sldId="341"/>
            <ac:graphicFrameMk id="3" creationId="{B289192F-9B12-42D9-9182-0867C9C4F1DB}"/>
          </ac:graphicFrameMkLst>
        </pc:graphicFrameChg>
        <pc:graphicFrameChg chg="add del mod modGraphic">
          <ac:chgData name="Varga Veronika" userId="f57d7744-79d2-4d1b-81fc-aa1ee644eb02" providerId="ADAL" clId="{A76497C7-9482-4771-9119-21C2DEC6423F}" dt="2021-11-03T09:00:49.884" v="680" actId="478"/>
          <ac:graphicFrameMkLst>
            <pc:docMk/>
            <pc:sldMk cId="1870772135" sldId="341"/>
            <ac:graphicFrameMk id="5" creationId="{415489A7-12BA-45E9-97B8-BADD1184B3F9}"/>
          </ac:graphicFrameMkLst>
        </pc:graphicFrameChg>
        <pc:graphicFrameChg chg="add mod modGraphic">
          <ac:chgData name="Varga Veronika" userId="f57d7744-79d2-4d1b-81fc-aa1ee644eb02" providerId="ADAL" clId="{A76497C7-9482-4771-9119-21C2DEC6423F}" dt="2021-11-03T09:19:16.333" v="859" actId="242"/>
          <ac:graphicFrameMkLst>
            <pc:docMk/>
            <pc:sldMk cId="1870772135" sldId="341"/>
            <ac:graphicFrameMk id="15" creationId="{2D0A4A00-8FF4-4C30-B8A5-A14849015540}"/>
          </ac:graphicFrameMkLst>
        </pc:graphicFrameChg>
        <pc:graphicFrameChg chg="add del mod modGraphic">
          <ac:chgData name="Varga Veronika" userId="f57d7744-79d2-4d1b-81fc-aa1ee644eb02" providerId="ADAL" clId="{A76497C7-9482-4771-9119-21C2DEC6423F}" dt="2021-11-03T09:20:40.972" v="872" actId="478"/>
          <ac:graphicFrameMkLst>
            <pc:docMk/>
            <pc:sldMk cId="1870772135" sldId="341"/>
            <ac:graphicFrameMk id="16" creationId="{872ABE6D-50CA-4BB2-8881-65B7FAF9E84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45EA5A61-428A-CC2A-7044-8A974ADAECF6}"/>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hu-HU"/>
          </a:p>
        </p:txBody>
      </p:sp>
      <p:sp>
        <p:nvSpPr>
          <p:cNvPr id="3" name="Dátum helye 2">
            <a:extLst>
              <a:ext uri="{FF2B5EF4-FFF2-40B4-BE49-F238E27FC236}">
                <a16:creationId xmlns:a16="http://schemas.microsoft.com/office/drawing/2014/main" id="{08D523DF-4450-B444-84E8-0A6CF9B815E3}"/>
              </a:ext>
            </a:extLst>
          </p:cNvPr>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21155280-AA5D-4EF5-A2F7-700CD2A18F2E}" type="datetimeyyyy">
              <a:rPr lang="hu-HU" smtClean="0"/>
              <a:t>2023.</a:t>
            </a:fld>
            <a:endParaRPr lang="hu-HU"/>
          </a:p>
        </p:txBody>
      </p:sp>
      <p:sp>
        <p:nvSpPr>
          <p:cNvPr id="4" name="Élőláb helye 3">
            <a:extLst>
              <a:ext uri="{FF2B5EF4-FFF2-40B4-BE49-F238E27FC236}">
                <a16:creationId xmlns:a16="http://schemas.microsoft.com/office/drawing/2014/main" id="{38A6E976-51D4-71FA-E6ED-DC3C35E98B97}"/>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A4AA31E9-8F3B-9D9C-643C-26F319733A34}"/>
              </a:ext>
            </a:extLst>
          </p:cNvPr>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60489D2C-D0D4-4841-B77A-BC244656C083}" type="slidenum">
              <a:rPr lang="hu-HU" smtClean="0"/>
              <a:t>‹#›</a:t>
            </a:fld>
            <a:endParaRPr lang="hu-HU"/>
          </a:p>
        </p:txBody>
      </p:sp>
    </p:spTree>
    <p:extLst>
      <p:ext uri="{BB962C8B-B14F-4D97-AF65-F5344CB8AC3E}">
        <p14:creationId xmlns:p14="http://schemas.microsoft.com/office/powerpoint/2010/main" val="316862089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hu-HU"/>
          </a:p>
        </p:txBody>
      </p:sp>
      <p:sp>
        <p:nvSpPr>
          <p:cNvPr id="3" name="Dátum helye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52DCAB74-AF92-44BF-A4CF-0AAB2CE03166}" type="datetimeyyyy">
              <a:rPr lang="hu-HU" smtClean="0"/>
              <a:t>2023.</a:t>
            </a:fld>
            <a:endParaRPr lang="hu-HU"/>
          </a:p>
        </p:txBody>
      </p:sp>
      <p:sp>
        <p:nvSpPr>
          <p:cNvPr id="4" name="Diakép helye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hu-HU"/>
          </a:p>
        </p:txBody>
      </p:sp>
      <p:sp>
        <p:nvSpPr>
          <p:cNvPr id="5" name="Jegyzetek helye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hu-HU"/>
          </a:p>
        </p:txBody>
      </p:sp>
      <p:sp>
        <p:nvSpPr>
          <p:cNvPr id="7" name="Dia számának helye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A7E16F19-7590-410E-850C-AFC2DEB9EE43}" type="slidenum">
              <a:rPr lang="hu-HU" smtClean="0"/>
              <a:t>‹#›</a:t>
            </a:fld>
            <a:endParaRPr lang="hu-HU"/>
          </a:p>
        </p:txBody>
      </p:sp>
    </p:spTree>
    <p:extLst>
      <p:ext uri="{BB962C8B-B14F-4D97-AF65-F5344CB8AC3E}">
        <p14:creationId xmlns:p14="http://schemas.microsoft.com/office/powerpoint/2010/main" val="417308055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hu-HU"/>
              <a:t>Mintacím szerkesztése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7" name="Date Placeholder 6"/>
          <p:cNvSpPr>
            <a:spLocks noGrp="1"/>
          </p:cNvSpPr>
          <p:nvPr>
            <p:ph type="dt" sz="half" idx="10"/>
          </p:nvPr>
        </p:nvSpPr>
        <p:spPr/>
        <p:txBody>
          <a:bodyPr/>
          <a:lstStyle/>
          <a:p>
            <a:fld id="{FE679079-5029-47E5-860F-466F3CA0AA95}" type="datetimeyyyy">
              <a:rPr lang="en-US" smtClean="0"/>
              <a:t>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B1B589C-D852-4207-86BE-9BC2BD0D483A}" type="datetimeyyyy">
              <a:rPr lang="en-US" smtClean="0"/>
              <a:t>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072A347D-9583-4BC1-B1FC-2B81D89AC590}" type="datetimeyyyy">
              <a:rPr lang="en-US" smtClean="0"/>
              <a:t>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E4B1AE9E-A820-47D0-90A5-4D3F808E5535}" type="datetimeyyyy">
              <a:rPr lang="en-US" smtClean="0"/>
              <a:t>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hu-HU"/>
              <a:t>Mintacím szerkesztése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7" name="Date Placeholder 6"/>
          <p:cNvSpPr>
            <a:spLocks noGrp="1"/>
          </p:cNvSpPr>
          <p:nvPr>
            <p:ph type="dt" sz="half" idx="10"/>
          </p:nvPr>
        </p:nvSpPr>
        <p:spPr/>
        <p:txBody>
          <a:bodyPr/>
          <a:lstStyle/>
          <a:p>
            <a:fld id="{7DEB5368-2119-4211-8245-94109A02050D}" type="datetimeyyyy">
              <a:rPr lang="en-US" smtClean="0"/>
              <a:t>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8" name="Date Placeholder 7"/>
          <p:cNvSpPr>
            <a:spLocks noGrp="1"/>
          </p:cNvSpPr>
          <p:nvPr>
            <p:ph type="dt" sz="half" idx="10"/>
          </p:nvPr>
        </p:nvSpPr>
        <p:spPr/>
        <p:txBody>
          <a:bodyPr/>
          <a:lstStyle/>
          <a:p>
            <a:fld id="{67B2943F-4D01-4EC3-B0DD-97C0F5AD15D9}" type="datetimeyyyy">
              <a:rPr lang="en-US" smtClean="0"/>
              <a:t>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583436" y="3143250"/>
            <a:ext cx="4270248" cy="25967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7" name="Date Placeholder 6"/>
          <p:cNvSpPr>
            <a:spLocks noGrp="1"/>
          </p:cNvSpPr>
          <p:nvPr>
            <p:ph type="dt" sz="half" idx="10"/>
          </p:nvPr>
        </p:nvSpPr>
        <p:spPr/>
        <p:txBody>
          <a:bodyPr/>
          <a:lstStyle/>
          <a:p>
            <a:fld id="{30CC342B-4D5E-4F68-90F0-0229E95AA79B}" type="datetimeyyyy">
              <a:rPr lang="en-US" smtClean="0"/>
              <a:t>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hu-HU"/>
              <a:t>Mintacím szerkesztése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9CF554D9-D78D-4104-A455-FEE20D1E22EC}" type="datetimeyyyy">
              <a:rPr lang="en-US" smtClean="0"/>
              <a:t>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9DEAF-F6AD-41FF-A680-EB8686201B04}" type="datetimeyyyy">
              <a:rPr lang="en-US" smtClean="0"/>
              <a:t>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hu-HU"/>
              <a:t>Mintacím szerkesztése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9" name="Date Placeholder 8"/>
          <p:cNvSpPr>
            <a:spLocks noGrp="1"/>
          </p:cNvSpPr>
          <p:nvPr>
            <p:ph type="dt" sz="half" idx="10"/>
          </p:nvPr>
        </p:nvSpPr>
        <p:spPr/>
        <p:txBody>
          <a:bodyPr/>
          <a:lstStyle/>
          <a:p>
            <a:fld id="{C3F6B9ED-0C55-451E-A366-E714EA028607}" type="datetimeyyyy">
              <a:rPr lang="en-US" smtClean="0"/>
              <a:t>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hu-HU"/>
              <a:t>Mintacím szerkesztése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5035048-FCFC-4017-8198-7F530ECF3B20}" type="datetimeyyyy">
              <a:rPr lang="en-US" smtClean="0"/>
              <a:t>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9DFBD52-5256-4515-B903-62A478B729F8}" type="datetimeyyyy">
              <a:rPr lang="en-US" smtClean="0"/>
              <a:t>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9921E4C-DE0A-4883-995D-1D35C0CAF078}"/>
              </a:ext>
            </a:extLst>
          </p:cNvPr>
          <p:cNvSpPr>
            <a:spLocks noGrp="1"/>
          </p:cNvSpPr>
          <p:nvPr>
            <p:ph type="ctrTitle"/>
          </p:nvPr>
        </p:nvSpPr>
        <p:spPr>
          <a:xfrm>
            <a:off x="1600200" y="821094"/>
            <a:ext cx="8991600" cy="4907902"/>
          </a:xfrm>
        </p:spPr>
        <p:txBody>
          <a:bodyPr>
            <a:normAutofit fontScale="90000"/>
          </a:bodyPr>
          <a:lstStyle/>
          <a:p>
            <a:br>
              <a:rPr lang="hu-HU" sz="3200" dirty="0">
                <a:latin typeface="Roboto"/>
              </a:rPr>
            </a:br>
            <a:br>
              <a:rPr lang="hu-HU" sz="3200" dirty="0">
                <a:latin typeface="Roboto"/>
              </a:rPr>
            </a:br>
            <a:r>
              <a:rPr lang="hu-HU" sz="4000" dirty="0">
                <a:latin typeface="Roboto"/>
              </a:rPr>
              <a:t>AZ Állatorvosi Egyetem </a:t>
            </a:r>
            <a:br>
              <a:rPr lang="hu-HU" sz="4000" dirty="0">
                <a:latin typeface="Roboto"/>
              </a:rPr>
            </a:br>
            <a:br>
              <a:rPr lang="hu-HU" sz="4000" dirty="0">
                <a:latin typeface="Roboto"/>
              </a:rPr>
            </a:br>
            <a:r>
              <a:rPr lang="hu-HU" sz="4000" dirty="0">
                <a:latin typeface="Roboto"/>
              </a:rPr>
              <a:t> </a:t>
            </a:r>
            <a:br>
              <a:rPr lang="hu-HU" sz="4000" dirty="0">
                <a:latin typeface="Roboto"/>
              </a:rPr>
            </a:br>
            <a:r>
              <a:rPr lang="hu-HU" sz="4000" dirty="0">
                <a:latin typeface="Roboto"/>
              </a:rPr>
              <a:t>hallgatói körében végzett ÉVES véleménykutatás Összegzése</a:t>
            </a:r>
            <a:br>
              <a:rPr lang="hu-HU" sz="4000" dirty="0">
                <a:latin typeface="Roboto"/>
              </a:rPr>
            </a:br>
            <a:br>
              <a:rPr lang="hu-HU" sz="4000" dirty="0">
                <a:latin typeface="Roboto"/>
              </a:rPr>
            </a:br>
            <a:r>
              <a:rPr lang="hu-HU" sz="4000" dirty="0">
                <a:latin typeface="Roboto"/>
              </a:rPr>
              <a:t>2023 Tavasz-NYÁR</a:t>
            </a:r>
            <a:br>
              <a:rPr lang="hu-HU" sz="3200" dirty="0">
                <a:latin typeface="Roboto"/>
              </a:rPr>
            </a:br>
            <a:br>
              <a:rPr lang="hu-HU" sz="3200" dirty="0">
                <a:latin typeface="Roboto"/>
              </a:rPr>
            </a:br>
            <a:endParaRPr lang="en-US" sz="3200" b="1" dirty="0">
              <a:latin typeface="Roboto"/>
            </a:endParaRPr>
          </a:p>
        </p:txBody>
      </p:sp>
      <p:sp>
        <p:nvSpPr>
          <p:cNvPr id="3" name="Alcím 2">
            <a:extLst>
              <a:ext uri="{FF2B5EF4-FFF2-40B4-BE49-F238E27FC236}">
                <a16:creationId xmlns:a16="http://schemas.microsoft.com/office/drawing/2014/main" id="{90F2C550-FA42-4AFC-83A2-B9228A4FF776}"/>
              </a:ext>
            </a:extLst>
          </p:cNvPr>
          <p:cNvSpPr>
            <a:spLocks noGrp="1"/>
          </p:cNvSpPr>
          <p:nvPr>
            <p:ph type="subTitle" idx="1"/>
          </p:nvPr>
        </p:nvSpPr>
        <p:spPr>
          <a:xfrm>
            <a:off x="2695194" y="5072980"/>
            <a:ext cx="6801612" cy="1239894"/>
          </a:xfrm>
        </p:spPr>
        <p:txBody>
          <a:bodyPr>
            <a:normAutofit/>
          </a:bodyPr>
          <a:lstStyle/>
          <a:p>
            <a:endParaRPr lang="en-US" sz="2800" dirty="0">
              <a:latin typeface="Roboto"/>
            </a:endParaRPr>
          </a:p>
        </p:txBody>
      </p:sp>
      <p:sp>
        <p:nvSpPr>
          <p:cNvPr id="4" name="Dátum helye 3">
            <a:extLst>
              <a:ext uri="{FF2B5EF4-FFF2-40B4-BE49-F238E27FC236}">
                <a16:creationId xmlns:a16="http://schemas.microsoft.com/office/drawing/2014/main" id="{9179E572-DC4E-04DE-C26C-34E30EB711F0}"/>
              </a:ext>
            </a:extLst>
          </p:cNvPr>
          <p:cNvSpPr>
            <a:spLocks noGrp="1"/>
          </p:cNvSpPr>
          <p:nvPr>
            <p:ph type="dt" sz="half" idx="10"/>
          </p:nvPr>
        </p:nvSpPr>
        <p:spPr/>
        <p:txBody>
          <a:bodyPr/>
          <a:lstStyle/>
          <a:p>
            <a:fld id="{2956F75D-8A57-4D0A-921F-D69887257CF1}" type="datetimeyyyy">
              <a:rPr lang="en-US" smtClean="0"/>
              <a:t>2023</a:t>
            </a:fld>
            <a:endParaRPr lang="en-US" dirty="0"/>
          </a:p>
        </p:txBody>
      </p:sp>
    </p:spTree>
    <p:extLst>
      <p:ext uri="{BB962C8B-B14F-4D97-AF65-F5344CB8AC3E}">
        <p14:creationId xmlns:p14="http://schemas.microsoft.com/office/powerpoint/2010/main" val="232810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F86275DA-EB0E-41E9-83FA-7F611A668F32}"/>
              </a:ext>
            </a:extLst>
          </p:cNvPr>
          <p:cNvPicPr>
            <a:picLocks noChangeAspect="1"/>
          </p:cNvPicPr>
          <p:nvPr/>
        </p:nvPicPr>
        <p:blipFill>
          <a:blip r:embed="rId3"/>
          <a:stretch>
            <a:fillRect/>
          </a:stretch>
        </p:blipFill>
        <p:spPr>
          <a:xfrm>
            <a:off x="933450" y="266853"/>
            <a:ext cx="7258050" cy="195590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Szövegdoboz 1">
            <a:extLst>
              <a:ext uri="{FF2B5EF4-FFF2-40B4-BE49-F238E27FC236}">
                <a16:creationId xmlns:a16="http://schemas.microsoft.com/office/drawing/2014/main" id="{6A21D812-4E37-77ED-AA6A-5C847CE4AB9F}"/>
              </a:ext>
            </a:extLst>
          </p:cNvPr>
          <p:cNvSpPr txBox="1"/>
          <p:nvPr/>
        </p:nvSpPr>
        <p:spPr>
          <a:xfrm>
            <a:off x="933450" y="2643153"/>
            <a:ext cx="10868026" cy="3539430"/>
          </a:xfrm>
          <a:prstGeom prst="rect">
            <a:avLst/>
          </a:prstGeom>
          <a:noFill/>
        </p:spPr>
        <p:txBody>
          <a:bodyPr wrap="square" rtlCol="0">
            <a:spAutoFit/>
          </a:bodyPr>
          <a:lstStyle/>
          <a:p>
            <a:r>
              <a:rPr lang="hu-HU" sz="1600" i="1" dirty="0">
                <a:latin typeface="Roboto" panose="02000000000000000000" pitchFamily="2" charset="0"/>
                <a:ea typeface="Roboto" panose="02000000000000000000" pitchFamily="2" charset="0"/>
              </a:rPr>
              <a:t>A válaszadók, saját </a:t>
            </a:r>
            <a:r>
              <a:rPr lang="hu-HU" sz="1600" i="1" dirty="0" err="1">
                <a:latin typeface="Roboto" panose="02000000000000000000" pitchFamily="2" charset="0"/>
                <a:ea typeface="Roboto" panose="02000000000000000000" pitchFamily="2" charset="0"/>
              </a:rPr>
              <a:t>szavaikkal</a:t>
            </a:r>
            <a:r>
              <a:rPr lang="hu-HU" sz="1600" i="1" dirty="0">
                <a:latin typeface="Roboto" panose="02000000000000000000" pitchFamily="2" charset="0"/>
                <a:ea typeface="Roboto" panose="02000000000000000000" pitchFamily="2" charset="0"/>
              </a:rPr>
              <a:t> a alábbi témák köré csoportosították visszajelzéseiket.</a:t>
            </a:r>
            <a:endParaRPr lang="hu-HU" sz="1800" i="1" kern="100" dirty="0">
              <a:effectLst/>
              <a:latin typeface="Calibri" panose="020F0502020204030204" pitchFamily="34" charset="0"/>
              <a:ea typeface="Calibri" panose="020F0502020204030204" pitchFamily="34" charset="0"/>
              <a:cs typeface="Arial" panose="020B0604020202020204" pitchFamily="34" charset="0"/>
            </a:endParaRPr>
          </a:p>
          <a:p>
            <a:endParaRPr lang="hu-HU" sz="1600" dirty="0">
              <a:latin typeface="Roboto" panose="02000000000000000000" pitchFamily="2" charset="0"/>
              <a:ea typeface="Roboto" panose="02000000000000000000" pitchFamily="2" charset="0"/>
            </a:endParaRPr>
          </a:p>
          <a:p>
            <a:r>
              <a:rPr lang="hu-HU" sz="1600" dirty="0">
                <a:latin typeface="Roboto" panose="02000000000000000000" pitchFamily="2" charset="0"/>
                <a:ea typeface="Roboto" panose="02000000000000000000" pitchFamily="2" charset="0"/>
              </a:rPr>
              <a:t>A fő témák ismétlődnek a tavalyi évről. A diákok szűkösnek érzik az infrastruktúrát, leginkább a tanulóhelyek elérhetősége (kevés tanulószoba) és adottságai (</a:t>
            </a:r>
            <a:r>
              <a:rPr lang="hu-HU" sz="1600" dirty="0" err="1">
                <a:latin typeface="Roboto" panose="02000000000000000000" pitchFamily="2" charset="0"/>
                <a:ea typeface="Roboto" panose="02000000000000000000" pitchFamily="2" charset="0"/>
              </a:rPr>
              <a:t>Equus</a:t>
            </a:r>
            <a:r>
              <a:rPr lang="hu-HU" sz="1600" dirty="0">
                <a:latin typeface="Roboto" panose="02000000000000000000" pitchFamily="2" charset="0"/>
                <a:ea typeface="Roboto" panose="02000000000000000000" pitchFamily="2" charset="0"/>
              </a:rPr>
              <a:t> sötétsége, fűtése és WIFI hálózata ) okoznak bosszúságot. A Hallgatói Központ rendszervényekre való lezárása is sok súrlódás forrása. A tavalyi kritikák ismétlődnek a laborok, előadó termek, gyakorlók felszereltségével kapcsolatban, ezzel párhozamosan a tényleges gyakorlati lehetőségek sűrűbbé tétele is visszatérő téma. A Rottenbiller utcai ingatlan infrastrukturális felszerelésének hiányosságaira vonatkozó visszajelzések a „biológusok másodrendűek” narratíva részeként jelentkezik. A testnevelési tanszék felszereltségére a tavalyinál több elmarasztaló visszajelzés érkezett. A magyar hallgatók a menzát hiányolják és a büfé megfizethető árait; a külföldi hallgatók az angol feliratokat, a </a:t>
            </a:r>
            <a:r>
              <a:rPr lang="hu-HU" sz="1600" dirty="0" err="1">
                <a:latin typeface="Roboto" panose="02000000000000000000" pitchFamily="2" charset="0"/>
                <a:ea typeface="Roboto" panose="02000000000000000000" pitchFamily="2" charset="0"/>
              </a:rPr>
              <a:t>vega</a:t>
            </a:r>
            <a:r>
              <a:rPr lang="hu-HU" sz="1600" dirty="0">
                <a:latin typeface="Roboto" panose="02000000000000000000" pitchFamily="2" charset="0"/>
                <a:ea typeface="Roboto" panose="02000000000000000000" pitchFamily="2" charset="0"/>
              </a:rPr>
              <a:t> opció és a kedves kiszolgálás hiányát. Az üllői gyakorlatokra való kijutás nehézségei új témaként jelentkezik, és új hangnak számít az is, hogy a német nyelvű diákok is elhanyagoltnak, másodrendűnek érzik magukat. Ugyancsak jól körül határolható azon visszajelzések köre, amely több internacionális kulturális és sport programot ösztönöz. A könyvtár </a:t>
            </a:r>
            <a:r>
              <a:rPr lang="hu-HU" sz="1600" dirty="0" err="1">
                <a:latin typeface="Roboto" panose="02000000000000000000" pitchFamily="2" charset="0"/>
                <a:ea typeface="Roboto" panose="02000000000000000000" pitchFamily="2" charset="0"/>
              </a:rPr>
              <a:t>nyitvatartásának</a:t>
            </a:r>
            <a:r>
              <a:rPr lang="hu-HU" sz="1600" dirty="0">
                <a:latin typeface="Roboto" panose="02000000000000000000" pitchFamily="2" charset="0"/>
                <a:ea typeface="Roboto" panose="02000000000000000000" pitchFamily="2" charset="0"/>
              </a:rPr>
              <a:t> meghosszabbítása visszatérő témának mondható.   </a:t>
            </a:r>
          </a:p>
        </p:txBody>
      </p:sp>
      <p:sp>
        <p:nvSpPr>
          <p:cNvPr id="3" name="Szövegdoboz 2">
            <a:extLst>
              <a:ext uri="{FF2B5EF4-FFF2-40B4-BE49-F238E27FC236}">
                <a16:creationId xmlns:a16="http://schemas.microsoft.com/office/drawing/2014/main" id="{5A29F362-A106-72F8-A723-73A4A89C7DEB}"/>
              </a:ext>
            </a:extLst>
          </p:cNvPr>
          <p:cNvSpPr txBox="1"/>
          <p:nvPr/>
        </p:nvSpPr>
        <p:spPr>
          <a:xfrm>
            <a:off x="8524875" y="675417"/>
            <a:ext cx="2733675" cy="584775"/>
          </a:xfrm>
          <a:prstGeom prst="rect">
            <a:avLst/>
          </a:prstGeom>
          <a:noFill/>
        </p:spPr>
        <p:txBody>
          <a:bodyPr wrap="square" rtlCol="0">
            <a:spAutoFit/>
          </a:bodyPr>
          <a:lstStyle/>
          <a:p>
            <a:endParaRPr lang="hu-HU" sz="1600" dirty="0">
              <a:latin typeface="Roboto" panose="02000000000000000000" pitchFamily="2" charset="0"/>
              <a:ea typeface="Roboto" panose="02000000000000000000" pitchFamily="2" charset="0"/>
            </a:endParaRPr>
          </a:p>
          <a:p>
            <a:endParaRPr lang="hu-HU" sz="1600" dirty="0">
              <a:latin typeface="Roboto" panose="02000000000000000000" pitchFamily="2" charset="0"/>
              <a:ea typeface="Roboto" panose="02000000000000000000" pitchFamily="2" charset="0"/>
            </a:endParaRPr>
          </a:p>
        </p:txBody>
      </p:sp>
      <p:sp>
        <p:nvSpPr>
          <p:cNvPr id="5" name="Dátum helye 4">
            <a:extLst>
              <a:ext uri="{FF2B5EF4-FFF2-40B4-BE49-F238E27FC236}">
                <a16:creationId xmlns:a16="http://schemas.microsoft.com/office/drawing/2014/main" id="{690CB30C-76F2-2D1F-461B-233B3B205421}"/>
              </a:ext>
            </a:extLst>
          </p:cNvPr>
          <p:cNvSpPr>
            <a:spLocks noGrp="1"/>
          </p:cNvSpPr>
          <p:nvPr>
            <p:ph type="dt" sz="half" idx="10"/>
          </p:nvPr>
        </p:nvSpPr>
        <p:spPr/>
        <p:txBody>
          <a:bodyPr/>
          <a:lstStyle/>
          <a:p>
            <a:fld id="{AC065C2B-EB81-4F77-82C1-1850E8836D54}" type="datetimeyyyy">
              <a:rPr lang="en-US" smtClean="0"/>
              <a:t>2023</a:t>
            </a:fld>
            <a:endParaRPr lang="en-US" dirty="0"/>
          </a:p>
        </p:txBody>
      </p:sp>
    </p:spTree>
    <p:extLst>
      <p:ext uri="{BB962C8B-B14F-4D97-AF65-F5344CB8AC3E}">
        <p14:creationId xmlns:p14="http://schemas.microsoft.com/office/powerpoint/2010/main" val="327262434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CEC25D-CB34-4F0E-9E79-01D6270142BC}"/>
              </a:ext>
            </a:extLst>
          </p:cNvPr>
          <p:cNvSpPr>
            <a:spLocks noGrp="1"/>
          </p:cNvSpPr>
          <p:nvPr>
            <p:ph type="title"/>
          </p:nvPr>
        </p:nvSpPr>
        <p:spPr/>
        <p:txBody>
          <a:bodyPr>
            <a:normAutofit/>
          </a:bodyPr>
          <a:lstStyle/>
          <a:p>
            <a:r>
              <a:rPr lang="hu-HU" sz="3600" dirty="0">
                <a:latin typeface="Roboto"/>
              </a:rPr>
              <a:t>NEMI ESÉLYEGYENLŐSÉG</a:t>
            </a:r>
            <a:endParaRPr lang="en-US" sz="3600" dirty="0">
              <a:latin typeface="Roboto"/>
            </a:endParaRPr>
          </a:p>
        </p:txBody>
      </p:sp>
      <p:sp>
        <p:nvSpPr>
          <p:cNvPr id="3" name="Szöveg helye 2">
            <a:extLst>
              <a:ext uri="{FF2B5EF4-FFF2-40B4-BE49-F238E27FC236}">
                <a16:creationId xmlns:a16="http://schemas.microsoft.com/office/drawing/2014/main" id="{5AD14B7D-0DCF-4C85-ABB0-DEFF5B5C960A}"/>
              </a:ext>
            </a:extLst>
          </p:cNvPr>
          <p:cNvSpPr>
            <a:spLocks noGrp="1"/>
          </p:cNvSpPr>
          <p:nvPr>
            <p:ph type="body" idx="1"/>
          </p:nvPr>
        </p:nvSpPr>
        <p:spPr/>
        <p:txBody>
          <a:bodyPr/>
          <a:lstStyle/>
          <a:p>
            <a:endParaRPr lang="en-US" dirty="0"/>
          </a:p>
        </p:txBody>
      </p:sp>
      <p:sp>
        <p:nvSpPr>
          <p:cNvPr id="4" name="Dátum helye 3">
            <a:extLst>
              <a:ext uri="{FF2B5EF4-FFF2-40B4-BE49-F238E27FC236}">
                <a16:creationId xmlns:a16="http://schemas.microsoft.com/office/drawing/2014/main" id="{361BABA5-EACA-2EA0-EA1A-E44C24A08A3C}"/>
              </a:ext>
            </a:extLst>
          </p:cNvPr>
          <p:cNvSpPr>
            <a:spLocks noGrp="1"/>
          </p:cNvSpPr>
          <p:nvPr>
            <p:ph type="dt" sz="half" idx="10"/>
          </p:nvPr>
        </p:nvSpPr>
        <p:spPr/>
        <p:txBody>
          <a:bodyPr/>
          <a:lstStyle/>
          <a:p>
            <a:fld id="{C3E4A859-8B50-4466-BDDB-C1FABCDBD5FB}" type="datetimeyyyy">
              <a:rPr lang="en-US" smtClean="0"/>
              <a:t>2023</a:t>
            </a:fld>
            <a:endParaRPr lang="en-US" dirty="0"/>
          </a:p>
        </p:txBody>
      </p:sp>
    </p:spTree>
    <p:extLst>
      <p:ext uri="{BB962C8B-B14F-4D97-AF65-F5344CB8AC3E}">
        <p14:creationId xmlns:p14="http://schemas.microsoft.com/office/powerpoint/2010/main" val="112873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F06ECE15-120F-44E1-BA26-4299FA549182}"/>
              </a:ext>
            </a:extLst>
          </p:cNvPr>
          <p:cNvSpPr txBox="1"/>
          <p:nvPr/>
        </p:nvSpPr>
        <p:spPr>
          <a:xfrm>
            <a:off x="6389719" y="347023"/>
            <a:ext cx="4954556" cy="1569660"/>
          </a:xfrm>
          <a:prstGeom prst="rect">
            <a:avLst/>
          </a:prstGeom>
          <a:noFill/>
        </p:spPr>
        <p:txBody>
          <a:bodyPr wrap="square" rtlCol="0">
            <a:spAutoFit/>
          </a:bodyPr>
          <a:lstStyle/>
          <a:p>
            <a:r>
              <a:rPr lang="hu-HU" sz="1600" dirty="0">
                <a:solidFill>
                  <a:srgbClr val="000000"/>
                </a:solidFill>
                <a:latin typeface="Roboto" panose="02000000000000000000" pitchFamily="2" charset="0"/>
                <a:ea typeface="Roboto" panose="02000000000000000000" pitchFamily="2" charset="0"/>
                <a:cs typeface="Roboto" panose="02000000000000000000" pitchFamily="2" charset="0"/>
              </a:rPr>
              <a:t>A megkérdezett diákok </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75%-a nem érzi úgy, hogy más nemű hallgatótársai több támogatást kapnak</a:t>
            </a:r>
            <a:r>
              <a:rPr lang="hu-HU"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hu-HU" sz="1600" b="1" dirty="0">
                <a:solidFill>
                  <a:srgbClr val="000000"/>
                </a:solidFill>
                <a:latin typeface="Roboto" panose="02000000000000000000" pitchFamily="2" charset="0"/>
                <a:ea typeface="Roboto" panose="02000000000000000000" pitchFamily="2" charset="0"/>
                <a:cs typeface="Roboto" panose="02000000000000000000" pitchFamily="2" charset="0"/>
              </a:rPr>
              <a:t>Ezzel párhuzamosan </a:t>
            </a:r>
            <a:r>
              <a:rPr lang="hu-HU" sz="1600" b="1">
                <a:solidFill>
                  <a:srgbClr val="000000"/>
                </a:solidFill>
                <a:latin typeface="Roboto" panose="02000000000000000000" pitchFamily="2" charset="0"/>
                <a:ea typeface="Roboto" panose="02000000000000000000" pitchFamily="2" charset="0"/>
                <a:cs typeface="Roboto" panose="02000000000000000000" pitchFamily="2" charset="0"/>
              </a:rPr>
              <a:t>minden negyedik </a:t>
            </a:r>
            <a:r>
              <a:rPr lang="hu-HU" sz="1600" b="1" dirty="0">
                <a:solidFill>
                  <a:srgbClr val="000000"/>
                </a:solidFill>
                <a:latin typeface="Roboto" panose="02000000000000000000" pitchFamily="2" charset="0"/>
                <a:ea typeface="Roboto" panose="02000000000000000000" pitchFamily="2" charset="0"/>
                <a:cs typeface="Roboto" panose="02000000000000000000" pitchFamily="2" charset="0"/>
              </a:rPr>
              <a:t>diák érzi azt, hogy más nemű hallgatótársa több támogatást kap, ez a 2022-es adatokhoz viszonyítva 5%-os csökkenést jelent</a:t>
            </a:r>
            <a:r>
              <a:rPr lang="hu-HU"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endParaRPr lang="hu-HU" sz="16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7170" name="Picture 2" descr="Űrlapok-válaszdiagram. Kérdés címe: 9. Tapasztalta-e, hogy más nemű hallgatótársai több támogatást kapnak?  /  Have you ever experienced your fellow students of other gender to be supported more than you? / Haben Sie die Erfahrung gemacht, dass Ihre Mitstudierenden eines anderen Geschlechts mehr Unterstützung erhalten?. Válaszok száma: 456 válasz.">
            <a:extLst>
              <a:ext uri="{FF2B5EF4-FFF2-40B4-BE49-F238E27FC236}">
                <a16:creationId xmlns:a16="http://schemas.microsoft.com/office/drawing/2014/main" id="{CCF6D6A9-33F5-3781-48E7-A76155EC6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01" y="195675"/>
            <a:ext cx="4535724" cy="205702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172" name="Picture 4" descr="Űrlapok-válaszdiagram. Kérdés címe: 10. Tapasztalta-e már, hogy több támogatást kap más nemű hallgatótársaihoz képest? / Have you ever experienced getting more support than your fellow students of other gender? / Haben Sie die Erfahrung gemacht, dass Sie mehr Unterstützung erhalten als Ihre Mitstudierenden eines anderen Geschlechts?. Válaszok száma: 456 válasz.">
            <a:extLst>
              <a:ext uri="{FF2B5EF4-FFF2-40B4-BE49-F238E27FC236}">
                <a16:creationId xmlns:a16="http://schemas.microsoft.com/office/drawing/2014/main" id="{C0504BDD-0137-4788-95B1-4E97F37A4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01" y="2400489"/>
            <a:ext cx="4535724" cy="205702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174" name="Picture 6" descr="Űrlapok-válaszdiagram. Kérdés címe: 11.  Tapasztalta-e már, hogy nagyobb Ön felé az elvárás, mint más nemű hallgatótársai felé?  /  Have you ever experienced having to meet higher expectations than your fellow students of other gender?  /  Haben Sie die Erfahrung gemacht, dass von Ihnen mehr erwartet wird als von Ihren Mitstudierenden eines anderen Geschlechts?. Válaszok száma: 456 válasz.">
            <a:extLst>
              <a:ext uri="{FF2B5EF4-FFF2-40B4-BE49-F238E27FC236}">
                <a16:creationId xmlns:a16="http://schemas.microsoft.com/office/drawing/2014/main" id="{2231B2EA-17B7-7470-54D0-E2143118C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02" y="4631786"/>
            <a:ext cx="4535724" cy="205702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489E4040-3D03-3820-DA97-CF07C4FDF251}"/>
              </a:ext>
            </a:extLst>
          </p:cNvPr>
          <p:cNvSpPr txBox="1"/>
          <p:nvPr/>
        </p:nvSpPr>
        <p:spPr>
          <a:xfrm>
            <a:off x="6389719" y="2703577"/>
            <a:ext cx="4954556" cy="1569660"/>
          </a:xfrm>
          <a:prstGeom prst="rect">
            <a:avLst/>
          </a:prstGeom>
          <a:noFill/>
        </p:spPr>
        <p:txBody>
          <a:bodyPr wrap="square" rtlCol="0">
            <a:spAutoFit/>
          </a:bodyPr>
          <a:lstStyle/>
          <a:p>
            <a:r>
              <a:rPr lang="hu-HU" sz="1600" dirty="0">
                <a:solidFill>
                  <a:srgbClr val="000000"/>
                </a:solidFill>
                <a:latin typeface="Roboto" panose="02000000000000000000" pitchFamily="2" charset="0"/>
                <a:ea typeface="Roboto" panose="02000000000000000000" pitchFamily="2" charset="0"/>
                <a:cs typeface="Roboto" panose="02000000000000000000" pitchFamily="2" charset="0"/>
              </a:rPr>
              <a:t>A témában a személyes tapasztalatra vonatkozó kérdés szerint a diákok 83%-ának értékelése szerint nem kap több támogatást, mint más nemű hallgatótársa. A hallgatók 17%-a érzi ennek ellenkezőjét, konkrétan azt, hogy más nemű hallgatótársa több támogatást kap.</a:t>
            </a:r>
            <a:endParaRPr lang="hu-HU" sz="16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sp>
        <p:nvSpPr>
          <p:cNvPr id="4" name="Szövegdoboz 3">
            <a:extLst>
              <a:ext uri="{FF2B5EF4-FFF2-40B4-BE49-F238E27FC236}">
                <a16:creationId xmlns:a16="http://schemas.microsoft.com/office/drawing/2014/main" id="{ABEEAF51-32D5-1B3D-1FFC-58E478EC2D26}"/>
              </a:ext>
            </a:extLst>
          </p:cNvPr>
          <p:cNvSpPr txBox="1"/>
          <p:nvPr/>
        </p:nvSpPr>
        <p:spPr>
          <a:xfrm>
            <a:off x="6389719" y="5060132"/>
            <a:ext cx="4954556" cy="1077218"/>
          </a:xfrm>
          <a:prstGeom prst="rect">
            <a:avLst/>
          </a:prstGeom>
          <a:noFill/>
        </p:spPr>
        <p:txBody>
          <a:bodyPr wrap="square" rtlCol="0">
            <a:spAutoFit/>
          </a:bodyPr>
          <a:lstStyle/>
          <a:p>
            <a:r>
              <a:rPr lang="hu-HU" sz="1600" dirty="0">
                <a:solidFill>
                  <a:srgbClr val="000000"/>
                </a:solidFill>
                <a:latin typeface="Roboto" panose="02000000000000000000" pitchFamily="2" charset="0"/>
                <a:ea typeface="Roboto" panose="02000000000000000000" pitchFamily="2" charset="0"/>
                <a:cs typeface="Roboto" panose="02000000000000000000" pitchFamily="2" charset="0"/>
              </a:rPr>
              <a:t>10-ből 8 diák nem érzi azt, hogy felé nagyobb lenne az elvárás, ezzel párhuzamosan </a:t>
            </a:r>
            <a:r>
              <a:rPr lang="hu-HU" sz="1600" b="1" dirty="0">
                <a:solidFill>
                  <a:srgbClr val="000000"/>
                </a:solidFill>
                <a:latin typeface="Roboto" panose="02000000000000000000" pitchFamily="2" charset="0"/>
                <a:ea typeface="Roboto" panose="02000000000000000000" pitchFamily="2" charset="0"/>
                <a:cs typeface="Roboto" panose="02000000000000000000" pitchFamily="2" charset="0"/>
              </a:rPr>
              <a:t>minden ötödik diák érzi úgy, hogy a neme miatt felé nagyobb az elvárás</a:t>
            </a:r>
            <a:r>
              <a:rPr lang="hu-HU" sz="1600" dirty="0">
                <a:solidFill>
                  <a:srgbClr val="000000"/>
                </a:solidFill>
                <a:latin typeface="Roboto" panose="02000000000000000000" pitchFamily="2" charset="0"/>
                <a:ea typeface="Roboto" panose="02000000000000000000" pitchFamily="2" charset="0"/>
                <a:cs typeface="Roboto" panose="02000000000000000000" pitchFamily="2" charset="0"/>
              </a:rPr>
              <a:t>. </a:t>
            </a:r>
            <a:endParaRPr lang="hu-HU" sz="16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sp>
        <p:nvSpPr>
          <p:cNvPr id="5" name="Dátum helye 4">
            <a:extLst>
              <a:ext uri="{FF2B5EF4-FFF2-40B4-BE49-F238E27FC236}">
                <a16:creationId xmlns:a16="http://schemas.microsoft.com/office/drawing/2014/main" id="{FDEDE807-CB19-8130-835F-F2ECB5C57AB6}"/>
              </a:ext>
            </a:extLst>
          </p:cNvPr>
          <p:cNvSpPr>
            <a:spLocks noGrp="1"/>
          </p:cNvSpPr>
          <p:nvPr>
            <p:ph type="dt" sz="half" idx="10"/>
          </p:nvPr>
        </p:nvSpPr>
        <p:spPr/>
        <p:txBody>
          <a:bodyPr/>
          <a:lstStyle/>
          <a:p>
            <a:fld id="{10FC0E41-83A0-4A08-A04F-8A9A3DCB7BF3}" type="datetimeyyyy">
              <a:rPr lang="en-US" smtClean="0"/>
              <a:t>2023</a:t>
            </a:fld>
            <a:endParaRPr lang="en-US" dirty="0"/>
          </a:p>
        </p:txBody>
      </p:sp>
    </p:spTree>
    <p:extLst>
      <p:ext uri="{BB962C8B-B14F-4D97-AF65-F5344CB8AC3E}">
        <p14:creationId xmlns:p14="http://schemas.microsoft.com/office/powerpoint/2010/main" val="45300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F06ECE15-120F-44E1-BA26-4299FA549182}"/>
              </a:ext>
            </a:extLst>
          </p:cNvPr>
          <p:cNvSpPr txBox="1"/>
          <p:nvPr/>
        </p:nvSpPr>
        <p:spPr>
          <a:xfrm>
            <a:off x="668593" y="4184585"/>
            <a:ext cx="10294682" cy="2062103"/>
          </a:xfrm>
          <a:prstGeom prst="rect">
            <a:avLst/>
          </a:prstGeom>
          <a:noFill/>
        </p:spPr>
        <p:txBody>
          <a:bodyPr wrap="square" rtlCol="0">
            <a:spAutoFit/>
          </a:bodyPr>
          <a:lstStyle/>
          <a:p>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A szóbeli vizsgát tevők kicsivel több, mint harmada (</a:t>
            </a:r>
            <a:r>
              <a:rPr lang="hu-HU" sz="1600" dirty="0">
                <a:solidFill>
                  <a:srgbClr val="000000"/>
                </a:solidFill>
                <a:latin typeface="Roboto" panose="02000000000000000000" pitchFamily="2" charset="0"/>
                <a:ea typeface="Roboto" panose="02000000000000000000" pitchFamily="2" charset="0"/>
                <a:cs typeface="Roboto" panose="02000000000000000000" pitchFamily="2" charset="0"/>
              </a:rPr>
              <a:t>37</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szerint </a:t>
            </a:r>
            <a:r>
              <a:rPr lang="hu-HU" sz="1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neme</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hu-HU" sz="1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soha</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nem befolyásolja az eredményt. Ötöde (23,9%) úgy érzi </a:t>
            </a:r>
            <a:r>
              <a:rPr lang="hu-HU" sz="1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néha</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negyede (25%) úgy érzi </a:t>
            </a:r>
            <a:r>
              <a:rPr lang="hu-HU" sz="1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ritkán</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13%-a úgy érzi </a:t>
            </a:r>
            <a:r>
              <a:rPr lang="hu-HU" sz="1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gyakran</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 2%-a úgy érzi, hogy szóbeli vizsgaeredményére </a:t>
            </a:r>
            <a:r>
              <a:rPr lang="hu-HU" sz="1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minden esetben </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befolyással van a neme.</a:t>
            </a:r>
          </a:p>
          <a:p>
            <a:endParaRPr lang="hu-HU" sz="1600" dirty="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Nagyobb kategóriákat formálva: a diákok </a:t>
            </a:r>
            <a:r>
              <a:rPr lang="hu-HU" sz="1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harmada nem érzékeli </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a kérdésben szereplő felvetést problémának. </a:t>
            </a:r>
            <a:r>
              <a:rPr lang="hu-HU" sz="1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Minden második válaszadó szerint alacsony intenzitással, de jelenlévő </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problémáról van szó. </a:t>
            </a:r>
            <a:r>
              <a:rPr lang="hu-HU" sz="1600" b="1" dirty="0">
                <a:solidFill>
                  <a:srgbClr val="000000"/>
                </a:solidFill>
                <a:effectLst/>
                <a:latin typeface="Roboto" panose="02000000000000000000" pitchFamily="2" charset="0"/>
                <a:ea typeface="Roboto" panose="02000000000000000000" pitchFamily="2" charset="0"/>
                <a:cs typeface="Roboto" panose="02000000000000000000" pitchFamily="2" charset="0"/>
              </a:rPr>
              <a:t>100 diákból 15 gondolja komoly problémának </a:t>
            </a:r>
            <a:r>
              <a:rPr lang="hu-HU" sz="1600" dirty="0">
                <a:solidFill>
                  <a:srgbClr val="000000"/>
                </a:solidFill>
                <a:effectLst/>
                <a:latin typeface="Roboto" panose="02000000000000000000" pitchFamily="2" charset="0"/>
                <a:ea typeface="Roboto" panose="02000000000000000000" pitchFamily="2" charset="0"/>
                <a:cs typeface="Roboto" panose="02000000000000000000" pitchFamily="2" charset="0"/>
              </a:rPr>
              <a:t>a kérdésben megfogalmazott felvetést.</a:t>
            </a:r>
          </a:p>
          <a:p>
            <a:endParaRPr lang="hu-HU" sz="1600" dirty="0">
              <a:highlight>
                <a:srgbClr val="FFFF00"/>
              </a:highlight>
              <a:latin typeface="Roboto" panose="02000000000000000000" pitchFamily="2" charset="0"/>
              <a:ea typeface="Roboto" panose="02000000000000000000" pitchFamily="2" charset="0"/>
            </a:endParaRPr>
          </a:p>
        </p:txBody>
      </p:sp>
      <p:pic>
        <p:nvPicPr>
          <p:cNvPr id="8194" name="Picture 2" descr="Űrlapok-válaszdiagram. Kérdés címe: 12. Kérjük értékelje az alábbi skálán azt, hogy szóbeli vizsga eredményére mennyire van befolyással a neme?  /  Please use the scale below to indicate how much your gender affects the result of your oral exam. / Bitte bewerten Sie auf der folgenden Skala, wie sehr Ihr Geschlecht Ihr Ergebnis in der mündlichen Prüfung beeinflusst?. Válaszok száma: 456 válasz.">
            <a:extLst>
              <a:ext uri="{FF2B5EF4-FFF2-40B4-BE49-F238E27FC236}">
                <a16:creationId xmlns:a16="http://schemas.microsoft.com/office/drawing/2014/main" id="{5AC1D830-B04B-99BE-6E58-3F9239634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93" y="462343"/>
            <a:ext cx="6902245" cy="35077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Dátum helye 2">
            <a:extLst>
              <a:ext uri="{FF2B5EF4-FFF2-40B4-BE49-F238E27FC236}">
                <a16:creationId xmlns:a16="http://schemas.microsoft.com/office/drawing/2014/main" id="{7C1D4E29-A0C9-A476-154F-171264EED17F}"/>
              </a:ext>
            </a:extLst>
          </p:cNvPr>
          <p:cNvSpPr>
            <a:spLocks noGrp="1"/>
          </p:cNvSpPr>
          <p:nvPr>
            <p:ph type="dt" sz="half" idx="10"/>
          </p:nvPr>
        </p:nvSpPr>
        <p:spPr/>
        <p:txBody>
          <a:bodyPr/>
          <a:lstStyle/>
          <a:p>
            <a:fld id="{DFE4E51D-896C-4039-BE64-1AFA5BB736F8}" type="datetimeyyyy">
              <a:rPr lang="en-US" smtClean="0"/>
              <a:t>2023</a:t>
            </a:fld>
            <a:endParaRPr lang="en-US" dirty="0"/>
          </a:p>
        </p:txBody>
      </p:sp>
    </p:spTree>
    <p:extLst>
      <p:ext uri="{BB962C8B-B14F-4D97-AF65-F5344CB8AC3E}">
        <p14:creationId xmlns:p14="http://schemas.microsoft.com/office/powerpoint/2010/main" val="145825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F06ECE15-120F-44E1-BA26-4299FA549182}"/>
              </a:ext>
            </a:extLst>
          </p:cNvPr>
          <p:cNvSpPr txBox="1"/>
          <p:nvPr/>
        </p:nvSpPr>
        <p:spPr>
          <a:xfrm>
            <a:off x="6562725" y="842399"/>
            <a:ext cx="4954556" cy="1815882"/>
          </a:xfrm>
          <a:prstGeom prst="rect">
            <a:avLst/>
          </a:prstGeom>
          <a:noFill/>
        </p:spPr>
        <p:txBody>
          <a:bodyPr wrap="square" rtlCol="0">
            <a:spAutoFit/>
          </a:bodyPr>
          <a:lstStyle/>
          <a:p>
            <a:r>
              <a:rPr lang="hu-HU" sz="1600" dirty="0">
                <a:latin typeface="Roboto" panose="02000000000000000000" pitchFamily="2" charset="0"/>
                <a:ea typeface="Roboto" panose="02000000000000000000" pitchFamily="2" charset="0"/>
              </a:rPr>
              <a:t>10 diákból 6 érzi úgy, hogy magánjellegű probléma felmerülése esetén az egyetem megadja a kellő segítséget. 4 ennek az ellenkezőjét érzi. </a:t>
            </a:r>
            <a:r>
              <a:rPr lang="hu-HU" sz="1600" b="1" dirty="0">
                <a:latin typeface="Roboto" panose="02000000000000000000" pitchFamily="2" charset="0"/>
                <a:ea typeface="Roboto" panose="02000000000000000000" pitchFamily="2" charset="0"/>
              </a:rPr>
              <a:t>A diákok vélekedése nem változott egy év alatt ebben a kérdésben, ugyanis a válaszok százalékos aránya szinte azonos</a:t>
            </a:r>
            <a:r>
              <a:rPr lang="hu-HU" sz="1600" dirty="0">
                <a:latin typeface="Roboto" panose="02000000000000000000" pitchFamily="2" charset="0"/>
                <a:ea typeface="Roboto" panose="02000000000000000000" pitchFamily="2" charset="0"/>
              </a:rPr>
              <a:t>: 2022ben 57% felet igennel, 43% nemmel ugyanerre a kérdésre. </a:t>
            </a:r>
          </a:p>
        </p:txBody>
      </p:sp>
      <p:pic>
        <p:nvPicPr>
          <p:cNvPr id="9218" name="Picture 2" descr="Űrlapok-válaszdiagram. Kérdés címe: 13. Magán jellegű problémái esetén biztosítja-e az egyetem a kellő segítséget? / If you have personal problems, does the university give you the help you need? / Wird Ihnen bei privaten Problemen von der Universität angemessene Hilfe angeboten?. Válaszok száma: 456 válasz.">
            <a:extLst>
              <a:ext uri="{FF2B5EF4-FFF2-40B4-BE49-F238E27FC236}">
                <a16:creationId xmlns:a16="http://schemas.microsoft.com/office/drawing/2014/main" id="{DAF33582-1F26-B621-BD20-F284A3CF4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39" y="613799"/>
            <a:ext cx="5409405" cy="24532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DA7A28AF-EFD9-1504-8F71-EF27FD410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40" y="3790951"/>
            <a:ext cx="5409405" cy="24532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B275A69E-2B1E-A1E5-E78D-19D29E3B6614}"/>
              </a:ext>
            </a:extLst>
          </p:cNvPr>
          <p:cNvSpPr txBox="1"/>
          <p:nvPr/>
        </p:nvSpPr>
        <p:spPr>
          <a:xfrm>
            <a:off x="6562725" y="3790951"/>
            <a:ext cx="4954556" cy="2062103"/>
          </a:xfrm>
          <a:prstGeom prst="rect">
            <a:avLst/>
          </a:prstGeom>
          <a:noFill/>
        </p:spPr>
        <p:txBody>
          <a:bodyPr wrap="square" rtlCol="0">
            <a:spAutoFit/>
          </a:bodyPr>
          <a:lstStyle/>
          <a:p>
            <a:r>
              <a:rPr lang="hu-HU" sz="1600" b="1" dirty="0">
                <a:latin typeface="Roboto" panose="02000000000000000000" pitchFamily="2" charset="0"/>
                <a:ea typeface="Roboto" panose="02000000000000000000" pitchFamily="2" charset="0"/>
              </a:rPr>
              <a:t>A 2022-es adatokhoz képest 4%-kal többen gondolják úgy, hogy tudják hova kell forduljanak olyan esetekben, amikor magánjellegű problémával szembesülnek</a:t>
            </a:r>
            <a:r>
              <a:rPr lang="hu-HU" sz="1600" dirty="0">
                <a:latin typeface="Roboto" panose="02000000000000000000" pitchFamily="2" charset="0"/>
                <a:ea typeface="Roboto" panose="02000000000000000000" pitchFamily="2" charset="0"/>
              </a:rPr>
              <a:t>. </a:t>
            </a:r>
          </a:p>
          <a:p>
            <a:endParaRPr lang="hu-HU" sz="1600" dirty="0">
              <a:latin typeface="Roboto" panose="02000000000000000000" pitchFamily="2" charset="0"/>
              <a:ea typeface="Roboto" panose="02000000000000000000" pitchFamily="2" charset="0"/>
            </a:endParaRPr>
          </a:p>
          <a:p>
            <a:r>
              <a:rPr lang="hu-HU" sz="1600" dirty="0">
                <a:latin typeface="Roboto" panose="02000000000000000000" pitchFamily="2" charset="0"/>
                <a:ea typeface="Roboto" panose="02000000000000000000" pitchFamily="2" charset="0"/>
              </a:rPr>
              <a:t>2023-ban is a kétharmad-egyharmad arány áll fenn e tekintetben, </a:t>
            </a:r>
            <a:r>
              <a:rPr lang="hu-HU" sz="1600" b="1" dirty="0">
                <a:latin typeface="Roboto" panose="02000000000000000000" pitchFamily="2" charset="0"/>
                <a:ea typeface="Roboto" panose="02000000000000000000" pitchFamily="2" charset="0"/>
              </a:rPr>
              <a:t>a diákok egyharmada nem tudja kihez fordulhatna ilyen esetekben</a:t>
            </a:r>
            <a:r>
              <a:rPr lang="hu-HU" sz="1600" dirty="0">
                <a:latin typeface="Roboto" panose="02000000000000000000" pitchFamily="2" charset="0"/>
                <a:ea typeface="Roboto" panose="02000000000000000000" pitchFamily="2" charset="0"/>
              </a:rPr>
              <a:t>. </a:t>
            </a:r>
          </a:p>
        </p:txBody>
      </p:sp>
      <p:sp>
        <p:nvSpPr>
          <p:cNvPr id="4" name="Dátum helye 3">
            <a:extLst>
              <a:ext uri="{FF2B5EF4-FFF2-40B4-BE49-F238E27FC236}">
                <a16:creationId xmlns:a16="http://schemas.microsoft.com/office/drawing/2014/main" id="{32B24451-8212-3070-C6AD-6A2A7F101C81}"/>
              </a:ext>
            </a:extLst>
          </p:cNvPr>
          <p:cNvSpPr>
            <a:spLocks noGrp="1"/>
          </p:cNvSpPr>
          <p:nvPr>
            <p:ph type="dt" sz="half" idx="10"/>
          </p:nvPr>
        </p:nvSpPr>
        <p:spPr/>
        <p:txBody>
          <a:bodyPr/>
          <a:lstStyle/>
          <a:p>
            <a:fld id="{7C6D08A6-DF99-4F1F-BBA7-6078AB637798}" type="datetimeyyyy">
              <a:rPr lang="en-US" smtClean="0"/>
              <a:t>2023</a:t>
            </a:fld>
            <a:endParaRPr lang="en-US" dirty="0"/>
          </a:p>
        </p:txBody>
      </p:sp>
    </p:spTree>
    <p:extLst>
      <p:ext uri="{BB962C8B-B14F-4D97-AF65-F5344CB8AC3E}">
        <p14:creationId xmlns:p14="http://schemas.microsoft.com/office/powerpoint/2010/main" val="37877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a:extLst>
              <a:ext uri="{FF2B5EF4-FFF2-40B4-BE49-F238E27FC236}">
                <a16:creationId xmlns:a16="http://schemas.microsoft.com/office/drawing/2014/main" id="{9E615077-CEB8-3415-DE7A-08BDAB871B40}"/>
              </a:ext>
            </a:extLst>
          </p:cNvPr>
          <p:cNvPicPr>
            <a:picLocks noChangeAspect="1"/>
          </p:cNvPicPr>
          <p:nvPr/>
        </p:nvPicPr>
        <p:blipFill>
          <a:blip r:embed="rId2"/>
          <a:stretch>
            <a:fillRect/>
          </a:stretch>
        </p:blipFill>
        <p:spPr>
          <a:xfrm>
            <a:off x="895350" y="433387"/>
            <a:ext cx="8696325" cy="17049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Szövegdoboz 1">
            <a:extLst>
              <a:ext uri="{FF2B5EF4-FFF2-40B4-BE49-F238E27FC236}">
                <a16:creationId xmlns:a16="http://schemas.microsoft.com/office/drawing/2014/main" id="{3DD7BEDB-ED6C-63C1-F79A-D51FC49EE24A}"/>
              </a:ext>
            </a:extLst>
          </p:cNvPr>
          <p:cNvSpPr txBox="1"/>
          <p:nvPr/>
        </p:nvSpPr>
        <p:spPr>
          <a:xfrm>
            <a:off x="895350" y="2441509"/>
            <a:ext cx="9906000" cy="3785652"/>
          </a:xfrm>
          <a:prstGeom prst="rect">
            <a:avLst/>
          </a:prstGeom>
          <a:noFill/>
        </p:spPr>
        <p:txBody>
          <a:bodyPr wrap="square" rtlCol="0">
            <a:spAutoFit/>
          </a:bodyPr>
          <a:lstStyle/>
          <a:p>
            <a:r>
              <a:rPr lang="hu-HU" sz="1600" i="1" dirty="0">
                <a:latin typeface="Roboto" panose="02000000000000000000" pitchFamily="2" charset="0"/>
                <a:ea typeface="Roboto" panose="02000000000000000000" pitchFamily="2" charset="0"/>
              </a:rPr>
              <a:t>A válaszadó, saját </a:t>
            </a:r>
            <a:r>
              <a:rPr lang="hu-HU" sz="1600" i="1" dirty="0" err="1">
                <a:latin typeface="Roboto" panose="02000000000000000000" pitchFamily="2" charset="0"/>
                <a:ea typeface="Roboto" panose="02000000000000000000" pitchFamily="2" charset="0"/>
              </a:rPr>
              <a:t>szavaikkal</a:t>
            </a:r>
            <a:r>
              <a:rPr lang="hu-HU" sz="1600" i="1" dirty="0">
                <a:latin typeface="Roboto" panose="02000000000000000000" pitchFamily="2" charset="0"/>
                <a:ea typeface="Roboto" panose="02000000000000000000" pitchFamily="2" charset="0"/>
              </a:rPr>
              <a:t> a alábbi témák köré csoportosították visszajelzéseiket. </a:t>
            </a:r>
          </a:p>
          <a:p>
            <a:endParaRPr lang="hu-HU" sz="1600" dirty="0">
              <a:latin typeface="Roboto" panose="02000000000000000000" pitchFamily="2" charset="0"/>
              <a:ea typeface="Roboto" panose="02000000000000000000" pitchFamily="2" charset="0"/>
            </a:endParaRPr>
          </a:p>
          <a:p>
            <a:r>
              <a:rPr lang="hu-HU" sz="1600" dirty="0">
                <a:latin typeface="Roboto" panose="02000000000000000000" pitchFamily="2" charset="0"/>
                <a:ea typeface="Roboto" panose="02000000000000000000" pitchFamily="2" charset="0"/>
              </a:rPr>
              <a:t>A kérdés válaszadói értelmezésének két főbb irányát regisztráltuk. 1. Legtöbben a kérdés kapcsán a pszichológus/mentál-higiénés támogatásra asszociáltak, ezzel kapcsolatban a szűkös kapacitásokra panaszkodnak a diákok. 2. Kisebbségben voltak azok, akik a magánjellegű probléma kapcsán a zaklatás-diszkrimináció-nemi-esélyegyenlőség összefüggő tématerület mentén értelmezte. Több visszajelzés érkezett egy olyan eset kapcsán, ahol a diákok egy része egy diáktársuk veszélyes és nem megfelelő viselkedésében tettek megfelelő panaszt, de az egyetem vonakodott a közbeavatkozás tekintetében. Előfordult olyan eset, melyben a bejelentő anonimitása sérült. Volt olyan visszajelzés, mely arra enged következtetni, hogy diákok figyelmeztetik egymást öltözködési szokásaik megváltoztatására konkrét szóbeli vizsgaszituációkra vonatkozóan. Egy tanács érdemes továbbá kiemelésre, a válaszadó azt javasolta, hogy a problémás eseteket az oktatási szférától független </a:t>
            </a:r>
            <a:r>
              <a:rPr lang="hu-HU" sz="1600" dirty="0" err="1">
                <a:latin typeface="Roboto" panose="02000000000000000000" pitchFamily="2" charset="0"/>
                <a:ea typeface="Roboto" panose="02000000000000000000" pitchFamily="2" charset="0"/>
              </a:rPr>
              <a:t>aktor</a:t>
            </a:r>
            <a:r>
              <a:rPr lang="hu-HU" sz="1600" dirty="0">
                <a:latin typeface="Roboto" panose="02000000000000000000" pitchFamily="2" charset="0"/>
                <a:ea typeface="Roboto" panose="02000000000000000000" pitchFamily="2" charset="0"/>
              </a:rPr>
              <a:t> vizsgálja ki. </a:t>
            </a:r>
          </a:p>
          <a:p>
            <a:endParaRPr lang="hu-HU" sz="1600" dirty="0">
              <a:latin typeface="Roboto" panose="02000000000000000000" pitchFamily="2" charset="0"/>
              <a:ea typeface="Roboto" panose="02000000000000000000" pitchFamily="2" charset="0"/>
            </a:endParaRPr>
          </a:p>
          <a:p>
            <a:r>
              <a:rPr lang="hu-HU" sz="1600" dirty="0">
                <a:latin typeface="Roboto" panose="02000000000000000000" pitchFamily="2" charset="0"/>
                <a:ea typeface="Roboto" panose="02000000000000000000" pitchFamily="2" charset="0"/>
              </a:rPr>
              <a:t>Búvópatakként megjelenő visszajelzés, hogy a diákok nem látják eredményét a visszajelzések kezelésének, megélésük szerint az évről-évre kitöltött kérdőívek ellenére nem történik semmi.</a:t>
            </a:r>
          </a:p>
        </p:txBody>
      </p:sp>
      <p:sp>
        <p:nvSpPr>
          <p:cNvPr id="3" name="Dátum helye 2">
            <a:extLst>
              <a:ext uri="{FF2B5EF4-FFF2-40B4-BE49-F238E27FC236}">
                <a16:creationId xmlns:a16="http://schemas.microsoft.com/office/drawing/2014/main" id="{2E9DE6B7-FB82-B554-8D68-CED16DDC20D2}"/>
              </a:ext>
            </a:extLst>
          </p:cNvPr>
          <p:cNvSpPr>
            <a:spLocks noGrp="1"/>
          </p:cNvSpPr>
          <p:nvPr>
            <p:ph type="dt" sz="half" idx="10"/>
          </p:nvPr>
        </p:nvSpPr>
        <p:spPr/>
        <p:txBody>
          <a:bodyPr/>
          <a:lstStyle/>
          <a:p>
            <a:fld id="{DC83E11B-49CA-4FDB-94EF-A3766C4AD427}" type="datetimeyyyy">
              <a:rPr lang="en-US" smtClean="0"/>
              <a:t>2023</a:t>
            </a:fld>
            <a:endParaRPr lang="en-US" dirty="0"/>
          </a:p>
        </p:txBody>
      </p:sp>
    </p:spTree>
    <p:extLst>
      <p:ext uri="{BB962C8B-B14F-4D97-AF65-F5344CB8AC3E}">
        <p14:creationId xmlns:p14="http://schemas.microsoft.com/office/powerpoint/2010/main" val="314717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CEC25D-CB34-4F0E-9E79-01D6270142BC}"/>
              </a:ext>
            </a:extLst>
          </p:cNvPr>
          <p:cNvSpPr>
            <a:spLocks noGrp="1"/>
          </p:cNvSpPr>
          <p:nvPr>
            <p:ph type="title"/>
          </p:nvPr>
        </p:nvSpPr>
        <p:spPr/>
        <p:txBody>
          <a:bodyPr>
            <a:normAutofit/>
          </a:bodyPr>
          <a:lstStyle/>
          <a:p>
            <a:r>
              <a:rPr lang="hu-HU" sz="3600" dirty="0">
                <a:latin typeface="Roboto"/>
              </a:rPr>
              <a:t>ZAKLATÁS</a:t>
            </a:r>
            <a:endParaRPr lang="en-US" sz="3600" dirty="0">
              <a:latin typeface="Roboto"/>
            </a:endParaRPr>
          </a:p>
        </p:txBody>
      </p:sp>
      <p:sp>
        <p:nvSpPr>
          <p:cNvPr id="3" name="Szöveg helye 2">
            <a:extLst>
              <a:ext uri="{FF2B5EF4-FFF2-40B4-BE49-F238E27FC236}">
                <a16:creationId xmlns:a16="http://schemas.microsoft.com/office/drawing/2014/main" id="{5AD14B7D-0DCF-4C85-ABB0-DEFF5B5C960A}"/>
              </a:ext>
            </a:extLst>
          </p:cNvPr>
          <p:cNvSpPr>
            <a:spLocks noGrp="1"/>
          </p:cNvSpPr>
          <p:nvPr>
            <p:ph type="body" idx="1"/>
          </p:nvPr>
        </p:nvSpPr>
        <p:spPr/>
        <p:txBody>
          <a:bodyPr/>
          <a:lstStyle/>
          <a:p>
            <a:endParaRPr lang="en-US" dirty="0"/>
          </a:p>
        </p:txBody>
      </p:sp>
      <p:sp>
        <p:nvSpPr>
          <p:cNvPr id="4" name="Dátum helye 3">
            <a:extLst>
              <a:ext uri="{FF2B5EF4-FFF2-40B4-BE49-F238E27FC236}">
                <a16:creationId xmlns:a16="http://schemas.microsoft.com/office/drawing/2014/main" id="{B09FF3AD-C74A-30A0-6FB8-9D12F6082132}"/>
              </a:ext>
            </a:extLst>
          </p:cNvPr>
          <p:cNvSpPr>
            <a:spLocks noGrp="1"/>
          </p:cNvSpPr>
          <p:nvPr>
            <p:ph type="dt" sz="half" idx="10"/>
          </p:nvPr>
        </p:nvSpPr>
        <p:spPr/>
        <p:txBody>
          <a:bodyPr/>
          <a:lstStyle/>
          <a:p>
            <a:fld id="{5D79DAFC-D7BE-4D43-A70B-C22DEB8FC31D}" type="datetimeyyyy">
              <a:rPr lang="en-US" smtClean="0"/>
              <a:t>2023</a:t>
            </a:fld>
            <a:endParaRPr lang="en-US" dirty="0"/>
          </a:p>
        </p:txBody>
      </p:sp>
    </p:spTree>
    <p:extLst>
      <p:ext uri="{BB962C8B-B14F-4D97-AF65-F5344CB8AC3E}">
        <p14:creationId xmlns:p14="http://schemas.microsoft.com/office/powerpoint/2010/main" val="398139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F06ECE15-120F-44E1-BA26-4299FA549182}"/>
              </a:ext>
            </a:extLst>
          </p:cNvPr>
          <p:cNvSpPr txBox="1"/>
          <p:nvPr/>
        </p:nvSpPr>
        <p:spPr>
          <a:xfrm>
            <a:off x="6706504" y="525390"/>
            <a:ext cx="4954556" cy="1815882"/>
          </a:xfrm>
          <a:prstGeom prst="rect">
            <a:avLst/>
          </a:prstGeom>
          <a:noFill/>
        </p:spPr>
        <p:txBody>
          <a:bodyPr wrap="square" rtlCol="0">
            <a:spAutoFit/>
          </a:bodyPr>
          <a:lstStyle/>
          <a:p>
            <a:r>
              <a:rPr lang="hu-HU" sz="1600" b="1" dirty="0">
                <a:latin typeface="Roboto" panose="02000000000000000000" pitchFamily="2" charset="0"/>
                <a:ea typeface="Roboto" panose="02000000000000000000" pitchFamily="2" charset="0"/>
              </a:rPr>
              <a:t>A 2022-ben rögzített adatokhoz viszonyítva szinte százalékra pontosan megegyezik </a:t>
            </a:r>
            <a:r>
              <a:rPr lang="hu-HU" sz="1600" dirty="0">
                <a:latin typeface="Roboto" panose="02000000000000000000" pitchFamily="2" charset="0"/>
                <a:ea typeface="Roboto" panose="02000000000000000000" pitchFamily="2" charset="0"/>
              </a:rPr>
              <a:t>azoknak az aránya, akik megélésük szerint tapasztaltak már zaklatást az egyetemen (18%). </a:t>
            </a:r>
          </a:p>
          <a:p>
            <a:r>
              <a:rPr lang="hu-HU" sz="1600" b="1" dirty="0">
                <a:latin typeface="Roboto" panose="02000000000000000000" pitchFamily="2" charset="0"/>
                <a:ea typeface="Roboto" panose="02000000000000000000" pitchFamily="2" charset="0"/>
              </a:rPr>
              <a:t>A diákok kicsivel több, mint négyötöde nem (82%); kicsivel kevesebb, mint egyötödük (18%) tapasztalt </a:t>
            </a:r>
            <a:r>
              <a:rPr lang="hu-HU" sz="1600" dirty="0">
                <a:latin typeface="Roboto" panose="02000000000000000000" pitchFamily="2" charset="0"/>
                <a:ea typeface="Roboto" panose="02000000000000000000" pitchFamily="2" charset="0"/>
              </a:rPr>
              <a:t>már ilyen eseteket az egyetemen. </a:t>
            </a:r>
            <a:endParaRPr lang="hu-HU" sz="1600" dirty="0">
              <a:highlight>
                <a:srgbClr val="FFFF00"/>
              </a:highlight>
              <a:latin typeface="Roboto" panose="02000000000000000000" pitchFamily="2" charset="0"/>
              <a:ea typeface="Roboto" panose="02000000000000000000" pitchFamily="2" charset="0"/>
            </a:endParaRPr>
          </a:p>
        </p:txBody>
      </p:sp>
      <p:pic>
        <p:nvPicPr>
          <p:cNvPr id="10242" name="Picture 2" descr="Űrlapok-válaszdiagram. Kérdés címe: 16. Tapasztalt-e zaklatást az egyetemen? / Have you ever experienced harassment at the university? / Haben Sie bereits Belästigung an der Universität erlebt?. Válaszok száma: 452 válasz.">
            <a:extLst>
              <a:ext uri="{FF2B5EF4-FFF2-40B4-BE49-F238E27FC236}">
                <a16:creationId xmlns:a16="http://schemas.microsoft.com/office/drawing/2014/main" id="{88D90DDB-1A5D-78AF-7430-5D08DB0B9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40" y="525390"/>
            <a:ext cx="5409404" cy="245324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7EB917AA-B74A-7FDE-F5EB-4114878271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40" y="3707910"/>
            <a:ext cx="5409404" cy="24532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682FFD6D-556E-625F-E1F8-974FAB809DC1}"/>
              </a:ext>
            </a:extLst>
          </p:cNvPr>
          <p:cNvSpPr txBox="1"/>
          <p:nvPr/>
        </p:nvSpPr>
        <p:spPr>
          <a:xfrm>
            <a:off x="6706504" y="3707910"/>
            <a:ext cx="4954556" cy="1815882"/>
          </a:xfrm>
          <a:prstGeom prst="rect">
            <a:avLst/>
          </a:prstGeom>
          <a:noFill/>
        </p:spPr>
        <p:txBody>
          <a:bodyPr wrap="square" rtlCol="0">
            <a:spAutoFit/>
          </a:bodyPr>
          <a:lstStyle/>
          <a:p>
            <a:r>
              <a:rPr lang="hu-HU" sz="1600" b="1" dirty="0">
                <a:latin typeface="Roboto" panose="02000000000000000000" pitchFamily="2" charset="0"/>
                <a:ea typeface="Roboto" panose="02000000000000000000" pitchFamily="2" charset="0"/>
              </a:rPr>
              <a:t>100 diákból 8 </a:t>
            </a:r>
            <a:r>
              <a:rPr lang="hu-HU" sz="1600" dirty="0">
                <a:latin typeface="Roboto" panose="02000000000000000000" pitchFamily="2" charset="0"/>
                <a:ea typeface="Roboto" panose="02000000000000000000" pitchFamily="2" charset="0"/>
              </a:rPr>
              <a:t>(8,4%) </a:t>
            </a:r>
            <a:r>
              <a:rPr lang="hu-HU" sz="1600" b="1" dirty="0">
                <a:latin typeface="Roboto" panose="02000000000000000000" pitchFamily="2" charset="0"/>
                <a:ea typeface="Roboto" panose="02000000000000000000" pitchFamily="2" charset="0"/>
              </a:rPr>
              <a:t>számolt be konkrét esetekről is</a:t>
            </a:r>
            <a:r>
              <a:rPr lang="hu-HU" sz="1600" dirty="0">
                <a:latin typeface="Roboto" panose="02000000000000000000" pitchFamily="2" charset="0"/>
                <a:ea typeface="Roboto" panose="02000000000000000000" pitchFamily="2" charset="0"/>
              </a:rPr>
              <a:t>, </a:t>
            </a:r>
            <a:r>
              <a:rPr lang="hu-HU" sz="1600" b="1" dirty="0">
                <a:latin typeface="Roboto" panose="02000000000000000000" pitchFamily="2" charset="0"/>
                <a:ea typeface="Roboto" panose="02000000000000000000" pitchFamily="2" charset="0"/>
              </a:rPr>
              <a:t>92</a:t>
            </a:r>
            <a:r>
              <a:rPr lang="hu-HU" sz="1600" dirty="0">
                <a:latin typeface="Roboto" panose="02000000000000000000" pitchFamily="2" charset="0"/>
                <a:ea typeface="Roboto" panose="02000000000000000000" pitchFamily="2" charset="0"/>
              </a:rPr>
              <a:t> (91,6%) </a:t>
            </a:r>
            <a:r>
              <a:rPr lang="hu-HU" sz="1600" b="1" dirty="0">
                <a:latin typeface="Roboto" panose="02000000000000000000" pitchFamily="2" charset="0"/>
                <a:ea typeface="Roboto" panose="02000000000000000000" pitchFamily="2" charset="0"/>
              </a:rPr>
              <a:t>nem élt meg </a:t>
            </a:r>
            <a:r>
              <a:rPr lang="hu-HU" sz="1600" b="1" dirty="0" err="1">
                <a:latin typeface="Roboto" panose="02000000000000000000" pitchFamily="2" charset="0"/>
                <a:ea typeface="Roboto" panose="02000000000000000000" pitchFamily="2" charset="0"/>
              </a:rPr>
              <a:t>zaklatásos</a:t>
            </a:r>
            <a:r>
              <a:rPr lang="hu-HU" sz="1600" b="1" dirty="0">
                <a:latin typeface="Roboto" panose="02000000000000000000" pitchFamily="2" charset="0"/>
                <a:ea typeface="Roboto" panose="02000000000000000000" pitchFamily="2" charset="0"/>
              </a:rPr>
              <a:t> szituációt</a:t>
            </a:r>
            <a:r>
              <a:rPr lang="hu-HU" sz="1600" dirty="0">
                <a:latin typeface="Roboto" panose="02000000000000000000" pitchFamily="2" charset="0"/>
                <a:ea typeface="Roboto" panose="02000000000000000000" pitchFamily="2" charset="0"/>
              </a:rPr>
              <a:t>. </a:t>
            </a:r>
            <a:r>
              <a:rPr lang="hu-HU" sz="1600" b="1" dirty="0">
                <a:latin typeface="Roboto" panose="02000000000000000000" pitchFamily="2" charset="0"/>
                <a:ea typeface="Roboto" panose="02000000000000000000" pitchFamily="2" charset="0"/>
              </a:rPr>
              <a:t>Ez a tavalyi adatokhoz viszonyítva enyhe javulásnak tudható be</a:t>
            </a:r>
            <a:r>
              <a:rPr lang="hu-HU" sz="1600" dirty="0">
                <a:latin typeface="Roboto" panose="02000000000000000000" pitchFamily="2" charset="0"/>
                <a:ea typeface="Roboto" panose="02000000000000000000" pitchFamily="2" charset="0"/>
              </a:rPr>
              <a:t>, mert 2022-ben a válaszadó diákok 10,5%-a válaszolt igennel és 89,5%-a válaszolt nemmel arra a kérdésre, hogy konkrétan Őt érte-e zaklatás az egyetemen.  </a:t>
            </a:r>
          </a:p>
        </p:txBody>
      </p:sp>
      <p:sp>
        <p:nvSpPr>
          <p:cNvPr id="4" name="Dátum helye 3">
            <a:extLst>
              <a:ext uri="{FF2B5EF4-FFF2-40B4-BE49-F238E27FC236}">
                <a16:creationId xmlns:a16="http://schemas.microsoft.com/office/drawing/2014/main" id="{1375E7DB-C937-A8B2-6052-6773B536F3EA}"/>
              </a:ext>
            </a:extLst>
          </p:cNvPr>
          <p:cNvSpPr>
            <a:spLocks noGrp="1"/>
          </p:cNvSpPr>
          <p:nvPr>
            <p:ph type="dt" sz="half" idx="10"/>
          </p:nvPr>
        </p:nvSpPr>
        <p:spPr/>
        <p:txBody>
          <a:bodyPr/>
          <a:lstStyle/>
          <a:p>
            <a:fld id="{F0F3943A-E3DA-49A9-9CC2-A1C352301979}" type="datetimeyyyy">
              <a:rPr lang="en-US" smtClean="0"/>
              <a:t>2023</a:t>
            </a:fld>
            <a:endParaRPr lang="en-US" dirty="0"/>
          </a:p>
        </p:txBody>
      </p:sp>
    </p:spTree>
    <p:extLst>
      <p:ext uri="{BB962C8B-B14F-4D97-AF65-F5344CB8AC3E}">
        <p14:creationId xmlns:p14="http://schemas.microsoft.com/office/powerpoint/2010/main" val="185491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F06ECE15-120F-44E1-BA26-4299FA549182}"/>
              </a:ext>
            </a:extLst>
          </p:cNvPr>
          <p:cNvSpPr txBox="1"/>
          <p:nvPr/>
        </p:nvSpPr>
        <p:spPr>
          <a:xfrm>
            <a:off x="6706504" y="328049"/>
            <a:ext cx="4954556" cy="2062103"/>
          </a:xfrm>
          <a:prstGeom prst="rect">
            <a:avLst/>
          </a:prstGeom>
          <a:noFill/>
        </p:spPr>
        <p:txBody>
          <a:bodyPr wrap="square" rtlCol="0">
            <a:spAutoFit/>
          </a:bodyPr>
          <a:lstStyle/>
          <a:p>
            <a:r>
              <a:rPr lang="hu-HU" sz="1600" b="1" dirty="0">
                <a:latin typeface="Roboto" panose="02000000000000000000" pitchFamily="2" charset="0"/>
                <a:ea typeface="Roboto" panose="02000000000000000000" pitchFamily="2" charset="0"/>
              </a:rPr>
              <a:t>Pár százalékponttal csökkent azok száma is, akik nem kértek segítséget a </a:t>
            </a:r>
            <a:r>
              <a:rPr lang="hu-HU" sz="1600" b="1" dirty="0" err="1">
                <a:latin typeface="Roboto" panose="02000000000000000000" pitchFamily="2" charset="0"/>
                <a:ea typeface="Roboto" panose="02000000000000000000" pitchFamily="2" charset="0"/>
              </a:rPr>
              <a:t>zaklatásos</a:t>
            </a:r>
            <a:r>
              <a:rPr lang="hu-HU" sz="1600" b="1" dirty="0">
                <a:latin typeface="Roboto" panose="02000000000000000000" pitchFamily="2" charset="0"/>
                <a:ea typeface="Roboto" panose="02000000000000000000" pitchFamily="2" charset="0"/>
              </a:rPr>
              <a:t> esetek után. 2023-ban 93%, 2022-ben 96% válaszolta azt, hogy nem folyamodott segítségért ezeknek az eseteknek a kezelésében</a:t>
            </a:r>
            <a:r>
              <a:rPr lang="hu-HU" sz="1600" dirty="0">
                <a:latin typeface="Roboto" panose="02000000000000000000" pitchFamily="2" charset="0"/>
                <a:ea typeface="Roboto" panose="02000000000000000000" pitchFamily="2" charset="0"/>
              </a:rPr>
              <a:t>. </a:t>
            </a:r>
          </a:p>
          <a:p>
            <a:r>
              <a:rPr lang="hu-HU" sz="1600" dirty="0">
                <a:latin typeface="Roboto" panose="02000000000000000000" pitchFamily="2" charset="0"/>
                <a:ea typeface="Roboto" panose="02000000000000000000" pitchFamily="2" charset="0"/>
              </a:rPr>
              <a:t>Továbbra is ellentmondásos, hogy erre a kérdésre elméletben 38 válasznak kellett volna érkeznie szemben a beérkezett 180 válasszal.  </a:t>
            </a:r>
          </a:p>
        </p:txBody>
      </p:sp>
      <p:pic>
        <p:nvPicPr>
          <p:cNvPr id="12290" name="Picture 2">
            <a:extLst>
              <a:ext uri="{FF2B5EF4-FFF2-40B4-BE49-F238E27FC236}">
                <a16:creationId xmlns:a16="http://schemas.microsoft.com/office/drawing/2014/main" id="{673D8A9D-D9F9-068C-A85C-D8F96DCA9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940" y="328049"/>
            <a:ext cx="5409406" cy="24532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2292" name="Picture 4" descr="Űrlapok-válaszdiagram. Kérdés címe: 20. Ha érte zaklatás és kért segítséget, kapott-e segítséget az Egyetemtől? / If you were harassed and you asked for help, did the University help you? / Wenn Sie belästigt wurden und um Hilfe gebeten haben, hat Ihnen jemand von der Universität geholfen?. Válaszok száma: 91 válasz.">
            <a:extLst>
              <a:ext uri="{FF2B5EF4-FFF2-40B4-BE49-F238E27FC236}">
                <a16:creationId xmlns:a16="http://schemas.microsoft.com/office/drawing/2014/main" id="{A53F6976-74C9-C626-FDC9-393B7BF3D1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40" y="3206751"/>
            <a:ext cx="5409405" cy="245325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8F059A8C-54E7-98AC-B993-5E246F549EF2}"/>
              </a:ext>
            </a:extLst>
          </p:cNvPr>
          <p:cNvSpPr txBox="1"/>
          <p:nvPr/>
        </p:nvSpPr>
        <p:spPr>
          <a:xfrm>
            <a:off x="6706504" y="3206751"/>
            <a:ext cx="4954556" cy="1569660"/>
          </a:xfrm>
          <a:prstGeom prst="rect">
            <a:avLst/>
          </a:prstGeom>
          <a:noFill/>
        </p:spPr>
        <p:txBody>
          <a:bodyPr wrap="square" rtlCol="0">
            <a:spAutoFit/>
          </a:bodyPr>
          <a:lstStyle/>
          <a:p>
            <a:r>
              <a:rPr lang="hu-HU" sz="1600" b="1" dirty="0">
                <a:latin typeface="Roboto" panose="02000000000000000000" pitchFamily="2" charset="0"/>
                <a:ea typeface="Roboto" panose="02000000000000000000" pitchFamily="2" charset="0"/>
              </a:rPr>
              <a:t>Pár százalékponttal nőtt azok száma is, akik úgy érzik, hogy a vonatkozó helyzetekben kaptak segítséget az egyetemtől</a:t>
            </a:r>
            <a:r>
              <a:rPr lang="hu-HU" sz="1600" dirty="0">
                <a:latin typeface="Roboto" panose="02000000000000000000" pitchFamily="2" charset="0"/>
                <a:ea typeface="Roboto" panose="02000000000000000000" pitchFamily="2" charset="0"/>
              </a:rPr>
              <a:t>. 2022-ben a válaszadók 12%, 2023-ban mér 19%-a érezte úgy, hogy a zaklatás jelentése után kapott segítséget az egyetemtől. </a:t>
            </a:r>
          </a:p>
        </p:txBody>
      </p:sp>
      <p:sp>
        <p:nvSpPr>
          <p:cNvPr id="4" name="Dátum helye 3">
            <a:extLst>
              <a:ext uri="{FF2B5EF4-FFF2-40B4-BE49-F238E27FC236}">
                <a16:creationId xmlns:a16="http://schemas.microsoft.com/office/drawing/2014/main" id="{E468902E-7BA3-CED7-7D49-6BFB4373F0C4}"/>
              </a:ext>
            </a:extLst>
          </p:cNvPr>
          <p:cNvSpPr>
            <a:spLocks noGrp="1"/>
          </p:cNvSpPr>
          <p:nvPr>
            <p:ph type="dt" sz="half" idx="10"/>
          </p:nvPr>
        </p:nvSpPr>
        <p:spPr/>
        <p:txBody>
          <a:bodyPr/>
          <a:lstStyle/>
          <a:p>
            <a:fld id="{9F8E46AD-3F22-4931-A15D-E5D4F48235AC}" type="datetimeyyyy">
              <a:rPr lang="en-US" smtClean="0"/>
              <a:t>2023</a:t>
            </a:fld>
            <a:endParaRPr lang="en-US" dirty="0"/>
          </a:p>
        </p:txBody>
      </p:sp>
    </p:spTree>
    <p:extLst>
      <p:ext uri="{BB962C8B-B14F-4D97-AF65-F5344CB8AC3E}">
        <p14:creationId xmlns:p14="http://schemas.microsoft.com/office/powerpoint/2010/main" val="414640846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F2AAB280-9490-0F4F-F140-0707D3C4C155}"/>
              </a:ext>
            </a:extLst>
          </p:cNvPr>
          <p:cNvPicPr>
            <a:picLocks noChangeAspect="1"/>
          </p:cNvPicPr>
          <p:nvPr/>
        </p:nvPicPr>
        <p:blipFill>
          <a:blip r:embed="rId2"/>
          <a:stretch>
            <a:fillRect/>
          </a:stretch>
        </p:blipFill>
        <p:spPr>
          <a:xfrm>
            <a:off x="1000125" y="461962"/>
            <a:ext cx="8877300" cy="13239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Szövegdoboz 1">
            <a:extLst>
              <a:ext uri="{FF2B5EF4-FFF2-40B4-BE49-F238E27FC236}">
                <a16:creationId xmlns:a16="http://schemas.microsoft.com/office/drawing/2014/main" id="{4F89812B-4DEA-BA33-2E44-DA957CA2DD3F}"/>
              </a:ext>
            </a:extLst>
          </p:cNvPr>
          <p:cNvSpPr txBox="1"/>
          <p:nvPr/>
        </p:nvSpPr>
        <p:spPr>
          <a:xfrm>
            <a:off x="1000125" y="2393884"/>
            <a:ext cx="9086850" cy="3539430"/>
          </a:xfrm>
          <a:prstGeom prst="rect">
            <a:avLst/>
          </a:prstGeom>
          <a:noFill/>
        </p:spPr>
        <p:txBody>
          <a:bodyPr wrap="square" rtlCol="0">
            <a:spAutoFit/>
          </a:bodyPr>
          <a:lstStyle/>
          <a:p>
            <a:r>
              <a:rPr lang="hu-HU" sz="1600" i="1" dirty="0">
                <a:latin typeface="Roboto" panose="02000000000000000000" pitchFamily="2" charset="0"/>
                <a:ea typeface="Roboto" panose="02000000000000000000" pitchFamily="2" charset="0"/>
              </a:rPr>
              <a:t>A válaszadók, saját </a:t>
            </a:r>
            <a:r>
              <a:rPr lang="hu-HU" sz="1600" i="1" dirty="0" err="1">
                <a:latin typeface="Roboto" panose="02000000000000000000" pitchFamily="2" charset="0"/>
                <a:ea typeface="Roboto" panose="02000000000000000000" pitchFamily="2" charset="0"/>
              </a:rPr>
              <a:t>szavaikkal</a:t>
            </a:r>
            <a:r>
              <a:rPr lang="hu-HU" sz="1600" i="1" dirty="0">
                <a:latin typeface="Roboto" panose="02000000000000000000" pitchFamily="2" charset="0"/>
                <a:ea typeface="Roboto" panose="02000000000000000000" pitchFamily="2" charset="0"/>
              </a:rPr>
              <a:t> az alábbi indokokat hozták azzal összefüggésben, hogy </a:t>
            </a:r>
            <a:r>
              <a:rPr lang="hu-HU" sz="1600" i="1" dirty="0" err="1">
                <a:latin typeface="Roboto" panose="02000000000000000000" pitchFamily="2" charset="0"/>
                <a:ea typeface="Roboto" panose="02000000000000000000" pitchFamily="2" charset="0"/>
              </a:rPr>
              <a:t>zaklatásos</a:t>
            </a:r>
            <a:r>
              <a:rPr lang="hu-HU" sz="1600" i="1" dirty="0">
                <a:latin typeface="Roboto" panose="02000000000000000000" pitchFamily="2" charset="0"/>
                <a:ea typeface="Roboto" panose="02000000000000000000" pitchFamily="2" charset="0"/>
              </a:rPr>
              <a:t> szituációkban miért nem kértek segítséget. </a:t>
            </a:r>
          </a:p>
          <a:p>
            <a:endParaRPr lang="hu-HU" sz="1600" dirty="0">
              <a:latin typeface="Roboto" panose="02000000000000000000" pitchFamily="2" charset="0"/>
              <a:ea typeface="Roboto" panose="02000000000000000000" pitchFamily="2" charset="0"/>
            </a:endParaRPr>
          </a:p>
          <a:p>
            <a:r>
              <a:rPr lang="hu-HU" sz="1600" dirty="0">
                <a:latin typeface="Roboto" panose="02000000000000000000" pitchFamily="2" charset="0"/>
                <a:ea typeface="Roboto" panose="02000000000000000000" pitchFamily="2" charset="0"/>
              </a:rPr>
              <a:t>A diákok leginkább attól félnek/tartanak, hogy az akadémiai előmenetelület hátrányosan érintené az, ha segítségért folyamodnának. Egyfajta kiszolgáltatottság érzés jelenik meg a beszámolókban a helyzetet teremtőkkel szemben, ugyanis náluk van a „hatalom” az egyetemi teljesítményre vonatkozóan. </a:t>
            </a:r>
          </a:p>
          <a:p>
            <a:endParaRPr lang="hu-HU" sz="1600" dirty="0">
              <a:latin typeface="Roboto" panose="02000000000000000000" pitchFamily="2" charset="0"/>
              <a:ea typeface="Roboto" panose="02000000000000000000" pitchFamily="2" charset="0"/>
            </a:endParaRPr>
          </a:p>
          <a:p>
            <a:r>
              <a:rPr lang="hu-HU" sz="1600" dirty="0">
                <a:latin typeface="Roboto" panose="02000000000000000000" pitchFamily="2" charset="0"/>
                <a:ea typeface="Roboto" panose="02000000000000000000" pitchFamily="2" charset="0"/>
              </a:rPr>
              <a:t>A válaszadó diákok nem hisznek az eljárás sikerességében és komolyságában, nincs bizalmuk abban, hogy kezdeményezésükre a területen bármi is változna. Többen számoltak be arról, hogy az ő esetük nagy valószínűséggel nem is igazán számít, és nem látják azt a szereplőt az egyetemen, aki autoritással bír az ügy kezelésére vonatkozóan. Búvópatakként megjeleni az a általános kép az egyetemről, ahol a szexizmus elfogadott és a nagy többség által tolerált állapot. Volt olyan, aki a diáktársa segítségével dolgozta fel a helyzetet. </a:t>
            </a:r>
          </a:p>
        </p:txBody>
      </p:sp>
      <p:sp>
        <p:nvSpPr>
          <p:cNvPr id="3" name="Dátum helye 2">
            <a:extLst>
              <a:ext uri="{FF2B5EF4-FFF2-40B4-BE49-F238E27FC236}">
                <a16:creationId xmlns:a16="http://schemas.microsoft.com/office/drawing/2014/main" id="{B0762500-5E58-827A-9600-ABDCA8728B99}"/>
              </a:ext>
            </a:extLst>
          </p:cNvPr>
          <p:cNvSpPr>
            <a:spLocks noGrp="1"/>
          </p:cNvSpPr>
          <p:nvPr>
            <p:ph type="dt" sz="half" idx="10"/>
          </p:nvPr>
        </p:nvSpPr>
        <p:spPr/>
        <p:txBody>
          <a:bodyPr/>
          <a:lstStyle/>
          <a:p>
            <a:fld id="{2393EAE2-E4F6-428C-97D0-23B976DB757F}" type="datetimeyyyy">
              <a:rPr lang="en-US" smtClean="0"/>
              <a:t>2023</a:t>
            </a:fld>
            <a:endParaRPr lang="en-US" dirty="0"/>
          </a:p>
        </p:txBody>
      </p:sp>
    </p:spTree>
    <p:extLst>
      <p:ext uri="{BB962C8B-B14F-4D97-AF65-F5344CB8AC3E}">
        <p14:creationId xmlns:p14="http://schemas.microsoft.com/office/powerpoint/2010/main" val="68735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89B329-603F-4451-974C-5E9063C825C6}"/>
              </a:ext>
            </a:extLst>
          </p:cNvPr>
          <p:cNvSpPr>
            <a:spLocks noGrp="1"/>
          </p:cNvSpPr>
          <p:nvPr>
            <p:ph type="title"/>
          </p:nvPr>
        </p:nvSpPr>
        <p:spPr/>
        <p:txBody>
          <a:bodyPr>
            <a:normAutofit/>
          </a:bodyPr>
          <a:lstStyle/>
          <a:p>
            <a:r>
              <a:rPr lang="hu-HU" sz="3600" dirty="0">
                <a:latin typeface="Roboto" panose="02000000000000000000" pitchFamily="2" charset="0"/>
                <a:ea typeface="Roboto" panose="02000000000000000000" pitchFamily="2" charset="0"/>
              </a:rPr>
              <a:t>A. STATISZTIKAI BLOKK</a:t>
            </a:r>
            <a:endParaRPr lang="en-US" sz="3600" dirty="0">
              <a:latin typeface="Roboto" panose="02000000000000000000" pitchFamily="2" charset="0"/>
              <a:ea typeface="Roboto" panose="02000000000000000000" pitchFamily="2" charset="0"/>
            </a:endParaRPr>
          </a:p>
        </p:txBody>
      </p:sp>
      <p:sp>
        <p:nvSpPr>
          <p:cNvPr id="3" name="Szöveg helye 2">
            <a:extLst>
              <a:ext uri="{FF2B5EF4-FFF2-40B4-BE49-F238E27FC236}">
                <a16:creationId xmlns:a16="http://schemas.microsoft.com/office/drawing/2014/main" id="{E21512E6-75EC-4422-BCB9-9B8B38288AB3}"/>
              </a:ext>
            </a:extLst>
          </p:cNvPr>
          <p:cNvSpPr>
            <a:spLocks noGrp="1"/>
          </p:cNvSpPr>
          <p:nvPr>
            <p:ph type="body" idx="1"/>
          </p:nvPr>
        </p:nvSpPr>
        <p:spPr/>
        <p:txBody>
          <a:bodyPr/>
          <a:lstStyle/>
          <a:p>
            <a:endParaRPr lang="en-US"/>
          </a:p>
        </p:txBody>
      </p:sp>
      <p:sp>
        <p:nvSpPr>
          <p:cNvPr id="4" name="Dátum helye 3">
            <a:extLst>
              <a:ext uri="{FF2B5EF4-FFF2-40B4-BE49-F238E27FC236}">
                <a16:creationId xmlns:a16="http://schemas.microsoft.com/office/drawing/2014/main" id="{115B7ED8-43DC-6B19-5580-0185909DA601}"/>
              </a:ext>
            </a:extLst>
          </p:cNvPr>
          <p:cNvSpPr>
            <a:spLocks noGrp="1"/>
          </p:cNvSpPr>
          <p:nvPr>
            <p:ph type="dt" sz="half" idx="10"/>
          </p:nvPr>
        </p:nvSpPr>
        <p:spPr/>
        <p:txBody>
          <a:bodyPr/>
          <a:lstStyle/>
          <a:p>
            <a:fld id="{E32188B4-1D00-4DC6-BADD-6E842A29F32C}" type="datetimeyyyy">
              <a:rPr lang="en-US" smtClean="0"/>
              <a:t>2023</a:t>
            </a:fld>
            <a:endParaRPr lang="en-US" dirty="0"/>
          </a:p>
        </p:txBody>
      </p:sp>
    </p:spTree>
    <p:extLst>
      <p:ext uri="{BB962C8B-B14F-4D97-AF65-F5344CB8AC3E}">
        <p14:creationId xmlns:p14="http://schemas.microsoft.com/office/powerpoint/2010/main" val="224913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F06ECE15-120F-44E1-BA26-4299FA549182}"/>
              </a:ext>
            </a:extLst>
          </p:cNvPr>
          <p:cNvSpPr txBox="1"/>
          <p:nvPr/>
        </p:nvSpPr>
        <p:spPr>
          <a:xfrm>
            <a:off x="6096000" y="458359"/>
            <a:ext cx="4954556" cy="5509200"/>
          </a:xfrm>
          <a:prstGeom prst="rect">
            <a:avLst/>
          </a:prstGeom>
          <a:noFill/>
        </p:spPr>
        <p:txBody>
          <a:bodyPr wrap="square" rtlCol="0">
            <a:spAutoFit/>
          </a:bodyPr>
          <a:lstStyle/>
          <a:p>
            <a:endParaRPr lang="hu-HU" sz="1600" b="1" dirty="0">
              <a:latin typeface="Roboto" panose="02000000000000000000" pitchFamily="2" charset="0"/>
              <a:ea typeface="Roboto" panose="02000000000000000000" pitchFamily="2" charset="0"/>
            </a:endParaRPr>
          </a:p>
          <a:p>
            <a:pPr algn="l"/>
            <a:r>
              <a:rPr lang="hu-HU" sz="1600" i="0" dirty="0">
                <a:effectLst/>
                <a:latin typeface="Roboto" panose="02000000000000000000" pitchFamily="2" charset="0"/>
                <a:ea typeface="Roboto" panose="02000000000000000000" pitchFamily="2" charset="0"/>
                <a:cs typeface="Roboto" panose="02000000000000000000" pitchFamily="2" charset="0"/>
              </a:rPr>
              <a:t>A válaszadók 74%-a nőként, míg 29%-a férfiként azonosította magát, ami azt jelenti, hogy a női vélemények dominálnak a visszajelzések összegzésekor. Annak ellenére, hogy a nemre vonatkozó statisztikai kérdés kitöltése nem volt kötelező, összesen 451 választ regisztráltunk. Öt diák választotta a kérdés kihagyásának lehetőségét.</a:t>
            </a:r>
          </a:p>
          <a:p>
            <a:pPr algn="l"/>
            <a:endParaRPr lang="hu-HU" sz="1600" i="0" dirty="0">
              <a:effectLst/>
              <a:latin typeface="Roboto" panose="02000000000000000000" pitchFamily="2" charset="0"/>
              <a:ea typeface="Roboto" panose="02000000000000000000" pitchFamily="2" charset="0"/>
              <a:cs typeface="Roboto" panose="02000000000000000000" pitchFamily="2" charset="0"/>
            </a:endParaRPr>
          </a:p>
          <a:p>
            <a:pPr algn="l"/>
            <a:r>
              <a:rPr lang="hu-HU" sz="1600" i="0" dirty="0">
                <a:effectLst/>
                <a:latin typeface="Roboto" panose="02000000000000000000" pitchFamily="2" charset="0"/>
                <a:ea typeface="Roboto" panose="02000000000000000000" pitchFamily="2" charset="0"/>
                <a:cs typeface="Roboto" panose="02000000000000000000" pitchFamily="2" charset="0"/>
              </a:rPr>
              <a:t>A kérdőívet kitöltők 94%-a állatorvosi, míg 5%-a biológus végzettséggel rendelkezik. A tavalyi 9:1-es állatorvosi-biológus arány lecsökkent a 19:1-re; a biológusok kevésbé mutatkoztak aktívnak az idei kérdőív kitöltésekor. </a:t>
            </a:r>
          </a:p>
          <a:p>
            <a:pPr algn="l"/>
            <a:endParaRPr lang="hu-HU" sz="1600" dirty="0">
              <a:latin typeface="Roboto" panose="02000000000000000000" pitchFamily="2" charset="0"/>
              <a:ea typeface="Roboto" panose="02000000000000000000" pitchFamily="2" charset="0"/>
              <a:cs typeface="Roboto" panose="02000000000000000000" pitchFamily="2" charset="0"/>
            </a:endParaRPr>
          </a:p>
          <a:p>
            <a:pPr algn="l"/>
            <a:r>
              <a:rPr lang="hu-HU" sz="1600" dirty="0">
                <a:latin typeface="Roboto" panose="02000000000000000000" pitchFamily="2" charset="0"/>
                <a:ea typeface="Roboto" panose="02000000000000000000" pitchFamily="2" charset="0"/>
                <a:cs typeface="Roboto" panose="02000000000000000000" pitchFamily="2" charset="0"/>
              </a:rPr>
              <a:t>A kutatásban részt vevők</a:t>
            </a:r>
            <a:r>
              <a:rPr lang="hu-HU" sz="1600" i="0" dirty="0">
                <a:effectLst/>
                <a:latin typeface="Roboto" panose="02000000000000000000" pitchFamily="2" charset="0"/>
                <a:ea typeface="Roboto" panose="02000000000000000000" pitchFamily="2" charset="0"/>
                <a:cs typeface="Roboto" panose="02000000000000000000" pitchFamily="2" charset="0"/>
              </a:rPr>
              <a:t> 81%-a graduális, 15%-a posztgraduális és 4%-a PhD képzésben vesz részt. A tavalyi bázisévhez viszonyítva enyhén nőtt a </a:t>
            </a:r>
            <a:r>
              <a:rPr lang="hu-HU" sz="1600" i="0" dirty="0" err="1">
                <a:effectLst/>
                <a:latin typeface="Roboto" panose="02000000000000000000" pitchFamily="2" charset="0"/>
                <a:ea typeface="Roboto" panose="02000000000000000000" pitchFamily="2" charset="0"/>
                <a:cs typeface="Roboto" panose="02000000000000000000" pitchFamily="2" charset="0"/>
              </a:rPr>
              <a:t>posztgradosok</a:t>
            </a:r>
            <a:r>
              <a:rPr lang="hu-HU" sz="1600" i="0" dirty="0">
                <a:effectLst/>
                <a:latin typeface="Roboto" panose="02000000000000000000" pitchFamily="2" charset="0"/>
                <a:ea typeface="Roboto" panose="02000000000000000000" pitchFamily="2" charset="0"/>
                <a:cs typeface="Roboto" panose="02000000000000000000" pitchFamily="2" charset="0"/>
              </a:rPr>
              <a:t> és a </a:t>
            </a:r>
            <a:r>
              <a:rPr lang="hu-HU" sz="1600" i="0" dirty="0" err="1">
                <a:effectLst/>
                <a:latin typeface="Roboto" panose="02000000000000000000" pitchFamily="2" charset="0"/>
                <a:ea typeface="Roboto" panose="02000000000000000000" pitchFamily="2" charset="0"/>
                <a:cs typeface="Roboto" panose="02000000000000000000" pitchFamily="2" charset="0"/>
              </a:rPr>
              <a:t>phd</a:t>
            </a:r>
            <a:r>
              <a:rPr lang="hu-HU" sz="1600" i="0" dirty="0">
                <a:effectLst/>
                <a:latin typeface="Roboto" panose="02000000000000000000" pitchFamily="2" charset="0"/>
                <a:ea typeface="Roboto" panose="02000000000000000000" pitchFamily="2" charset="0"/>
                <a:cs typeface="Roboto" panose="02000000000000000000" pitchFamily="2" charset="0"/>
              </a:rPr>
              <a:t>-sok részaránya,  de még így is a graduális állatorvosi képzésben részt vevő vélemények dominálnak.</a:t>
            </a:r>
          </a:p>
          <a:p>
            <a:endParaRPr lang="hu-HU" sz="1600" dirty="0">
              <a:highlight>
                <a:srgbClr val="FFFF00"/>
              </a:highlight>
              <a:latin typeface="Roboto" panose="02000000000000000000" pitchFamily="2" charset="0"/>
              <a:ea typeface="Roboto" panose="02000000000000000000" pitchFamily="2" charset="0"/>
            </a:endParaRPr>
          </a:p>
        </p:txBody>
      </p:sp>
      <p:pic>
        <p:nvPicPr>
          <p:cNvPr id="3" name="Picture 2" descr="Űrlapok-válaszdiagram. Kérdés címe: 1. Neme / Gender / Geschlecht. Válaszok száma: 451 válasz.">
            <a:extLst>
              <a:ext uri="{FF2B5EF4-FFF2-40B4-BE49-F238E27FC236}">
                <a16:creationId xmlns:a16="http://schemas.microsoft.com/office/drawing/2014/main" id="{24BBCEF4-01DF-CFEB-93AF-BA90712D7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66" y="298678"/>
            <a:ext cx="4296697" cy="180763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4" name="Picture 4" descr="Űrlapok-válaszdiagram. Kérdés címe: 2. Képzés / Training programme / Ausbildung. Válaszok száma: 453 válasz.">
            <a:extLst>
              <a:ext uri="{FF2B5EF4-FFF2-40B4-BE49-F238E27FC236}">
                <a16:creationId xmlns:a16="http://schemas.microsoft.com/office/drawing/2014/main" id="{091F65C8-BE5B-0384-97DD-B2D60E9A4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66" y="2432253"/>
            <a:ext cx="4296697" cy="180763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030" name="Picture 6" descr="Űrlapok-válaszdiagram. Kérdés címe: 3. Képzési forma /  Degree programme / Ausbildungsform. Válaszok száma: 404 válasz.">
            <a:extLst>
              <a:ext uri="{FF2B5EF4-FFF2-40B4-BE49-F238E27FC236}">
                <a16:creationId xmlns:a16="http://schemas.microsoft.com/office/drawing/2014/main" id="{7E6298C6-CBB3-2CF7-35B3-1767F65D4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66" y="4565828"/>
            <a:ext cx="4296697" cy="180763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5" name="Dátum helye 4">
            <a:extLst>
              <a:ext uri="{FF2B5EF4-FFF2-40B4-BE49-F238E27FC236}">
                <a16:creationId xmlns:a16="http://schemas.microsoft.com/office/drawing/2014/main" id="{D2FE0EDA-EC39-8F6D-F038-EFE3C08187C4}"/>
              </a:ext>
            </a:extLst>
          </p:cNvPr>
          <p:cNvSpPr>
            <a:spLocks noGrp="1"/>
          </p:cNvSpPr>
          <p:nvPr>
            <p:ph type="dt" sz="half" idx="10"/>
          </p:nvPr>
        </p:nvSpPr>
        <p:spPr/>
        <p:txBody>
          <a:bodyPr/>
          <a:lstStyle/>
          <a:p>
            <a:fld id="{FA99A88D-4DED-43DD-807F-A5F8A2DD2278}" type="datetimeyyyy">
              <a:rPr lang="en-US" smtClean="0"/>
              <a:t>2023</a:t>
            </a:fld>
            <a:endParaRPr lang="en-US" dirty="0"/>
          </a:p>
        </p:txBody>
      </p:sp>
    </p:spTree>
    <p:extLst>
      <p:ext uri="{BB962C8B-B14F-4D97-AF65-F5344CB8AC3E}">
        <p14:creationId xmlns:p14="http://schemas.microsoft.com/office/powerpoint/2010/main" val="903774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CEC25D-CB34-4F0E-9E79-01D6270142BC}"/>
              </a:ext>
            </a:extLst>
          </p:cNvPr>
          <p:cNvSpPr>
            <a:spLocks noGrp="1"/>
          </p:cNvSpPr>
          <p:nvPr>
            <p:ph type="title"/>
          </p:nvPr>
        </p:nvSpPr>
        <p:spPr/>
        <p:txBody>
          <a:bodyPr>
            <a:normAutofit/>
          </a:bodyPr>
          <a:lstStyle/>
          <a:p>
            <a:r>
              <a:rPr lang="hu-HU" sz="3600" dirty="0">
                <a:latin typeface="Roboto"/>
              </a:rPr>
              <a:t>TÁMOGATÓ EGYETEMI KÖZEG</a:t>
            </a:r>
            <a:endParaRPr lang="en-US" sz="3600" dirty="0">
              <a:latin typeface="Roboto"/>
            </a:endParaRPr>
          </a:p>
        </p:txBody>
      </p:sp>
      <p:sp>
        <p:nvSpPr>
          <p:cNvPr id="3" name="Szöveg helye 2">
            <a:extLst>
              <a:ext uri="{FF2B5EF4-FFF2-40B4-BE49-F238E27FC236}">
                <a16:creationId xmlns:a16="http://schemas.microsoft.com/office/drawing/2014/main" id="{5AD14B7D-0DCF-4C85-ABB0-DEFF5B5C960A}"/>
              </a:ext>
            </a:extLst>
          </p:cNvPr>
          <p:cNvSpPr>
            <a:spLocks noGrp="1"/>
          </p:cNvSpPr>
          <p:nvPr>
            <p:ph type="body" idx="1"/>
          </p:nvPr>
        </p:nvSpPr>
        <p:spPr/>
        <p:txBody>
          <a:bodyPr/>
          <a:lstStyle/>
          <a:p>
            <a:endParaRPr lang="en-US" dirty="0"/>
          </a:p>
        </p:txBody>
      </p:sp>
      <p:sp>
        <p:nvSpPr>
          <p:cNvPr id="4" name="Dátum helye 3">
            <a:extLst>
              <a:ext uri="{FF2B5EF4-FFF2-40B4-BE49-F238E27FC236}">
                <a16:creationId xmlns:a16="http://schemas.microsoft.com/office/drawing/2014/main" id="{BDFCF9A0-8780-370D-B8E2-3E6A7B74FED8}"/>
              </a:ext>
            </a:extLst>
          </p:cNvPr>
          <p:cNvSpPr>
            <a:spLocks noGrp="1"/>
          </p:cNvSpPr>
          <p:nvPr>
            <p:ph type="dt" sz="half" idx="10"/>
          </p:nvPr>
        </p:nvSpPr>
        <p:spPr/>
        <p:txBody>
          <a:bodyPr/>
          <a:lstStyle/>
          <a:p>
            <a:fld id="{C1F5E7A2-2FBA-4107-8D17-33AA160713F1}" type="datetimeyyyy">
              <a:rPr lang="en-US" smtClean="0"/>
              <a:t>2023</a:t>
            </a:fld>
            <a:endParaRPr lang="en-US" dirty="0"/>
          </a:p>
        </p:txBody>
      </p:sp>
    </p:spTree>
    <p:extLst>
      <p:ext uri="{BB962C8B-B14F-4D97-AF65-F5344CB8AC3E}">
        <p14:creationId xmlns:p14="http://schemas.microsoft.com/office/powerpoint/2010/main" val="132434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F06ECE15-120F-44E1-BA26-4299FA549182}"/>
              </a:ext>
            </a:extLst>
          </p:cNvPr>
          <p:cNvSpPr txBox="1"/>
          <p:nvPr/>
        </p:nvSpPr>
        <p:spPr>
          <a:xfrm>
            <a:off x="828831" y="4298271"/>
            <a:ext cx="10991772" cy="2308324"/>
          </a:xfrm>
          <a:prstGeom prst="rect">
            <a:avLst/>
          </a:prstGeom>
          <a:noFill/>
        </p:spPr>
        <p:txBody>
          <a:bodyPr wrap="square" rtlCol="0">
            <a:spAutoFit/>
          </a:bodyPr>
          <a:lstStyle/>
          <a:p>
            <a:r>
              <a:rPr lang="hu-HU" sz="1600" b="0" i="0" dirty="0">
                <a:effectLst/>
                <a:latin typeface="Roboto" panose="02000000000000000000" pitchFamily="2" charset="0"/>
                <a:ea typeface="Roboto" panose="02000000000000000000" pitchFamily="2" charset="0"/>
                <a:cs typeface="Roboto" panose="02000000000000000000" pitchFamily="2" charset="0"/>
              </a:rPr>
              <a:t>A képzésekkel kapcsolatos elvárások és a jelenlegi tapasztalataik összevetésekor a kitöltők általában pozitív véleményt formáltak. </a:t>
            </a:r>
            <a:r>
              <a:rPr lang="hu-HU" sz="1600" b="1" i="0" dirty="0">
                <a:effectLst/>
                <a:latin typeface="Roboto" panose="02000000000000000000" pitchFamily="2" charset="0"/>
                <a:ea typeface="Roboto" panose="02000000000000000000" pitchFamily="2" charset="0"/>
                <a:cs typeface="Roboto" panose="02000000000000000000" pitchFamily="2" charset="0"/>
              </a:rPr>
              <a:t>A válaszadók 20%-a teljes mértékben, míg 42%-</a:t>
            </a:r>
            <a:r>
              <a:rPr lang="hu-HU" sz="1600" b="1" i="0" dirty="0" err="1">
                <a:effectLst/>
                <a:latin typeface="Roboto" panose="02000000000000000000" pitchFamily="2" charset="0"/>
                <a:ea typeface="Roboto" panose="02000000000000000000" pitchFamily="2" charset="0"/>
                <a:cs typeface="Roboto" panose="02000000000000000000" pitchFamily="2" charset="0"/>
              </a:rPr>
              <a:t>uk</a:t>
            </a:r>
            <a:r>
              <a:rPr lang="hu-HU" sz="1600" b="1" i="0" dirty="0">
                <a:effectLst/>
                <a:latin typeface="Roboto" panose="02000000000000000000" pitchFamily="2" charset="0"/>
                <a:ea typeface="Roboto" panose="02000000000000000000" pitchFamily="2" charset="0"/>
                <a:cs typeface="Roboto" panose="02000000000000000000" pitchFamily="2" charset="0"/>
              </a:rPr>
              <a:t> inkább elégedett az elvárásai alapján. Közel kétharmaduk a pozitív tartományban helyezte el magát a skálán, amikor a kérdőív a előzetes elvárások és azok teljesülésének összevetésére ösztönözte a válaszadókat.</a:t>
            </a:r>
            <a:r>
              <a:rPr lang="hu-HU" sz="1600" b="0" i="0" dirty="0">
                <a:effectLst/>
                <a:latin typeface="Roboto" panose="02000000000000000000" pitchFamily="2" charset="0"/>
                <a:ea typeface="Roboto" panose="02000000000000000000" pitchFamily="2" charset="0"/>
                <a:cs typeface="Roboto" panose="02000000000000000000" pitchFamily="2" charset="0"/>
              </a:rPr>
              <a:t> </a:t>
            </a:r>
            <a:r>
              <a:rPr lang="hu-HU" sz="1600" dirty="0">
                <a:latin typeface="Roboto" panose="02000000000000000000" pitchFamily="2" charset="0"/>
                <a:ea typeface="Roboto" panose="02000000000000000000" pitchFamily="2" charset="0"/>
                <a:cs typeface="Roboto" panose="02000000000000000000" pitchFamily="2" charset="0"/>
              </a:rPr>
              <a:t>Kicsivel kevesebb, mint egyharmaduk</a:t>
            </a:r>
            <a:r>
              <a:rPr lang="hu-HU" sz="1600" b="0" i="0" dirty="0">
                <a:effectLst/>
                <a:latin typeface="Roboto" panose="02000000000000000000" pitchFamily="2" charset="0"/>
                <a:ea typeface="Roboto" panose="02000000000000000000" pitchFamily="2" charset="0"/>
                <a:cs typeface="Roboto" panose="02000000000000000000" pitchFamily="2" charset="0"/>
              </a:rPr>
              <a:t> (30%) semleges véleményről számolt </a:t>
            </a:r>
            <a:r>
              <a:rPr lang="hu-HU" sz="1600" dirty="0">
                <a:latin typeface="Roboto" panose="02000000000000000000" pitchFamily="2" charset="0"/>
                <a:ea typeface="Roboto" panose="02000000000000000000" pitchFamily="2" charset="0"/>
                <a:cs typeface="Roboto" panose="02000000000000000000" pitchFamily="2" charset="0"/>
              </a:rPr>
              <a:t>b</a:t>
            </a:r>
            <a:r>
              <a:rPr lang="hu-HU" sz="1600" b="0" i="0" dirty="0">
                <a:effectLst/>
                <a:latin typeface="Roboto" panose="02000000000000000000" pitchFamily="2" charset="0"/>
                <a:ea typeface="Roboto" panose="02000000000000000000" pitchFamily="2" charset="0"/>
                <a:cs typeface="Roboto" panose="02000000000000000000" pitchFamily="2" charset="0"/>
              </a:rPr>
              <a:t>e, míg 6% inkább elégedetlen volt. Az elégedetlenkedők aránya az elvárások teljesülésével kapcsolatban mindössze 2% volt.</a:t>
            </a:r>
          </a:p>
          <a:p>
            <a:endParaRPr lang="hu-HU" sz="1600" dirty="0">
              <a:highlight>
                <a:srgbClr val="FFFF00"/>
              </a:highlight>
              <a:latin typeface="Roboto" panose="02000000000000000000" pitchFamily="2" charset="0"/>
              <a:ea typeface="Roboto" panose="02000000000000000000" pitchFamily="2" charset="0"/>
              <a:cs typeface="Roboto" panose="02000000000000000000" pitchFamily="2" charset="0"/>
            </a:endParaRPr>
          </a:p>
          <a:p>
            <a:r>
              <a:rPr lang="hu-HU" sz="1600" dirty="0">
                <a:latin typeface="Roboto" panose="02000000000000000000" pitchFamily="2" charset="0"/>
                <a:ea typeface="Roboto" panose="02000000000000000000" pitchFamily="2" charset="0"/>
                <a:cs typeface="Roboto" panose="02000000000000000000" pitchFamily="2" charset="0"/>
              </a:rPr>
              <a:t>A bázisévhez viszonyítva csökkent a skála negatív részére helyezők száma, </a:t>
            </a:r>
            <a:r>
              <a:rPr lang="hu-HU" sz="1600" b="1" dirty="0">
                <a:latin typeface="Roboto" panose="02000000000000000000" pitchFamily="2" charset="0"/>
                <a:ea typeface="Roboto" panose="02000000000000000000" pitchFamily="2" charset="0"/>
                <a:cs typeface="Roboto" panose="02000000000000000000" pitchFamily="2" charset="0"/>
              </a:rPr>
              <a:t>4 %-</a:t>
            </a:r>
            <a:r>
              <a:rPr lang="hu-HU" sz="1600" b="1" dirty="0" err="1">
                <a:latin typeface="Roboto" panose="02000000000000000000" pitchFamily="2" charset="0"/>
                <a:ea typeface="Roboto" panose="02000000000000000000" pitchFamily="2" charset="0"/>
                <a:cs typeface="Roboto" panose="02000000000000000000" pitchFamily="2" charset="0"/>
              </a:rPr>
              <a:t>nyi</a:t>
            </a:r>
            <a:r>
              <a:rPr lang="hu-HU" sz="1600" b="1" dirty="0">
                <a:latin typeface="Roboto" panose="02000000000000000000" pitchFamily="2" charset="0"/>
                <a:ea typeface="Roboto" panose="02000000000000000000" pitchFamily="2" charset="0"/>
                <a:cs typeface="Roboto" panose="02000000000000000000" pitchFamily="2" charset="0"/>
              </a:rPr>
              <a:t> átcsoportosulást regisztráltunk a „teljes mértékben elégedettek” és az „elégedettek” között, előbbi kategória kárára</a:t>
            </a:r>
            <a:r>
              <a:rPr lang="hu-HU" sz="1600" dirty="0">
                <a:latin typeface="Roboto" panose="02000000000000000000" pitchFamily="2" charset="0"/>
                <a:ea typeface="Roboto" panose="02000000000000000000" pitchFamily="2" charset="0"/>
                <a:cs typeface="Roboto" panose="02000000000000000000" pitchFamily="2" charset="0"/>
              </a:rPr>
              <a:t>. </a:t>
            </a:r>
            <a:r>
              <a:rPr lang="hu-HU" sz="1600" dirty="0">
                <a:highlight>
                  <a:srgbClr val="FFFF00"/>
                </a:highlight>
                <a:latin typeface="Roboto" panose="02000000000000000000" pitchFamily="2" charset="0"/>
                <a:ea typeface="Roboto" panose="02000000000000000000" pitchFamily="2" charset="0"/>
                <a:cs typeface="Roboto" panose="02000000000000000000" pitchFamily="2" charset="0"/>
              </a:rPr>
              <a:t> </a:t>
            </a:r>
          </a:p>
        </p:txBody>
      </p:sp>
      <p:pic>
        <p:nvPicPr>
          <p:cNvPr id="2050" name="Picture 2" descr="Űrlapok-válaszdiagram. Kérdés címe: 4. Kérjük értékelje az alábbi skálán azt, hogy mennyire váltak be a tanulmányai előtti, képzéssel kapcsolatos elvárásai?  /  Please use the scale below to indicate how much your pre-enrolment expectations were met in terms of your studies.  /  Bitte bewerten Sie auf der folgenden Skala, inwieweit Ihre Erwartungen an Ihre Ausbildung vor dem Studium erfüllt worden sind?. Válaszok száma: 456 válasz.">
            <a:extLst>
              <a:ext uri="{FF2B5EF4-FFF2-40B4-BE49-F238E27FC236}">
                <a16:creationId xmlns:a16="http://schemas.microsoft.com/office/drawing/2014/main" id="{CB942D40-646C-E509-65B8-A606E82FE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31" y="421426"/>
            <a:ext cx="7063273" cy="358957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Dátum helye 2">
            <a:extLst>
              <a:ext uri="{FF2B5EF4-FFF2-40B4-BE49-F238E27FC236}">
                <a16:creationId xmlns:a16="http://schemas.microsoft.com/office/drawing/2014/main" id="{8F983409-437B-F43B-2078-6144A16EF638}"/>
              </a:ext>
            </a:extLst>
          </p:cNvPr>
          <p:cNvSpPr>
            <a:spLocks noGrp="1"/>
          </p:cNvSpPr>
          <p:nvPr>
            <p:ph type="dt" sz="half" idx="10"/>
          </p:nvPr>
        </p:nvSpPr>
        <p:spPr/>
        <p:txBody>
          <a:bodyPr/>
          <a:lstStyle/>
          <a:p>
            <a:fld id="{D2B88108-018F-4314-80F7-BC52DD469744}" type="datetimeyyyy">
              <a:rPr lang="en-US" smtClean="0"/>
              <a:t>2023</a:t>
            </a:fld>
            <a:endParaRPr lang="en-US" dirty="0"/>
          </a:p>
        </p:txBody>
      </p:sp>
    </p:spTree>
    <p:extLst>
      <p:ext uri="{BB962C8B-B14F-4D97-AF65-F5344CB8AC3E}">
        <p14:creationId xmlns:p14="http://schemas.microsoft.com/office/powerpoint/2010/main" val="67223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F06ECE15-120F-44E1-BA26-4299FA549182}"/>
              </a:ext>
            </a:extLst>
          </p:cNvPr>
          <p:cNvSpPr txBox="1"/>
          <p:nvPr/>
        </p:nvSpPr>
        <p:spPr>
          <a:xfrm>
            <a:off x="600075" y="4315486"/>
            <a:ext cx="11363168" cy="2062103"/>
          </a:xfrm>
          <a:prstGeom prst="rect">
            <a:avLst/>
          </a:prstGeom>
          <a:noFill/>
        </p:spPr>
        <p:txBody>
          <a:bodyPr wrap="square" rtlCol="0">
            <a:spAutoFit/>
          </a:bodyPr>
          <a:lstStyle/>
          <a:p>
            <a:pPr marL="285750" indent="-285750">
              <a:buFont typeface="Arial" panose="020B0604020202020204" pitchFamily="34" charset="0"/>
              <a:buChar char="•"/>
            </a:pPr>
            <a:r>
              <a:rPr lang="hu-HU" sz="1400" dirty="0">
                <a:latin typeface="Roboto" panose="02000000000000000000" pitchFamily="2" charset="0"/>
                <a:ea typeface="Roboto" panose="02000000000000000000" pitchFamily="2" charset="0"/>
                <a:cs typeface="Roboto" panose="02000000000000000000" pitchFamily="2" charset="0"/>
              </a:rPr>
              <a:t>Az </a:t>
            </a:r>
            <a:r>
              <a:rPr lang="hu-HU" sz="1400" b="1" dirty="0">
                <a:latin typeface="Roboto" panose="02000000000000000000" pitchFamily="2" charset="0"/>
                <a:ea typeface="Roboto" panose="02000000000000000000" pitchFamily="2" charset="0"/>
                <a:cs typeface="Roboto" panose="02000000000000000000" pitchFamily="2" charset="0"/>
              </a:rPr>
              <a:t>oktatókra</a:t>
            </a:r>
            <a:r>
              <a:rPr lang="hu-HU" sz="1400" dirty="0">
                <a:latin typeface="Roboto" panose="02000000000000000000" pitchFamily="2" charset="0"/>
                <a:ea typeface="Roboto" panose="02000000000000000000" pitchFamily="2" charset="0"/>
                <a:cs typeface="Roboto" panose="02000000000000000000" pitchFamily="2" charset="0"/>
              </a:rPr>
              <a:t> vonatkozóan a válaszok megoszlását megjelenítő oszlopdiagram pozitív-tartománya túlsúlyos. A válaszadó 16%-a szerint az oktatók "teljes mértékben", 41% szerint az "elvárható mértékben", majd minden harmadik diák szerint (30%) "valamelyes", minden tizedik válaszadó szerint (10%) "alig-alig", 3% szerint "egyáltalán nem" támogatóak. </a:t>
            </a:r>
          </a:p>
          <a:p>
            <a:pPr marL="285750" indent="-285750">
              <a:buFont typeface="Arial" panose="020B0604020202020204" pitchFamily="34" charset="0"/>
              <a:buChar char="•"/>
            </a:pPr>
            <a:r>
              <a:rPr lang="hu-HU" sz="1400" dirty="0">
                <a:latin typeface="Roboto" panose="02000000000000000000" pitchFamily="2" charset="0"/>
                <a:ea typeface="Roboto" panose="02000000000000000000" pitchFamily="2" charset="0"/>
                <a:cs typeface="Roboto" panose="02000000000000000000" pitchFamily="2" charset="0"/>
              </a:rPr>
              <a:t>Az </a:t>
            </a:r>
            <a:r>
              <a:rPr lang="hu-HU" sz="1400" b="1" dirty="0">
                <a:latin typeface="Roboto" panose="02000000000000000000" pitchFamily="2" charset="0"/>
                <a:ea typeface="Roboto" panose="02000000000000000000" pitchFamily="2" charset="0"/>
                <a:cs typeface="Roboto" panose="02000000000000000000" pitchFamily="2" charset="0"/>
              </a:rPr>
              <a:t>adminisztráció</a:t>
            </a:r>
            <a:r>
              <a:rPr lang="hu-HU" sz="1400" dirty="0">
                <a:latin typeface="Roboto" panose="02000000000000000000" pitchFamily="2" charset="0"/>
                <a:ea typeface="Roboto" panose="02000000000000000000" pitchFamily="2" charset="0"/>
                <a:cs typeface="Roboto" panose="02000000000000000000" pitchFamily="2" charset="0"/>
              </a:rPr>
              <a:t> és a hallgatók tekintetében az 5 fokozatú skálán a legtöbb válasz az 5-ös, „teljes mértékben támogató” és a 4-es „az elvárható mértékben támogató” értékekre érkezett (146 és 147 válasz), ezek a válaszadók nagyságrendileg egyharmadát-egyharmadát teszik ki. Minden negyedik válaszadó szerint az adminisztrációs „valamelyest támogató”.  </a:t>
            </a:r>
          </a:p>
          <a:p>
            <a:pPr marL="285750" indent="-285750">
              <a:buFont typeface="Arial" panose="020B0604020202020204" pitchFamily="34" charset="0"/>
              <a:buChar char="•"/>
            </a:pPr>
            <a:r>
              <a:rPr lang="hu-HU" sz="1400" dirty="0">
                <a:latin typeface="Roboto" panose="02000000000000000000" pitchFamily="2" charset="0"/>
                <a:ea typeface="Roboto" panose="02000000000000000000" pitchFamily="2" charset="0"/>
                <a:cs typeface="Roboto" panose="02000000000000000000" pitchFamily="2" charset="0"/>
              </a:rPr>
              <a:t>A "teljes mértékben támogató" 5-ös érték (43%), az "elvárható mértékben" támogató 4-es érték (24%), és a „valamelyest támogató” 3-as érték (19%) a </a:t>
            </a:r>
            <a:r>
              <a:rPr lang="hu-HU" sz="1400" b="1" dirty="0">
                <a:latin typeface="Roboto" panose="02000000000000000000" pitchFamily="2" charset="0"/>
                <a:ea typeface="Roboto" panose="02000000000000000000" pitchFamily="2" charset="0"/>
                <a:cs typeface="Roboto" panose="02000000000000000000" pitchFamily="2" charset="0"/>
              </a:rPr>
              <a:t>diákok</a:t>
            </a:r>
            <a:r>
              <a:rPr lang="hu-HU" sz="1400" dirty="0">
                <a:latin typeface="Roboto" panose="02000000000000000000" pitchFamily="2" charset="0"/>
                <a:ea typeface="Roboto" panose="02000000000000000000" pitchFamily="2" charset="0"/>
                <a:cs typeface="Roboto" panose="02000000000000000000" pitchFamily="2" charset="0"/>
              </a:rPr>
              <a:t> tekintetében összesen a válaszadók 86%-át teszik ki. </a:t>
            </a:r>
          </a:p>
          <a:p>
            <a:endParaRPr lang="hu-HU" sz="1600" dirty="0">
              <a:highlight>
                <a:srgbClr val="FFFF00"/>
              </a:highlight>
              <a:latin typeface="Roboto" panose="02000000000000000000" pitchFamily="2" charset="0"/>
              <a:ea typeface="Roboto" panose="02000000000000000000" pitchFamily="2" charset="0"/>
            </a:endParaRPr>
          </a:p>
        </p:txBody>
      </p:sp>
      <p:pic>
        <p:nvPicPr>
          <p:cNvPr id="3074" name="Picture 2" descr="Űrlapok-válaszdiagram. Kérdés címe: 5. A következő kérdések arra vonatkoznak, hogy mennyire érzi támogatónak az egyetemi közeget az alábbi összefüggésekben. Kérem, az 5-ös értéket jelölje meg, ha az adott témában az egyetemet kifejezetten támogatónak érzi, 1-es értéket, ha egyáltalán nem érzi az egyetemet az adott témában támogatónak. Kérjük használja a skálát válasza megfogalmazásához!  /  The following questions aim to assess how much you feel the university environment is supportive in the areas below. Please mark 5 if you feel the university is highly supportive in the area and mark 1 if you feel the university is not supportive at all in the area. Please use the scale to indicate your answer. / In den folgenden Fragen geht es darum, inwieweit Sie das Gefühl haben, in den unten angegebenen Bereichen von Ihrem universitären Umfeld unterstützt zu werden. Bitte geben Sie einen Wert von 5 an, wenn Sie der Meinung sind, dass Sie von der Universität in dem jeweiligen Bereich stark unterstützt werden, und einen Wert von 1, wenn Sie das Gefühl haben, dass Sie von der Universität Sie in dem jeweiligen Bereich überhaupt nicht unterstützt werden. Bitte verwenden Sie die Skala, um Ihre Antwort zu formulieren.. Válaszok száma: .">
            <a:extLst>
              <a:ext uri="{FF2B5EF4-FFF2-40B4-BE49-F238E27FC236}">
                <a16:creationId xmlns:a16="http://schemas.microsoft.com/office/drawing/2014/main" id="{A6C90A25-81B8-6468-B19B-6266E34CF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266700"/>
            <a:ext cx="6496050" cy="33901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06729C2C-75C7-07EA-8EC8-5AC0D598FF64}"/>
              </a:ext>
            </a:extLst>
          </p:cNvPr>
          <p:cNvSpPr txBox="1"/>
          <p:nvPr/>
        </p:nvSpPr>
        <p:spPr>
          <a:xfrm>
            <a:off x="7518604" y="407491"/>
            <a:ext cx="3630869" cy="3539430"/>
          </a:xfrm>
          <a:prstGeom prst="rect">
            <a:avLst/>
          </a:prstGeom>
          <a:noFill/>
        </p:spPr>
        <p:txBody>
          <a:bodyPr wrap="square" rtlCol="0">
            <a:spAutoFit/>
          </a:bodyPr>
          <a:lstStyle/>
          <a:p>
            <a:r>
              <a:rPr lang="hu-HU" sz="1400" b="0" i="0" dirty="0">
                <a:effectLst/>
                <a:latin typeface="Roboto" panose="02000000000000000000" pitchFamily="2" charset="0"/>
                <a:ea typeface="Roboto" panose="02000000000000000000" pitchFamily="2" charset="0"/>
                <a:cs typeface="Roboto" panose="02000000000000000000" pitchFamily="2" charset="0"/>
              </a:rPr>
              <a:t>A regisztrált válaszok alapján az egyetemi diákok általánosságban pozitív megélésről tesznek tanúbizonyságot az egyetemi környezetre vonatkozóan. Az összesítés alapján támogató egyetemi közeg képe rajzolódik ki.</a:t>
            </a:r>
          </a:p>
          <a:p>
            <a:endParaRPr lang="hu-HU" sz="1400" dirty="0">
              <a:highlight>
                <a:srgbClr val="FFFF00"/>
              </a:highlight>
              <a:latin typeface="Roboto" panose="02000000000000000000" pitchFamily="2" charset="0"/>
              <a:ea typeface="Roboto" panose="02000000000000000000" pitchFamily="2" charset="0"/>
              <a:cs typeface="Roboto" panose="02000000000000000000" pitchFamily="2" charset="0"/>
            </a:endParaRPr>
          </a:p>
          <a:p>
            <a:r>
              <a:rPr lang="hu-HU" sz="1400" b="1" dirty="0">
                <a:latin typeface="Roboto" panose="02000000000000000000" pitchFamily="2" charset="0"/>
                <a:ea typeface="Roboto" panose="02000000000000000000" pitchFamily="2" charset="0"/>
                <a:cs typeface="Roboto" panose="02000000000000000000" pitchFamily="2" charset="0"/>
              </a:rPr>
              <a:t>A 2022-es bázisévhez viszonyítva </a:t>
            </a:r>
            <a:r>
              <a:rPr lang="hu-HU" sz="1400" b="1" dirty="0" err="1">
                <a:latin typeface="Roboto" panose="02000000000000000000" pitchFamily="2" charset="0"/>
                <a:ea typeface="Roboto" panose="02000000000000000000" pitchFamily="2" charset="0"/>
                <a:cs typeface="Roboto" panose="02000000000000000000" pitchFamily="2" charset="0"/>
              </a:rPr>
              <a:t>kategóriánként</a:t>
            </a:r>
            <a:r>
              <a:rPr lang="hu-HU" sz="1400" b="1" dirty="0">
                <a:latin typeface="Roboto" panose="02000000000000000000" pitchFamily="2" charset="0"/>
                <a:ea typeface="Roboto" panose="02000000000000000000" pitchFamily="2" charset="0"/>
                <a:cs typeface="Roboto" panose="02000000000000000000" pitchFamily="2" charset="0"/>
              </a:rPr>
              <a:t> 5%-</a:t>
            </a:r>
            <a:r>
              <a:rPr lang="hu-HU" sz="1400" b="1" dirty="0" err="1">
                <a:latin typeface="Roboto" panose="02000000000000000000" pitchFamily="2" charset="0"/>
                <a:ea typeface="Roboto" panose="02000000000000000000" pitchFamily="2" charset="0"/>
                <a:cs typeface="Roboto" panose="02000000000000000000" pitchFamily="2" charset="0"/>
              </a:rPr>
              <a:t>nál</a:t>
            </a:r>
            <a:r>
              <a:rPr lang="hu-HU" sz="1400" b="1" dirty="0">
                <a:latin typeface="Roboto" panose="02000000000000000000" pitchFamily="2" charset="0"/>
                <a:ea typeface="Roboto" panose="02000000000000000000" pitchFamily="2" charset="0"/>
                <a:cs typeface="Roboto" panose="02000000000000000000" pitchFamily="2" charset="0"/>
              </a:rPr>
              <a:t> kevesebb, elhanyagolható eltéréseket regisztráltunk</a:t>
            </a:r>
            <a:r>
              <a:rPr lang="hu-HU" sz="1400" dirty="0">
                <a:latin typeface="Roboto" panose="02000000000000000000" pitchFamily="2" charset="0"/>
                <a:ea typeface="Roboto" panose="02000000000000000000" pitchFamily="2" charset="0"/>
                <a:cs typeface="Roboto" panose="02000000000000000000" pitchFamily="2" charset="0"/>
              </a:rPr>
              <a:t>. Egy kivétel adódik: az adminisztráció pozitív hozzáállására vonatkozóan az 5-ös, és 4-es értékekről csoportosult át egy csoport a 3-as kategóriába, így ebben az értékelési kategóriában némileg romlottak az értékek.</a:t>
            </a:r>
            <a:endParaRPr lang="hu-HU" sz="1600" dirty="0">
              <a:latin typeface="Roboto" panose="02000000000000000000" pitchFamily="2" charset="0"/>
              <a:ea typeface="Roboto" panose="02000000000000000000" pitchFamily="2" charset="0"/>
            </a:endParaRPr>
          </a:p>
        </p:txBody>
      </p:sp>
      <p:sp>
        <p:nvSpPr>
          <p:cNvPr id="4" name="Dátum helye 3">
            <a:extLst>
              <a:ext uri="{FF2B5EF4-FFF2-40B4-BE49-F238E27FC236}">
                <a16:creationId xmlns:a16="http://schemas.microsoft.com/office/drawing/2014/main" id="{BD56B9A2-1051-EDFB-3B34-84CCCE1790E8}"/>
              </a:ext>
            </a:extLst>
          </p:cNvPr>
          <p:cNvSpPr>
            <a:spLocks noGrp="1"/>
          </p:cNvSpPr>
          <p:nvPr>
            <p:ph type="dt" sz="half" idx="10"/>
          </p:nvPr>
        </p:nvSpPr>
        <p:spPr/>
        <p:txBody>
          <a:bodyPr/>
          <a:lstStyle/>
          <a:p>
            <a:fld id="{8E103D66-4CE5-40E7-A301-63E549D7AC2A}" type="datetimeyyyy">
              <a:rPr lang="en-US" smtClean="0"/>
              <a:t>2023</a:t>
            </a:fld>
            <a:endParaRPr lang="en-US" dirty="0"/>
          </a:p>
        </p:txBody>
      </p:sp>
    </p:spTree>
    <p:extLst>
      <p:ext uri="{BB962C8B-B14F-4D97-AF65-F5344CB8AC3E}">
        <p14:creationId xmlns:p14="http://schemas.microsoft.com/office/powerpoint/2010/main" val="369274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9DC1AE51-E817-5D5F-8468-598504B5F9AF}"/>
              </a:ext>
            </a:extLst>
          </p:cNvPr>
          <p:cNvSpPr txBox="1"/>
          <p:nvPr/>
        </p:nvSpPr>
        <p:spPr>
          <a:xfrm>
            <a:off x="571500" y="2936809"/>
            <a:ext cx="10848975" cy="3539430"/>
          </a:xfrm>
          <a:prstGeom prst="rect">
            <a:avLst/>
          </a:prstGeom>
          <a:noFill/>
        </p:spPr>
        <p:txBody>
          <a:bodyPr wrap="square" rtlCol="0">
            <a:spAutoFit/>
          </a:bodyPr>
          <a:lstStyle/>
          <a:p>
            <a:r>
              <a:rPr lang="hu-HU" sz="1600" i="1" dirty="0">
                <a:latin typeface="Roboto" panose="02000000000000000000" pitchFamily="2" charset="0"/>
                <a:ea typeface="Roboto" panose="02000000000000000000" pitchFamily="2" charset="0"/>
              </a:rPr>
              <a:t>A válaszadók, saját </a:t>
            </a:r>
            <a:r>
              <a:rPr lang="hu-HU" sz="1600" i="1" dirty="0" err="1">
                <a:latin typeface="Roboto" panose="02000000000000000000" pitchFamily="2" charset="0"/>
                <a:ea typeface="Roboto" panose="02000000000000000000" pitchFamily="2" charset="0"/>
              </a:rPr>
              <a:t>szavaikkal</a:t>
            </a:r>
            <a:r>
              <a:rPr lang="hu-HU" sz="1600" i="1" dirty="0">
                <a:latin typeface="Roboto" panose="02000000000000000000" pitchFamily="2" charset="0"/>
                <a:ea typeface="Roboto" panose="02000000000000000000" pitchFamily="2" charset="0"/>
              </a:rPr>
              <a:t> a alábbi témák köré csoportosították visszajelzéseiket.</a:t>
            </a:r>
          </a:p>
          <a:p>
            <a:endParaRPr lang="hu-HU" sz="1600" dirty="0">
              <a:latin typeface="Roboto" panose="02000000000000000000" pitchFamily="2" charset="0"/>
              <a:ea typeface="Roboto" panose="02000000000000000000" pitchFamily="2" charset="0"/>
            </a:endParaRPr>
          </a:p>
          <a:p>
            <a:r>
              <a:rPr lang="hu-HU" sz="1600" dirty="0">
                <a:latin typeface="Roboto" panose="02000000000000000000" pitchFamily="2" charset="0"/>
                <a:ea typeface="Roboto" panose="02000000000000000000" pitchFamily="2" charset="0"/>
              </a:rPr>
              <a:t>Jól körvonalazható a magyar biológus szakos hallgatók frusztráltsága, több vonatkozásban is másodrendű egyetemi polgárnak érzik magukat. Angol, magyar és német nyelvű visszajelzésekben is megjelenik az évfolyamfelelősökön keresztüli egyetemi kommunikáció hiányosságainak részletezése. A diákok megélése szerint az akadémiai előmenetellel (vizsgakövetelmények, vizsgázás körülményei, vizsgák időpontjai, stb.) kapcsolatos információk köröztetése vagy nem megfelelő, vagy a különböző felületeken (</a:t>
            </a:r>
            <a:r>
              <a:rPr lang="hu-HU" sz="1600" dirty="0" err="1">
                <a:latin typeface="Roboto" panose="02000000000000000000" pitchFamily="2" charset="0"/>
                <a:ea typeface="Roboto" panose="02000000000000000000" pitchFamily="2" charset="0"/>
              </a:rPr>
              <a:t>neptun</a:t>
            </a:r>
            <a:r>
              <a:rPr lang="hu-HU" sz="1600" dirty="0">
                <a:latin typeface="Roboto" panose="02000000000000000000" pitchFamily="2" charset="0"/>
                <a:ea typeface="Roboto" panose="02000000000000000000" pitchFamily="2" charset="0"/>
              </a:rPr>
              <a:t>, </a:t>
            </a:r>
            <a:r>
              <a:rPr lang="hu-HU" sz="1600" dirty="0" err="1">
                <a:latin typeface="Roboto" panose="02000000000000000000" pitchFamily="2" charset="0"/>
                <a:ea typeface="Roboto" panose="02000000000000000000" pitchFamily="2" charset="0"/>
              </a:rPr>
              <a:t>elearning</a:t>
            </a:r>
            <a:r>
              <a:rPr lang="hu-HU" sz="1600" dirty="0">
                <a:latin typeface="Roboto" panose="02000000000000000000" pitchFamily="2" charset="0"/>
                <a:ea typeface="Roboto" panose="02000000000000000000" pitchFamily="2" charset="0"/>
              </a:rPr>
              <a:t>, honlap, tanszéki tájékoztatás) megjelenő információk inkonzisztensek, időben rendre késnek. A diákok a tanárok egy csoportját sokszor mogorvának, érdektelennek, kiégettnek látják, a tanári kart alulfizetettnek tartják. Visszatérő probléma az István utcai kampuszon a tanulószobai felületek hiánya. A diákok a tanszékeket önjáró egységként látják, melyek keveset kommunikálnak egymással, így hiányolják az egyetemi kohéziót. Idén ritkábban, de érezhetően jelen van a tényleges gyakorlati lehetőségek hiányának felemlegetése, a szóbeli vizsgák rendszerének esetlegessége, „igazságtalansága” és kontrollálhatatlansága. A diákok több tanár-diák szituációt megalázónak élnek meg még akkor is, ha saját hibáik felismerik.       </a:t>
            </a:r>
          </a:p>
        </p:txBody>
      </p:sp>
      <p:pic>
        <p:nvPicPr>
          <p:cNvPr id="5" name="Kép 4">
            <a:extLst>
              <a:ext uri="{FF2B5EF4-FFF2-40B4-BE49-F238E27FC236}">
                <a16:creationId xmlns:a16="http://schemas.microsoft.com/office/drawing/2014/main" id="{AA260A1A-8173-47BB-2B3F-2F1749D0D3E1}"/>
              </a:ext>
            </a:extLst>
          </p:cNvPr>
          <p:cNvPicPr>
            <a:picLocks noChangeAspect="1"/>
          </p:cNvPicPr>
          <p:nvPr/>
        </p:nvPicPr>
        <p:blipFill>
          <a:blip r:embed="rId2"/>
          <a:stretch>
            <a:fillRect/>
          </a:stretch>
        </p:blipFill>
        <p:spPr>
          <a:xfrm>
            <a:off x="571500" y="242219"/>
            <a:ext cx="8458200" cy="2286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 name="Dátum helye 1">
            <a:extLst>
              <a:ext uri="{FF2B5EF4-FFF2-40B4-BE49-F238E27FC236}">
                <a16:creationId xmlns:a16="http://schemas.microsoft.com/office/drawing/2014/main" id="{B7B36C8E-875E-C57E-1F79-63DA03A981CB}"/>
              </a:ext>
            </a:extLst>
          </p:cNvPr>
          <p:cNvSpPr>
            <a:spLocks noGrp="1"/>
          </p:cNvSpPr>
          <p:nvPr>
            <p:ph type="dt" sz="half" idx="10"/>
          </p:nvPr>
        </p:nvSpPr>
        <p:spPr/>
        <p:txBody>
          <a:bodyPr/>
          <a:lstStyle/>
          <a:p>
            <a:fld id="{CA987890-D9DA-416A-9FB2-093438D204BC}" type="datetimeyyyy">
              <a:rPr lang="en-US" smtClean="0"/>
              <a:t>2023</a:t>
            </a:fld>
            <a:endParaRPr lang="en-US" dirty="0"/>
          </a:p>
        </p:txBody>
      </p:sp>
    </p:spTree>
    <p:extLst>
      <p:ext uri="{BB962C8B-B14F-4D97-AF65-F5344CB8AC3E}">
        <p14:creationId xmlns:p14="http://schemas.microsoft.com/office/powerpoint/2010/main" val="369462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CEC25D-CB34-4F0E-9E79-01D6270142BC}"/>
              </a:ext>
            </a:extLst>
          </p:cNvPr>
          <p:cNvSpPr>
            <a:spLocks noGrp="1"/>
          </p:cNvSpPr>
          <p:nvPr>
            <p:ph type="title"/>
          </p:nvPr>
        </p:nvSpPr>
        <p:spPr/>
        <p:txBody>
          <a:bodyPr>
            <a:normAutofit/>
          </a:bodyPr>
          <a:lstStyle/>
          <a:p>
            <a:r>
              <a:rPr lang="hu-HU" sz="3600" dirty="0">
                <a:latin typeface="Roboto"/>
              </a:rPr>
              <a:t>Egyetemi SZOLGÁLTATÁSOK</a:t>
            </a:r>
            <a:endParaRPr lang="en-US" sz="3600" dirty="0">
              <a:latin typeface="Roboto"/>
            </a:endParaRPr>
          </a:p>
        </p:txBody>
      </p:sp>
      <p:sp>
        <p:nvSpPr>
          <p:cNvPr id="3" name="Szöveg helye 2">
            <a:extLst>
              <a:ext uri="{FF2B5EF4-FFF2-40B4-BE49-F238E27FC236}">
                <a16:creationId xmlns:a16="http://schemas.microsoft.com/office/drawing/2014/main" id="{5AD14B7D-0DCF-4C85-ABB0-DEFF5B5C960A}"/>
              </a:ext>
            </a:extLst>
          </p:cNvPr>
          <p:cNvSpPr>
            <a:spLocks noGrp="1"/>
          </p:cNvSpPr>
          <p:nvPr>
            <p:ph type="body" idx="1"/>
          </p:nvPr>
        </p:nvSpPr>
        <p:spPr/>
        <p:txBody>
          <a:bodyPr/>
          <a:lstStyle/>
          <a:p>
            <a:endParaRPr lang="en-US" dirty="0"/>
          </a:p>
        </p:txBody>
      </p:sp>
      <p:sp>
        <p:nvSpPr>
          <p:cNvPr id="4" name="Dátum helye 3">
            <a:extLst>
              <a:ext uri="{FF2B5EF4-FFF2-40B4-BE49-F238E27FC236}">
                <a16:creationId xmlns:a16="http://schemas.microsoft.com/office/drawing/2014/main" id="{F53FFBDE-99F5-F118-1320-C91993C864B3}"/>
              </a:ext>
            </a:extLst>
          </p:cNvPr>
          <p:cNvSpPr>
            <a:spLocks noGrp="1"/>
          </p:cNvSpPr>
          <p:nvPr>
            <p:ph type="dt" sz="half" idx="10"/>
          </p:nvPr>
        </p:nvSpPr>
        <p:spPr/>
        <p:txBody>
          <a:bodyPr/>
          <a:lstStyle/>
          <a:p>
            <a:fld id="{D1E2B79A-B4C6-4A6C-9BAD-D594734F44BC}" type="datetimeyyyy">
              <a:rPr lang="en-US" smtClean="0"/>
              <a:t>2023</a:t>
            </a:fld>
            <a:endParaRPr lang="en-US" dirty="0"/>
          </a:p>
        </p:txBody>
      </p:sp>
    </p:spTree>
    <p:extLst>
      <p:ext uri="{BB962C8B-B14F-4D97-AF65-F5344CB8AC3E}">
        <p14:creationId xmlns:p14="http://schemas.microsoft.com/office/powerpoint/2010/main" val="339535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F06ECE15-120F-44E1-BA26-4299FA549182}"/>
              </a:ext>
            </a:extLst>
          </p:cNvPr>
          <p:cNvSpPr txBox="1"/>
          <p:nvPr/>
        </p:nvSpPr>
        <p:spPr>
          <a:xfrm>
            <a:off x="809782" y="4312310"/>
            <a:ext cx="10477343" cy="2554545"/>
          </a:xfrm>
          <a:prstGeom prst="rect">
            <a:avLst/>
          </a:prstGeom>
          <a:noFill/>
        </p:spPr>
        <p:txBody>
          <a:bodyPr wrap="square" rtlCol="0">
            <a:spAutoFit/>
          </a:bodyPr>
          <a:lstStyle/>
          <a:p>
            <a:r>
              <a:rPr lang="hu-HU" sz="1600" dirty="0">
                <a:latin typeface="Roboto" panose="02000000000000000000" pitchFamily="2" charset="0"/>
                <a:ea typeface="Roboto" panose="02000000000000000000" pitchFamily="2" charset="0"/>
              </a:rPr>
              <a:t>A diákok 16%-a teljes mértékben, 36%-a szimplán, 32%-a valamelyest, 10%-a éppen, 6%-a egyáltalán nem elégedett az egyetem </a:t>
            </a:r>
            <a:r>
              <a:rPr lang="hu-HU" sz="1600" b="1" dirty="0">
                <a:latin typeface="Roboto" panose="02000000000000000000" pitchFamily="2" charset="0"/>
                <a:ea typeface="Roboto" panose="02000000000000000000" pitchFamily="2" charset="0"/>
              </a:rPr>
              <a:t>infrastrukturális</a:t>
            </a:r>
            <a:r>
              <a:rPr lang="hu-HU" sz="1600" dirty="0">
                <a:latin typeface="Roboto" panose="02000000000000000000" pitchFamily="2" charset="0"/>
                <a:ea typeface="Roboto" panose="02000000000000000000" pitchFamily="2" charset="0"/>
              </a:rPr>
              <a:t> lehetőségeivel. A 2022-es bázisévhez viszonyítva a teljes mértékben elégedettek száma 7%-kal csökkent, a valamelyest elégedettek csoportja 5%-kal nőtt. </a:t>
            </a:r>
          </a:p>
          <a:p>
            <a:endParaRPr lang="hu-HU" sz="1600" dirty="0">
              <a:latin typeface="Roboto" panose="02000000000000000000" pitchFamily="2" charset="0"/>
              <a:ea typeface="Roboto" panose="02000000000000000000" pitchFamily="2" charset="0"/>
            </a:endParaRPr>
          </a:p>
          <a:p>
            <a:r>
              <a:rPr lang="hu-HU" sz="1600" dirty="0">
                <a:latin typeface="Roboto" panose="02000000000000000000" pitchFamily="2" charset="0"/>
                <a:ea typeface="Roboto" panose="02000000000000000000" pitchFamily="2" charset="0"/>
              </a:rPr>
              <a:t>A diákok 15%-a teljes mértékben, 35%-a szimplán, 30%-a valamelyest, 15%-a éppen, 5%-a egyáltalán nem elégedett az egyetem </a:t>
            </a:r>
            <a:r>
              <a:rPr lang="hu-HU" sz="1600" b="1" dirty="0">
                <a:latin typeface="Roboto" panose="02000000000000000000" pitchFamily="2" charset="0"/>
                <a:ea typeface="Roboto" panose="02000000000000000000" pitchFamily="2" charset="0"/>
              </a:rPr>
              <a:t>által nyújtott szolgáltatásokkal</a:t>
            </a:r>
            <a:r>
              <a:rPr lang="hu-HU" sz="1600" dirty="0">
                <a:latin typeface="Roboto" panose="02000000000000000000" pitchFamily="2" charset="0"/>
                <a:ea typeface="Roboto" panose="02000000000000000000" pitchFamily="2" charset="0"/>
              </a:rPr>
              <a:t>. A 2022-es bázisévhez viszonyítva a teljes mértékben elégedettek száma 7%-kal csökkent, a szimplán elégedettek csoportja 8%-kal nőtt. </a:t>
            </a:r>
          </a:p>
          <a:p>
            <a:endParaRPr lang="hu-HU" sz="1600" dirty="0">
              <a:latin typeface="Roboto" panose="02000000000000000000" pitchFamily="2" charset="0"/>
              <a:ea typeface="Roboto" panose="02000000000000000000" pitchFamily="2" charset="0"/>
            </a:endParaRPr>
          </a:p>
          <a:p>
            <a:endParaRPr lang="hu-HU" sz="1600" dirty="0">
              <a:latin typeface="Roboto" panose="02000000000000000000" pitchFamily="2" charset="0"/>
              <a:ea typeface="Roboto" panose="02000000000000000000" pitchFamily="2" charset="0"/>
            </a:endParaRPr>
          </a:p>
          <a:p>
            <a:endParaRPr lang="hu-HU" sz="1600" dirty="0">
              <a:latin typeface="Roboto" panose="02000000000000000000" pitchFamily="2" charset="0"/>
              <a:ea typeface="Roboto" panose="02000000000000000000" pitchFamily="2" charset="0"/>
            </a:endParaRPr>
          </a:p>
        </p:txBody>
      </p:sp>
      <p:pic>
        <p:nvPicPr>
          <p:cNvPr id="5122" name="Picture 2" descr="Űrlapok-válaszdiagram. Kérdés címe: 7. A következő kérdések arra vonatkoznak, hogy Ön  mennyire elégedett az Egyetem által nyújtott infrastruktúrával és szolgáltatásokkal. Kérem, 5-ös értéket jelöljön meg, ha az adott témában kifejezetten elégedettnek érzi magát, 1-es értéket, ha az adott témában egyáltalán nem érzi magát elégedettnek. Kérjük, használja a skálát válasza megfogalmazásához!  /  The following questions aim to assess how satisfied you are with the infrastructure and the services provided by the University. Please mark 5 if you feel fully satisfied in the area, and mark 1 if you don’t feel satisfied at all in the area. Please use the scale to indicate your answer.  /  In den folgenden Fragen geht es darum, wie zufrieden Sie mit der Infrastruktur und den Dienstleistungen der Universität sind. Bitte geben Sie den Wert 5, wenn Sie mit dem Bereich sehr zufrieden sind, und den Wert 1, wenn Sie mit dem Bereich überhaupt nicht zufrieden sind, an. Bitte verwenden Sie die Skala, um Ihre Antwort zu formulieren.. Válaszok száma: .">
            <a:extLst>
              <a:ext uri="{FF2B5EF4-FFF2-40B4-BE49-F238E27FC236}">
                <a16:creationId xmlns:a16="http://schemas.microsoft.com/office/drawing/2014/main" id="{FF3D7BE1-905F-91A8-AE71-7674E91D7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 y="410794"/>
            <a:ext cx="6294430" cy="32849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Szövegdoboz 2">
            <a:extLst>
              <a:ext uri="{FF2B5EF4-FFF2-40B4-BE49-F238E27FC236}">
                <a16:creationId xmlns:a16="http://schemas.microsoft.com/office/drawing/2014/main" id="{46176A2F-AA92-0A8D-52EC-30082D399A47}"/>
              </a:ext>
            </a:extLst>
          </p:cNvPr>
          <p:cNvSpPr txBox="1"/>
          <p:nvPr/>
        </p:nvSpPr>
        <p:spPr>
          <a:xfrm>
            <a:off x="7439182" y="1268417"/>
            <a:ext cx="3847943" cy="1569660"/>
          </a:xfrm>
          <a:prstGeom prst="rect">
            <a:avLst/>
          </a:prstGeom>
          <a:noFill/>
        </p:spPr>
        <p:txBody>
          <a:bodyPr wrap="square" rtlCol="0">
            <a:spAutoFit/>
          </a:bodyPr>
          <a:lstStyle/>
          <a:p>
            <a:r>
              <a:rPr lang="hu-HU" sz="1600" b="1" dirty="0">
                <a:latin typeface="Roboto" panose="02000000000000000000" pitchFamily="2" charset="0"/>
                <a:ea typeface="Roboto" panose="02000000000000000000" pitchFamily="2" charset="0"/>
              </a:rPr>
              <a:t>Az egyetem által biztosított infrastruktúrával és szolgáltatásokkal inkább elégedettnek mondhatóak a diákok, a oszlopdiagramm „semleges” és „szimplán elégedett” szegmense domináns. </a:t>
            </a:r>
            <a:endParaRPr lang="hu-HU" sz="1600" dirty="0">
              <a:highlight>
                <a:srgbClr val="FFFF00"/>
              </a:highlight>
              <a:latin typeface="Roboto" panose="02000000000000000000" pitchFamily="2" charset="0"/>
              <a:ea typeface="Roboto" panose="02000000000000000000" pitchFamily="2" charset="0"/>
            </a:endParaRPr>
          </a:p>
        </p:txBody>
      </p:sp>
      <p:sp>
        <p:nvSpPr>
          <p:cNvPr id="4" name="Dátum helye 3">
            <a:extLst>
              <a:ext uri="{FF2B5EF4-FFF2-40B4-BE49-F238E27FC236}">
                <a16:creationId xmlns:a16="http://schemas.microsoft.com/office/drawing/2014/main" id="{705F3B47-CBFA-F0AA-66AD-BB5FD4DD668A}"/>
              </a:ext>
            </a:extLst>
          </p:cNvPr>
          <p:cNvSpPr>
            <a:spLocks noGrp="1"/>
          </p:cNvSpPr>
          <p:nvPr>
            <p:ph type="dt" sz="half" idx="10"/>
          </p:nvPr>
        </p:nvSpPr>
        <p:spPr/>
        <p:txBody>
          <a:bodyPr/>
          <a:lstStyle/>
          <a:p>
            <a:fld id="{7859A927-B90F-4F8B-B062-80BC61A764C0}" type="datetimeyyyy">
              <a:rPr lang="en-US" smtClean="0"/>
              <a:t>2023</a:t>
            </a:fld>
            <a:endParaRPr lang="en-US" dirty="0"/>
          </a:p>
        </p:txBody>
      </p:sp>
    </p:spTree>
    <p:extLst>
      <p:ext uri="{BB962C8B-B14F-4D97-AF65-F5344CB8AC3E}">
        <p14:creationId xmlns:p14="http://schemas.microsoft.com/office/powerpoint/2010/main" val="1350373603"/>
      </p:ext>
    </p:extLst>
  </p:cSld>
  <p:clrMapOvr>
    <a:masterClrMapping/>
  </p:clrMapOvr>
</p:sld>
</file>

<file path=ppt/theme/theme1.xml><?xml version="1.0" encoding="utf-8"?>
<a:theme xmlns:a="http://schemas.openxmlformats.org/drawingml/2006/main" name="Csomag">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D78360EC22D95E48BD84466B9A9D85CD" ma:contentTypeVersion="12" ma:contentTypeDescription="Új dokumentum létrehozása." ma:contentTypeScope="" ma:versionID="e3afcd74650328eec9da1279c4c3f4d2">
  <xsd:schema xmlns:xsd="http://www.w3.org/2001/XMLSchema" xmlns:xs="http://www.w3.org/2001/XMLSchema" xmlns:p="http://schemas.microsoft.com/office/2006/metadata/properties" xmlns:ns2="b768c91d-63fa-4c4e-aa92-0a654cabb91f" xmlns:ns3="e8525105-879e-48af-b123-5641e0db3eab" targetNamespace="http://schemas.microsoft.com/office/2006/metadata/properties" ma:root="true" ma:fieldsID="2e928b6bc302fd1a3a861108ec79d3ec" ns2:_="" ns3:_="">
    <xsd:import namespace="b768c91d-63fa-4c4e-aa92-0a654cabb91f"/>
    <xsd:import namespace="e8525105-879e-48af-b123-5641e0db3e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8c91d-63fa-4c4e-aa92-0a654cabb91f" elementFormDefault="qualified">
    <xsd:import namespace="http://schemas.microsoft.com/office/2006/documentManagement/types"/>
    <xsd:import namespace="http://schemas.microsoft.com/office/infopath/2007/PartnerControls"/>
    <xsd:element name="SharedWithUsers" ma:index="8" nillable="true" ma:displayName="Résztvevők"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Megosztva részletekkel"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525105-879e-48af-b123-5641e0db3ea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8F83CF-5DBF-4A5C-8024-7A84561C94BA}">
  <ds:schemaRefs>
    <ds:schemaRef ds:uri="http://schemas.microsoft.com/sharepoint/v3/contenttype/forms"/>
  </ds:schemaRefs>
</ds:datastoreItem>
</file>

<file path=customXml/itemProps2.xml><?xml version="1.0" encoding="utf-8"?>
<ds:datastoreItem xmlns:ds="http://schemas.openxmlformats.org/officeDocument/2006/customXml" ds:itemID="{E8999606-432B-4472-97DF-ACBC1856B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8c91d-63fa-4c4e-aa92-0a654cabb91f"/>
    <ds:schemaRef ds:uri="e8525105-879e-48af-b123-5641e0db3e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1C1FF1-D366-449C-8C49-5AA37899B99C}">
  <ds:schemaRefs>
    <ds:schemaRef ds:uri="b768c91d-63fa-4c4e-aa92-0a654cabb91f"/>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e8525105-879e-48af-b123-5641e0db3ea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8743</TotalTime>
  <Words>1928</Words>
  <Application>Microsoft Macintosh PowerPoint</Application>
  <PresentationFormat>Widescreen</PresentationFormat>
  <Paragraphs>77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Gill Sans MT</vt:lpstr>
      <vt:lpstr>Roboto</vt:lpstr>
      <vt:lpstr>Csomag</vt:lpstr>
      <vt:lpstr>  AZ Állatorvosi Egyetem     hallgatói körében végzett ÉVES véleménykutatás Összegzése  2023 Tavasz-NYÁR  </vt:lpstr>
      <vt:lpstr>A. STATISZTIKAI BLOKK</vt:lpstr>
      <vt:lpstr>PowerPoint Presentation</vt:lpstr>
      <vt:lpstr>TÁMOGATÓ EGYETEMI KÖZEG</vt:lpstr>
      <vt:lpstr>PowerPoint Presentation</vt:lpstr>
      <vt:lpstr>PowerPoint Presentation</vt:lpstr>
      <vt:lpstr>PowerPoint Presentation</vt:lpstr>
      <vt:lpstr>Egyetemi SZOLGÁLTATÁSOK</vt:lpstr>
      <vt:lpstr>PowerPoint Presentation</vt:lpstr>
      <vt:lpstr>PowerPoint Presentation</vt:lpstr>
      <vt:lpstr>NEMI ESÉLYEGYENLŐSÉG</vt:lpstr>
      <vt:lpstr>PowerPoint Presentation</vt:lpstr>
      <vt:lpstr>PowerPoint Presentation</vt:lpstr>
      <vt:lpstr>PowerPoint Presentation</vt:lpstr>
      <vt:lpstr>PowerPoint Presentation</vt:lpstr>
      <vt:lpstr>ZAKLATÁS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Keresztszeghy Istvan</dc:creator>
  <cp:lastModifiedBy>Ilona Gál</cp:lastModifiedBy>
  <cp:revision>159</cp:revision>
  <dcterms:created xsi:type="dcterms:W3CDTF">2018-03-22T15:31:31Z</dcterms:created>
  <dcterms:modified xsi:type="dcterms:W3CDTF">2023-09-17T07:44:47Z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0x010100D78360EC22D95E48BD84466B9A9D85CD</vt:lpwstr>
  </property>
</Properties>
</file>