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17" r:id="rId3"/>
    <p:sldId id="274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269" r:id="rId12"/>
    <p:sldId id="328" r:id="rId13"/>
    <p:sldId id="320" r:id="rId14"/>
    <p:sldId id="329" r:id="rId15"/>
    <p:sldId id="330" r:id="rId16"/>
    <p:sldId id="33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921E4C-DE0A-4883-995D-1D35C0CAF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821094"/>
            <a:ext cx="8991600" cy="4907902"/>
          </a:xfrm>
        </p:spPr>
        <p:txBody>
          <a:bodyPr>
            <a:normAutofit fontScale="90000"/>
          </a:bodyPr>
          <a:lstStyle/>
          <a:p>
            <a:br>
              <a:rPr lang="hu-HU" sz="3200" dirty="0">
                <a:latin typeface="Roboto"/>
              </a:rPr>
            </a:br>
            <a:br>
              <a:rPr lang="hu-HU" sz="3200" dirty="0">
                <a:latin typeface="Roboto"/>
              </a:rPr>
            </a:br>
            <a:r>
              <a:rPr lang="hu-HU" sz="3200" dirty="0">
                <a:latin typeface="Roboto"/>
              </a:rPr>
              <a:t>AZ Állatorvosi Egyetem </a:t>
            </a:r>
            <a:r>
              <a:rPr lang="hu-HU" sz="3200" dirty="0" err="1">
                <a:latin typeface="Roboto"/>
              </a:rPr>
              <a:t>ÁLTAl</a:t>
            </a:r>
            <a:br>
              <a:rPr lang="hu-HU" sz="3200" dirty="0">
                <a:latin typeface="Roboto"/>
              </a:rPr>
            </a:br>
            <a:br>
              <a:rPr lang="hu-HU" sz="3200" dirty="0">
                <a:latin typeface="Roboto"/>
              </a:rPr>
            </a:br>
            <a:br>
              <a:rPr lang="hu-HU" sz="3200" dirty="0">
                <a:latin typeface="Roboto"/>
              </a:rPr>
            </a:br>
            <a:r>
              <a:rPr lang="hu-HU" sz="3200" dirty="0">
                <a:latin typeface="Roboto"/>
              </a:rPr>
              <a:t>a nyílt napon részt vevők körében végzett véleménykutatás Összegzése</a:t>
            </a:r>
            <a:br>
              <a:rPr lang="hu-HU" sz="3200" dirty="0">
                <a:latin typeface="Roboto"/>
              </a:rPr>
            </a:br>
            <a:br>
              <a:rPr lang="hu-HU" sz="3200" dirty="0">
                <a:latin typeface="Roboto"/>
              </a:rPr>
            </a:br>
            <a:r>
              <a:rPr lang="hu-HU" sz="3200" dirty="0">
                <a:latin typeface="Roboto"/>
              </a:rPr>
              <a:t>2021 DECEMBER</a:t>
            </a:r>
            <a:br>
              <a:rPr lang="hu-HU" sz="3200" dirty="0">
                <a:latin typeface="Roboto"/>
              </a:rPr>
            </a:br>
            <a:br>
              <a:rPr lang="hu-HU" sz="3200" dirty="0">
                <a:latin typeface="Roboto"/>
              </a:rPr>
            </a:br>
            <a:endParaRPr lang="en-US" sz="3200" b="1" dirty="0">
              <a:latin typeface="Roboto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0F2C550-FA42-4AFC-83A2-B9228A4FF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072980"/>
            <a:ext cx="6801612" cy="1239894"/>
          </a:xfrm>
        </p:spPr>
        <p:txBody>
          <a:bodyPr>
            <a:normAutofit/>
          </a:bodyPr>
          <a:lstStyle/>
          <a:p>
            <a:endParaRPr lang="en-US" sz="28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2810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7A1AB9AA-274D-4F79-9448-5E5BE4D4497F}"/>
              </a:ext>
            </a:extLst>
          </p:cNvPr>
          <p:cNvSpPr txBox="1"/>
          <p:nvPr/>
        </p:nvSpPr>
        <p:spPr>
          <a:xfrm>
            <a:off x="7581901" y="635434"/>
            <a:ext cx="43510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A.8 A </a:t>
            </a:r>
            <a:r>
              <a:rPr lang="hu-HU" dirty="0" err="1"/>
              <a:t>nemzetköziesítés</a:t>
            </a:r>
            <a:r>
              <a:rPr lang="hu-HU" dirty="0"/>
              <a:t> ösztönzése tekintetében bíztató adatnak mondható, hogy minden a válaszadó 87,6%-a, majd </a:t>
            </a:r>
            <a:r>
              <a:rPr lang="hu-HU" b="1" dirty="0"/>
              <a:t>9/10-e érdeklődik a külföldi ösztöndíjlehetőségek iránt</a:t>
            </a:r>
            <a:r>
              <a:rPr lang="hu-HU" dirty="0"/>
              <a:t>.   </a:t>
            </a:r>
          </a:p>
          <a:p>
            <a:r>
              <a:rPr lang="hu-HU" dirty="0"/>
              <a:t> </a:t>
            </a:r>
          </a:p>
          <a:p>
            <a:r>
              <a:rPr lang="hu-HU" dirty="0"/>
              <a:t>A.9 Ezen adatot „bázis”-adatnak véve, és az ösztöndíjlehetőségeket egymás mellett vizsgálva ugyancsak bíztató adat, hogy a válaszadók </a:t>
            </a:r>
            <a:r>
              <a:rPr lang="hu-HU" b="1" dirty="0"/>
              <a:t>több mint fele, 54,4% már hallott a </a:t>
            </a:r>
            <a:r>
              <a:rPr lang="hu-HU" b="1" dirty="0" err="1"/>
              <a:t>Marek</a:t>
            </a:r>
            <a:r>
              <a:rPr lang="hu-HU" b="1" dirty="0"/>
              <a:t> József Ösztöndíjról és további 14,1%-a nyitott az ösztöndíjlehetőséggel </a:t>
            </a:r>
            <a:r>
              <a:rPr lang="hu-HU" dirty="0"/>
              <a:t>kapcsolatos információk tekintetében. A két csoport összességében </a:t>
            </a:r>
            <a:r>
              <a:rPr lang="hu-HU" b="1" dirty="0"/>
              <a:t>70%-os alcsoportot képez az ATE-t első helyen megjelölni kívánók </a:t>
            </a:r>
            <a:r>
              <a:rPr lang="hu-HU" dirty="0"/>
              <a:t>körében.   </a:t>
            </a:r>
          </a:p>
          <a:p>
            <a:r>
              <a:rPr lang="hu-HU" dirty="0"/>
              <a:t> </a:t>
            </a:r>
          </a:p>
        </p:txBody>
      </p:sp>
      <p:pic>
        <p:nvPicPr>
          <p:cNvPr id="8194" name="Picture 2" descr="Űrlapok-válaszdiagram. Kérdés címe: A.8. Hallott már az Állatorvostudományi Egyetemen lévő külföldi ösztöndíj lehetőségekről?. Válaszok száma: 243 válasz.">
            <a:extLst>
              <a:ext uri="{FF2B5EF4-FFF2-40B4-BE49-F238E27FC236}">
                <a16:creationId xmlns:a16="http://schemas.microsoft.com/office/drawing/2014/main" id="{59DCCC27-8C8F-4FC8-B273-510DA34A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9" y="298861"/>
            <a:ext cx="6835532" cy="28757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Űrlapok-válaszdiagram. Kérdés címe: A.9. Hallott már az Állatorvostudományi Egyetem fenntartója által kínált ösztöndíj lehetőségről, melyet a haszonállatgyógyászat/élelmiszerbiztonság szakirány választása esetén vehet igénybe? (Marek József Ösztöndíj). Válaszok száma: 241 válasz.">
            <a:extLst>
              <a:ext uri="{FF2B5EF4-FFF2-40B4-BE49-F238E27FC236}">
                <a16:creationId xmlns:a16="http://schemas.microsoft.com/office/drawing/2014/main" id="{BB5B2496-1C62-41DE-A3BD-82A7C9C8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6" y="3477194"/>
            <a:ext cx="6795675" cy="30819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9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C25D-CB34-4F0E-9E79-01D62701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Roboto"/>
              </a:rPr>
              <a:t>TÁJÉKOZÓDÁS</a:t>
            </a:r>
            <a:endParaRPr lang="en-US" dirty="0">
              <a:latin typeface="Roboto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D14B7D-0DCF-4C85-ABB0-DEFF5B5C9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E96CAED-7962-4399-ACDA-B4E8305594F8}"/>
              </a:ext>
            </a:extLst>
          </p:cNvPr>
          <p:cNvSpPr txBox="1"/>
          <p:nvPr/>
        </p:nvSpPr>
        <p:spPr>
          <a:xfrm>
            <a:off x="304800" y="3911022"/>
            <a:ext cx="115824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/>
              <a:t>B.1 A továbbtanulás tekintetében fontosnak tartott felületek osztályozása tekintetében három nagyon csoportot érdemes alkotni. </a:t>
            </a:r>
          </a:p>
          <a:p>
            <a:endParaRPr lang="hu-HU" sz="1700" dirty="0"/>
          </a:p>
          <a:p>
            <a:pPr marL="342900" indent="-342900">
              <a:buFontTx/>
              <a:buAutoNum type="arabicPeriod"/>
            </a:pPr>
            <a:r>
              <a:rPr lang="hu-HU" sz="1700" dirty="0"/>
              <a:t>A négyes és ötös osztályzatok túlsúlya: </a:t>
            </a:r>
            <a:r>
              <a:rPr lang="hu-HU" sz="1700" b="1" dirty="0"/>
              <a:t>felvi.hu és az egyetem honlapja</a:t>
            </a:r>
            <a:endParaRPr lang="hu-HU" sz="1700" dirty="0"/>
          </a:p>
          <a:p>
            <a:pPr marL="342900" indent="-342900">
              <a:buAutoNum type="arabicPeriod"/>
            </a:pPr>
            <a:r>
              <a:rPr lang="hu-HU" sz="1700" dirty="0"/>
              <a:t>Inkább kiegyenlített értékeléseket kapó motivációs tényezők 3/4/5-ös osztályzatok túlsúlyával:  </a:t>
            </a:r>
            <a:r>
              <a:rPr lang="hu-HU" sz="1700" b="1" dirty="0"/>
              <a:t>egyetemi tájékoztató és felvételi tájékoztató</a:t>
            </a:r>
          </a:p>
          <a:p>
            <a:pPr marL="342900" indent="-342900">
              <a:buFontTx/>
              <a:buAutoNum type="arabicPeriod"/>
            </a:pPr>
            <a:r>
              <a:rPr lang="hu-HU" sz="1700" dirty="0"/>
              <a:t>Inkább kiegyenlített értékeléseket kapó motivációs tényezők 1/2/3-as osztályzatok túlsúlyával: barátok, ismerősök, szülők, család</a:t>
            </a:r>
          </a:p>
          <a:p>
            <a:pPr marL="342900" indent="-342900">
              <a:buFontTx/>
              <a:buAutoNum type="arabicPeriod"/>
            </a:pPr>
            <a:endParaRPr lang="hu-HU" sz="1700" dirty="0"/>
          </a:p>
          <a:p>
            <a:r>
              <a:rPr lang="hu-HU" sz="1700" dirty="0"/>
              <a:t>Egyértelmű, hogy a </a:t>
            </a:r>
            <a:r>
              <a:rPr lang="hu-HU" sz="1700" dirty="0" err="1"/>
              <a:t>Marek</a:t>
            </a:r>
            <a:r>
              <a:rPr lang="hu-HU" sz="1700" dirty="0"/>
              <a:t> Ösztöndíjjal kapcsolatban a </a:t>
            </a:r>
            <a:r>
              <a:rPr lang="hu-HU" sz="1700" b="1" dirty="0"/>
              <a:t>marketingkommunikációs tevékenységek erőforrásait az egyetemi honlapon fellelhető információk tartalomfejlesztésére kell fókuszálni</a:t>
            </a:r>
            <a:r>
              <a:rPr lang="hu-HU" sz="1700" dirty="0"/>
              <a:t>. Az Oktatási Hivatal által kezelt felületek lehetőség szerinti befolyásolása is indokolnak tűnik.    </a:t>
            </a:r>
            <a:r>
              <a:rPr lang="hu-HU" sz="1700" dirty="0">
                <a:solidFill>
                  <a:srgbClr val="C00000"/>
                </a:solidFill>
              </a:rPr>
              <a:t> </a:t>
            </a:r>
          </a:p>
          <a:p>
            <a:endParaRPr lang="hu-HU" dirty="0"/>
          </a:p>
        </p:txBody>
      </p:sp>
      <p:pic>
        <p:nvPicPr>
          <p:cNvPr id="9218" name="Picture 2" descr="Űrlapok-válaszdiagram. Kérdés címe: B.1. A továbbtanulás szempontjából mennyire tartja hasznosnak az alábbi felületeket? Az iskolai osztályzatnak megfelelően értékeljen: adjon 1-est, ha egyáltalán nem tartja hasznosnak, és 5-öst, ha nagyon hasznosnak tart egy felületet. A közbülső értékek átmenetet jelölnek.. Válaszok száma: .">
            <a:extLst>
              <a:ext uri="{FF2B5EF4-FFF2-40B4-BE49-F238E27FC236}">
                <a16:creationId xmlns:a16="http://schemas.microsoft.com/office/drawing/2014/main" id="{F70CD29E-07C6-4CC6-B048-306E72A08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29" y="211088"/>
            <a:ext cx="8662219" cy="33419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27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C25D-CB34-4F0E-9E79-01D62701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Roboto"/>
              </a:rPr>
              <a:t>STATISZTIKAI BLOKK</a:t>
            </a:r>
            <a:endParaRPr lang="en-US" dirty="0">
              <a:latin typeface="Roboto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D14B7D-0DCF-4C85-ABB0-DEFF5B5C9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6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Űrlapok-válaszdiagram. Kérdés címe: C.2. Az Ön neme?. Válaszok száma: 243 válasz.">
            <a:extLst>
              <a:ext uri="{FF2B5EF4-FFF2-40B4-BE49-F238E27FC236}">
                <a16:creationId xmlns:a16="http://schemas.microsoft.com/office/drawing/2014/main" id="{5C1A4D4A-6B81-4B01-8791-6519A0EA0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5" y="355314"/>
            <a:ext cx="6797747" cy="285983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Űrlapok-válaszdiagram. Kérdés címe: C.3. Az Ön életkora?. Válaszok száma: 243 válasz.">
            <a:extLst>
              <a:ext uri="{FF2B5EF4-FFF2-40B4-BE49-F238E27FC236}">
                <a16:creationId xmlns:a16="http://schemas.microsoft.com/office/drawing/2014/main" id="{72EC7DD3-9BD8-4831-AB12-873943CC1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5" y="3642853"/>
            <a:ext cx="6797747" cy="285983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34D5209-63D0-4410-BE49-A669E40BEF11}"/>
              </a:ext>
            </a:extLst>
          </p:cNvPr>
          <p:cNvSpPr txBox="1"/>
          <p:nvPr/>
        </p:nvSpPr>
        <p:spPr>
          <a:xfrm>
            <a:off x="7747636" y="1750474"/>
            <a:ext cx="350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C.2 és C.3</a:t>
            </a:r>
          </a:p>
          <a:p>
            <a:r>
              <a:rPr lang="hu-HU" dirty="0"/>
              <a:t> </a:t>
            </a:r>
          </a:p>
          <a:p>
            <a:r>
              <a:rPr lang="hu-HU" dirty="0"/>
              <a:t>Kommentár nélkül</a:t>
            </a:r>
          </a:p>
          <a:p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55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7A1AB9AA-274D-4F79-9448-5E5BE4D4497F}"/>
              </a:ext>
            </a:extLst>
          </p:cNvPr>
          <p:cNvSpPr txBox="1"/>
          <p:nvPr/>
        </p:nvSpPr>
        <p:spPr>
          <a:xfrm>
            <a:off x="7747636" y="1750474"/>
            <a:ext cx="3507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C.5 </a:t>
            </a:r>
          </a:p>
          <a:p>
            <a:r>
              <a:rPr lang="hu-HU" dirty="0"/>
              <a:t>A nem magyarországi érdeklődők közül egy Romániából, Erdélyből, egy Kanadából, kettő-kettő pedig Szerbiából és Szlovákiából kapcsolódott be a nyílt napra. </a:t>
            </a:r>
          </a:p>
          <a:p>
            <a:r>
              <a:rPr lang="hu-HU" dirty="0"/>
              <a:t> </a:t>
            </a:r>
          </a:p>
        </p:txBody>
      </p:sp>
      <p:pic>
        <p:nvPicPr>
          <p:cNvPr id="11266" name="Picture 2" descr="Űrlapok-válaszdiagram. Kérdés címe: C.4. Mely országban található az Ön állandó lakóhelye?. Válaszok száma: 243 válasz.">
            <a:extLst>
              <a:ext uri="{FF2B5EF4-FFF2-40B4-BE49-F238E27FC236}">
                <a16:creationId xmlns:a16="http://schemas.microsoft.com/office/drawing/2014/main" id="{BAF78919-75C0-4804-95A6-C53FC88E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5" y="1377304"/>
            <a:ext cx="6602437" cy="27776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84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7A1AB9AA-274D-4F79-9448-5E5BE4D4497F}"/>
              </a:ext>
            </a:extLst>
          </p:cNvPr>
          <p:cNvSpPr txBox="1"/>
          <p:nvPr/>
        </p:nvSpPr>
        <p:spPr>
          <a:xfrm>
            <a:off x="7345680" y="294113"/>
            <a:ext cx="477012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/>
              <a:t>C.6 Lásd az A.7-es választ.</a:t>
            </a:r>
          </a:p>
          <a:p>
            <a:endParaRPr lang="hu-HU" sz="1700" dirty="0"/>
          </a:p>
          <a:p>
            <a:r>
              <a:rPr lang="hu-HU" sz="1700" dirty="0"/>
              <a:t>C.7 Az első helyes jelentkezők tekintetében az egyetem vonzása a fővárosiak és a Pest megyeiek tekintetében nyilvánvaló (46,9%).</a:t>
            </a:r>
          </a:p>
          <a:p>
            <a:endParaRPr lang="hu-HU" sz="1700" dirty="0"/>
          </a:p>
          <a:p>
            <a:r>
              <a:rPr lang="hu-HU" sz="1700" dirty="0"/>
              <a:t>Az egyetem vonzása a küldő megyék tekintetében többé kevésbé egyenletesnek mondható. </a:t>
            </a:r>
          </a:p>
          <a:p>
            <a:endParaRPr lang="hu-HU" sz="1700" dirty="0"/>
          </a:p>
          <a:p>
            <a:r>
              <a:rPr lang="hu-HU" sz="1700" dirty="0"/>
              <a:t>Tíz válaszadó feletti értéket mutat sorrendben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Győr-Moson-Sopron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Borsod-Abaúj-Zemplén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Szabolcs-Szatmár-Bereg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Bács-Kiskun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Békés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Fejér</a:t>
            </a:r>
          </a:p>
          <a:p>
            <a:endParaRPr lang="hu-HU" sz="1700" dirty="0"/>
          </a:p>
          <a:p>
            <a:r>
              <a:rPr lang="hu-HU" sz="1700" dirty="0"/>
              <a:t>Öt és tíz válasz közötti értéket mutat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Vas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Veszprém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Baranya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Csongrád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Hajdú-Bihar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Jász-Nagykun-Szolnok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Komárom-Esztergom</a:t>
            </a:r>
          </a:p>
        </p:txBody>
      </p:sp>
      <p:pic>
        <p:nvPicPr>
          <p:cNvPr id="12290" name="Picture 2" descr="Űrlapok-válaszdiagram. Kérdés címe: C.6. Az állandó lakhelye mely típusú településen található?. Válaszok száma: 243 válasz.">
            <a:extLst>
              <a:ext uri="{FF2B5EF4-FFF2-40B4-BE49-F238E27FC236}">
                <a16:creationId xmlns:a16="http://schemas.microsoft.com/office/drawing/2014/main" id="{DC989C35-3A22-42EE-8762-1FEE10645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0" y="486079"/>
            <a:ext cx="6384181" cy="26858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Űrlapok-válaszdiagram. Kérdés címe: C.7. Magyarország mely megyéjében lakik Ön?. Válaszok száma: 243 válasz.">
            <a:extLst>
              <a:ext uri="{FF2B5EF4-FFF2-40B4-BE49-F238E27FC236}">
                <a16:creationId xmlns:a16="http://schemas.microsoft.com/office/drawing/2014/main" id="{4511743E-DCF6-4CF1-B62E-B3F0BDE36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0" y="3610406"/>
            <a:ext cx="6384181" cy="26858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19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C25D-CB34-4F0E-9E79-01D62701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  <a:latin typeface="Roboto"/>
              </a:rPr>
              <a:t>MOTIVÁCIÓS TÉNYEZŐK, ÉRDEKLŐDÉSI KÖRÖK</a:t>
            </a:r>
            <a:endParaRPr lang="en-U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D14B7D-0DCF-4C85-ABB0-DEFF5B5C9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0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Űrlapok-válaszdiagram. Kérdés címe: A.1. Hányadik helyen tervezi megjelölni az Állatorvostudományi Egyetemet a felvételi eljárás során?. Válaszok száma: 241 válasz.">
            <a:extLst>
              <a:ext uri="{FF2B5EF4-FFF2-40B4-BE49-F238E27FC236}">
                <a16:creationId xmlns:a16="http://schemas.microsoft.com/office/drawing/2014/main" id="{75E458DB-7F3D-47DC-AE32-9115E9455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0" y="2036652"/>
            <a:ext cx="6552585" cy="27846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A1AB9AA-274D-4F79-9448-5E5BE4D4497F}"/>
              </a:ext>
            </a:extLst>
          </p:cNvPr>
          <p:cNvSpPr txBox="1"/>
          <p:nvPr/>
        </p:nvSpPr>
        <p:spPr>
          <a:xfrm>
            <a:off x="7252335" y="2205588"/>
            <a:ext cx="414337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/>
              <a:t>A.1 Pár százalék híján a válaszadók túlnyomó többsége első helyen tervezi megjelölni a felvételi eljárás során az Állatorvostudományi Egyetemet. Az adatok alátámasztani látszanak azt a hipotézist, mely szerint a kérdőív kitöltésében azok a leendő hallgatók voltak érdekeltek, akik a nyílt napra biztos szándékkal és nem csupán érdeklődésből érkeztek. </a:t>
            </a:r>
          </a:p>
        </p:txBody>
      </p:sp>
    </p:spTree>
    <p:extLst>
      <p:ext uri="{BB962C8B-B14F-4D97-AF65-F5344CB8AC3E}">
        <p14:creationId xmlns:p14="http://schemas.microsoft.com/office/powerpoint/2010/main" val="70013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9B2A402-C43D-40AD-AE56-2AB54FE80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5" y="665656"/>
            <a:ext cx="7933710" cy="9906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5EF71F0-3AFF-400B-8AD9-9923DFE21F1E}"/>
              </a:ext>
            </a:extLst>
          </p:cNvPr>
          <p:cNvSpPr txBox="1"/>
          <p:nvPr/>
        </p:nvSpPr>
        <p:spPr>
          <a:xfrm>
            <a:off x="324465" y="2003613"/>
            <a:ext cx="52533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u-HU" sz="1600" dirty="0">
                <a:solidFill>
                  <a:srgbClr val="C00000"/>
                </a:solidFill>
              </a:rPr>
              <a:t>Általános orvosi szak /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hu-HU" sz="1600" dirty="0">
                <a:solidFill>
                  <a:srgbClr val="C00000"/>
                </a:solidFill>
              </a:rPr>
              <a:t>100 válasz – 44,6%</a:t>
            </a:r>
          </a:p>
          <a:p>
            <a:pPr fontAlgn="base"/>
            <a:r>
              <a:rPr lang="hu-HU" sz="1600" dirty="0">
                <a:solidFill>
                  <a:srgbClr val="C00000"/>
                </a:solidFill>
              </a:rPr>
              <a:t>Biológus szak / 57 válasz – 25,4%</a:t>
            </a:r>
            <a:endParaRPr lang="en-US" sz="1600" dirty="0">
              <a:solidFill>
                <a:srgbClr val="C00000"/>
              </a:solidFill>
            </a:endParaRPr>
          </a:p>
          <a:p>
            <a:pPr fontAlgn="base"/>
            <a:r>
              <a:rPr lang="hu-HU" sz="1600" dirty="0">
                <a:solidFill>
                  <a:srgbClr val="C00000"/>
                </a:solidFill>
              </a:rPr>
              <a:t>Zoológus szak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hu-HU" sz="1600" dirty="0">
                <a:solidFill>
                  <a:srgbClr val="C00000"/>
                </a:solidFill>
              </a:rPr>
              <a:t>/ 56 válasz – 25%</a:t>
            </a:r>
            <a:endParaRPr lang="en-US" sz="1600" dirty="0"/>
          </a:p>
          <a:p>
            <a:pPr fontAlgn="base"/>
            <a:endParaRPr lang="hu-HU" sz="1600" dirty="0">
              <a:solidFill>
                <a:srgbClr val="0070C0"/>
              </a:solidFill>
            </a:endParaRPr>
          </a:p>
          <a:p>
            <a:pPr fontAlgn="base"/>
            <a:r>
              <a:rPr lang="hu-HU" sz="1600" dirty="0">
                <a:solidFill>
                  <a:srgbClr val="0070C0"/>
                </a:solidFill>
              </a:rPr>
              <a:t>Állattenyésztő mérnöki szak /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hu-HU" sz="1600" dirty="0">
                <a:solidFill>
                  <a:srgbClr val="0070C0"/>
                </a:solidFill>
              </a:rPr>
              <a:t>45 válasz – 20,1% </a:t>
            </a:r>
          </a:p>
          <a:p>
            <a:pPr fontAlgn="base"/>
            <a:r>
              <a:rPr lang="hu-HU" sz="1600" dirty="0">
                <a:solidFill>
                  <a:srgbClr val="0070C0"/>
                </a:solidFill>
              </a:rPr>
              <a:t>Fogorvos szak / 27 válasz – 12,1%</a:t>
            </a:r>
            <a:endParaRPr lang="en-US" sz="1600" dirty="0">
              <a:solidFill>
                <a:srgbClr val="0070C0"/>
              </a:solidFill>
            </a:endParaRPr>
          </a:p>
          <a:p>
            <a:pPr lvl="0" fontAlgn="base"/>
            <a:r>
              <a:rPr lang="hu-HU" sz="1600" dirty="0">
                <a:solidFill>
                  <a:srgbClr val="0070C0"/>
                </a:solidFill>
              </a:rPr>
              <a:t>Gyógyszerész szak / 27 válasz – 12,1% </a:t>
            </a:r>
          </a:p>
          <a:p>
            <a:pPr fontAlgn="base"/>
            <a:endParaRPr lang="hu-HU" sz="1600" dirty="0">
              <a:solidFill>
                <a:srgbClr val="0070C0"/>
              </a:solidFill>
            </a:endParaRPr>
          </a:p>
          <a:p>
            <a:pPr fontAlgn="base"/>
            <a:r>
              <a:rPr lang="hu-HU" sz="1600" dirty="0"/>
              <a:t>Mezőgazdasági és élelmiszeripari mérnök szak / 7 válasz – 3,1%</a:t>
            </a:r>
          </a:p>
          <a:p>
            <a:pPr fontAlgn="base"/>
            <a:r>
              <a:rPr lang="hu-HU" sz="1600" dirty="0"/>
              <a:t>Agrár-digitalizációs mérnök szak / 5 válasz – 2,2% </a:t>
            </a:r>
          </a:p>
          <a:p>
            <a:pPr fontAlgn="base"/>
            <a:r>
              <a:rPr lang="hu-HU" sz="1600" dirty="0"/>
              <a:t>Pszichológia / 4 válasz – 1,7% </a:t>
            </a:r>
          </a:p>
          <a:p>
            <a:pPr fontAlgn="base"/>
            <a:r>
              <a:rPr lang="hu-HU" sz="1600" dirty="0" err="1"/>
              <a:t>Biomérnöki</a:t>
            </a:r>
            <a:r>
              <a:rPr lang="hu-HU" sz="1600" dirty="0"/>
              <a:t> szak / 3 válasz – 1,3% </a:t>
            </a:r>
          </a:p>
          <a:p>
            <a:pPr fontAlgn="base"/>
            <a:r>
              <a:rPr lang="hu-HU" sz="1600" dirty="0"/>
              <a:t>Élelmiszermérnöki-</a:t>
            </a:r>
            <a:r>
              <a:rPr lang="hu-HU" sz="1600" dirty="0" err="1"/>
              <a:t>Bionika</a:t>
            </a:r>
            <a:r>
              <a:rPr lang="hu-HU" sz="1600" dirty="0"/>
              <a:t> mérnöki-Erdőmérnöki szakok / 2-2 válasz – 0,9% </a:t>
            </a:r>
          </a:p>
          <a:p>
            <a:pPr fontAlgn="base"/>
            <a:r>
              <a:rPr lang="hu-HU" sz="1600" dirty="0"/>
              <a:t>Dietetikus-Biomechatronika-Gyógytornász-Vegyészmérnök-Természetvédelmi mérnök szakok / 1-1 válasz – 0,4% </a:t>
            </a:r>
          </a:p>
          <a:p>
            <a:pPr fontAlgn="base"/>
            <a:endParaRPr lang="hu-HU" sz="1600" dirty="0"/>
          </a:p>
          <a:p>
            <a:pPr fontAlgn="base"/>
            <a:endParaRPr lang="hu-HU" sz="16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FE7408C-CEC7-43B6-8F6C-ECC34C8FA558}"/>
              </a:ext>
            </a:extLst>
          </p:cNvPr>
          <p:cNvSpPr txBox="1"/>
          <p:nvPr/>
        </p:nvSpPr>
        <p:spPr>
          <a:xfrm>
            <a:off x="6316981" y="2003613"/>
            <a:ext cx="5715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A.2. A szakmegjelölés tekintetében, a másodlagos preferenciák vonatkozásában egyfelől az </a:t>
            </a:r>
            <a:r>
              <a:rPr lang="hu-HU" sz="1600" b="1" dirty="0"/>
              <a:t>orvos és egészségtudományi képzési terület</a:t>
            </a:r>
            <a:r>
              <a:rPr lang="hu-HU" sz="1600" dirty="0"/>
              <a:t> három osztatlan képzése szerepel. Majd minden második válaszadó (44,6%) az általános orvosi szakot, nagyságrendileg minden tizedik (12,1%) válaszadó a fogorvos és gyógyszerész szakot tervezi megjelölni. </a:t>
            </a:r>
          </a:p>
          <a:p>
            <a:endParaRPr lang="hu-HU" sz="1600" dirty="0"/>
          </a:p>
          <a:p>
            <a:r>
              <a:rPr lang="hu-HU" sz="1600" dirty="0"/>
              <a:t>Minden negyedik válaszadó a </a:t>
            </a:r>
            <a:r>
              <a:rPr lang="hu-HU" sz="1600" b="1" dirty="0"/>
              <a:t>természettudományi</a:t>
            </a:r>
            <a:r>
              <a:rPr lang="hu-HU" sz="1600" dirty="0"/>
              <a:t> </a:t>
            </a:r>
            <a:r>
              <a:rPr lang="hu-HU" sz="1600" b="1" dirty="0"/>
              <a:t>képzési terület </a:t>
            </a:r>
            <a:r>
              <a:rPr lang="hu-HU" sz="1600" dirty="0"/>
              <a:t>biológus szakjában, és a biológia résztudományában, a zoológiában gondolkodik.    </a:t>
            </a:r>
          </a:p>
          <a:p>
            <a:endParaRPr lang="hu-HU" sz="1600" dirty="0"/>
          </a:p>
          <a:p>
            <a:r>
              <a:rPr lang="hu-HU" sz="1600" dirty="0"/>
              <a:t>Minden ötödik válaszadó az </a:t>
            </a:r>
            <a:r>
              <a:rPr lang="hu-HU" sz="1600" b="1" dirty="0"/>
              <a:t>agrár</a:t>
            </a:r>
            <a:r>
              <a:rPr lang="hu-HU" sz="1600" dirty="0"/>
              <a:t> </a:t>
            </a:r>
            <a:r>
              <a:rPr lang="hu-HU" sz="1600" b="1" dirty="0"/>
              <a:t>képzési területről</a:t>
            </a:r>
            <a:r>
              <a:rPr lang="hu-HU" sz="1600" dirty="0"/>
              <a:t>,  egy az állatorvostudománnyal leginkább rokon, és a </a:t>
            </a:r>
            <a:r>
              <a:rPr lang="hu-HU" sz="1600" dirty="0" err="1"/>
              <a:t>Marek</a:t>
            </a:r>
            <a:r>
              <a:rPr lang="hu-HU" sz="1600" dirty="0"/>
              <a:t> Ösztöndíj állatitermék-előállítási és élelmiszerbiztonsági fókuszához legközelebb álló állattenyésztő mérnöki szak másodlagos megjelölését tervezi.  </a:t>
            </a:r>
          </a:p>
        </p:txBody>
      </p:sp>
    </p:spTree>
    <p:extLst>
      <p:ext uri="{BB962C8B-B14F-4D97-AF65-F5344CB8AC3E}">
        <p14:creationId xmlns:p14="http://schemas.microsoft.com/office/powerpoint/2010/main" val="209687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Űrlapok-válaszdiagram. Kérdés címe: A.3. Az Állatorvostudományi Egyetemre való jelentkezését mennyiben befolyásolják az alábbi tényezők? Az iskolai osztályzatnak megfelelően értékeljen: adjon 1-est, ha egyáltalán nem befolyásolja, és 5-öst, ha nagymértékben befolyásolja az adott tényező. A közbülső értékek átmenetet jelölnek.. Válaszok száma: .">
            <a:extLst>
              <a:ext uri="{FF2B5EF4-FFF2-40B4-BE49-F238E27FC236}">
                <a16:creationId xmlns:a16="http://schemas.microsoft.com/office/drawing/2014/main" id="{E1A270C7-88C2-4ADD-8960-2FD5D4DC6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39"/>
            <a:ext cx="12192000" cy="17637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E96CAED-7962-4399-ACDA-B4E8305594F8}"/>
              </a:ext>
            </a:extLst>
          </p:cNvPr>
          <p:cNvSpPr txBox="1"/>
          <p:nvPr/>
        </p:nvSpPr>
        <p:spPr>
          <a:xfrm>
            <a:off x="190500" y="2166045"/>
            <a:ext cx="111404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/>
              <a:t>A.3 Az ATE választására vonatkozó motivációs tényezők osztályozása tekintetében négy nagyon csoportot érdemes alkotni. </a:t>
            </a:r>
          </a:p>
          <a:p>
            <a:endParaRPr lang="hu-HU" sz="1700" dirty="0"/>
          </a:p>
          <a:p>
            <a:pPr marL="342900" indent="-342900">
              <a:buFont typeface="+mj-lt"/>
              <a:buAutoNum type="arabicPeriod"/>
            </a:pPr>
            <a:r>
              <a:rPr lang="hu-HU" sz="1700" dirty="0"/>
              <a:t>A négyes és ötös osztályzatok túlsúlya: </a:t>
            </a:r>
            <a:r>
              <a:rPr lang="hu-HU" sz="1700" b="1" dirty="0"/>
              <a:t>gyakorlatorientált képzése, elhelyezkedési lehetőségek és hallgatói élet színessége</a:t>
            </a:r>
          </a:p>
          <a:p>
            <a:pPr marL="342900" indent="-342900">
              <a:buAutoNum type="arabicPeriod"/>
            </a:pPr>
            <a:r>
              <a:rPr lang="hu-HU" sz="1700" dirty="0"/>
              <a:t>Inkább kiegyenlített értékeléseket kapó motivációs tényezők 3/4/5-ös osztályzatok túlsúlyával:  ATE hírneve, ösztöndíjak-juttatások mértéke, ingyenes nyelvtanulási lehetőségek, sportolási lehetőségek</a:t>
            </a:r>
          </a:p>
          <a:p>
            <a:pPr marL="342900" indent="-342900">
              <a:buFontTx/>
              <a:buAutoNum type="arabicPeriod"/>
            </a:pPr>
            <a:r>
              <a:rPr lang="hu-HU" sz="1700" dirty="0"/>
              <a:t>Inkább kiegyenlített értékeléseket kapó motivációs tényezők 1/2/3-as osztályzatok túlsúlyával: korábbi évek pontszámai alapján a bekerülési esélyek jók, családtagok, barátok ismerősök véleménye, alacsony kollégiumi díjak, nagyobb esély a kollégiumi elhelyezkedésre, médiából hallott hírek</a:t>
            </a:r>
          </a:p>
          <a:p>
            <a:pPr marL="342900" indent="-342900">
              <a:buAutoNum type="arabicPeriod"/>
            </a:pPr>
            <a:r>
              <a:rPr lang="hu-HU" sz="1700" dirty="0"/>
              <a:t>Túlnyomórészt 1-es osztályzatot kapó motivációs tényezők: lakóhelytől való távolság, barátaim ide jelentkeztek</a:t>
            </a:r>
          </a:p>
          <a:p>
            <a:pPr marL="342900" indent="-342900">
              <a:buAutoNum type="arabicPeriod"/>
            </a:pPr>
            <a:endParaRPr lang="hu-HU" sz="1700" dirty="0"/>
          </a:p>
          <a:p>
            <a:r>
              <a:rPr lang="hu-HU" sz="1700" dirty="0"/>
              <a:t>A válaszok tükrözik más felmérések attitűdvizsgálatait a most egyetemre lépő korosztályok tekintetében. A körükben regisztrált legfőbb értékek a következők: </a:t>
            </a:r>
            <a:r>
              <a:rPr lang="hu-HU" sz="1700" b="1" dirty="0"/>
              <a:t>a karrierlehetőség, az önmegvalósítás és a függetlenség</a:t>
            </a:r>
            <a:r>
              <a:rPr lang="hu-HU" sz="1700" dirty="0"/>
              <a:t>. Érdekesség, hogy </a:t>
            </a:r>
            <a:r>
              <a:rPr lang="hu-HU" sz="1700" b="1" dirty="0"/>
              <a:t>a nemzetközi képzésen részt vevők fő motivációs tényezőit (</a:t>
            </a:r>
            <a:r>
              <a:rPr lang="hu-HU" sz="1700" dirty="0"/>
              <a:t>EU akkreditáció, a képzés minősége, személyes ajánlások, gyakorlatorientált képzés, hallgatói élet színessége, Budapest vonzása, 230 éves tradíció) </a:t>
            </a:r>
            <a:r>
              <a:rPr lang="hu-HU" sz="1700" b="1" dirty="0"/>
              <a:t>a magyar képzésben gondolkodók részben alulértékelték.</a:t>
            </a:r>
          </a:p>
        </p:txBody>
      </p:sp>
    </p:spTree>
    <p:extLst>
      <p:ext uri="{BB962C8B-B14F-4D97-AF65-F5344CB8AC3E}">
        <p14:creationId xmlns:p14="http://schemas.microsoft.com/office/powerpoint/2010/main" val="232981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E96CAED-7962-4399-ACDA-B4E8305594F8}"/>
              </a:ext>
            </a:extLst>
          </p:cNvPr>
          <p:cNvSpPr txBox="1"/>
          <p:nvPr/>
        </p:nvSpPr>
        <p:spPr>
          <a:xfrm>
            <a:off x="304800" y="3718679"/>
            <a:ext cx="115824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/>
              <a:t>A.4 A felsőoktatási intézmény választására vonatkozó motivációs tényezők osztályozása tekintetében két nagyon csoportot érdemes alkotni. </a:t>
            </a:r>
          </a:p>
          <a:p>
            <a:endParaRPr lang="hu-HU" sz="1700" dirty="0"/>
          </a:p>
          <a:p>
            <a:pPr marL="342900" indent="-342900">
              <a:buAutoNum type="arabicPeriod"/>
            </a:pPr>
            <a:r>
              <a:rPr lang="hu-HU" sz="1700" dirty="0"/>
              <a:t>Inkább kiegyenlített értékeléseket kapó motivációs tényezők 3/4/5-ös osztályzatok túlsúlyával:  </a:t>
            </a:r>
            <a:r>
              <a:rPr lang="hu-HU" sz="1700" b="1" dirty="0"/>
              <a:t>szülői vélemények és tájékoztató kiadványok</a:t>
            </a:r>
          </a:p>
          <a:p>
            <a:pPr marL="342900" indent="-342900">
              <a:buFontTx/>
              <a:buAutoNum type="arabicPeriod"/>
            </a:pPr>
            <a:r>
              <a:rPr lang="hu-HU" sz="1700" dirty="0"/>
              <a:t>Inkább kiegyenlített értékeléseket kapó motivációs tényezők 1/2/3-as osztályzatok túlsúlyával: barátaim véleménye, pályaválasztási tanácsadók, sajtóban megjelent hírek</a:t>
            </a:r>
          </a:p>
          <a:p>
            <a:pPr marL="342900" indent="-342900">
              <a:buFontTx/>
              <a:buAutoNum type="arabicPeriod"/>
            </a:pPr>
            <a:endParaRPr lang="hu-HU" sz="1700" dirty="0"/>
          </a:p>
          <a:p>
            <a:r>
              <a:rPr lang="hu-HU" sz="1700" dirty="0"/>
              <a:t>A mostani kutatás visszaigazolja azt a korábbi megértést, hogy a </a:t>
            </a:r>
            <a:r>
              <a:rPr lang="hu-HU" sz="1700" b="1" dirty="0"/>
              <a:t>magyar felvételizők döntéseire a szüleik</a:t>
            </a:r>
            <a:r>
              <a:rPr lang="hu-HU" sz="1700" dirty="0"/>
              <a:t> vannak a legnagyobb hatással. Lehetőséget teremt az egyetem számára az, hogy a </a:t>
            </a:r>
            <a:r>
              <a:rPr lang="hu-HU" sz="1700" b="1" dirty="0"/>
              <a:t>tájékoztató kiadványok döntésbefolyásoló ereje is jónak </a:t>
            </a:r>
            <a:r>
              <a:rPr lang="hu-HU" sz="1700" dirty="0"/>
              <a:t>mutatkozik. </a:t>
            </a:r>
          </a:p>
          <a:p>
            <a:endParaRPr lang="hu-HU" dirty="0"/>
          </a:p>
        </p:txBody>
      </p:sp>
      <p:pic>
        <p:nvPicPr>
          <p:cNvPr id="4100" name="Picture 4" descr="Űrlapok-válaszdiagram. Kérdés címe: A.4. A felsőoktatási intézmény kiválasztásánál mennyire tartja fontosnak az alábbi külső véleményeket? Az iskolai osztályzatnak megfelelően értékeljen: adjon 1-est, ha egyáltalán nem befolyásolja, és 5-öst, ha nagymértékben befolyásolja az adott vélemény. A közbülső értékek átmenetet jelölnek.. Válaszok száma: .">
            <a:extLst>
              <a:ext uri="{FF2B5EF4-FFF2-40B4-BE49-F238E27FC236}">
                <a16:creationId xmlns:a16="http://schemas.microsoft.com/office/drawing/2014/main" id="{88409C8D-17E6-4666-A398-C186D635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77" y="68826"/>
            <a:ext cx="7649497" cy="35418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E96CAED-7962-4399-ACDA-B4E8305594F8}"/>
              </a:ext>
            </a:extLst>
          </p:cNvPr>
          <p:cNvSpPr txBox="1"/>
          <p:nvPr/>
        </p:nvSpPr>
        <p:spPr>
          <a:xfrm>
            <a:off x="304800" y="3813160"/>
            <a:ext cx="11582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A.5 Az állatorvosi szak választására vonatkozó motivációs tényezők osztályozása tekintetében három nagyon csoportot érdemes alkotni. </a:t>
            </a:r>
          </a:p>
          <a:p>
            <a:endParaRPr lang="hu-HU" sz="1600" dirty="0"/>
          </a:p>
          <a:p>
            <a:pPr marL="342900" indent="-342900">
              <a:buFontTx/>
              <a:buAutoNum type="arabicPeriod"/>
            </a:pPr>
            <a:r>
              <a:rPr lang="hu-HU" sz="1600" dirty="0"/>
              <a:t>A négyes és ötös osztályzatok túlsúlya: </a:t>
            </a:r>
            <a:r>
              <a:rPr lang="hu-HU" sz="1600" b="1" dirty="0"/>
              <a:t>az állatorvosi szakma presztízse és az elhelyezkedési lehetőségek, pozitív munkaerőpiaci kilátások</a:t>
            </a:r>
            <a:endParaRPr lang="hu-HU" sz="1600" dirty="0"/>
          </a:p>
          <a:p>
            <a:pPr marL="342900" indent="-342900">
              <a:buAutoNum type="arabicPeriod"/>
            </a:pPr>
            <a:r>
              <a:rPr lang="hu-HU" sz="1600" dirty="0"/>
              <a:t>Inkább kiegyenlített értékeléseket kapó motivációs tényezők 3/4/5-ös osztályzatok túlsúlyával:  </a:t>
            </a:r>
            <a:r>
              <a:rPr lang="hu-HU" sz="1600" b="1" dirty="0"/>
              <a:t>járványkezelések fontossága, élelmiszerbiztonsághoz való hozzájárulás</a:t>
            </a:r>
          </a:p>
          <a:p>
            <a:pPr marL="342900" indent="-342900">
              <a:buFontTx/>
              <a:buAutoNum type="arabicPeriod"/>
            </a:pPr>
            <a:r>
              <a:rPr lang="hu-HU" sz="1600" dirty="0"/>
              <a:t>Inkább kiegyenlített értékeléseket kapó motivációs tényezők 1/2/3-as osztályzatok túlsúlyával: könnyű elvégezni az egyetemet</a:t>
            </a:r>
          </a:p>
          <a:p>
            <a:pPr marL="342900" indent="-342900">
              <a:buFontTx/>
              <a:buAutoNum type="arabicPeriod"/>
            </a:pPr>
            <a:endParaRPr lang="hu-HU" sz="1600" dirty="0"/>
          </a:p>
          <a:p>
            <a:r>
              <a:rPr lang="hu-HU" sz="1600" dirty="0"/>
              <a:t>Az 5-ös osztályzatot kapó motivációs tényezők közül a munkaerőpiaci lehetőségek kiemelkedése, a szakma presztízsjellege egyértelmű. Lehetőséget itt az egyes és kettes csoportba sorolt motivációs tényezők kommunikációs szinten való vegyítése jelent, nevesül a </a:t>
            </a:r>
            <a:r>
              <a:rPr lang="hu-HU" sz="1600" dirty="0" err="1"/>
              <a:t>Marek</a:t>
            </a:r>
            <a:r>
              <a:rPr lang="hu-HU" sz="1600" dirty="0"/>
              <a:t> </a:t>
            </a:r>
            <a:r>
              <a:rPr lang="hu-HU" sz="1600" dirty="0" err="1"/>
              <a:t>Ősztöndíjjal</a:t>
            </a:r>
            <a:r>
              <a:rPr lang="hu-HU" sz="1600" dirty="0"/>
              <a:t> priorizált haszonállat-gyógyászat és élelmiszerbiztonsági szakterületek jó munkaerőpiaci kilátásainak kidomborítása, a hitelesség érdekében </a:t>
            </a:r>
            <a:r>
              <a:rPr lang="hu-HU" sz="1600" dirty="0" err="1"/>
              <a:t>testimonials</a:t>
            </a:r>
            <a:r>
              <a:rPr lang="hu-HU" sz="1600" dirty="0"/>
              <a:t> jellegű kommunikációs elemek alkalmazása. </a:t>
            </a:r>
          </a:p>
          <a:p>
            <a:endParaRPr lang="hu-HU" dirty="0"/>
          </a:p>
        </p:txBody>
      </p:sp>
      <p:pic>
        <p:nvPicPr>
          <p:cNvPr id="5122" name="Picture 2" descr="Űrlapok-válaszdiagram. Kérdés címe: A.5. Az állatorvosi szak kiválasztásánál mennyire tartja fontosnak az alábbi tényezőket? Az iskolai osztályzatnak megfelelően értékeljen: adjon 1-est, ha egyáltalán nem befolyásolja, és 5-öst, ha nagymértékben befolyásolja az adott tényező. A közbülső értékek átmenetet jelölnek.. Válaszok száma: .">
            <a:extLst>
              <a:ext uri="{FF2B5EF4-FFF2-40B4-BE49-F238E27FC236}">
                <a16:creationId xmlns:a16="http://schemas.microsoft.com/office/drawing/2014/main" id="{16D9811D-D386-4B48-9565-14F3DE8D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03" y="202995"/>
            <a:ext cx="7796981" cy="36101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5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05EF71F0-3AFF-400B-8AD9-9923DFE21F1E}"/>
              </a:ext>
            </a:extLst>
          </p:cNvPr>
          <p:cNvSpPr txBox="1"/>
          <p:nvPr/>
        </p:nvSpPr>
        <p:spPr>
          <a:xfrm>
            <a:off x="324465" y="2003613"/>
            <a:ext cx="65335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u-HU" sz="1600" dirty="0">
                <a:solidFill>
                  <a:srgbClr val="C00000"/>
                </a:solidFill>
              </a:rPr>
              <a:t>Kisállatokat és egzotikus állatokat tervezek gyógyítani /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hu-HU" sz="1600" dirty="0">
                <a:solidFill>
                  <a:srgbClr val="C00000"/>
                </a:solidFill>
              </a:rPr>
              <a:t>193 válasz – 80,1%</a:t>
            </a:r>
          </a:p>
          <a:p>
            <a:pPr fontAlgn="base"/>
            <a:r>
              <a:rPr lang="hu-HU" sz="1600" dirty="0">
                <a:solidFill>
                  <a:srgbClr val="C00000"/>
                </a:solidFill>
              </a:rPr>
              <a:t>Haszonállatokat tervezet gyógyítani / 168 válasz –69,7%</a:t>
            </a:r>
            <a:endParaRPr lang="en-US" sz="1600" dirty="0">
              <a:solidFill>
                <a:srgbClr val="C00000"/>
              </a:solidFill>
            </a:endParaRPr>
          </a:p>
          <a:p>
            <a:pPr fontAlgn="base"/>
            <a:endParaRPr lang="hu-HU" sz="1600" dirty="0">
              <a:solidFill>
                <a:srgbClr val="0070C0"/>
              </a:solidFill>
            </a:endParaRPr>
          </a:p>
          <a:p>
            <a:pPr fontAlgn="base"/>
            <a:r>
              <a:rPr lang="hu-HU" sz="1600" dirty="0">
                <a:solidFill>
                  <a:srgbClr val="0070C0"/>
                </a:solidFill>
              </a:rPr>
              <a:t>Közegészségügy és járványügy /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hu-HU" sz="1600" dirty="0">
                <a:solidFill>
                  <a:srgbClr val="0070C0"/>
                </a:solidFill>
              </a:rPr>
              <a:t>28 válasz – 11,6% </a:t>
            </a:r>
          </a:p>
          <a:p>
            <a:pPr fontAlgn="base"/>
            <a:r>
              <a:rPr lang="hu-HU" sz="1600" dirty="0">
                <a:solidFill>
                  <a:srgbClr val="0070C0"/>
                </a:solidFill>
              </a:rPr>
              <a:t>Gyógyszerfejlesztési / 25 válasz – 10,4%</a:t>
            </a:r>
            <a:endParaRPr lang="en-US" sz="1600" dirty="0">
              <a:solidFill>
                <a:srgbClr val="0070C0"/>
              </a:solidFill>
            </a:endParaRPr>
          </a:p>
          <a:p>
            <a:pPr lvl="0" fontAlgn="base"/>
            <a:r>
              <a:rPr lang="hu-HU" sz="1600" dirty="0">
                <a:solidFill>
                  <a:srgbClr val="0070C0"/>
                </a:solidFill>
              </a:rPr>
              <a:t>Élelmiszerbiztonság / 20 válasz – 8,3% </a:t>
            </a:r>
          </a:p>
          <a:p>
            <a:pPr fontAlgn="base"/>
            <a:r>
              <a:rPr lang="hu-HU" sz="1600" dirty="0">
                <a:solidFill>
                  <a:srgbClr val="0070C0"/>
                </a:solidFill>
              </a:rPr>
              <a:t>Lógyógyászat / 12 válasz – 4,9% </a:t>
            </a:r>
          </a:p>
          <a:p>
            <a:pPr lvl="0" fontAlgn="base"/>
            <a:endParaRPr lang="hu-HU" sz="1600" dirty="0">
              <a:solidFill>
                <a:srgbClr val="0070C0"/>
              </a:solidFill>
            </a:endParaRPr>
          </a:p>
          <a:p>
            <a:pPr fontAlgn="base"/>
            <a:endParaRPr lang="hu-HU" sz="1600" dirty="0">
              <a:solidFill>
                <a:srgbClr val="0070C0"/>
              </a:solidFill>
            </a:endParaRPr>
          </a:p>
          <a:p>
            <a:pPr fontAlgn="base"/>
            <a:r>
              <a:rPr lang="hu-HU" sz="1600" dirty="0"/>
              <a:t>Kutatás / 5 válasz – 2% </a:t>
            </a:r>
          </a:p>
          <a:p>
            <a:pPr fontAlgn="base"/>
            <a:r>
              <a:rPr lang="hu-HU" sz="1600" dirty="0"/>
              <a:t>Állatkerti orvoslás / 3 válasz – 1,2% </a:t>
            </a:r>
          </a:p>
          <a:p>
            <a:pPr fontAlgn="base"/>
            <a:r>
              <a:rPr lang="hu-HU" sz="1600" dirty="0"/>
              <a:t>Biológus, ökológus / 1-1 válasz – 0,4% </a:t>
            </a:r>
          </a:p>
          <a:p>
            <a:pPr fontAlgn="base"/>
            <a:endParaRPr lang="hu-HU" sz="1600" dirty="0"/>
          </a:p>
          <a:p>
            <a:pPr fontAlgn="base"/>
            <a:endParaRPr lang="hu-HU" sz="16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FE7408C-CEC7-43B6-8F6C-ECC34C8FA558}"/>
              </a:ext>
            </a:extLst>
          </p:cNvPr>
          <p:cNvSpPr txBox="1"/>
          <p:nvPr/>
        </p:nvSpPr>
        <p:spPr>
          <a:xfrm>
            <a:off x="7132320" y="2003613"/>
            <a:ext cx="45948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A.6. A válaszokból kedvező tendencia rajzolódik ki, a kisállatgyógyászat ismert trendje mellett megjelenik a </a:t>
            </a:r>
            <a:r>
              <a:rPr lang="hu-HU" sz="1600" b="1" dirty="0"/>
              <a:t>haszonállatgyógyászati szakterület is, minden három válaszadóból kettő nyitottnak mutatkozik</a:t>
            </a:r>
            <a:r>
              <a:rPr lang="hu-HU" sz="1600" dirty="0"/>
              <a:t> e terület tekintetében.</a:t>
            </a:r>
          </a:p>
          <a:p>
            <a:endParaRPr lang="hu-HU" sz="1600" dirty="0"/>
          </a:p>
          <a:p>
            <a:r>
              <a:rPr lang="hu-HU" sz="1600" dirty="0"/>
              <a:t>Nagyságrendileg </a:t>
            </a:r>
            <a:r>
              <a:rPr lang="hu-HU" sz="1600" b="1" dirty="0"/>
              <a:t>minden tizedig </a:t>
            </a:r>
            <a:r>
              <a:rPr lang="hu-HU" sz="1600" dirty="0"/>
              <a:t>válaszadó gondolkodik a </a:t>
            </a:r>
            <a:r>
              <a:rPr lang="hu-HU" sz="1600" b="1" dirty="0"/>
              <a:t>járványok</a:t>
            </a:r>
            <a:r>
              <a:rPr lang="hu-HU" sz="1600" dirty="0"/>
              <a:t> kezelésében (11,6%), </a:t>
            </a:r>
            <a:r>
              <a:rPr lang="hu-HU" sz="1600" b="1" dirty="0"/>
              <a:t>gyógyszerfejlesztésben</a:t>
            </a:r>
            <a:r>
              <a:rPr lang="hu-HU" sz="1600" dirty="0"/>
              <a:t> (10,4%) és az </a:t>
            </a:r>
            <a:r>
              <a:rPr lang="hu-HU" sz="1600" b="1" dirty="0"/>
              <a:t>élelmiszerbiztonság</a:t>
            </a:r>
            <a:r>
              <a:rPr lang="hu-HU" sz="1600" dirty="0"/>
              <a:t> területében (8,3%), ami szintén kommunikációs lehetőségre mutat rá a magyar képzés </a:t>
            </a:r>
            <a:r>
              <a:rPr lang="hu-HU" sz="1600" dirty="0" err="1"/>
              <a:t>rekrutációs</a:t>
            </a:r>
            <a:r>
              <a:rPr lang="hu-HU" sz="1600" dirty="0"/>
              <a:t> tevékenységeinek szervezése tekintetében.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9569377-AC78-4DE4-B14F-7FD0396E8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5" y="438150"/>
            <a:ext cx="86010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7A1AB9AA-274D-4F79-9448-5E5BE4D4497F}"/>
              </a:ext>
            </a:extLst>
          </p:cNvPr>
          <p:cNvSpPr txBox="1"/>
          <p:nvPr/>
        </p:nvSpPr>
        <p:spPr>
          <a:xfrm>
            <a:off x="99060" y="4109855"/>
            <a:ext cx="120929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/>
              <a:t>A.7 A kérdésre adott válaszok a korábbiakhoz hasonlóan általános trendeket igazol vissza, a </a:t>
            </a:r>
            <a:r>
              <a:rPr lang="hu-HU" sz="1700" b="1" dirty="0"/>
              <a:t>városba való költözés igénye és a nemzetközi viszonylatban való mobilitásra való nyitottság </a:t>
            </a:r>
            <a:r>
              <a:rPr lang="hu-HU" sz="1700" dirty="0"/>
              <a:t>is regisztrálható. 10-ből 4 leendő hallgató öt hét év múlva nagyvárosban (fővárosban19,8% és megyeszékhelyen 21%) képzeli el a jövőjét. Minden harmadik kérdőívkitöltő tartja jelenleg a kisebb (34,6%) városokat és csupán minden tizedik (9,9%) a kisebb településeket, községeket, falvakat vonzó élettérnek. A munkavállalás, letelepedés tekintetében külföldben gondolkodók összességében az ATE-</a:t>
            </a:r>
            <a:r>
              <a:rPr lang="hu-HU" sz="1700" dirty="0" err="1"/>
              <a:t>ra</a:t>
            </a:r>
            <a:r>
              <a:rPr lang="hu-HU" sz="1700" dirty="0"/>
              <a:t> jelentkezni tervezők15%-át teszik ki (külföldi nagyváros 8,2%, külföldi kisváros vagy község 6,6%).  A C.6-os kérdésre érkezett válaszokkal összevetve az A.7-es kérdésre érkező adatokkal feltételezhető, hogy a közép és kisvárosiak nem terveznek költözést (mindkét adat 34,6%!), a fővárosiak egyötöde (a válaszadók 5%-a), a megyeszékhelyen élők 2-3%-a, valamint a községekben élők fele (10-11% körül) tervezi a más településtípusra való költözést.  </a:t>
            </a:r>
          </a:p>
        </p:txBody>
      </p:sp>
      <p:pic>
        <p:nvPicPr>
          <p:cNvPr id="6146" name="Picture 2" descr="Űrlapok-válaszdiagram. Kérdés címe: A.7. Kérem képzelje el, hogy jővő évben végez az Állatorvostudományi Egyetemen. Milyen típusú településen dolgozna legszívesebben?. Válaszok száma: 243 válasz.">
            <a:extLst>
              <a:ext uri="{FF2B5EF4-FFF2-40B4-BE49-F238E27FC236}">
                <a16:creationId xmlns:a16="http://schemas.microsoft.com/office/drawing/2014/main" id="{F5985A9A-8326-4D38-AB55-6077AD32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37" y="492273"/>
            <a:ext cx="7433187" cy="33710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084238"/>
      </p:ext>
    </p:extLst>
  </p:cSld>
  <p:clrMapOvr>
    <a:masterClrMapping/>
  </p:clrMapOvr>
</p:sld>
</file>

<file path=ppt/theme/theme1.xml><?xml version="1.0" encoding="utf-8"?>
<a:theme xmlns:a="http://schemas.openxmlformats.org/drawingml/2006/main" name="Csomag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5498</TotalTime>
  <Words>1296</Words>
  <Application>Microsoft Macintosh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Roboto</vt:lpstr>
      <vt:lpstr>Csomag</vt:lpstr>
      <vt:lpstr>  AZ Állatorvosi Egyetem ÁLTAl   a nyílt napon részt vevők körében végzett véleménykutatás Összegzése  2021 DECEMBER  </vt:lpstr>
      <vt:lpstr>MOTIVÁCIÓS TÉNYEZŐK, ÉRDEKLŐDÉSI KÖRÖK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TÁJÉKOZÓDÁS</vt:lpstr>
      <vt:lpstr>PowerPoint Presentation</vt:lpstr>
      <vt:lpstr>STATISZTIKAI BLOKK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Keresztszeghy Istvan</dc:creator>
  <cp:lastModifiedBy>Ilona Gál</cp:lastModifiedBy>
  <cp:revision>121</cp:revision>
  <dcterms:created xsi:type="dcterms:W3CDTF">2018-03-22T15:31:31Z</dcterms:created>
  <dcterms:modified xsi:type="dcterms:W3CDTF">2023-09-17T07:46:16Z</dcterms:modified>
</cp:coreProperties>
</file>