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70" r:id="rId6"/>
    <p:sldId id="278" r:id="rId7"/>
    <p:sldId id="280" r:id="rId8"/>
    <p:sldId id="279" r:id="rId9"/>
    <p:sldId id="281" r:id="rId10"/>
    <p:sldId id="282" r:id="rId11"/>
    <p:sldId id="269" r:id="rId12"/>
    <p:sldId id="319" r:id="rId13"/>
    <p:sldId id="276" r:id="rId14"/>
    <p:sldId id="274" r:id="rId15"/>
    <p:sldId id="320" r:id="rId16"/>
    <p:sldId id="321" r:id="rId17"/>
    <p:sldId id="322" r:id="rId18"/>
    <p:sldId id="323" r:id="rId19"/>
    <p:sldId id="326" r:id="rId20"/>
    <p:sldId id="327" r:id="rId21"/>
    <p:sldId id="328" r:id="rId22"/>
    <p:sldId id="329" r:id="rId23"/>
    <p:sldId id="325" r:id="rId24"/>
    <p:sldId id="304" r:id="rId25"/>
    <p:sldId id="312" r:id="rId26"/>
    <p:sldId id="313" r:id="rId27"/>
    <p:sldId id="335" r:id="rId28"/>
    <p:sldId id="318" r:id="rId29"/>
    <p:sldId id="337" r:id="rId30"/>
    <p:sldId id="332" r:id="rId31"/>
    <p:sldId id="272" r:id="rId32"/>
    <p:sldId id="338" r:id="rId33"/>
    <p:sldId id="339" r:id="rId34"/>
    <p:sldId id="34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f.Attila Varga" userId="753863e6-2337-410b-ba82-d8cf21450d81" providerId="ADAL" clId="{8FE603EA-EEC3-4034-A3DA-C120A3131B77}"/>
    <pc:docChg chg="delSld">
      <pc:chgData name="Kristof.Attila Varga" userId="753863e6-2337-410b-ba82-d8cf21450d81" providerId="ADAL" clId="{8FE603EA-EEC3-4034-A3DA-C120A3131B77}" dt="2023-09-16T07:56:07.497" v="0" actId="47"/>
      <pc:docMkLst>
        <pc:docMk/>
      </pc:docMkLst>
      <pc:sldChg chg="del">
        <pc:chgData name="Kristof.Attila Varga" userId="753863e6-2337-410b-ba82-d8cf21450d81" providerId="ADAL" clId="{8FE603EA-EEC3-4034-A3DA-C120A3131B77}" dt="2023-09-16T07:56:07.497" v="0" actId="47"/>
        <pc:sldMkLst>
          <pc:docMk/>
          <pc:sldMk cId="2231628141" sldId="336"/>
        </pc:sldMkLst>
      </pc:sldChg>
    </pc:docChg>
  </pc:docChgLst>
  <pc:docChgLst>
    <pc:chgData name="Varga Veronika" userId="f57d7744-79d2-4d1b-81fc-aa1ee644eb02" providerId="ADAL" clId="{A76497C7-9482-4771-9119-21C2DEC6423F}"/>
    <pc:docChg chg="undo redo custSel addSld delSld modSld sldOrd">
      <pc:chgData name="Varga Veronika" userId="f57d7744-79d2-4d1b-81fc-aa1ee644eb02" providerId="ADAL" clId="{A76497C7-9482-4771-9119-21C2DEC6423F}" dt="2021-11-03T12:47:57.102" v="3304" actId="113"/>
      <pc:docMkLst>
        <pc:docMk/>
      </pc:docMkLst>
      <pc:sldChg chg="modSp mod">
        <pc:chgData name="Varga Veronika" userId="f57d7744-79d2-4d1b-81fc-aa1ee644eb02" providerId="ADAL" clId="{A76497C7-9482-4771-9119-21C2DEC6423F}" dt="2021-11-03T10:40:47.908" v="2545" actId="20577"/>
        <pc:sldMkLst>
          <pc:docMk/>
          <pc:sldMk cId="1584901099" sldId="272"/>
        </pc:sldMkLst>
        <pc:spChg chg="mod">
          <ac:chgData name="Varga Veronika" userId="f57d7744-79d2-4d1b-81fc-aa1ee644eb02" providerId="ADAL" clId="{A76497C7-9482-4771-9119-21C2DEC6423F}" dt="2021-11-03T10:40:47.908" v="2545" actId="20577"/>
          <ac:spMkLst>
            <pc:docMk/>
            <pc:sldMk cId="1584901099" sldId="272"/>
            <ac:spMk id="2" creationId="{214AF1C1-9B8D-4EBF-A7D1-9755BEDAE54A}"/>
          </ac:spMkLst>
        </pc:spChg>
      </pc:sldChg>
      <pc:sldChg chg="addSp delSp modSp mod">
        <pc:chgData name="Varga Veronika" userId="f57d7744-79d2-4d1b-81fc-aa1ee644eb02" providerId="ADAL" clId="{A76497C7-9482-4771-9119-21C2DEC6423F}" dt="2021-11-03T09:36:41.623" v="879" actId="20577"/>
        <pc:sldMkLst>
          <pc:docMk/>
          <pc:sldMk cId="3801955458" sldId="278"/>
        </pc:sldMkLst>
        <pc:spChg chg="del mod">
          <ac:chgData name="Varga Veronika" userId="f57d7744-79d2-4d1b-81fc-aa1ee644eb02" providerId="ADAL" clId="{A76497C7-9482-4771-9119-21C2DEC6423F}" dt="2021-11-02T14:02:27.383" v="149"/>
          <ac:spMkLst>
            <pc:docMk/>
            <pc:sldMk cId="3801955458" sldId="278"/>
            <ac:spMk id="8" creationId="{CD484632-D022-49C9-949E-67CBF13A09F2}"/>
          </ac:spMkLst>
        </pc:spChg>
        <pc:spChg chg="del">
          <ac:chgData name="Varga Veronika" userId="f57d7744-79d2-4d1b-81fc-aa1ee644eb02" providerId="ADAL" clId="{A76497C7-9482-4771-9119-21C2DEC6423F}" dt="2021-11-02T14:44:43.852" v="325" actId="21"/>
          <ac:spMkLst>
            <pc:docMk/>
            <pc:sldMk cId="3801955458" sldId="278"/>
            <ac:spMk id="10" creationId="{00F3DD69-5CED-4692-B364-5CED3EAEC0E3}"/>
          </ac:spMkLst>
        </pc:spChg>
        <pc:graphicFrameChg chg="add mod modGraphic">
          <ac:chgData name="Varga Veronika" userId="f57d7744-79d2-4d1b-81fc-aa1ee644eb02" providerId="ADAL" clId="{A76497C7-9482-4771-9119-21C2DEC6423F}" dt="2021-11-03T09:12:34.325" v="782" actId="20577"/>
          <ac:graphicFrameMkLst>
            <pc:docMk/>
            <pc:sldMk cId="3801955458" sldId="278"/>
            <ac:graphicFrameMk id="2" creationId="{3CBB58BA-FA8C-44C7-A97F-1E1A1EC35849}"/>
          </ac:graphicFrameMkLst>
        </pc:graphicFrameChg>
        <pc:graphicFrameChg chg="add del mod modGraphic">
          <ac:chgData name="Varga Veronika" userId="f57d7744-79d2-4d1b-81fc-aa1ee644eb02" providerId="ADAL" clId="{A76497C7-9482-4771-9119-21C2DEC6423F}" dt="2021-11-02T14:37:56.432" v="280" actId="478"/>
          <ac:graphicFrameMkLst>
            <pc:docMk/>
            <pc:sldMk cId="3801955458" sldId="278"/>
            <ac:graphicFrameMk id="4" creationId="{5BF37FC5-9D9C-4F96-86C7-C9EA72062204}"/>
          </ac:graphicFrameMkLst>
        </pc:graphicFrameChg>
        <pc:graphicFrameChg chg="add del mod modGraphic">
          <ac:chgData name="Varga Veronika" userId="f57d7744-79d2-4d1b-81fc-aa1ee644eb02" providerId="ADAL" clId="{A76497C7-9482-4771-9119-21C2DEC6423F}" dt="2021-11-03T09:19:32.280" v="860" actId="478"/>
          <ac:graphicFrameMkLst>
            <pc:docMk/>
            <pc:sldMk cId="3801955458" sldId="278"/>
            <ac:graphicFrameMk id="9" creationId="{BFFC642F-2C82-48D2-A197-05766587312E}"/>
          </ac:graphicFrameMkLst>
        </pc:graphicFrameChg>
        <pc:graphicFrameChg chg="add mod modGraphic">
          <ac:chgData name="Varga Veronika" userId="f57d7744-79d2-4d1b-81fc-aa1ee644eb02" providerId="ADAL" clId="{A76497C7-9482-4771-9119-21C2DEC6423F}" dt="2021-11-03T09:36:41.623" v="879" actId="20577"/>
          <ac:graphicFrameMkLst>
            <pc:docMk/>
            <pc:sldMk cId="3801955458" sldId="278"/>
            <ac:graphicFrameMk id="11" creationId="{CA4D4415-9A3C-4208-82BC-11F2F9F143CB}"/>
          </ac:graphicFrameMkLst>
        </pc:graphicFrameChg>
      </pc:sldChg>
      <pc:sldChg chg="modSp mod">
        <pc:chgData name="Varga Veronika" userId="f57d7744-79d2-4d1b-81fc-aa1ee644eb02" providerId="ADAL" clId="{A76497C7-9482-4771-9119-21C2DEC6423F}" dt="2021-11-03T10:05:06.621" v="1799" actId="20577"/>
        <pc:sldMkLst>
          <pc:docMk/>
          <pc:sldMk cId="3413154770" sldId="279"/>
        </pc:sldMkLst>
        <pc:spChg chg="mod">
          <ac:chgData name="Varga Veronika" userId="f57d7744-79d2-4d1b-81fc-aa1ee644eb02" providerId="ADAL" clId="{A76497C7-9482-4771-9119-21C2DEC6423F}" dt="2021-11-03T10:05:06.621" v="1799" actId="20577"/>
          <ac:spMkLst>
            <pc:docMk/>
            <pc:sldMk cId="3413154770" sldId="279"/>
            <ac:spMk id="3" creationId="{9F0DFC13-7887-4624-8789-2BE50F26827A}"/>
          </ac:spMkLst>
        </pc:spChg>
      </pc:sldChg>
      <pc:sldChg chg="addSp delSp modSp mod">
        <pc:chgData name="Varga Veronika" userId="f57d7744-79d2-4d1b-81fc-aa1ee644eb02" providerId="ADAL" clId="{A76497C7-9482-4771-9119-21C2DEC6423F}" dt="2021-11-03T09:11:41.197" v="774" actId="120"/>
        <pc:sldMkLst>
          <pc:docMk/>
          <pc:sldMk cId="2748818322" sldId="280"/>
        </pc:sldMkLst>
        <pc:spChg chg="del mod">
          <ac:chgData name="Varga Veronika" userId="f57d7744-79d2-4d1b-81fc-aa1ee644eb02" providerId="ADAL" clId="{A76497C7-9482-4771-9119-21C2DEC6423F}" dt="2021-11-03T08:49:51.718" v="541" actId="478"/>
          <ac:spMkLst>
            <pc:docMk/>
            <pc:sldMk cId="2748818322" sldId="280"/>
            <ac:spMk id="9" creationId="{66C81FB5-36D5-44D0-81AB-96EA9CC92F6B}"/>
          </ac:spMkLst>
        </pc:spChg>
        <pc:spChg chg="del mod">
          <ac:chgData name="Varga Veronika" userId="f57d7744-79d2-4d1b-81fc-aa1ee644eb02" providerId="ADAL" clId="{A76497C7-9482-4771-9119-21C2DEC6423F}" dt="2021-11-03T08:44:55.268" v="538" actId="478"/>
          <ac:spMkLst>
            <pc:docMk/>
            <pc:sldMk cId="2748818322" sldId="280"/>
            <ac:spMk id="11" creationId="{59501788-BCF2-4EA1-A8ED-97A1B6F61903}"/>
          </ac:spMkLst>
        </pc:spChg>
        <pc:graphicFrameChg chg="add del mod modGraphic">
          <ac:chgData name="Varga Veronika" userId="f57d7744-79d2-4d1b-81fc-aa1ee644eb02" providerId="ADAL" clId="{A76497C7-9482-4771-9119-21C2DEC6423F}" dt="2021-11-03T08:42:43.851" v="513" actId="478"/>
          <ac:graphicFrameMkLst>
            <pc:docMk/>
            <pc:sldMk cId="2748818322" sldId="280"/>
            <ac:graphicFrameMk id="6" creationId="{D30D7B48-6AD5-48B1-A133-8F2AD19EED38}"/>
          </ac:graphicFrameMkLst>
        </pc:graphicFrameChg>
        <pc:graphicFrameChg chg="add mod modGraphic">
          <ac:chgData name="Varga Veronika" userId="f57d7744-79d2-4d1b-81fc-aa1ee644eb02" providerId="ADAL" clId="{A76497C7-9482-4771-9119-21C2DEC6423F}" dt="2021-11-03T09:11:41.197" v="774" actId="120"/>
          <ac:graphicFrameMkLst>
            <pc:docMk/>
            <pc:sldMk cId="2748818322" sldId="280"/>
            <ac:graphicFrameMk id="8" creationId="{3CDC326A-6456-429C-86C1-847DC0F3187F}"/>
          </ac:graphicFrameMkLst>
        </pc:graphicFrameChg>
        <pc:graphicFrameChg chg="add mod modGraphic">
          <ac:chgData name="Varga Veronika" userId="f57d7744-79d2-4d1b-81fc-aa1ee644eb02" providerId="ADAL" clId="{A76497C7-9482-4771-9119-21C2DEC6423F}" dt="2021-11-03T09:11:26.358" v="773" actId="242"/>
          <ac:graphicFrameMkLst>
            <pc:docMk/>
            <pc:sldMk cId="2748818322" sldId="280"/>
            <ac:graphicFrameMk id="10" creationId="{250B244A-7319-46E3-95E7-08D1D8E0FD5E}"/>
          </ac:graphicFrameMkLst>
        </pc:graphicFrameChg>
      </pc:sldChg>
      <pc:sldChg chg="addSp delSp modSp mod">
        <pc:chgData name="Varga Veronika" userId="f57d7744-79d2-4d1b-81fc-aa1ee644eb02" providerId="ADAL" clId="{A76497C7-9482-4771-9119-21C2DEC6423F}" dt="2021-11-03T09:06:47.005" v="738" actId="1076"/>
        <pc:sldMkLst>
          <pc:docMk/>
          <pc:sldMk cId="3064187566" sldId="281"/>
        </pc:sldMkLst>
        <pc:spChg chg="del">
          <ac:chgData name="Varga Veronika" userId="f57d7744-79d2-4d1b-81fc-aa1ee644eb02" providerId="ADAL" clId="{A76497C7-9482-4771-9119-21C2DEC6423F}" dt="2021-11-03T09:05:34.159" v="725" actId="478"/>
          <ac:spMkLst>
            <pc:docMk/>
            <pc:sldMk cId="3064187566" sldId="281"/>
            <ac:spMk id="4" creationId="{E7929EE6-3E3F-4CDB-A6AA-0BC8EAA629D5}"/>
          </ac:spMkLst>
        </pc:spChg>
        <pc:spChg chg="del mod">
          <ac:chgData name="Varga Veronika" userId="f57d7744-79d2-4d1b-81fc-aa1ee644eb02" providerId="ADAL" clId="{A76497C7-9482-4771-9119-21C2DEC6423F}" dt="2021-11-03T09:00:30.437" v="676" actId="478"/>
          <ac:spMkLst>
            <pc:docMk/>
            <pc:sldMk cId="3064187566" sldId="281"/>
            <ac:spMk id="5" creationId="{F1140F2B-402A-4155-9F99-A48009638ABB}"/>
          </ac:spMkLst>
        </pc:spChg>
        <pc:graphicFrameChg chg="add mod modGraphic">
          <ac:chgData name="Varga Veronika" userId="f57d7744-79d2-4d1b-81fc-aa1ee644eb02" providerId="ADAL" clId="{A76497C7-9482-4771-9119-21C2DEC6423F}" dt="2021-11-03T09:06:47.005" v="738" actId="1076"/>
          <ac:graphicFrameMkLst>
            <pc:docMk/>
            <pc:sldMk cId="3064187566" sldId="281"/>
            <ac:graphicFrameMk id="6" creationId="{C8D04346-AD10-46D5-80A3-B85F5C75BD23}"/>
          </ac:graphicFrameMkLst>
        </pc:graphicFrameChg>
        <pc:graphicFrameChg chg="add mod modGraphic">
          <ac:chgData name="Varga Veronika" userId="f57d7744-79d2-4d1b-81fc-aa1ee644eb02" providerId="ADAL" clId="{A76497C7-9482-4771-9119-21C2DEC6423F}" dt="2021-11-03T09:06:43.512" v="737" actId="1076"/>
          <ac:graphicFrameMkLst>
            <pc:docMk/>
            <pc:sldMk cId="3064187566" sldId="281"/>
            <ac:graphicFrameMk id="8" creationId="{597BC287-B91D-4DD5-99F8-6BF4BE55CD43}"/>
          </ac:graphicFrameMkLst>
        </pc:graphicFrameChg>
      </pc:sldChg>
      <pc:sldChg chg="modSp mod">
        <pc:chgData name="Varga Veronika" userId="f57d7744-79d2-4d1b-81fc-aa1ee644eb02" providerId="ADAL" clId="{A76497C7-9482-4771-9119-21C2DEC6423F}" dt="2021-11-03T10:29:12.984" v="2543" actId="5793"/>
        <pc:sldMkLst>
          <pc:docMk/>
          <pc:sldMk cId="3956968687" sldId="282"/>
        </pc:sldMkLst>
        <pc:spChg chg="mod">
          <ac:chgData name="Varga Veronika" userId="f57d7744-79d2-4d1b-81fc-aa1ee644eb02" providerId="ADAL" clId="{A76497C7-9482-4771-9119-21C2DEC6423F}" dt="2021-11-03T10:29:12.984" v="2543" actId="5793"/>
          <ac:spMkLst>
            <pc:docMk/>
            <pc:sldMk cId="3956968687" sldId="282"/>
            <ac:spMk id="3" creationId="{9F0DFC13-7887-4624-8789-2BE50F26827A}"/>
          </ac:spMkLst>
        </pc:spChg>
      </pc:sldChg>
      <pc:sldChg chg="modSp mod">
        <pc:chgData name="Varga Veronika" userId="f57d7744-79d2-4d1b-81fc-aa1ee644eb02" providerId="ADAL" clId="{A76497C7-9482-4771-9119-21C2DEC6423F}" dt="2021-11-03T12:47:57.102" v="3304" actId="113"/>
        <pc:sldMkLst>
          <pc:docMk/>
          <pc:sldMk cId="3897436661" sldId="313"/>
        </pc:sldMkLst>
        <pc:spChg chg="mod">
          <ac:chgData name="Varga Veronika" userId="f57d7744-79d2-4d1b-81fc-aa1ee644eb02" providerId="ADAL" clId="{A76497C7-9482-4771-9119-21C2DEC6423F}" dt="2021-11-03T12:47:57.102" v="3304" actId="113"/>
          <ac:spMkLst>
            <pc:docMk/>
            <pc:sldMk cId="3897436661" sldId="313"/>
            <ac:spMk id="3" creationId="{9F0DFC13-7887-4624-8789-2BE50F26827A}"/>
          </ac:spMkLst>
        </pc:spChg>
      </pc:sldChg>
      <pc:sldChg chg="del">
        <pc:chgData name="Varga Veronika" userId="f57d7744-79d2-4d1b-81fc-aa1ee644eb02" providerId="ADAL" clId="{A76497C7-9482-4771-9119-21C2DEC6423F}" dt="2021-11-02T13:44:45.487" v="0" actId="47"/>
        <pc:sldMkLst>
          <pc:docMk/>
          <pc:sldMk cId="679870564" sldId="334"/>
        </pc:sldMkLst>
      </pc:sldChg>
      <pc:sldChg chg="modSp mod">
        <pc:chgData name="Varga Veronika" userId="f57d7744-79d2-4d1b-81fc-aa1ee644eb02" providerId="ADAL" clId="{A76497C7-9482-4771-9119-21C2DEC6423F}" dt="2021-11-03T12:46:39.676" v="3301" actId="20577"/>
        <pc:sldMkLst>
          <pc:docMk/>
          <pc:sldMk cId="3922695122" sldId="335"/>
        </pc:sldMkLst>
        <pc:spChg chg="mod">
          <ac:chgData name="Varga Veronika" userId="f57d7744-79d2-4d1b-81fc-aa1ee644eb02" providerId="ADAL" clId="{A76497C7-9482-4771-9119-21C2DEC6423F}" dt="2021-11-03T12:46:39.676" v="3301" actId="20577"/>
          <ac:spMkLst>
            <pc:docMk/>
            <pc:sldMk cId="3922695122" sldId="335"/>
            <ac:spMk id="2" creationId="{F06ECE15-120F-44E1-BA26-4299FA549182}"/>
          </ac:spMkLst>
        </pc:spChg>
      </pc:sldChg>
      <pc:sldChg chg="addSp delSp modSp new del mod ord modClrScheme chgLayout">
        <pc:chgData name="Varga Veronika" userId="f57d7744-79d2-4d1b-81fc-aa1ee644eb02" providerId="ADAL" clId="{A76497C7-9482-4771-9119-21C2DEC6423F}" dt="2021-11-03T10:29:57.855" v="2544" actId="2696"/>
        <pc:sldMkLst>
          <pc:docMk/>
          <pc:sldMk cId="1870772135" sldId="341"/>
        </pc:sldMkLst>
        <pc:spChg chg="add mod">
          <ac:chgData name="Varga Veronika" userId="f57d7744-79d2-4d1b-81fc-aa1ee644eb02" providerId="ADAL" clId="{A76497C7-9482-4771-9119-21C2DEC6423F}" dt="2021-11-03T08:41:45.259" v="506" actId="20577"/>
          <ac:spMkLst>
            <pc:docMk/>
            <pc:sldMk cId="1870772135" sldId="341"/>
            <ac:spMk id="4" creationId="{78853F3B-A1E2-432E-BC5A-321A855F1C8D}"/>
          </ac:spMkLst>
        </pc:spChg>
        <pc:spChg chg="add del mod">
          <ac:chgData name="Varga Veronika" userId="f57d7744-79d2-4d1b-81fc-aa1ee644eb02" providerId="ADAL" clId="{A76497C7-9482-4771-9119-21C2DEC6423F}" dt="2021-11-03T08:52:13.781" v="588"/>
          <ac:spMkLst>
            <pc:docMk/>
            <pc:sldMk cId="1870772135" sldId="341"/>
            <ac:spMk id="7" creationId="{6655445F-0D20-431E-848E-CC3436C9E6B2}"/>
          </ac:spMkLst>
        </pc:spChg>
        <pc:spChg chg="add mod ord">
          <ac:chgData name="Varga Veronika" userId="f57d7744-79d2-4d1b-81fc-aa1ee644eb02" providerId="ADAL" clId="{A76497C7-9482-4771-9119-21C2DEC6423F}" dt="2021-11-03T08:44:24.594" v="532" actId="1076"/>
          <ac:spMkLst>
            <pc:docMk/>
            <pc:sldMk cId="1870772135" sldId="341"/>
            <ac:spMk id="8" creationId="{773C5706-E051-4118-9B4D-A2F94957907B}"/>
          </ac:spMkLst>
        </pc:spChg>
        <pc:spChg chg="add del mod ord">
          <ac:chgData name="Varga Veronika" userId="f57d7744-79d2-4d1b-81fc-aa1ee644eb02" providerId="ADAL" clId="{A76497C7-9482-4771-9119-21C2DEC6423F}" dt="2021-11-03T08:44:35.257" v="534" actId="478"/>
          <ac:spMkLst>
            <pc:docMk/>
            <pc:sldMk cId="1870772135" sldId="341"/>
            <ac:spMk id="9" creationId="{DFEE85C6-AE34-4A15-A4FB-3AAA950B68C0}"/>
          </ac:spMkLst>
        </pc:spChg>
        <pc:spChg chg="add del mod ord">
          <ac:chgData name="Varga Veronika" userId="f57d7744-79d2-4d1b-81fc-aa1ee644eb02" providerId="ADAL" clId="{A76497C7-9482-4771-9119-21C2DEC6423F}" dt="2021-11-03T08:44:32.946" v="533" actId="478"/>
          <ac:spMkLst>
            <pc:docMk/>
            <pc:sldMk cId="1870772135" sldId="341"/>
            <ac:spMk id="10" creationId="{270FAD3D-3E6B-4D8F-8DCE-EFFD84BE7423}"/>
          </ac:spMkLst>
        </pc:spChg>
        <pc:spChg chg="add del mod ord">
          <ac:chgData name="Varga Veronika" userId="f57d7744-79d2-4d1b-81fc-aa1ee644eb02" providerId="ADAL" clId="{A76497C7-9482-4771-9119-21C2DEC6423F}" dt="2021-11-03T08:48:44.010" v="540" actId="478"/>
          <ac:spMkLst>
            <pc:docMk/>
            <pc:sldMk cId="1870772135" sldId="341"/>
            <ac:spMk id="11" creationId="{DD5FFEBE-CB3F-4404-9C88-6225CC3ADA61}"/>
          </ac:spMkLst>
        </pc:spChg>
        <pc:spChg chg="add del mod ord">
          <ac:chgData name="Varga Veronika" userId="f57d7744-79d2-4d1b-81fc-aa1ee644eb02" providerId="ADAL" clId="{A76497C7-9482-4771-9119-21C2DEC6423F}" dt="2021-11-03T08:48:42.119" v="539" actId="478"/>
          <ac:spMkLst>
            <pc:docMk/>
            <pc:sldMk cId="1870772135" sldId="341"/>
            <ac:spMk id="12" creationId="{F2F23505-8AF2-436F-9F68-0A0E2B08BED0}"/>
          </ac:spMkLst>
        </pc:spChg>
        <pc:spChg chg="add del mod">
          <ac:chgData name="Varga Veronika" userId="f57d7744-79d2-4d1b-81fc-aa1ee644eb02" providerId="ADAL" clId="{A76497C7-9482-4771-9119-21C2DEC6423F}" dt="2021-11-03T09:00:11.088" v="674"/>
          <ac:spMkLst>
            <pc:docMk/>
            <pc:sldMk cId="1870772135" sldId="341"/>
            <ac:spMk id="13" creationId="{AC20A4FF-108E-4237-95A1-489FBA41C207}"/>
          </ac:spMkLst>
        </pc:spChg>
        <pc:spChg chg="add del mod">
          <ac:chgData name="Varga Veronika" userId="f57d7744-79d2-4d1b-81fc-aa1ee644eb02" providerId="ADAL" clId="{A76497C7-9482-4771-9119-21C2DEC6423F}" dt="2021-11-03T09:03:37.624" v="722" actId="478"/>
          <ac:spMkLst>
            <pc:docMk/>
            <pc:sldMk cId="1870772135" sldId="341"/>
            <ac:spMk id="14" creationId="{461A1E74-5719-4736-8C18-1A0038FF0993}"/>
          </ac:spMkLst>
        </pc:spChg>
        <pc:graphicFrameChg chg="add del mod modGraphic">
          <ac:chgData name="Varga Veronika" userId="f57d7744-79d2-4d1b-81fc-aa1ee644eb02" providerId="ADAL" clId="{A76497C7-9482-4771-9119-21C2DEC6423F}" dt="2021-11-03T08:34:22.153" v="362" actId="478"/>
          <ac:graphicFrameMkLst>
            <pc:docMk/>
            <pc:sldMk cId="1870772135" sldId="341"/>
            <ac:graphicFrameMk id="2" creationId="{FCF5B57B-1381-4565-8858-257F6048B151}"/>
          </ac:graphicFrameMkLst>
        </pc:graphicFrameChg>
        <pc:graphicFrameChg chg="add del mod modGraphic">
          <ac:chgData name="Varga Veronika" userId="f57d7744-79d2-4d1b-81fc-aa1ee644eb02" providerId="ADAL" clId="{A76497C7-9482-4771-9119-21C2DEC6423F}" dt="2021-11-02T14:37:29.337" v="279" actId="21"/>
          <ac:graphicFrameMkLst>
            <pc:docMk/>
            <pc:sldMk cId="1870772135" sldId="341"/>
            <ac:graphicFrameMk id="3" creationId="{B289192F-9B12-42D9-9182-0867C9C4F1DB}"/>
          </ac:graphicFrameMkLst>
        </pc:graphicFrameChg>
        <pc:graphicFrameChg chg="add del mod modGraphic">
          <ac:chgData name="Varga Veronika" userId="f57d7744-79d2-4d1b-81fc-aa1ee644eb02" providerId="ADAL" clId="{A76497C7-9482-4771-9119-21C2DEC6423F}" dt="2021-11-03T09:00:49.884" v="680" actId="478"/>
          <ac:graphicFrameMkLst>
            <pc:docMk/>
            <pc:sldMk cId="1870772135" sldId="341"/>
            <ac:graphicFrameMk id="5" creationId="{415489A7-12BA-45E9-97B8-BADD1184B3F9}"/>
          </ac:graphicFrameMkLst>
        </pc:graphicFrameChg>
        <pc:graphicFrameChg chg="add mod modGraphic">
          <ac:chgData name="Varga Veronika" userId="f57d7744-79d2-4d1b-81fc-aa1ee644eb02" providerId="ADAL" clId="{A76497C7-9482-4771-9119-21C2DEC6423F}" dt="2021-11-03T09:19:16.333" v="859" actId="242"/>
          <ac:graphicFrameMkLst>
            <pc:docMk/>
            <pc:sldMk cId="1870772135" sldId="341"/>
            <ac:graphicFrameMk id="15" creationId="{2D0A4A00-8FF4-4C30-B8A5-A14849015540}"/>
          </ac:graphicFrameMkLst>
        </pc:graphicFrameChg>
        <pc:graphicFrameChg chg="add del mod modGraphic">
          <ac:chgData name="Varga Veronika" userId="f57d7744-79d2-4d1b-81fc-aa1ee644eb02" providerId="ADAL" clId="{A76497C7-9482-4771-9119-21C2DEC6423F}" dt="2021-11-03T09:20:40.972" v="872" actId="478"/>
          <ac:graphicFrameMkLst>
            <pc:docMk/>
            <pc:sldMk cId="1870772135" sldId="341"/>
            <ac:graphicFrameMk id="16" creationId="{872ABE6D-50CA-4BB2-8881-65B7FAF9E84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21E4C-DE0A-4883-995D-1D35C0CA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21094"/>
            <a:ext cx="8991600" cy="4907902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r>
              <a:rPr lang="hu-HU" sz="4000" dirty="0">
                <a:latin typeface="Roboto"/>
              </a:rPr>
              <a:t>AZ Állatorvosi Egyetem </a:t>
            </a:r>
            <a:br>
              <a:rPr lang="hu-HU" sz="4000" dirty="0">
                <a:latin typeface="Roboto"/>
              </a:rPr>
            </a:br>
            <a:br>
              <a:rPr lang="hu-HU" sz="4000" dirty="0">
                <a:latin typeface="Roboto"/>
              </a:rPr>
            </a:br>
            <a:r>
              <a:rPr lang="hu-HU" sz="4000" dirty="0">
                <a:latin typeface="Roboto"/>
              </a:rPr>
              <a:t>nemzetközi </a:t>
            </a:r>
            <a:br>
              <a:rPr lang="hu-HU" sz="4000" dirty="0">
                <a:latin typeface="Roboto"/>
              </a:rPr>
            </a:br>
            <a:r>
              <a:rPr lang="hu-HU" sz="4000" dirty="0">
                <a:latin typeface="Roboto"/>
              </a:rPr>
              <a:t>hallgatói körében végzett ÉVES véleménykutatás Összegzése</a:t>
            </a:r>
            <a:br>
              <a:rPr lang="hu-HU" sz="4000" dirty="0">
                <a:latin typeface="Roboto"/>
              </a:rPr>
            </a:br>
            <a:br>
              <a:rPr lang="hu-HU" sz="4000" dirty="0">
                <a:latin typeface="Roboto"/>
              </a:rPr>
            </a:br>
            <a:r>
              <a:rPr lang="hu-HU" sz="4000" dirty="0">
                <a:latin typeface="Roboto"/>
              </a:rPr>
              <a:t>2021 Tavasz-NYÁR</a:t>
            </a:r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endParaRPr lang="en-US" sz="3200" b="1" dirty="0">
              <a:latin typeface="Roboto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F2C550-FA42-4AFC-83A2-B9228A4FF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072980"/>
            <a:ext cx="6801612" cy="1239894"/>
          </a:xfrm>
        </p:spPr>
        <p:txBody>
          <a:bodyPr>
            <a:normAutofit/>
          </a:bodyPr>
          <a:lstStyle/>
          <a:p>
            <a:endParaRPr lang="en-US" sz="28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810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76" y="1492897"/>
            <a:ext cx="11485984" cy="522514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latin typeface="Roboto"/>
              </a:rPr>
              <a:t>A blokk szabadszavas kérdéseire adott válaszok közül a legtöbb három témára vonatkozik. A kérdések összesítőjének az volt a benyomása, hogy bármilyen kérdést tett fel a kérdőív, a nagy többségnek az alábbi témák jutottak eszükbe. </a:t>
            </a:r>
          </a:p>
          <a:p>
            <a:pPr lvl="1" algn="just"/>
            <a:r>
              <a:rPr lang="hu-HU" dirty="0">
                <a:latin typeface="Roboto"/>
              </a:rPr>
              <a:t>1. A saját sebességes tanulásra való utalás, a felvett előadások visszanézhetősége, megállíthatósága, a már rögzített tudáselemek ismétlésének lehetősége. </a:t>
            </a:r>
          </a:p>
          <a:p>
            <a:pPr lvl="1" algn="just"/>
            <a:r>
              <a:rPr lang="hu-HU" dirty="0">
                <a:latin typeface="Roboto"/>
              </a:rPr>
              <a:t>2.Az elsődleges oktatási segédanyagok, a PPT formátumú óravázlatok órák előtt való internetes elérhetősége. </a:t>
            </a:r>
          </a:p>
          <a:p>
            <a:pPr lvl="1" algn="just"/>
            <a:r>
              <a:rPr lang="hu-HU" dirty="0">
                <a:latin typeface="Roboto"/>
              </a:rPr>
              <a:t>3. A tanárok technikai felkészültsége/felkészületlensége az elektronikus eszközök használata tekintetében. </a:t>
            </a:r>
          </a:p>
          <a:p>
            <a:pPr algn="just"/>
            <a:r>
              <a:rPr lang="hu-HU" b="1" dirty="0">
                <a:latin typeface="Roboto"/>
              </a:rPr>
              <a:t>Pozitív tanulási élményeket </a:t>
            </a:r>
            <a:r>
              <a:rPr lang="hu-HU" dirty="0">
                <a:latin typeface="Roboto"/>
              </a:rPr>
              <a:t>idézett a válaszadókban említés szinten az Anatómia, az Élettani és Biokémiai, a Gyógyszertani és Méregtani, a Patológia és a Járványtani és Mikrobiológiai tanszékeken készített anyagok. Az említett segédanyagok jellemzésekor a következő jelzők ismétlődtek: tanulássegítő, szórakoztató, figyelemfelkeltő és –lekötő, interaktív, jól tagolt, példákkal alátámasztott. A válaszokban lényegében az online oktatás előnyeiről szóló szakanyagok kulcsfogalmai köszöntek vissza.</a:t>
            </a:r>
          </a:p>
          <a:p>
            <a:pPr algn="just"/>
            <a:r>
              <a:rPr lang="hu-HU" dirty="0">
                <a:latin typeface="Roboto"/>
              </a:rPr>
              <a:t>Jól körül határolható azoknak a köre is, </a:t>
            </a:r>
            <a:r>
              <a:rPr lang="hu-HU" b="1" dirty="0">
                <a:latin typeface="Roboto"/>
              </a:rPr>
              <a:t>akiket az online oktatás megviselt</a:t>
            </a:r>
            <a:r>
              <a:rPr lang="hu-HU" dirty="0">
                <a:latin typeface="Roboto"/>
              </a:rPr>
              <a:t>. Az e csoportba tartozó válaszadók az online órák </a:t>
            </a:r>
            <a:r>
              <a:rPr lang="hu-HU" dirty="0" err="1">
                <a:latin typeface="Roboto"/>
              </a:rPr>
              <a:t>repetitivitását</a:t>
            </a:r>
            <a:r>
              <a:rPr lang="hu-HU" dirty="0">
                <a:latin typeface="Roboto"/>
              </a:rPr>
              <a:t>, ingerszegénységét, a diáktársakkal folytatott interakciók és a gyakorlati órák hiányát emelték ki. </a:t>
            </a:r>
          </a:p>
          <a:p>
            <a:pPr algn="just"/>
            <a:r>
              <a:rPr lang="hu-HU" dirty="0">
                <a:latin typeface="Roboto"/>
              </a:rPr>
              <a:t>Méltatták a diákok azokat a tanárokat, </a:t>
            </a:r>
            <a:r>
              <a:rPr lang="hu-HU" b="1" dirty="0">
                <a:latin typeface="Roboto"/>
              </a:rPr>
              <a:t>akik energiát fektettek abba</a:t>
            </a:r>
            <a:r>
              <a:rPr lang="hu-HU" dirty="0">
                <a:latin typeface="Roboto"/>
              </a:rPr>
              <a:t>, hogy új technikai lehetőségek után kutatva a diákokat segítsék az újfajta tanulási környezethez való alkalmazkodáshoz.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u-HU" dirty="0">
              <a:latin typeface="Roboto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1CBFD7B-2B8C-4BD6-A411-71DE1441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16358"/>
            <a:ext cx="10372438" cy="1015283"/>
          </a:xfrm>
        </p:spPr>
        <p:txBody>
          <a:bodyPr>
            <a:noAutofit/>
          </a:bodyPr>
          <a:lstStyle/>
          <a:p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B1.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Can you recall memorable moments when absorbing online study materials from the offerings of the University during the first and second semester of 2020/2021's academic year?</a:t>
            </a:r>
            <a:r>
              <a:rPr lang="hu-HU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ÉRTÉKELÉS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Űrlapok-válaszdiagram. Kérdés címe: B.2. What is your experience in general with the online study materials offered by the University?. Válaszok száma: 355 válasz.">
            <a:extLst>
              <a:ext uri="{FF2B5EF4-FFF2-40B4-BE49-F238E27FC236}">
                <a16:creationId xmlns:a16="http://schemas.microsoft.com/office/drawing/2014/main" id="{031746B0-BEF8-41EE-8690-8DF91EA2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542412"/>
            <a:ext cx="6381135" cy="26845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Űrlapok-válaszdiagram. Kérdés címe: B.3. Which of the solutions and software packages offer the best learning experience when absorbing online study materials?. Válaszok száma: 354 válasz.">
            <a:extLst>
              <a:ext uri="{FF2B5EF4-FFF2-40B4-BE49-F238E27FC236}">
                <a16:creationId xmlns:a16="http://schemas.microsoft.com/office/drawing/2014/main" id="{6C9611BE-989C-4FED-AA08-E66BAA23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3631024"/>
            <a:ext cx="6381135" cy="28939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06ECE15-120F-44E1-BA26-4299FA549182}"/>
              </a:ext>
            </a:extLst>
          </p:cNvPr>
          <p:cNvSpPr txBox="1"/>
          <p:nvPr/>
        </p:nvSpPr>
        <p:spPr>
          <a:xfrm>
            <a:off x="7063273" y="765110"/>
            <a:ext cx="49545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B2. </a:t>
            </a:r>
          </a:p>
          <a:p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Az oktatási segédanyagok minőségére vonatkozó kérdésre adott válaszok többsége a pozitív tartományba esik.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10-ből 9 diák percipiálása szerint az anyagok inkább jók vagy motiválók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. A kutatásban részt vettek 7%-a szerint inkább rosszak az oktatók által készített anyagok, csupán 3%-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uk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szerint csapnivalóak. </a:t>
            </a:r>
          </a:p>
          <a:p>
            <a:endParaRPr lang="hu-H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B3. </a:t>
            </a:r>
          </a:p>
          <a:p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Az online oktatás során LMS használt eszközök tekintetében a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Moodle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primátusa a Google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Classroom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felett egyértelmű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(55,6% és 5,6%) bár ezt azzal kell kiegészíteni, hogy az egyetem nem adott ki egyértelmű utasítást arra vonatkozóan, hogy mely eszközt kell egységesen használni. A 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Moodle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-t ajánlotta, a bevezetést képzésekkel támogatta. Utóbbi oktatók és/vagy évfolyam-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felelősők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kezdeményezésére került használatba. A streaming eszközök tekintetében is hasonló a helyzet: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22,6% szerint a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Teams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a jó megoldás, 2,3% szerint a Zoom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. A válaszadók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8,5%-a szerint a segédanyagok weboldalon való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megjelenítése adta a legjobb tanulási élményt.  </a:t>
            </a:r>
          </a:p>
        </p:txBody>
      </p:sp>
    </p:spTree>
    <p:extLst>
      <p:ext uri="{BB962C8B-B14F-4D97-AF65-F5344CB8AC3E}">
        <p14:creationId xmlns:p14="http://schemas.microsoft.com/office/powerpoint/2010/main" val="7001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06ECE15-120F-44E1-BA26-4299FA549182}"/>
              </a:ext>
            </a:extLst>
          </p:cNvPr>
          <p:cNvSpPr txBox="1"/>
          <p:nvPr/>
        </p:nvSpPr>
        <p:spPr>
          <a:xfrm>
            <a:off x="1480841" y="3429000"/>
            <a:ext cx="818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B4. 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 blokk negyedik kérdése tekintetében is igazak a korábban említettek, mely szerint az 1.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órák digitális rögzítése,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visszanézhetősége, közvetítése,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2. valamint a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plenáris előadásokhoz kapcsolódó PPT-k közzététele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minden kérdésre adott választ dominálnak. </a:t>
            </a:r>
          </a:p>
          <a:p>
            <a:pPr algn="just"/>
            <a:endParaRPr lang="hu-H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Ebben a kérdésben „színezékként” megjelenik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az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önellenőrző tesztek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alapján való tanulás lehetővé tétele, 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illetve a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önvezérelt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tanulásra ösztönző anyagok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felkínálásának fontossága.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98A71D-A1AB-45B7-B7F4-AF8E4C23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42" y="409186"/>
            <a:ext cx="8181975" cy="24193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0645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60374"/>
            <a:ext cx="10707397" cy="919526"/>
          </a:xfrm>
        </p:spPr>
        <p:txBody>
          <a:bodyPr>
            <a:noAutofit/>
          </a:bodyPr>
          <a:lstStyle/>
          <a:p>
            <a:r>
              <a:rPr lang="hu-HU" sz="18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B5.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Google Sans"/>
              </a:rPr>
              <a:t>Please imagine an optimal learning flow with technology enabled innovative online and offline elements mingled. Share your vision with us.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 – </a:t>
            </a:r>
            <a:r>
              <a:rPr lang="hu-HU" sz="1800" b="1" i="0" dirty="0">
                <a:solidFill>
                  <a:srgbClr val="202124"/>
                </a:solidFill>
                <a:effectLst/>
                <a:latin typeface="Google Sans"/>
              </a:rPr>
              <a:t>IDÉZETEK 1.</a:t>
            </a:r>
            <a:endParaRPr lang="en-US" sz="1800" b="1" dirty="0">
              <a:latin typeface="Roboto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solidFill>
                  <a:srgbClr val="202124"/>
                </a:solidFill>
                <a:latin typeface="Roboto" panose="02000000000000000000" pitchFamily="2" charset="0"/>
              </a:rPr>
              <a:t>„P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lease just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keep everything on one online platform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rustrating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trying to scavenge different materials from different sources. A lot of UK vet schools had online recording classes available already way before the pandemic interrupted, so keeping the bar even with them would be good.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</a:t>
            </a:r>
          </a:p>
          <a:p>
            <a:pPr algn="just"/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truly believe that the best learning experience is a more personal one. The relationship between student and teacher really motivates me as a student to learn. For this reason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I believe interaction and engagement by use of in person are needed for veterinary medicine teaching.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 make optimal use of interactive class time, I think the use of technology is essential.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Eg.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Pre class quizzes, it encourages student interaction and motivation, I also believe, preloaded lab videos and practical videos, few days prior to the “in person” practical will be most beneficial for students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For subjects like anatomy, previously we would have a plenary where we would look at what will be happening in our practical's for that week. It was a video shown on a screen in a noisy lecture hall, not very clear and focus can be lost easily. I think plenaries in addition to “up close” videos of lab dissection uploaded on e-learning would undoubtedly enrich the learning experience for the student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.”</a:t>
            </a:r>
          </a:p>
          <a:p>
            <a:pPr algn="just"/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Please see what RVC and Edinburgh are doing, it is very good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Overall, having access to recorded lectures as well as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other learning tools such as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C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aseviewer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 other interactive tools would be a help. I wouldn't mind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"homework" as well, such as researching cases and writing up treatment plans to be reviewed by a professor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Also have better recording systems in place for lectures (i.e. using a tablet screen to illustrate rather than a recording of a chalk board) and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cameras in surgery specifically to create learning videos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The cameras used this semester were often shaky, blurred and unfocused.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3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707397" cy="5246255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don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’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 think necessarily every lecture has to be live streamed (in a situation where corona has become irrelevant), but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do think recording the lectures and uploading them to an online platform is an absolute goldmine</a:t>
            </a:r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„W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ithout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hands on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3D software/app would be provided to see/learn structures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endParaRPr lang="hu-H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 things are now,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it's not too far off from being a great system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Lectures would be done offline on campus as usual but there would also be a live stream 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microsoft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teams that is also recorded for later just as has been done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 would like to see more engaging lecturing just as the ones carried out by the pathology and pharmacology department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More questions asked through a quiz-like format but in a fun way during the lecture which can be used offline or online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This will make the student look forward to lecture. In addition, a small test can be put in the 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oodle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order to allow access to the recorded lecture to add more interest from the student.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</a:p>
          <a:p>
            <a:pPr algn="just"/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Maybe give the 'lecture' part of clinical days beforehand as a video? With this, time can be saved for actual hands-on work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video database with videos of different surgical procedures, treatments, examination from the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V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point of view (for example with a 'GoPro' kind of camera on the head/shoulder) would be awesome.</a:t>
            </a:r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hu-H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Existing platforms offer good tech solutions; the problem is when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people don't know how or don't want to use it</a:t>
            </a:r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en-US" b="1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DF9328B-2437-4732-8DCC-1A2A1588906F}"/>
              </a:ext>
            </a:extLst>
          </p:cNvPr>
          <p:cNvSpPr txBox="1">
            <a:spLocks/>
          </p:cNvSpPr>
          <p:nvPr/>
        </p:nvSpPr>
        <p:spPr bwMode="black">
          <a:xfrm>
            <a:off x="692727" y="160374"/>
            <a:ext cx="10707397" cy="9195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202124"/>
                </a:solidFill>
                <a:latin typeface="Roboto" panose="02000000000000000000" pitchFamily="2" charset="0"/>
              </a:rPr>
              <a:t>B5.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Please imagine an optimal learning flow with technology enabled innovative online and offline elements mingled. Share your vision with us.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– </a:t>
            </a:r>
            <a:r>
              <a:rPr lang="hu-HU" sz="1800" b="1" dirty="0">
                <a:solidFill>
                  <a:srgbClr val="202124"/>
                </a:solidFill>
                <a:latin typeface="Google Sans"/>
              </a:rPr>
              <a:t>IDÉZETEK 2.</a:t>
            </a:r>
            <a:endParaRPr lang="en-US" sz="18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4282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6" y="1400570"/>
            <a:ext cx="10726058" cy="5246255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Az optimális helyzetre vonatkozó kérdést is az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előadások felvétele rendszeresítésének sürgetése dominálta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. A válaszadók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2/3-a indítványozta azt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, hogy a pandémiás időszak okozta kényszerhelyzetben alkalmazott módszer a továbbiakban is segíthesse a tanulást. </a:t>
            </a:r>
            <a:r>
              <a:rPr lang="hu-HU" i="1" u="sng" dirty="0">
                <a:solidFill>
                  <a:srgbClr val="000000"/>
                </a:solidFill>
                <a:latin typeface="Roboto" panose="02000000000000000000" pitchFamily="2" charset="0"/>
              </a:rPr>
              <a:t>(Nyitott kérdésben ilyen arányú, azonos témakörben érkező válaszok komoly nyomatékot jelentenek.) 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 válaszadók a felvett előadások használatát a következő indokokkal támasztották alá : 1. a letöltött videófájlokat akkor is meg lehet tekinteni, amikor nincs online a tanuló 2. óraütközések esetén a párhuzamos órákon való részvétel megoldható 3. a videófájlok megállíthatóak, így a diákok saját sebességben tudják az oktatási segédanyagot használni 4. a videófájlok </a:t>
            </a:r>
            <a:r>
              <a:rPr lang="hu-HU" dirty="0" err="1">
                <a:solidFill>
                  <a:srgbClr val="000000"/>
                </a:solidFill>
                <a:latin typeface="Roboto" panose="02000000000000000000" pitchFamily="2" charset="0"/>
              </a:rPr>
              <a:t>visszapörgethetősége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 a nehezen érthető részek megértését is lehetővé teszik 5. a visszanézhetőség a nem anyanyelvi diákok számára a nyelvi korlátok leküzdésében is segít 6. a plenárisokon megszokott forma a manualitást nem igényló gyakorlatokra is kiterjeszthetően lennének. 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Az online részvétellel zajló órákkal kapcsolatban szintén gyakori volt annak felvetése, hogy az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offline és online részvételt párhuzamosan engedélyezni lenne célszerű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, természetesen a jelenlét igazolása online formában történő bonyolítása mellett (pl. logadatok alapján).  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Szintén tekintélyes tábort alkotnak a válaszadók között, akik az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órai jegyzeteket, PPT-k – lehetőleg az előadások megkezdése előtt pár nappal való - online elérhetőségét szorgalmazzák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. Legtöbben indokként az előre tanulás lehetőségét és a jegyzetelés megkönnyítését hozták fel. </a:t>
            </a:r>
            <a:endParaRPr lang="en-US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DF9328B-2437-4732-8DCC-1A2A1588906F}"/>
              </a:ext>
            </a:extLst>
          </p:cNvPr>
          <p:cNvSpPr txBox="1">
            <a:spLocks/>
          </p:cNvSpPr>
          <p:nvPr/>
        </p:nvSpPr>
        <p:spPr bwMode="black">
          <a:xfrm>
            <a:off x="674066" y="160374"/>
            <a:ext cx="10726058" cy="9195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202124"/>
                </a:solidFill>
                <a:latin typeface="Roboto" panose="02000000000000000000" pitchFamily="2" charset="0"/>
              </a:rPr>
              <a:t>B5.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Please imagine an optimal learning flow with technology enabled innovative online and offline elements mingled. Share your vision with us.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– </a:t>
            </a:r>
            <a:r>
              <a:rPr lang="hu-HU" sz="1800" b="1" dirty="0">
                <a:solidFill>
                  <a:srgbClr val="202124"/>
                </a:solidFill>
                <a:latin typeface="Google Sans"/>
              </a:rPr>
              <a:t>ÉRTÉKELÉS 1.</a:t>
            </a:r>
            <a:endParaRPr lang="en-US" sz="18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5047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6" y="1595535"/>
            <a:ext cx="10726058" cy="5051290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A válaszadók egy kisebb része ideális megoldásnak gondolja az </a:t>
            </a:r>
            <a:r>
              <a:rPr lang="hu-HU" b="1" dirty="0">
                <a:latin typeface="Roboto" panose="02000000000000000000" pitchFamily="2" charset="0"/>
                <a:ea typeface="Roboto" panose="02000000000000000000" pitchFamily="2" charset="0"/>
              </a:rPr>
              <a:t>online oktatás bevett formáit is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, melyek az </a:t>
            </a:r>
            <a:r>
              <a:rPr lang="hu-HU" b="1" dirty="0">
                <a:latin typeface="Roboto" panose="02000000000000000000" pitchFamily="2" charset="0"/>
                <a:ea typeface="Roboto" panose="02000000000000000000" pitchFamily="2" charset="0"/>
              </a:rPr>
              <a:t>önellenőrző tesztek használatát, az előre kiadott oktatási segédanyagok + az órai dialógus kombinációját, az interaktív órákat, a tükrözött osztálytermi módszereket, akár hanganyagok közzétételét 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jelentik.</a:t>
            </a:r>
          </a:p>
          <a:p>
            <a:pPr algn="just"/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Jól érzékelik a diákok, hogy az </a:t>
            </a:r>
            <a:r>
              <a:rPr lang="hu-HU" b="1" dirty="0">
                <a:latin typeface="Roboto" panose="02000000000000000000" pitchFamily="2" charset="0"/>
                <a:ea typeface="Roboto" panose="02000000000000000000" pitchFamily="2" charset="0"/>
              </a:rPr>
              <a:t>említett oktatásmódszertani változások bevezetéséhez oktatói oldalon képzések, oktatói készségfejlesztés szükséges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. A téma leginkább </a:t>
            </a:r>
            <a:r>
              <a:rPr lang="hu-HU" b="1" dirty="0">
                <a:latin typeface="Roboto" panose="02000000000000000000" pitchFamily="2" charset="0"/>
                <a:ea typeface="Roboto" panose="02000000000000000000" pitchFamily="2" charset="0"/>
              </a:rPr>
              <a:t>pozitív kontextusban 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merül fel, az ebbe a kategóriába sorolható diákok elismerően nyilatkoznak azokról az oktatókról, akik igyekeztek kihasználni az e-</a:t>
            </a:r>
            <a:r>
              <a:rPr lang="hu-HU" dirty="0" err="1">
                <a:latin typeface="Roboto" panose="02000000000000000000" pitchFamily="2" charset="0"/>
                <a:ea typeface="Roboto" panose="02000000000000000000" pitchFamily="2" charset="0"/>
              </a:rPr>
              <a:t>learning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 platform adta technikai lehetőségeket, annak kezelésébe extra energiákat tettek annak érdekében, hogy a diákoknak mind emlékezetesebb legyen az online környezetben folyó oktatás.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DF9328B-2437-4732-8DCC-1A2A1588906F}"/>
              </a:ext>
            </a:extLst>
          </p:cNvPr>
          <p:cNvSpPr txBox="1">
            <a:spLocks/>
          </p:cNvSpPr>
          <p:nvPr/>
        </p:nvSpPr>
        <p:spPr bwMode="black">
          <a:xfrm>
            <a:off x="674066" y="160374"/>
            <a:ext cx="10726058" cy="9195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202124"/>
                </a:solidFill>
                <a:latin typeface="Roboto" panose="02000000000000000000" pitchFamily="2" charset="0"/>
              </a:rPr>
              <a:t>B5.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Please imagine an optimal learning flow with technology enabled innovative online and offline elements mingled. Share your vision with us.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– </a:t>
            </a:r>
            <a:r>
              <a:rPr lang="hu-HU" sz="1800" b="1" dirty="0">
                <a:solidFill>
                  <a:srgbClr val="202124"/>
                </a:solidFill>
                <a:latin typeface="Google Sans"/>
              </a:rPr>
              <a:t>ÉRTÉKELÉS 2.</a:t>
            </a:r>
            <a:endParaRPr lang="en-US" sz="18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7431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06ECE15-120F-44E1-BA26-4299FA549182}"/>
              </a:ext>
            </a:extLst>
          </p:cNvPr>
          <p:cNvSpPr txBox="1"/>
          <p:nvPr/>
        </p:nvSpPr>
        <p:spPr>
          <a:xfrm>
            <a:off x="1643062" y="3304574"/>
            <a:ext cx="8905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B6. 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 válaszadók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42%-a szerint az online vizsgáztatás fair szituációt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teremt. 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Kicsit több, mint minden harmadik válaszadó (37%) érezte úgy, hogy technikai problémák nélkül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tudott alkalmazkodni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az újfajta helyzethez,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28%-pedig úgy, hogy az online vizsgáztatás csökkentette a stresszszintjét.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Ugyanennyien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érezték ennek ellenkezőjét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, minden negyedik diáknak okozott problémát a technikai eszközök használata a vizsgázás során. Összességében, két nagyságrendileg ugyanakkor a táborról beszélünk azzal a 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megfontolásssal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, hogy 12%-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kkal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többen vannak azok, akinek nem okozott problémát, hogy a vizsgázáshoz eszközöket is kellett használnia. Ehhez érdemes még hozzáadni a válaszadók 11%-át, akik szerint az online vizsgázás menedzselhető. Ezzel párhuzamosan a diákok 24%-a szerint az online rendszerben nem volt elég ideje felkészülni a szóbeli vizsgákra. </a:t>
            </a:r>
          </a:p>
          <a:p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BCED91-FC24-49A4-B500-A876E7CD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332597"/>
            <a:ext cx="8905875" cy="2609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0596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06ECE15-120F-44E1-BA26-4299FA549182}"/>
              </a:ext>
            </a:extLst>
          </p:cNvPr>
          <p:cNvSpPr txBox="1"/>
          <p:nvPr/>
        </p:nvSpPr>
        <p:spPr>
          <a:xfrm>
            <a:off x="1045029" y="3429000"/>
            <a:ext cx="10319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B7. 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 válaszadók kicsivel több, mint háromnegyede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(77%) több audiovizuális anyagot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látna szívesen az oktatáskiegészítő anyagok között, és minden második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(49%) a multimodalitás koncepciójának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elterjesztését sürgeti. Nagyságrendileg minden harmadik válaszadó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(36%) tarja az e-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learning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 tananyagokat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az online oktatás továbbfejlesztése üdvözítő útjának. Hasonló nagyságrendben (36%) üdvözölné a több interaktivitást az oktatás során, illetve ezzel párhuzamosan diák-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együttműködésken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alapuló tanulási szituációk ösztönzését. Nagyságrendben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minden negyedik válaszadó tartja elképzelhetőnek, hogy az oktatás során a virtuális valóság technológiáján alapuló oktatási tartalmak kapjanak szerepet (27%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), vagy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online mentorálásban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részesüljenek (26%), és (pl. állat-, és praxistulajdonos)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szerepgyakorlatokban vegyenek részt (23%).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Kicsivel több, mint minden tizedik (11%) válaszadó diák gondolja, hogy a digitális történetmesélésen keresztül lenne minőségileg jobb a tanulás.</a:t>
            </a:r>
          </a:p>
          <a:p>
            <a:endParaRPr lang="hu-HU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70C96BF-8090-4F95-878D-7456C1C7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30" y="236570"/>
            <a:ext cx="8420100" cy="287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2447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235019"/>
            <a:ext cx="10464801" cy="919526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hu-HU" sz="2000" b="0" i="0" dirty="0">
                <a:solidFill>
                  <a:srgbClr val="202124"/>
                </a:solidFill>
                <a:effectLst/>
                <a:latin typeface="Google Sans"/>
              </a:rPr>
              <a:t>B8.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What would make your online study experience more valuable? Please, offer some constructive suggestions to provide room for improvement!</a:t>
            </a:r>
            <a:r>
              <a:rPr lang="hu-HU" sz="2000" b="0" i="0" dirty="0">
                <a:solidFill>
                  <a:srgbClr val="202124"/>
                </a:solidFill>
                <a:effectLst/>
                <a:latin typeface="Google Sans"/>
              </a:rPr>
              <a:t>- </a:t>
            </a:r>
            <a:r>
              <a:rPr lang="hu-HU" sz="2000" dirty="0" err="1">
                <a:solidFill>
                  <a:srgbClr val="202124"/>
                </a:solidFill>
                <a:latin typeface="Google Sans"/>
              </a:rPr>
              <a:t>IdÉZETEK</a:t>
            </a:r>
            <a:endParaRPr lang="en-US" sz="2000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740677"/>
            <a:ext cx="10464801" cy="5246255"/>
          </a:xfrm>
        </p:spPr>
        <p:txBody>
          <a:bodyPr>
            <a:normAutofit/>
          </a:bodyPr>
          <a:lstStyle/>
          <a:p>
            <a:pPr algn="just"/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single platform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As a first year even without online learning I struggled to find material needed for lectures , some content was 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uvmb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website others on the old version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moodle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others was handed down through class reps. As a second-year student, there is lack of clarity between departments as to where to upload materials. I believe focusing on a single learning platform,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eg.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All lecture notes , recorded videos/surgeries and class quizzes to be on the one site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e-learning. I think it is unfair and unjust to put the responsibility of passing a lecture slides to the year group on one single class rep, who uploads the content on public platforms like Facebook. I think this is unprofessional and needs to be rectified. It should be the sole responsibility of the lecturer or department to pass on contents of the course to its class.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hu-H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think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oodle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should be utilized more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as opposed to NEPTUN, for exam taking! It just flows better.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8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9B329-603F-4451-974C-5E9063C8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Roboto" panose="02000000000000000000" pitchFamily="2" charset="0"/>
                <a:ea typeface="Roboto" panose="02000000000000000000" pitchFamily="2" charset="0"/>
              </a:rPr>
              <a:t>A. ATE VÁLASZTÁSÁNAK SZEMPONTJAI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1512E6-75EC-4422-BCB9-9B8B38288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235019"/>
            <a:ext cx="10464801" cy="919526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hu-HU" sz="2000" dirty="0">
                <a:solidFill>
                  <a:srgbClr val="202124"/>
                </a:solidFill>
                <a:latin typeface="Google Sans"/>
              </a:rPr>
              <a:t>B8. </a:t>
            </a:r>
            <a:r>
              <a:rPr lang="en-US" sz="2000" dirty="0">
                <a:solidFill>
                  <a:srgbClr val="202124"/>
                </a:solidFill>
                <a:latin typeface="Google Sans"/>
              </a:rPr>
              <a:t>What would make your online study experience more valuable? Please, offer some constructive suggestions to provide room for improvement!</a:t>
            </a:r>
            <a:r>
              <a:rPr lang="hu-HU" sz="2000" dirty="0">
                <a:solidFill>
                  <a:srgbClr val="202124"/>
                </a:solidFill>
                <a:latin typeface="Google Sans"/>
              </a:rPr>
              <a:t>- ÉRTÉKELÉS</a:t>
            </a:r>
            <a:endParaRPr lang="en-US" sz="2000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5372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 legtöbb említés az interaktivitás különböző formájával kapcsolatban lehetetett regisztrálni, a frontális oktatási szituációk kiegészítéseként a diákok tükrözött osztálytermi szituációkat, dialógust, több visszajelzést látnának szívesen. </a:t>
            </a:r>
            <a:endParaRPr lang="hu-H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két slágertémánál (az órai jegyzetek. PPT-k plenáris előadások előtt való köröztetése és a plenáris előadások rögzítése és elérhetővé tétele) 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 B8-as 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kérdésnél csak az </a:t>
            </a:r>
            <a:r>
              <a:rPr lang="hu-H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audiovizuális és videóformátumú oktatási segédanyagok elterjesztésének témája kapott több visszajelzést. A diákok 3D-s szoftverek rendszeres használatát és a manualitást igénylő munkafolyamatok videós rögzítését és visszanézhetőségét hozták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legtöbb esetben példaként.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Az egyetem e-</a:t>
            </a:r>
            <a:r>
              <a:rPr lang="hu-HU" dirty="0" err="1">
                <a:solidFill>
                  <a:srgbClr val="000000"/>
                </a:solidFill>
                <a:latin typeface="Roboto" panose="02000000000000000000" pitchFamily="2" charset="0"/>
              </a:rPr>
              <a:t>learning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 rendszerét két összefüggésben említették viszonylag sokszor a válaszadók, egyfelől nehézkes számukra, hogy egyszerre több platformon is elérhetőek az oktatási segédanyagok, másrészről az e-</a:t>
            </a:r>
            <a:r>
              <a:rPr lang="hu-HU" dirty="0" err="1">
                <a:solidFill>
                  <a:srgbClr val="000000"/>
                </a:solidFill>
                <a:latin typeface="Roboto" panose="02000000000000000000" pitchFamily="2" charset="0"/>
              </a:rPr>
              <a:t>learning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 rendszer kiaknázását elősegítő oktatói képzéseket látják szükségesnek. Ezzel nemcsak számos technikai problémának lehetne elejét venni, hanem az e-</a:t>
            </a:r>
            <a:r>
              <a:rPr lang="hu-HU" dirty="0" err="1">
                <a:solidFill>
                  <a:srgbClr val="000000"/>
                </a:solidFill>
                <a:latin typeface="Roboto" panose="02000000000000000000" pitchFamily="2" charset="0"/>
              </a:rPr>
              <a:t>learning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 rendszer adta lehetőségek kiaknázására is lehetőség nyílik. 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Jól látható azok száma, akik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önellenőrző tesztek 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kitöltésével szeretnék a tananyag egyes elemeit elsajátítani, illetve látni, hogy adott pillanatban milyen hiányosságaik vannak.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Néhány említés regisztráltható az előző kérdésnél felmerülő online formák tekintetében, ilyenek az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online tanulócsoportok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, a megtanult anyag felhasználására ösztönző beadandók és </a:t>
            </a:r>
            <a:r>
              <a:rPr lang="hu-HU" b="1" dirty="0" err="1">
                <a:solidFill>
                  <a:srgbClr val="000000"/>
                </a:solidFill>
                <a:latin typeface="Roboto" panose="02000000000000000000" pitchFamily="2" charset="0"/>
              </a:rPr>
              <a:t>tutoring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 formák fokozott használata. 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A </a:t>
            </a:r>
            <a:r>
              <a:rPr lang="hu-HU" b="1" dirty="0">
                <a:solidFill>
                  <a:srgbClr val="000000"/>
                </a:solidFill>
                <a:latin typeface="Roboto" panose="02000000000000000000" pitchFamily="2" charset="0"/>
              </a:rPr>
              <a:t>műtétek szinkron követését lehetővé tévő szoba és/vagy streaming </a:t>
            </a:r>
            <a:r>
              <a:rPr lang="hu-HU" dirty="0">
                <a:solidFill>
                  <a:srgbClr val="000000"/>
                </a:solidFill>
                <a:latin typeface="Roboto" panose="02000000000000000000" pitchFamily="2" charset="0"/>
              </a:rPr>
              <a:t>szolgáltatás bevezetését kezdeményezte az egyik diák.    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4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4AF1C1-9B8D-4EBF-A7D1-9755BEDA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C. Az OKTATÁS SZÍNVONALA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85BE52-C8AF-4436-A97E-13CA019C9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Űrlapok-válaszdiagram. Kérdés címe: C.1. What do you think about the number of people in a study group?. Válaszok száma: 348 válasz.">
            <a:extLst>
              <a:ext uri="{FF2B5EF4-FFF2-40B4-BE49-F238E27FC236}">
                <a16:creationId xmlns:a16="http://schemas.microsoft.com/office/drawing/2014/main" id="{46EFEF55-BE9B-418A-B99A-92A14F36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7" y="824271"/>
            <a:ext cx="5840803" cy="24572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Űrlapok-válaszdiagram. Kérdés címe: C.2. What would be an optimal number of a study group, if you think there are too many students in study groups? (please indicate a specific number). Válaszok száma: 297 válasz.">
            <a:extLst>
              <a:ext uri="{FF2B5EF4-FFF2-40B4-BE49-F238E27FC236}">
                <a16:creationId xmlns:a16="http://schemas.microsoft.com/office/drawing/2014/main" id="{20541750-287B-4556-BCC1-D5C26BD2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7" y="3758644"/>
            <a:ext cx="5840803" cy="26488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Űrlapok-válaszdiagram. Kérdés címe: C.3. What do you think about the ratio between theoretical classes and practical training?. Válaszok száma: 354 válasz.">
            <a:extLst>
              <a:ext uri="{FF2B5EF4-FFF2-40B4-BE49-F238E27FC236}">
                <a16:creationId xmlns:a16="http://schemas.microsoft.com/office/drawing/2014/main" id="{351C4DF8-983A-4215-99B8-599E49A4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98" y="824271"/>
            <a:ext cx="5640700" cy="2373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Űrlapok-válaszdiagram. Kérdés címe: C.4. Are you satisfied with the quality of teaching and the performance of academic staff?. Válaszok száma: 353 válasz.">
            <a:extLst>
              <a:ext uri="{FF2B5EF4-FFF2-40B4-BE49-F238E27FC236}">
                <a16:creationId xmlns:a16="http://schemas.microsoft.com/office/drawing/2014/main" id="{F2451ABD-21E0-43EA-9D68-B4EEDB6A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97" y="3758644"/>
            <a:ext cx="5640698" cy="2373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2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Roboto"/>
              </a:rPr>
              <a:t>Az oktatás színvonaláról alkotott vélemények</a:t>
            </a:r>
            <a:endParaRPr lang="en-US" dirty="0">
              <a:latin typeface="Roboto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/>
          </a:bodyPr>
          <a:lstStyle/>
          <a:p>
            <a:endParaRPr lang="hu-HU" b="1" dirty="0">
              <a:latin typeface="Roboto"/>
            </a:endParaRPr>
          </a:p>
          <a:p>
            <a:r>
              <a:rPr lang="hu-HU" b="1" dirty="0">
                <a:latin typeface="Roboto"/>
              </a:rPr>
              <a:t>C1-2. </a:t>
            </a:r>
            <a:r>
              <a:rPr lang="hu-HU" dirty="0">
                <a:latin typeface="Roboto"/>
              </a:rPr>
              <a:t>A hallgatók több mint 2/3-a gondolja úgy, hogy a tanulócsoportokban lévő hallgatók létszáma megfelelő, illetve a hallgatók közel fele szerint az optimális csoportlétszám a 10-12 fő lenne. </a:t>
            </a:r>
          </a:p>
          <a:p>
            <a:pPr marL="0" indent="0">
              <a:buNone/>
            </a:pPr>
            <a:endParaRPr lang="hu-HU" dirty="0">
              <a:latin typeface="Roboto"/>
            </a:endParaRPr>
          </a:p>
          <a:p>
            <a:r>
              <a:rPr lang="hu-HU" b="1" dirty="0">
                <a:latin typeface="Roboto"/>
              </a:rPr>
              <a:t>C3.  </a:t>
            </a:r>
            <a:r>
              <a:rPr lang="hu-HU" dirty="0">
                <a:solidFill>
                  <a:schemeClr val="tx1"/>
                </a:solidFill>
                <a:latin typeface="Roboto"/>
              </a:rPr>
              <a:t>A hallgatók </a:t>
            </a:r>
            <a:r>
              <a:rPr lang="hu-HU" b="1" dirty="0">
                <a:solidFill>
                  <a:schemeClr val="tx1"/>
                </a:solidFill>
                <a:latin typeface="Roboto"/>
              </a:rPr>
              <a:t>2/3</a:t>
            </a:r>
            <a:r>
              <a:rPr lang="hu-HU" dirty="0">
                <a:solidFill>
                  <a:schemeClr val="tx1"/>
                </a:solidFill>
                <a:latin typeface="Roboto"/>
              </a:rPr>
              <a:t>-a szeretne </a:t>
            </a:r>
            <a:r>
              <a:rPr lang="hu-HU" b="1" dirty="0">
                <a:solidFill>
                  <a:schemeClr val="tx1"/>
                </a:solidFill>
                <a:latin typeface="Roboto"/>
              </a:rPr>
              <a:t>több gyakorlati, és kevesebb elméleti órát</a:t>
            </a:r>
            <a:r>
              <a:rPr lang="hu-HU" dirty="0">
                <a:solidFill>
                  <a:schemeClr val="tx1"/>
                </a:solidFill>
                <a:latin typeface="Roboto"/>
              </a:rPr>
              <a:t>.</a:t>
            </a:r>
          </a:p>
          <a:p>
            <a:endParaRPr lang="hu-HU" dirty="0">
              <a:solidFill>
                <a:schemeClr val="tx1"/>
              </a:solidFill>
              <a:latin typeface="Roboto"/>
            </a:endParaRPr>
          </a:p>
          <a:p>
            <a:r>
              <a:rPr lang="hu-HU" b="1" dirty="0">
                <a:latin typeface="Roboto"/>
              </a:rPr>
              <a:t>C4. </a:t>
            </a:r>
            <a:r>
              <a:rPr lang="hu-HU" dirty="0">
                <a:latin typeface="Roboto"/>
              </a:rPr>
              <a:t>Hogy mennyire elégedettek az </a:t>
            </a:r>
            <a:r>
              <a:rPr lang="hu-HU" b="1" dirty="0">
                <a:latin typeface="Roboto"/>
              </a:rPr>
              <a:t>oktatás minőségével </a:t>
            </a:r>
            <a:r>
              <a:rPr lang="hu-HU" dirty="0">
                <a:latin typeface="Roboto"/>
              </a:rPr>
              <a:t>valamint az </a:t>
            </a:r>
            <a:r>
              <a:rPr lang="hu-HU" b="1" dirty="0">
                <a:latin typeface="Roboto"/>
              </a:rPr>
              <a:t>oktatói gárda teljesítményével </a:t>
            </a:r>
            <a:r>
              <a:rPr lang="hu-HU" dirty="0">
                <a:latin typeface="Roboto"/>
              </a:rPr>
              <a:t>a hallgatók? Amennyiben érdemjegyekben gondolkodunk, úgy a hallgatók osztályozása alapján a „</a:t>
            </a:r>
            <a:r>
              <a:rPr lang="hu-HU" dirty="0" err="1">
                <a:latin typeface="Roboto"/>
              </a:rPr>
              <a:t>quality</a:t>
            </a:r>
            <a:r>
              <a:rPr lang="hu-HU" dirty="0">
                <a:latin typeface="Roboto"/>
              </a:rPr>
              <a:t> &amp; performance” a </a:t>
            </a:r>
            <a:r>
              <a:rPr lang="hu-HU" b="1" dirty="0">
                <a:latin typeface="Roboto"/>
              </a:rPr>
              <a:t>közepes és a jó között </a:t>
            </a:r>
            <a:r>
              <a:rPr lang="hu-HU" dirty="0">
                <a:latin typeface="Roboto"/>
              </a:rPr>
              <a:t>van (41 és 40,5%).</a:t>
            </a:r>
            <a:endParaRPr lang="hu-HU" dirty="0">
              <a:solidFill>
                <a:srgbClr val="FF0000"/>
              </a:solidFill>
              <a:latin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dirty="0">
              <a:latin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3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06ECE15-120F-44E1-BA26-4299FA549182}"/>
              </a:ext>
            </a:extLst>
          </p:cNvPr>
          <p:cNvSpPr txBox="1"/>
          <p:nvPr/>
        </p:nvSpPr>
        <p:spPr>
          <a:xfrm>
            <a:off x="1045029" y="3429000"/>
            <a:ext cx="10319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C5. </a:t>
            </a: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Meglepőnek tűnő eredmény, hogy kicsivel több, mint minden harmadik válaszadó (35,8%) megtartaná az egyetem, a lexikális tudás átadásnak jelenleg dominánsan frontális oktatásra épülő oktatásmódszertani megközelítését. Ezzel párhuzamosan nagyságrendileg minden negyedik válaszadó hallgató: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Emelné a tanulócsoportoknak kiadott, együttműködésen alapuló feladatok, beadandók számát (28,8%),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Előmozdítaná az 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önvezérelt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és a technológia-nyújtotta tanulási formák használatát (27,6%),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Növelné a szeminárium-szerű és a tükrözött osztálytermi órák számát (26,2% és 25,9%).</a:t>
            </a:r>
          </a:p>
          <a:p>
            <a:pPr algn="just"/>
            <a:endParaRPr lang="hu-H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Érdekes ellentmondás, hogy a válaszok összesített száma meghaladja a 100%-ot (161,2%. </a:t>
            </a:r>
            <a:r>
              <a:rPr lang="hu-HU" sz="1600" dirty="0" err="1">
                <a:latin typeface="Roboto" panose="02000000000000000000" pitchFamily="2" charset="0"/>
                <a:ea typeface="Roboto" panose="02000000000000000000" pitchFamily="2" charset="0"/>
              </a:rPr>
              <a:t>ergó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 a kérdésre áltagosan 1,6 választ jelöltek meg), mivel több válasz megjelölése is lehetséges volt. Mivel az első opció, mely szerint „jó a jelenlegi oktatási stílus” látszólag ellentmondásban van a „változzon-ez-meg-ez” típusú válaszokkal, ezért kell lennie egy olyan csoportnak is, amely </a:t>
            </a:r>
            <a:r>
              <a:rPr lang="hu-HU" sz="1600" b="1" dirty="0">
                <a:latin typeface="Roboto" panose="02000000000000000000" pitchFamily="2" charset="0"/>
                <a:ea typeface="Roboto" panose="02000000000000000000" pitchFamily="2" charset="0"/>
              </a:rPr>
              <a:t>a két megközelítés vegyítésébe gondolkodik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hu-HU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5CEC6F2-5BED-4D26-A18B-BD5BB046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88" y="192651"/>
            <a:ext cx="7141223" cy="30638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2269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rgbClr val="202124"/>
                </a:solidFill>
                <a:latin typeface="Google Sans"/>
              </a:rPr>
              <a:t>C6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Please let us know how the University could improve in terms of quality of teaching?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- </a:t>
            </a:r>
            <a:r>
              <a:rPr lang="hu-HU" sz="1800" dirty="0" err="1">
                <a:solidFill>
                  <a:srgbClr val="202124"/>
                </a:solidFill>
                <a:latin typeface="Google Sans"/>
              </a:rPr>
              <a:t>IdÉZETEK</a:t>
            </a:r>
            <a:endParaRPr lang="en-US" sz="1800" dirty="0"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Honestly, the staff deserve praise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It's not been easy for them either. I can only imagine how foreign and disheartening it must be to deliver a lecture when there is no audible feedback. They have been great; the quality of teaching hasn't faltered in the slightest. They are doing a great job!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love the way this University provides the students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high-quality teaching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endParaRPr lang="hu-HU" sz="17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some lectures the lectures don</a:t>
            </a:r>
            <a:r>
              <a:rPr lang="hu-HU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 add anything engaging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keep the lecture fun and the students engaged.</a:t>
            </a:r>
            <a:endParaRPr lang="hu-HU" sz="17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Also,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idea of a flipped classroom could be a good idea in some classes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Having the material (chapters/notes/ppts) before going to class could help many students to prepare themselves before going to classes. </a:t>
            </a:r>
            <a:endParaRPr lang="hu-HU" sz="17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innovative teaching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 in labs, more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online content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 more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inclusion of the students in lectures</a:t>
            </a:r>
            <a:r>
              <a:rPr lang="hu-HU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 did some interactive lectures in pathology during the semester where we could prepare ourselves for the lecture and ask questions and we were also quizzed by the professor. I found this very helpful in understanding the topic we worked on and it was very easy to stay concentrated and motivated to listen to the lecture. </a:t>
            </a:r>
            <a:endParaRPr lang="hu-HU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Some of the professors are outdated to be honest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we need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creative and understandable professors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 makes us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wanna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learn. By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using the same ppt with the same old pictures from 10 years ago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 not getting the student attention we wont become active students. 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rgbClr val="202124"/>
                </a:solidFill>
                <a:latin typeface="Google Sans"/>
              </a:rPr>
              <a:t>C6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Please let us know how the University could improve in terms of quality of teaching?</a:t>
            </a:r>
            <a:r>
              <a:rPr lang="hu-HU" sz="1800" dirty="0">
                <a:solidFill>
                  <a:srgbClr val="202124"/>
                </a:solidFill>
                <a:latin typeface="Google Sans"/>
              </a:rPr>
              <a:t> - </a:t>
            </a:r>
            <a:r>
              <a:rPr lang="hu-HU" sz="1800" dirty="0" err="1">
                <a:solidFill>
                  <a:srgbClr val="202124"/>
                </a:solidFill>
                <a:latin typeface="Google Sans"/>
              </a:rPr>
              <a:t>IdÉZETEK</a:t>
            </a:r>
            <a:endParaRPr lang="en-US" sz="1800" dirty="0"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H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aving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repeat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practicals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getting to practice a technique once is not enough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We should be able to have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repeated opportunities to learn and master basic skills such as </a:t>
            </a:r>
            <a:r>
              <a:rPr lang="en-US" sz="16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suturing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giving IV injections/taking blood samples, inserting catheters and nasogastric tubes and other everyday tasks that we cannot practice at home.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 NEED way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more practical hours and opportunities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Dr. Toth Istvan has the best quality of teaching, he did an excellent job with the elective: Physiology of learning.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 used many different types of teaching such as flipped classroom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etc. I think his methods ensures learning of students as well as self reflection, he is a great model for how teaching could be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6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235019"/>
            <a:ext cx="10464801" cy="919526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hu-HU" sz="2000" b="0" i="0" dirty="0">
                <a:solidFill>
                  <a:srgbClr val="202124"/>
                </a:solidFill>
                <a:effectLst/>
                <a:latin typeface="Google Sans"/>
                <a:ea typeface="Roboto" panose="02000000000000000000" pitchFamily="2" charset="0"/>
              </a:rPr>
              <a:t>C6</a:t>
            </a:r>
            <a:r>
              <a:rPr lang="hu-HU" sz="2000" dirty="0">
                <a:solidFill>
                  <a:srgbClr val="202124"/>
                </a:solidFill>
                <a:latin typeface="Google Sans"/>
              </a:rPr>
              <a:t>. </a:t>
            </a:r>
            <a:r>
              <a:rPr lang="en-US" sz="2000" dirty="0">
                <a:solidFill>
                  <a:srgbClr val="202124"/>
                </a:solidFill>
                <a:latin typeface="Google Sans"/>
              </a:rPr>
              <a:t>Please let us know how the University could improve in terms of quality of teaching?</a:t>
            </a:r>
            <a:r>
              <a:rPr lang="hu-HU" sz="2000" dirty="0">
                <a:solidFill>
                  <a:srgbClr val="202124"/>
                </a:solidFill>
                <a:latin typeface="Google Sans"/>
              </a:rPr>
              <a:t> - ÉRTÉKELÉS</a:t>
            </a:r>
            <a:endParaRPr lang="en-US" sz="2000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537201"/>
          </a:xfrm>
        </p:spPr>
        <p:txBody>
          <a:bodyPr>
            <a:normAutofit/>
          </a:bodyPr>
          <a:lstStyle/>
          <a:p>
            <a:pPr algn="just"/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idézetekkel összefüggésben a leghangsúlyosabb témakör a visszajelzésekben a </a:t>
            </a:r>
            <a:r>
              <a:rPr lang="hu-H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gyakorlati képzésrész erősítésének ösztönzése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A diákok visszatérően a következő problematikákat említik, az alapvető állatorvosi művelet gyakorlási lehőségeinek és számának növelése; a gyakorlati órák elméleti részének csökkentése, a gyakorlati képzéseken egyenlő lehetőségek biztosítása, a gyakorlati készségek elsajátításába való </a:t>
            </a:r>
            <a:r>
              <a:rPr lang="hu-H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bevonódás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elősegítése, a labormunka „hivatali órák”-</a:t>
            </a:r>
            <a:r>
              <a:rPr lang="hu-H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kívül eső idősávokban való használata, a gyakorlati csoportok összevonásának mellőzése a gyakorlati lehetőségek növelése érdekében. 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másik egyértelműen kitapintható kérdéskör az </a:t>
            </a:r>
            <a:r>
              <a:rPr lang="hu-H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oktatói továbbképzéssel 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kapcsolatos. A diákok a nyelvi készségek fejlesztését, érdekfeszítő előadási technikák elsajátítását, a diákon szereplő információk felolvasásának mellőzését, több, a való életből merített példa és esettanulmány feldolgozását hozták fel példaként. A diákok érzékelik azt is, hogy az online felületek alkalmazása az oktatók érintett szoftverek tekintetében való célképzését is igénylik. Kulcsfogalmakként elő-előbukkantak az interaktivitásra épülő formák alkalmazása, valamint a diákok figyelme lekötésének fokozása (</a:t>
            </a:r>
            <a:r>
              <a:rPr lang="hu-H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engaging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content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  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 témakör altémája az </a:t>
            </a:r>
            <a:r>
              <a:rPr lang="hu-H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innovatív technológiákkal kapcsolatos elvárások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Ebben a kérdésben is visszatér a </a:t>
            </a:r>
            <a:r>
              <a:rPr lang="hu-H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ppt</a:t>
            </a:r>
            <a:r>
              <a:rPr lang="hu-H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-egységes megjelenítése online felületen az órák előtt, illetve az előadások videófájlban való rögzítése és elérhetővé tétele, a tantárgyleírások és elvárások egységesítése, egy kizárólagos platform használata, a gyakorlati feladatokról videófájlok készítése és köröztetése. Ezeket meghaladóan többek által említésre került a tükrözött osztálytermi módszer visszatérő alkalmazása, az órai interaktivitás serkentése (online beadandók, csoportfeladatok, prezentációk készítése, előre készülés formájában), 3D-s oktatási segédanyagok fokozottabb használata, a tanárok emailen keresztüli elérhetőségének biztosítása.   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2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4AF1C1-9B8D-4EBF-A7D1-9755BEDA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E. </a:t>
            </a:r>
            <a:r>
              <a:rPr lang="hu-HU" dirty="0" err="1"/>
              <a:t>SZABaDSZAVAS</a:t>
            </a:r>
            <a:r>
              <a:rPr lang="hu-HU" dirty="0"/>
              <a:t> VISSZAJELZÉSEK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85BE52-C8AF-4436-A97E-13CA019C9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Autofit/>
          </a:bodyPr>
          <a:lstStyle/>
          <a:p>
            <a:r>
              <a:rPr lang="hu-HU" sz="1800" dirty="0">
                <a:latin typeface="Google Sans"/>
              </a:rPr>
              <a:t>E.1.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Google Sans"/>
              </a:rPr>
              <a:t>If you want to add any comments, questions or concerns, please feel free to do so.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 - </a:t>
            </a:r>
            <a:r>
              <a:rPr lang="hu-HU" sz="1800" dirty="0" err="1">
                <a:latin typeface="Google Sans"/>
              </a:rPr>
              <a:t>IdÉZETEK</a:t>
            </a:r>
            <a:endParaRPr lang="en-US" sz="1800" dirty="0"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2021-ben nem rajzolódtak ki komolyabb csomópontok ebben a szekcióban, így a legérdekesebbeket</a:t>
            </a:r>
            <a:r>
              <a:rPr lang="hu-HU" b="1" dirty="0">
                <a:solidFill>
                  <a:srgbClr val="202124"/>
                </a:solidFill>
                <a:latin typeface="Roboto" panose="02000000000000000000" pitchFamily="2" charset="0"/>
              </a:rPr>
              <a:t> kommentár nélkül idézzük.</a:t>
            </a:r>
            <a:endParaRPr lang="hu-HU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fact that we can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replay lectures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changed my way of learning so much. Whenever there is something I did not quite well understand, I can always go back and listen to it once again. 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Thank you for trying to improve the system.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hu-HU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learning is a really good online platform to use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its better to keep tests there since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neptun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 outdated and slow.</a:t>
            </a:r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Please keep the </a:t>
            </a:r>
            <a:r>
              <a:rPr lang="hu-HU" sz="1600" b="1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oodle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system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It is such an improvement to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neptun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has really made this year much easier to track as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neptun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meetstreet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has a very disorganized environment. Thank you for the great work each and every one of you are doing. Wish you all the best!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hope we continue with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online recordings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of the lectures,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i've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never written better notes that I can use after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graduate.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Acquiring a thesis seems like an impossible task</a:t>
            </a:r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would really appreciate if the University would not just go back to the F2F Lectures and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Practicals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as it was before the pandemic but would actually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incorporate the digital possibilities we had throughout the pandemic situation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My personal experience was that my stress level decreased by a lot and also my Exam-anxiety (which was very high before the pandemic) decreased by having online exams. I also want to thank you for doing such an awesome job throughout the pandemic and trying your best that we could study continuously!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think 11th semester placements like Lab animal, Food hygiene, State vet,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should be compulsory during the previous 5 years of studies. And that the 11th semester should be only for one or two types of veterinary practice (for example 3 months of SA and 2 months of exotics, or whatever the student wants to do), because at the moment our 11th semester is mostly full with practices we don't really want/wont be very useful in our near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futur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... :)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3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2747354-8172-4119-BE75-F4368ECE2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06" y="332612"/>
            <a:ext cx="5599761" cy="7217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C3BFDA0-A4C8-49CE-85A1-468B7AD9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59" y="323004"/>
            <a:ext cx="5106132" cy="7488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2" name="Táblázat 3">
            <a:extLst>
              <a:ext uri="{FF2B5EF4-FFF2-40B4-BE49-F238E27FC236}">
                <a16:creationId xmlns:a16="http://schemas.microsoft.com/office/drawing/2014/main" id="{3CBB58BA-FA8C-44C7-A97F-1E1A1EC35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48904"/>
              </p:ext>
            </p:extLst>
          </p:nvPr>
        </p:nvGraphicFramePr>
        <p:xfrm>
          <a:off x="1152940" y="912589"/>
          <a:ext cx="4181872" cy="494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895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833930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947047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76390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-GB" sz="1200" dirty="0" err="1">
                          <a:solidFill>
                            <a:srgbClr val="C00000"/>
                          </a:solidFill>
                        </a:rPr>
                        <a:t>riends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91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52,9%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from students having studied in the same country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91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52,9%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259564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present or former students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86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50%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24424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relatives and family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34,3%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25874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specific study portals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22,7%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educational fairs and seminars</a:t>
                      </a:r>
                      <a:endParaRPr lang="hu-HU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20,9%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GB" sz="1200" i="1" dirty="0" err="1">
                          <a:solidFill>
                            <a:srgbClr val="0070C0"/>
                          </a:solidFill>
                        </a:rPr>
                        <a:t>dvertisements</a:t>
                      </a:r>
                      <a:endParaRPr lang="hu-HU" sz="12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i="1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i="1" dirty="0">
                          <a:solidFill>
                            <a:schemeClr val="tx1"/>
                          </a:solidFill>
                        </a:rPr>
                        <a:t>13,4%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university professors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12,2%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71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rgbClr val="0070C0"/>
                          </a:solidFill>
                        </a:rPr>
                        <a:t>global ranking websites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i="1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>
                          <a:solidFill>
                            <a:schemeClr val="tx1"/>
                          </a:solidFill>
                        </a:rPr>
                        <a:t>12,2%</a:t>
                      </a: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5345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local representatives (of the universities)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11%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42896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(high) school teachers and education counsellors	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9,3%</a:t>
                      </a:r>
                      <a:r>
                        <a:rPr lang="en-GB" sz="1100" dirty="0"/>
                        <a:t> 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1673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print media (e.g. Irish farmers journal)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4,7%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4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College International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1,7%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8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members of embassies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0,6%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93086"/>
                  </a:ext>
                </a:extLst>
              </a:tr>
            </a:tbl>
          </a:graphicData>
        </a:graphic>
      </p:graphicFrame>
      <p:graphicFrame>
        <p:nvGraphicFramePr>
          <p:cNvPr id="11" name="Táblázat 3">
            <a:extLst>
              <a:ext uri="{FF2B5EF4-FFF2-40B4-BE49-F238E27FC236}">
                <a16:creationId xmlns:a16="http://schemas.microsoft.com/office/drawing/2014/main" id="{CA4D4415-9A3C-4208-82BC-11F2F9F14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61313"/>
              </p:ext>
            </p:extLst>
          </p:nvPr>
        </p:nvGraphicFramePr>
        <p:xfrm>
          <a:off x="7198268" y="912589"/>
          <a:ext cx="3919165" cy="53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70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887553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22583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www.univet.hu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hu-HU" sz="11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having</a:t>
                      </a: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studied</a:t>
                      </a: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in Hungary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hu-HU" sz="11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45,3%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present or former students</a:t>
                      </a:r>
                      <a:r>
                        <a:rPr lang="hu-HU" sz="12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hu-HU" sz="11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39,5%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relatives</a:t>
                      </a:r>
                      <a:r>
                        <a:rPr lang="hu-HU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2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effectLst/>
                        </a:rPr>
                        <a:t>63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36,6%</a:t>
                      </a:r>
                      <a:endParaRPr lang="hu-H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pPr algn="l"/>
                      <a:r>
                        <a:rPr lang="hu-HU" sz="1200" u="non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www.studyhungary.hu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effectLst/>
                        </a:rPr>
                        <a:t>33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19,2%</a:t>
                      </a:r>
                      <a:endParaRPr lang="hu-H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your (secondary) school teacher and/or counsellor </a:t>
                      </a:r>
                      <a:endParaRPr lang="hu-HU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effectLst/>
                        </a:rPr>
                        <a:t>15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8,7%</a:t>
                      </a:r>
                      <a:endParaRPr lang="hu-H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 local representative of the university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effectLst/>
                        </a:rPr>
                        <a:t>14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8,1%</a:t>
                      </a:r>
                      <a:endParaRPr lang="hu-H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educational</a:t>
                      </a:r>
                      <a:r>
                        <a:rPr lang="hu-HU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fair / </a:t>
                      </a:r>
                      <a:r>
                        <a:rPr lang="hu-HU" sz="12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seminar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u="none" strike="noStrike" dirty="0">
                          <a:effectLst/>
                        </a:rPr>
                        <a:t>12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7%</a:t>
                      </a:r>
                      <a:endParaRPr lang="hu-H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7100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 err="1">
                          <a:effectLst/>
                        </a:rPr>
                        <a:t>Advertisements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5,2%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5345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vet lecturer of a university in your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home country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2,9%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0476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>
                          <a:effectLst/>
                        </a:rPr>
                        <a:t>a </a:t>
                      </a:r>
                      <a:r>
                        <a:rPr lang="hu-HU" sz="1200" u="none" strike="noStrike" dirty="0" err="1">
                          <a:effectLst/>
                        </a:rPr>
                        <a:t>Hungarian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friend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2,3%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44453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a member of the Hungarian Embassy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in your home country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u="none" strike="noStrike" dirty="0">
                          <a:effectLst/>
                        </a:rPr>
                        <a:t>1,7%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6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55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Autofit/>
          </a:bodyPr>
          <a:lstStyle/>
          <a:p>
            <a:r>
              <a:rPr lang="hu-HU" sz="1800" dirty="0">
                <a:latin typeface="Google Sans"/>
              </a:rPr>
              <a:t>E.1.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Google Sans"/>
              </a:rPr>
              <a:t>If you want to add any comments, questions or concerns, please feel free to do so.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 - </a:t>
            </a:r>
            <a:r>
              <a:rPr lang="hu-HU" sz="1800" dirty="0" err="1">
                <a:latin typeface="Google Sans"/>
              </a:rPr>
              <a:t>IdÉZETEK</a:t>
            </a:r>
            <a:endParaRPr lang="en-US" sz="1800" dirty="0"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I’m quite satisfied! I just quickly want you to consider looking into the Scandinavian/western “home exams”. These can last up to two days and are open-book exams.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 instance in SAM giving a few cases and working on them (writing the whole diagnostic route, treatment, differentials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). These are proven to be very effective and avoided the whole “cheating” on online exams problems. These exams often also includes questions that has to be answered and provides a practically and clinically a thorough examination. Nobody will ever know everything by heart and these examinations prepares us to use the sources around us to work towards a proper thorough diagnosis (in this case). It can be applied in many situations, I’m sure if you contact a Norwegian university they will gladly introduce you to the system if you’re interested!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Honestly, this university from what I've seen has the potential to be one of the best in the world.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World!! but the system needs to be looked at again and needs to be stricter on itself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Channel funding into places that matter. We don't need new dog statues! Its a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</a:t>
            </a:r>
            <a:r>
              <a:rPr lang="en-US" sz="16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invest in better teaching material, invest in teaching Lecturers, give them seminars on teaching techniques and how to better interact with students! Help them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understand what we are doing outside of their specific field/department.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Better inter-department communication!!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There is a whole lot to be proud of in this University, of that there is no doubt, just don't let pride and stubbornness get in the way of development and progress.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Invest in your staff, and know when change is needed, then make those changes. Its a big discussion and maybe best to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organise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student reps from all years and all department heads to actually talk together and solve some issues.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Work with us and we will work with you. Its our entire lives work we are studying for. We want the best opportunities</a:t>
            </a:r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 are paying for it. Ask yourself. "Are we providing the best education we can?" If the answer is "yes", ask yourself again....... if its "No"...... then let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 get to work.....</a:t>
            </a:r>
            <a:endParaRPr lang="hu-HU" sz="1700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78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Autofit/>
          </a:bodyPr>
          <a:lstStyle/>
          <a:p>
            <a:r>
              <a:rPr lang="hu-HU" sz="1800" dirty="0">
                <a:latin typeface="Google Sans"/>
              </a:rPr>
              <a:t>E.1.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Google Sans"/>
              </a:rPr>
              <a:t>If you want to add any comments, questions or concerns, please feel free to do so.</a:t>
            </a:r>
            <a:r>
              <a:rPr lang="hu-HU" sz="1800" b="0" i="0" dirty="0">
                <a:solidFill>
                  <a:srgbClr val="202124"/>
                </a:solidFill>
                <a:effectLst/>
                <a:latin typeface="Google Sans"/>
              </a:rPr>
              <a:t> - </a:t>
            </a:r>
            <a:r>
              <a:rPr lang="hu-HU" sz="1800" dirty="0" err="1">
                <a:latin typeface="Google Sans"/>
              </a:rPr>
              <a:t>IdÉZETEK</a:t>
            </a:r>
            <a:endParaRPr lang="en-US" sz="1800" dirty="0">
              <a:latin typeface="Google San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here is a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clinical skills and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behaviour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club currently being held online and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organised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by a third year student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it has had well qualified and articulate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guest speakers and really helps with expanding of learning and deeper understanding of veterinary practice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If this could be expanded to a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physical clinical skills lab with simple equipment such as suturing materials, bandaging materials rope halters and or other models for guidance of tasks which require dexterity and repetition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(possibly incorporating a student financial contribution to join) it would help increase student skills and allow them to be more capable to represent the university whilst on their clinical rotations.</a:t>
            </a:r>
            <a:endParaRPr lang="hu-H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level of dismissal towards the needs/concerns of international students over the course of the pandemic has been extremely disappointing.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When we had concerns about safety, or questions on how to get tested or vaccinated, the school response largely allotted to "go back to your home county." I have not left Hungary in 3 years. I flew my dog here from the US. This is my home now. I have taken every Hungarian language and culture class the Uni offers and have worked very hard to integrate with my community where I live. I have worked for the Uni for the last 2 years, first as a mentorship student for TDK and then as a lab demonstrator.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 was upsetting to be treated as if I was just "passing through."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Though I have been trying for many months, have followed every recommended route, and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even approached the Uni for assistance getting a TAJ card (rejected) I still have no idea when, or if, I will be vaccinated.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Despite all this I am still expected (in an ongoing pandemic with no vaccine) to do a farm externship over the summer and had to fight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hard to receive ANY assistance with finding placement, having once again been told to return to the USA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On an unrelated note, there is an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Animal Behavior and Practical Skills Lab being run online (mainly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facebook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/zoom) by a Uni student. They have guest speakers, skill workshops, and live virtual classes. I would love to see this brought physically on campus once we are allowed to return. </a:t>
            </a:r>
            <a:endParaRPr lang="hu-HU" sz="16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hu-HU" sz="1700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6816124-8177-45AA-8690-DEDD978D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2" y="322684"/>
            <a:ext cx="5433696" cy="8623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59F1046-F5AC-4491-B8AD-BAFDB07C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16" y="322684"/>
            <a:ext cx="5802572" cy="9364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3CDC326A-6456-429C-86C1-847DC0F31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42130"/>
              </p:ext>
            </p:extLst>
          </p:nvPr>
        </p:nvGraphicFramePr>
        <p:xfrm>
          <a:off x="1117473" y="1038210"/>
          <a:ext cx="3919165" cy="549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70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887553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22583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quality of education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106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61,3%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accreditations of the university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90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52%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high proportion of practical training classes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70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/>
                        <a:t>40,5%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GB" sz="1200" i="1" dirty="0">
                          <a:solidFill>
                            <a:srgbClr val="0070C0"/>
                          </a:solidFill>
                        </a:rPr>
                        <a:t>tuition fees</a:t>
                      </a: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31,8%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200" i="1" dirty="0" err="1">
                          <a:solidFill>
                            <a:srgbClr val="0070C0"/>
                          </a:solidFill>
                        </a:rPr>
                        <a:t>international</a:t>
                      </a: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 and </a:t>
                      </a:r>
                      <a:r>
                        <a:rPr lang="hu-HU" sz="1200" i="1" dirty="0" err="1">
                          <a:solidFill>
                            <a:srgbClr val="0070C0"/>
                          </a:solidFill>
                        </a:rPr>
                        <a:t>vivid</a:t>
                      </a: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sz="1200" i="1" dirty="0" err="1">
                          <a:solidFill>
                            <a:srgbClr val="0070C0"/>
                          </a:solidFill>
                        </a:rPr>
                        <a:t>student</a:t>
                      </a: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 life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31,2%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friend and family recommendations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25,4%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r>
                        <a:rPr lang="en-GB" sz="1200" i="1" dirty="0">
                          <a:solidFill>
                            <a:srgbClr val="0070C0"/>
                          </a:solidFill>
                        </a:rPr>
                        <a:t>long tradition of veterinary science education</a:t>
                      </a:r>
                      <a:r>
                        <a:rPr lang="hu-HU" sz="1200" i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23,7%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large number of students from my community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19,7%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7100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friends are studying there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19,7%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5345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duration of the programme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18,5%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42896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cultural and recreational possibilities of cities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1673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recommendations from trusted professors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5,8%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41361"/>
                  </a:ext>
                </a:extLst>
              </a:tr>
            </a:tbl>
          </a:graphicData>
        </a:graphic>
      </p:graphicFrame>
      <p:graphicFrame>
        <p:nvGraphicFramePr>
          <p:cNvPr id="10" name="Táblázat 3">
            <a:extLst>
              <a:ext uri="{FF2B5EF4-FFF2-40B4-BE49-F238E27FC236}">
                <a16:creationId xmlns:a16="http://schemas.microsoft.com/office/drawing/2014/main" id="{250B244A-7319-46E3-95E7-08D1D8E0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85907"/>
              </p:ext>
            </p:extLst>
          </p:nvPr>
        </p:nvGraphicFramePr>
        <p:xfrm>
          <a:off x="7289673" y="1062720"/>
          <a:ext cx="3919165" cy="43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70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887553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22583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European accreditations of the university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89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55,4%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quality of education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88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50,9%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someone recommended the programme whom I trust</a:t>
                      </a:r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74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42,8%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high proportion of practical training classes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40,5%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200" dirty="0" err="1">
                          <a:solidFill>
                            <a:srgbClr val="0070C0"/>
                          </a:solidFill>
                        </a:rPr>
                        <a:t>international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and </a:t>
                      </a:r>
                      <a:r>
                        <a:rPr lang="hu-HU" sz="1200" dirty="0" err="1">
                          <a:solidFill>
                            <a:srgbClr val="0070C0"/>
                          </a:solidFill>
                        </a:rPr>
                        <a:t>vivid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sz="1200" dirty="0" err="1">
                          <a:solidFill>
                            <a:srgbClr val="0070C0"/>
                          </a:solidFill>
                        </a:rPr>
                        <a:t>student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life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33,5%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Budapest is a trendy city to live and study in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25,4%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(230 years of) long tradition of veterinary science education</a:t>
                      </a:r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22,5%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/>
                        <a:t>relatively low tuition fees</a:t>
                      </a:r>
                      <a:r>
                        <a:rPr lang="hu-HU" sz="1200" i="1" dirty="0"/>
                        <a:t> </a:t>
                      </a:r>
                      <a:endParaRPr lang="hu-H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15,6,7%</a:t>
                      </a:r>
                    </a:p>
                    <a:p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7100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duration of the programme</a:t>
                      </a:r>
                      <a:r>
                        <a:rPr lang="hu-HU" sz="1200"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8,1%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1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Roboto"/>
              </a:rPr>
              <a:t>Az elsőévesek visszajelzései az ATE választásával összefüggésben</a:t>
            </a:r>
            <a:endParaRPr lang="en-US" sz="1800" dirty="0">
              <a:latin typeface="Roboto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lnSpcReduction="10000"/>
          </a:bodyPr>
          <a:lstStyle/>
          <a:p>
            <a:endParaRPr lang="hu-HU" b="1" dirty="0">
              <a:latin typeface="Roboto"/>
            </a:endParaRPr>
          </a:p>
          <a:p>
            <a:r>
              <a:rPr lang="hu-HU" b="1" dirty="0">
                <a:latin typeface="Roboto"/>
              </a:rPr>
              <a:t>A1-A2.</a:t>
            </a:r>
            <a:r>
              <a:rPr lang="hu-HU" dirty="0">
                <a:latin typeface="Roboto"/>
              </a:rPr>
              <a:t> Az elmúlt 3 év kérdőíveinek megegyező tapasztalata, hogy a régió állatorvosképzései között választó diákok leginkább a </a:t>
            </a:r>
            <a:r>
              <a:rPr lang="hu-HU" b="1" dirty="0">
                <a:latin typeface="Roboto"/>
              </a:rPr>
              <a:t>személyes kapcsolataikra hagyatkoznak </a:t>
            </a:r>
            <a:r>
              <a:rPr lang="hu-HU" dirty="0">
                <a:latin typeface="Roboto"/>
              </a:rPr>
              <a:t>(barátaikra; Magyarországon tanuló ismerőseikre; korábbi és jelenlegi diákjainkra). Érdekesség, hogy míg az általánosságban kérdező kérdés a személyes kapcsolatokat helyezi előtérbe, addig a személyes kérdés válaszai közül kiemelkedően magas százalékot ért el </a:t>
            </a:r>
            <a:r>
              <a:rPr lang="hu-HU" b="1" dirty="0">
                <a:latin typeface="Roboto"/>
              </a:rPr>
              <a:t>honlapunk (68%) </a:t>
            </a:r>
            <a:r>
              <a:rPr lang="hu-HU" dirty="0">
                <a:latin typeface="Roboto"/>
              </a:rPr>
              <a:t>az információszerzésre vonatkozóan. Döntésük meghozatalalakor személyes és internetes tájékozódás mellett a korábbi évekhez képest jelentősen </a:t>
            </a:r>
            <a:r>
              <a:rPr lang="hu-HU" b="1" dirty="0">
                <a:latin typeface="Roboto"/>
              </a:rPr>
              <a:t>lecsökkent az ügynököktől való információszerzés (8% körüli) </a:t>
            </a:r>
            <a:r>
              <a:rPr lang="hu-HU" dirty="0">
                <a:latin typeface="Roboto"/>
              </a:rPr>
              <a:t>hajlandósága.</a:t>
            </a:r>
          </a:p>
          <a:p>
            <a:r>
              <a:rPr lang="hu-HU" b="1" dirty="0">
                <a:latin typeface="Roboto"/>
              </a:rPr>
              <a:t>A3-A4. </a:t>
            </a:r>
            <a:r>
              <a:rPr lang="hu-HU" dirty="0">
                <a:latin typeface="Roboto"/>
              </a:rPr>
              <a:t>A versenyelőnyt jelentő tényezők tekintetében lényegi változás nem regisztrálható: továbbra is a </a:t>
            </a:r>
            <a:r>
              <a:rPr lang="hu-HU" b="1" dirty="0">
                <a:latin typeface="Roboto"/>
              </a:rPr>
              <a:t>tanítás színvonaláról </a:t>
            </a:r>
            <a:r>
              <a:rPr lang="hu-HU" dirty="0">
                <a:latin typeface="Roboto"/>
              </a:rPr>
              <a:t>alkotott szubjektív kép, a </a:t>
            </a:r>
            <a:r>
              <a:rPr lang="hu-HU" b="1" dirty="0">
                <a:latin typeface="Roboto"/>
              </a:rPr>
              <a:t>gyakorlatorientált </a:t>
            </a:r>
            <a:r>
              <a:rPr lang="hu-HU" dirty="0">
                <a:latin typeface="Roboto"/>
              </a:rPr>
              <a:t>képzés, az </a:t>
            </a:r>
            <a:r>
              <a:rPr lang="hu-HU" b="1" dirty="0">
                <a:latin typeface="Roboto"/>
              </a:rPr>
              <a:t>egyetem akkreditációi</a:t>
            </a:r>
            <a:r>
              <a:rPr lang="hu-HU" dirty="0">
                <a:latin typeface="Roboto"/>
              </a:rPr>
              <a:t>, a </a:t>
            </a:r>
            <a:r>
              <a:rPr lang="hu-HU" b="1" dirty="0">
                <a:latin typeface="Roboto"/>
              </a:rPr>
              <a:t>személyes kapcsoltok</a:t>
            </a:r>
            <a:r>
              <a:rPr lang="hu-HU" dirty="0">
                <a:latin typeface="Roboto"/>
              </a:rPr>
              <a:t>on keresztül érkező benyomások, a Budapest imázs alakulása és a versenytársakhoz viszonyított </a:t>
            </a:r>
            <a:r>
              <a:rPr lang="hu-HU" b="1" dirty="0">
                <a:latin typeface="Roboto"/>
              </a:rPr>
              <a:t>árazás</a:t>
            </a:r>
            <a:r>
              <a:rPr lang="hu-HU" dirty="0">
                <a:latin typeface="Roboto"/>
              </a:rPr>
              <a:t> számít perdöntőnek a régióban elérhető egyetemek által kínált képzések közti választás esetén.</a:t>
            </a:r>
            <a:br>
              <a:rPr lang="hu-HU" dirty="0">
                <a:latin typeface="Roboto"/>
              </a:rPr>
            </a:br>
            <a:br>
              <a:rPr lang="hu-HU" dirty="0">
                <a:latin typeface="Roboto"/>
              </a:rPr>
            </a:br>
            <a:r>
              <a:rPr lang="hu-HU" b="1" dirty="0">
                <a:latin typeface="Roboto"/>
              </a:rPr>
              <a:t>Összességében elmondható, hogy a tájékozódási és mérlegelési szokások terén a személyes kapcsolatok mellett az online tér is egyre jelentősebb szereppel bír (ennek oka lehet a pandémia is). A versenyelőnyt ugyan azok a tényezők jelentik, ebben 4 év alatt nem tapasztalható érdemi változást.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31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FFC146D-B483-46AB-A211-A3490C65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8" y="285003"/>
            <a:ext cx="5494131" cy="1002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8D702B5-6A90-45E2-9D85-FACF4A6A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39" y="285003"/>
            <a:ext cx="5509905" cy="5080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6" name="Táblázat 3">
            <a:extLst>
              <a:ext uri="{FF2B5EF4-FFF2-40B4-BE49-F238E27FC236}">
                <a16:creationId xmlns:a16="http://schemas.microsoft.com/office/drawing/2014/main" id="{C8D04346-AD10-46D5-80A3-B85F5C75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55515"/>
              </p:ext>
            </p:extLst>
          </p:nvPr>
        </p:nvGraphicFramePr>
        <p:xfrm>
          <a:off x="7488455" y="616226"/>
          <a:ext cx="3919165" cy="294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70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887553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22583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Website of </a:t>
                      </a:r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uni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151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88,8%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Google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79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46,5%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media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63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37,1% 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0070C0"/>
                          </a:solidFill>
                        </a:rPr>
                        <a:t>gmail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21,8% 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400" i="1" dirty="0">
                          <a:solidFill>
                            <a:srgbClr val="0070C0"/>
                          </a:solidFill>
                        </a:rPr>
                        <a:t>Facebook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i="1" dirty="0">
                          <a:solidFill>
                            <a:srgbClr val="0070C0"/>
                          </a:solidFill>
                        </a:rPr>
                        <a:t>15,3% 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err="1">
                          <a:solidFill>
                            <a:srgbClr val="0070C0"/>
                          </a:solidFill>
                        </a:rPr>
                        <a:t>Provided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sz="1400" dirty="0" err="1">
                          <a:solidFill>
                            <a:srgbClr val="0070C0"/>
                          </a:solidFill>
                        </a:rPr>
                        <a:t>by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an </a:t>
                      </a:r>
                      <a:r>
                        <a:rPr lang="hu-HU" sz="1400" dirty="0" err="1">
                          <a:solidFill>
                            <a:srgbClr val="0070C0"/>
                          </a:solidFill>
                        </a:rPr>
                        <a:t>agent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8,8%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0070C0"/>
                          </a:solidFill>
                        </a:rPr>
                        <a:t>newsletter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8,8%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</a:tbl>
          </a:graphicData>
        </a:graphic>
      </p:graphicFrame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597BC287-B91D-4DD5-99F8-6BF4BE55C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20126"/>
              </p:ext>
            </p:extLst>
          </p:nvPr>
        </p:nvGraphicFramePr>
        <p:xfrm>
          <a:off x="1492999" y="1192696"/>
          <a:ext cx="4468967" cy="494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722">
                  <a:extLst>
                    <a:ext uri="{9D8B030D-6E8A-4147-A177-3AD203B41FA5}">
                      <a16:colId xmlns:a16="http://schemas.microsoft.com/office/drawing/2014/main" val="4161263101"/>
                    </a:ext>
                  </a:extLst>
                </a:gridCol>
                <a:gridCol w="891181">
                  <a:extLst>
                    <a:ext uri="{9D8B030D-6E8A-4147-A177-3AD203B41FA5}">
                      <a16:colId xmlns:a16="http://schemas.microsoft.com/office/drawing/2014/main" val="1312116288"/>
                    </a:ext>
                  </a:extLst>
                </a:gridCol>
                <a:gridCol w="1012064">
                  <a:extLst>
                    <a:ext uri="{9D8B030D-6E8A-4147-A177-3AD203B41FA5}">
                      <a16:colId xmlns:a16="http://schemas.microsoft.com/office/drawing/2014/main" val="2016769200"/>
                    </a:ext>
                  </a:extLst>
                </a:gridCol>
              </a:tblGrid>
              <a:tr h="222583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Resp</a:t>
                      </a:r>
                      <a:r>
                        <a:rPr lang="hu-HU" sz="1200" dirty="0"/>
                        <a:t>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176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Knowing what to study and what not to study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97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66,4%</a:t>
                      </a:r>
                      <a:endParaRPr lang="hu-H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77826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Knowing the exact requirements of the entrance exam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87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59,6%</a:t>
                      </a:r>
                      <a:endParaRPr lang="hu-H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9533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Mock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1400" dirty="0" err="1">
                          <a:solidFill>
                            <a:srgbClr val="C00000"/>
                          </a:solidFill>
                        </a:rPr>
                        <a:t>tests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66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C00000"/>
                          </a:solidFill>
                        </a:rPr>
                        <a:t>45,2%</a:t>
                      </a:r>
                      <a:endParaRPr lang="hu-H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6352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Information on how to prepare myself for the oral exam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39%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6365"/>
                  </a:ext>
                </a:extLst>
              </a:tr>
              <a:tr h="393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Have a textbook with guidelines on which chapter to study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34,2%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7717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Video presentation on the connections of exam topics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20,5%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4724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Glossaries for every exam topic</a:t>
                      </a:r>
                      <a:r>
                        <a:rPr lang="hu-HU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17,1%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297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Personalized feedback on written assignments</a:t>
                      </a:r>
                      <a:r>
                        <a:rPr lang="hu-HU" sz="14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11%</a:t>
                      </a:r>
                      <a:endParaRPr lang="hu-HU" sz="1200" dirty="0">
                        <a:solidFill>
                          <a:srgbClr val="C00000"/>
                        </a:solidFill>
                      </a:endParaRPr>
                    </a:p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71000"/>
                  </a:ext>
                </a:extLst>
              </a:tr>
              <a:tr h="43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Interactive webinars for getting personalized feedback on my improvement</a:t>
                      </a:r>
                      <a:endParaRPr lang="hu-H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6,8%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8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35019"/>
            <a:ext cx="10372438" cy="919526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Roboto"/>
              </a:rPr>
              <a:t>Az elsőévesek visszajelzései az ANGOL NYLEVŰ ONLINE FELKÉSZÍTŐVEL összefüggésben</a:t>
            </a:r>
            <a:endParaRPr lang="en-US" sz="1800" dirty="0">
              <a:latin typeface="Roboto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320799"/>
            <a:ext cx="10464801" cy="5246255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Roboto"/>
              </a:rPr>
              <a:t>A5-A6. </a:t>
            </a:r>
            <a:r>
              <a:rPr lang="hu-HU" dirty="0">
                <a:latin typeface="Roboto"/>
              </a:rPr>
              <a:t>Az </a:t>
            </a:r>
            <a:r>
              <a:rPr lang="hu-HU" b="1" dirty="0">
                <a:latin typeface="Roboto"/>
              </a:rPr>
              <a:t>online felkészítő </a:t>
            </a:r>
            <a:r>
              <a:rPr lang="hu-HU" dirty="0">
                <a:latin typeface="Roboto"/>
              </a:rPr>
              <a:t>tanfolyammal kapcsolatos kérdések elsősorban arra keresik a választ, hogy a képzés iránt érdeklődő hallgatók milyen </a:t>
            </a:r>
            <a:r>
              <a:rPr lang="hu-HU" b="1" dirty="0">
                <a:latin typeface="Roboto"/>
              </a:rPr>
              <a:t>szakmai, technikai támogatást </a:t>
            </a:r>
            <a:r>
              <a:rPr lang="hu-HU" dirty="0">
                <a:latin typeface="Roboto"/>
              </a:rPr>
              <a:t>remélnek az online felkészítőtől. A kapott válaszok sorrendje nem változott a tavalyihoz képest, az első éves hallgatók szerint az alább tényezők a legfontosabbak a felkészülés során</a:t>
            </a:r>
          </a:p>
          <a:p>
            <a:pPr marL="714375" indent="0">
              <a:buNone/>
            </a:pPr>
            <a:br>
              <a:rPr lang="hu-HU" dirty="0">
                <a:latin typeface="Roboto"/>
              </a:rPr>
            </a:br>
            <a:r>
              <a:rPr lang="hu-HU" dirty="0">
                <a:latin typeface="Roboto"/>
              </a:rPr>
              <a:t>1. A szükséges tananyag konkretizálása, témakörök elsajátításának mélysége (az egyes témakörök tekintetében mit kell konkrétan tudni).</a:t>
            </a:r>
            <a:br>
              <a:rPr lang="hu-HU" dirty="0">
                <a:latin typeface="Roboto"/>
              </a:rPr>
            </a:br>
            <a:r>
              <a:rPr lang="hu-HU" dirty="0">
                <a:latin typeface="Roboto"/>
              </a:rPr>
              <a:t>2. A felvételi pontos menete, követelményrendszere („hol van a léc, amit meg kell ugrani”). </a:t>
            </a:r>
            <a:br>
              <a:rPr lang="hu-HU" dirty="0">
                <a:latin typeface="Roboto"/>
              </a:rPr>
            </a:br>
            <a:r>
              <a:rPr lang="hu-HU" dirty="0">
                <a:latin typeface="Roboto"/>
              </a:rPr>
              <a:t>3. Megfelelő mennyiségű gyakorlás biztosítása (ön-ellenőrző tesztekkel).</a:t>
            </a:r>
            <a:br>
              <a:rPr lang="hu-HU" dirty="0">
                <a:latin typeface="Roboto"/>
              </a:rPr>
            </a:br>
            <a:r>
              <a:rPr lang="hu-HU" dirty="0">
                <a:latin typeface="Roboto"/>
              </a:rPr>
              <a:t>4. Bónusz elem: a szóbeli vizsgára való felkészítés.</a:t>
            </a:r>
          </a:p>
          <a:p>
            <a:pPr marL="0" indent="0">
              <a:buNone/>
            </a:pPr>
            <a:endParaRPr lang="hu-HU" dirty="0">
              <a:latin typeface="Roboto"/>
            </a:endParaRPr>
          </a:p>
          <a:p>
            <a:r>
              <a:rPr lang="hu-HU" b="1" dirty="0">
                <a:latin typeface="Roboto"/>
              </a:rPr>
              <a:t>Érdekes ellentmondás, hogy míg a diákok a legkevésbé tartják értékesnek a beadandók véleményezését és egyáltalán a személyes tanári támogatást és visszajelzéseket a felkészülés során, a tanárok visszajelzései szerint ezek a felkészítő legnagyobb hozzáadott értékkel rendelkező elemei</a:t>
            </a:r>
            <a:r>
              <a:rPr lang="hu-HU" dirty="0">
                <a:latin typeface="Roboto"/>
              </a:rPr>
              <a:t>.</a:t>
            </a:r>
          </a:p>
          <a:p>
            <a:r>
              <a:rPr lang="hu-HU" dirty="0">
                <a:latin typeface="Roboto"/>
              </a:rPr>
              <a:t>Az információszerzés forrásával összefüggésben adott válaszok alapján a honlap ezirányú fejlesztése megkezdődött, mely látható a jelentkezési számok enyhe emelkedésében.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C25D-CB34-4F0E-9E79-01D62701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Roboto"/>
              </a:rPr>
              <a:t>B. ONLINE Tanulási FORMÁRA VONATKOZÓ ÉLMÉNYEK</a:t>
            </a:r>
            <a:endParaRPr lang="en-US" sz="3600" dirty="0">
              <a:latin typeface="Roboto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D14B7D-0DCF-4C85-ABB0-DEFF5B5C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07999-E0F2-4261-97E7-C65BB53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216358"/>
            <a:ext cx="10372438" cy="1015283"/>
          </a:xfrm>
        </p:spPr>
        <p:txBody>
          <a:bodyPr>
            <a:noAutofit/>
          </a:bodyPr>
          <a:lstStyle/>
          <a:p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B1.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Can you recall memorable moments when absorbing online study materials from the offerings of the University during the first and second semester of 2020/2021's academic year?</a:t>
            </a:r>
            <a:r>
              <a:rPr lang="hu-HU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hu-HU" sz="1600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hu-H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IdÉZETEK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0DFC13-7887-4624-8789-2BE50F26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89" y="1320799"/>
            <a:ext cx="11290040" cy="5246255"/>
          </a:xfrm>
        </p:spPr>
        <p:txBody>
          <a:bodyPr>
            <a:normAutofit/>
          </a:bodyPr>
          <a:lstStyle/>
          <a:p>
            <a:pPr algn="just"/>
            <a:r>
              <a:rPr lang="hu-HU" sz="1700" dirty="0">
                <a:solidFill>
                  <a:srgbClr val="202124"/>
                </a:solidFill>
                <a:latin typeface="Roboto" panose="02000000000000000000" pitchFamily="2" charset="0"/>
              </a:rPr>
              <a:t>„</a:t>
            </a:r>
            <a:r>
              <a:rPr lang="en-US" sz="1700" dirty="0">
                <a:solidFill>
                  <a:srgbClr val="202124"/>
                </a:solidFill>
                <a:latin typeface="Roboto" panose="02000000000000000000" pitchFamily="2" charset="0"/>
              </a:rPr>
              <a:t>The 24/7 </a:t>
            </a:r>
            <a:r>
              <a:rPr lang="en-US" sz="1700" b="1" dirty="0">
                <a:solidFill>
                  <a:srgbClr val="202124"/>
                </a:solidFill>
                <a:latin typeface="Roboto" panose="02000000000000000000" pitchFamily="2" charset="0"/>
              </a:rPr>
              <a:t>availability</a:t>
            </a:r>
            <a:r>
              <a:rPr lang="en-US" sz="1700" dirty="0">
                <a:solidFill>
                  <a:srgbClr val="202124"/>
                </a:solidFill>
                <a:latin typeface="Roboto" panose="02000000000000000000" pitchFamily="2" charset="0"/>
              </a:rPr>
              <a:t> of the recorded material made the studying experience much more approachable and complete</a:t>
            </a:r>
            <a:r>
              <a:rPr lang="hu-HU" sz="1700" dirty="0">
                <a:solidFill>
                  <a:srgbClr val="202124"/>
                </a:solidFill>
                <a:latin typeface="Roboto" panose="02000000000000000000" pitchFamily="2" charset="0"/>
              </a:rPr>
              <a:t>.”</a:t>
            </a:r>
          </a:p>
          <a:p>
            <a:pPr algn="just"/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Yes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our virology lecturer Petra , is an excellent teacher, she made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great use of </a:t>
            </a:r>
            <a:r>
              <a:rPr lang="hu-HU" sz="1600" b="1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oodle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is extremely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ed and makes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fantastic effort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make the lecture fun. She is a superb teacher, and I actually found online education better with her due to the fact I could pause the lecture slides and really grasp the subject. She is very good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 giving examples and background info for each topic more the subject extremely easy to engage with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Her communication between students was very clear. Her teaching style always ensures to incorporate previous topics.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Eg.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She never dismisses a topic that reappears on lecture slides, she makes the effort to thoroughly revise it and reapply it to our learning.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Repetition and interaction is key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learning and Professor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Forgach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did just that.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endParaRPr lang="hu-HU" sz="17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e-learning system is insanely well designed and structured. It really helped to create an overview about all important topics.</a:t>
            </a:r>
            <a:r>
              <a:rPr lang="hu-HU" sz="1700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Summer semester 2021: big improvement with </a:t>
            </a:r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M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oodle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having lecture slides and practical's available 24/7. 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improvement.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endParaRPr lang="hu-HU" sz="17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algn="just"/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Unfortunately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what was most memorable was teacher's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lack or understanding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(and sometimes refusal to learn) the online systems.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</a:t>
            </a:r>
            <a:endParaRPr lang="hu-HU" sz="17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„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Professors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who go the extra mile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show how passionate they are about their subject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</a:t>
            </a:r>
            <a:endParaRPr lang="hu-HU" sz="17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algn="just"/>
            <a:r>
              <a:rPr lang="hu-HU" sz="1600" dirty="0">
                <a:solidFill>
                  <a:srgbClr val="000000"/>
                </a:solidFill>
                <a:latin typeface="Roboto" panose="02000000000000000000" pitchFamily="2" charset="0"/>
              </a:rPr>
              <a:t>„I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 was refreshing to see the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professors being understanding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how well they adapted by creating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great study content on new platforms</a:t>
            </a:r>
            <a:r>
              <a:rPr lang="hu-HU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</a:t>
            </a:r>
            <a:endParaRPr lang="hu-HU" sz="1700" b="1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4744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8360EC22D95E48BD84466B9A9D85CD" ma:contentTypeVersion="12" ma:contentTypeDescription="Új dokumentum létrehozása." ma:contentTypeScope="" ma:versionID="e3afcd74650328eec9da1279c4c3f4d2">
  <xsd:schema xmlns:xsd="http://www.w3.org/2001/XMLSchema" xmlns:xs="http://www.w3.org/2001/XMLSchema" xmlns:p="http://schemas.microsoft.com/office/2006/metadata/properties" xmlns:ns2="b768c91d-63fa-4c4e-aa92-0a654cabb91f" xmlns:ns3="e8525105-879e-48af-b123-5641e0db3eab" targetNamespace="http://schemas.microsoft.com/office/2006/metadata/properties" ma:root="true" ma:fieldsID="2e928b6bc302fd1a3a861108ec79d3ec" ns2:_="" ns3:_="">
    <xsd:import namespace="b768c91d-63fa-4c4e-aa92-0a654cabb91f"/>
    <xsd:import namespace="e8525105-879e-48af-b123-5641e0db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8c91d-63fa-4c4e-aa92-0a654cabb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25105-879e-48af-b123-5641e0db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99606-432B-4472-97DF-ACBC1856B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8c91d-63fa-4c4e-aa92-0a654cabb91f"/>
    <ds:schemaRef ds:uri="e8525105-879e-48af-b123-5641e0db3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8F83CF-5DBF-4A5C-8024-7A84561C94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C1FF1-D366-449C-8C49-5AA37899B9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8170</TotalTime>
  <Words>5808</Words>
  <Application>Microsoft Macintosh PowerPoint</Application>
  <PresentationFormat>Widescreen</PresentationFormat>
  <Paragraphs>323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Gill Sans MT</vt:lpstr>
      <vt:lpstr>Google Sans</vt:lpstr>
      <vt:lpstr>Roboto</vt:lpstr>
      <vt:lpstr>Wingdings</vt:lpstr>
      <vt:lpstr>Csomag</vt:lpstr>
      <vt:lpstr>  AZ Állatorvosi Egyetem   nemzetközi  hallgatói körében végzett ÉVES véleménykutatás Összegzése  2021 Tavasz-NYÁR  </vt:lpstr>
      <vt:lpstr>A. ATE VÁLASZTÁSÁNAK SZEMPONTJAI</vt:lpstr>
      <vt:lpstr>PowerPoint Presentation</vt:lpstr>
      <vt:lpstr>PowerPoint Presentation</vt:lpstr>
      <vt:lpstr>Az elsőévesek visszajelzései az ATE választásával összefüggésben</vt:lpstr>
      <vt:lpstr>PowerPoint Presentation</vt:lpstr>
      <vt:lpstr>Az elsőévesek visszajelzései az ANGOL NYLEVŰ ONLINE FELKÉSZÍTŐVEL összefüggésben</vt:lpstr>
      <vt:lpstr>B. ONLINE Tanulási FORMÁRA VONATKOZÓ ÉLMÉNYEK</vt:lpstr>
      <vt:lpstr>B1. Can you recall memorable moments when absorbing online study materials from the offerings of the University during the first and second semester of 2020/2021's academic year?” - IdÉZETEK</vt:lpstr>
      <vt:lpstr>B1. Can you recall memorable moments when absorbing online study materials from the offerings of the University during the first and second semester of 2020/2021's academic year?” - ÉRTÉKELÉS</vt:lpstr>
      <vt:lpstr>PowerPoint Presentation</vt:lpstr>
      <vt:lpstr>PowerPoint Presentation</vt:lpstr>
      <vt:lpstr>B5. Please imagine an optimal learning flow with technology enabled innovative online and offline elements mingled. Share your vision with us. – IDÉZETEK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B8. What would make your online study experience more valuable? Please, offer some constructive suggestions to provide room for improvement!- IdÉZETEK</vt:lpstr>
      <vt:lpstr> B8. What would make your online study experience more valuable? Please, offer some constructive suggestions to provide room for improvement!- ÉRTÉKELÉS</vt:lpstr>
      <vt:lpstr>C. Az OKTATÁS SZÍNVONALA</vt:lpstr>
      <vt:lpstr>PowerPoint Presentation</vt:lpstr>
      <vt:lpstr>Az oktatás színvonaláról alkotott vélemények</vt:lpstr>
      <vt:lpstr>PowerPoint Presentation</vt:lpstr>
      <vt:lpstr>C6. Please let us know how the University could improve in terms of quality of teaching? - IdÉZETEK</vt:lpstr>
      <vt:lpstr>C6. Please let us know how the University could improve in terms of quality of teaching? - IdÉZETEK</vt:lpstr>
      <vt:lpstr> C6. Please let us know how the University could improve in terms of quality of teaching? - ÉRTÉKELÉS</vt:lpstr>
      <vt:lpstr>E. SZABaDSZAVAS VISSZAJELZÉSEK</vt:lpstr>
      <vt:lpstr>E.1. If you want to add any comments, questions or concerns, please feel free to do so. - IdÉZETEK</vt:lpstr>
      <vt:lpstr>E.1. If you want to add any comments, questions or concerns, please feel free to do so. - IdÉZETEK</vt:lpstr>
      <vt:lpstr>E.1. If you want to add any comments, questions or concerns, please feel free to do so. - IdÉZETEK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Keresztszeghy Istvan</dc:creator>
  <cp:lastModifiedBy>Ilona Gál</cp:lastModifiedBy>
  <cp:revision>140</cp:revision>
  <dcterms:created xsi:type="dcterms:W3CDTF">2018-03-22T15:31:31Z</dcterms:created>
  <dcterms:modified xsi:type="dcterms:W3CDTF">2023-09-17T07:53:35Z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0x010100D78360EC22D95E48BD84466B9A9D85CD</vt:lpwstr>
  </property>
</Properties>
</file>