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57" r:id="rId2"/>
    <p:sldId id="292" r:id="rId3"/>
    <p:sldId id="293" r:id="rId4"/>
    <p:sldId id="294" r:id="rId5"/>
    <p:sldId id="262" r:id="rId6"/>
    <p:sldId id="265" r:id="rId7"/>
    <p:sldId id="269" r:id="rId8"/>
    <p:sldId id="271" r:id="rId9"/>
    <p:sldId id="272" r:id="rId10"/>
    <p:sldId id="273" r:id="rId11"/>
  </p:sldIdLst>
  <p:sldSz cx="9144000" cy="6858000" type="screen4x3"/>
  <p:notesSz cx="6807200" cy="9939338"/>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F19D5A-530B-EF53-D6E0-2712E1956741}" name="Sándor Joó" initials="SJ" userId="713d25a11fa15e10"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64" d="100"/>
          <a:sy n="64" d="100"/>
        </p:scale>
        <p:origin x="13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93F430-CB8D-465C-8470-36B28785FEF8}" type="doc">
      <dgm:prSet loTypeId="urn:microsoft.com/office/officeart/2005/8/layout/cycle5" loCatId="cycle" qsTypeId="urn:microsoft.com/office/officeart/2005/8/quickstyle/simple1" qsCatId="simple" csTypeId="urn:microsoft.com/office/officeart/2005/8/colors/accent4_1" csCatId="accent4" phldr="1"/>
      <dgm:spPr/>
      <dgm:t>
        <a:bodyPr/>
        <a:lstStyle/>
        <a:p>
          <a:endParaRPr lang="hu-HU"/>
        </a:p>
      </dgm:t>
    </dgm:pt>
    <dgm:pt modelId="{80038B4C-5454-4786-AE3B-7D1AA313DCAA}">
      <dgm:prSet phldrT="[Szöveg]" custT="1"/>
      <dgm:spPr/>
      <dgm:t>
        <a:bodyPr/>
        <a:lstStyle/>
        <a:p>
          <a:r>
            <a:rPr lang="hu-HU" sz="1100" dirty="0"/>
            <a:t>Helyzetértékelés</a:t>
          </a:r>
        </a:p>
      </dgm:t>
    </dgm:pt>
    <dgm:pt modelId="{D7B4C4BA-2470-4A03-8E26-E372FDB6A04F}" type="parTrans" cxnId="{19B58A10-D714-46E8-A7A4-997162BFB877}">
      <dgm:prSet/>
      <dgm:spPr/>
      <dgm:t>
        <a:bodyPr/>
        <a:lstStyle/>
        <a:p>
          <a:endParaRPr lang="hu-HU"/>
        </a:p>
      </dgm:t>
    </dgm:pt>
    <dgm:pt modelId="{885DFE6E-5C54-4331-B21D-B19C5E3A25A6}" type="sibTrans" cxnId="{19B58A10-D714-46E8-A7A4-997162BFB877}">
      <dgm:prSet/>
      <dgm:spPr/>
      <dgm:t>
        <a:bodyPr/>
        <a:lstStyle/>
        <a:p>
          <a:endParaRPr lang="hu-HU"/>
        </a:p>
      </dgm:t>
    </dgm:pt>
    <dgm:pt modelId="{046DCF71-2DFC-4CCB-9FDE-93280DD3ADBB}">
      <dgm:prSet phldrT="[Szöveg]" custT="1"/>
      <dgm:spPr/>
      <dgm:t>
        <a:bodyPr/>
        <a:lstStyle/>
        <a:p>
          <a:r>
            <a:rPr lang="hu-HU" sz="1100" dirty="0" err="1"/>
            <a:t>Plan</a:t>
          </a:r>
          <a:endParaRPr lang="hu-HU" sz="1100" dirty="0"/>
        </a:p>
      </dgm:t>
    </dgm:pt>
    <dgm:pt modelId="{7891DE04-85C1-43A3-A57B-F1F86D84ED14}" type="parTrans" cxnId="{3A44EFA9-BAC4-4987-BE7D-E27F3BFEEFA5}">
      <dgm:prSet/>
      <dgm:spPr/>
      <dgm:t>
        <a:bodyPr/>
        <a:lstStyle/>
        <a:p>
          <a:endParaRPr lang="hu-HU"/>
        </a:p>
      </dgm:t>
    </dgm:pt>
    <dgm:pt modelId="{7AE43745-01FB-4516-9F1B-B54259F1A24F}" type="sibTrans" cxnId="{3A44EFA9-BAC4-4987-BE7D-E27F3BFEEFA5}">
      <dgm:prSet/>
      <dgm:spPr/>
      <dgm:t>
        <a:bodyPr/>
        <a:lstStyle/>
        <a:p>
          <a:endParaRPr lang="hu-HU"/>
        </a:p>
      </dgm:t>
    </dgm:pt>
    <dgm:pt modelId="{92753ECC-2DF3-4CC7-8A5B-C72DA48FA436}">
      <dgm:prSet phldrT="[Szöveg]" custT="1"/>
      <dgm:spPr/>
      <dgm:t>
        <a:bodyPr/>
        <a:lstStyle/>
        <a:p>
          <a:r>
            <a:rPr lang="hu-HU" sz="1100" dirty="0" err="1"/>
            <a:t>Do</a:t>
          </a:r>
          <a:endParaRPr lang="hu-HU" sz="1100" dirty="0"/>
        </a:p>
      </dgm:t>
    </dgm:pt>
    <dgm:pt modelId="{E49D4434-DBA6-49F0-B902-28C6E519D2E0}" type="parTrans" cxnId="{C7D728D0-B5FB-4777-B359-C5CD3777B44B}">
      <dgm:prSet/>
      <dgm:spPr/>
      <dgm:t>
        <a:bodyPr/>
        <a:lstStyle/>
        <a:p>
          <a:endParaRPr lang="hu-HU"/>
        </a:p>
      </dgm:t>
    </dgm:pt>
    <dgm:pt modelId="{FD3A3AA7-9F58-4C55-8336-3078F198EB57}" type="sibTrans" cxnId="{C7D728D0-B5FB-4777-B359-C5CD3777B44B}">
      <dgm:prSet/>
      <dgm:spPr/>
      <dgm:t>
        <a:bodyPr/>
        <a:lstStyle/>
        <a:p>
          <a:endParaRPr lang="hu-HU"/>
        </a:p>
      </dgm:t>
    </dgm:pt>
    <dgm:pt modelId="{5A93DBFF-F6EE-4E0F-ACC8-8A633148893C}">
      <dgm:prSet phldrT="[Szöveg]" custT="1"/>
      <dgm:spPr/>
      <dgm:t>
        <a:bodyPr/>
        <a:lstStyle/>
        <a:p>
          <a:r>
            <a:rPr lang="hu-HU" sz="1100" dirty="0" err="1"/>
            <a:t>Control</a:t>
          </a:r>
          <a:endParaRPr lang="hu-HU" sz="1100" dirty="0"/>
        </a:p>
      </dgm:t>
    </dgm:pt>
    <dgm:pt modelId="{4C3661E4-2B62-4630-8CBB-3BCA98DE4060}" type="parTrans" cxnId="{C09AAFF1-D580-40B6-98D2-5529F9E502DE}">
      <dgm:prSet/>
      <dgm:spPr/>
      <dgm:t>
        <a:bodyPr/>
        <a:lstStyle/>
        <a:p>
          <a:endParaRPr lang="hu-HU"/>
        </a:p>
      </dgm:t>
    </dgm:pt>
    <dgm:pt modelId="{72686764-CBBC-4109-BFBC-8986F81B2F99}" type="sibTrans" cxnId="{C09AAFF1-D580-40B6-98D2-5529F9E502DE}">
      <dgm:prSet/>
      <dgm:spPr/>
      <dgm:t>
        <a:bodyPr/>
        <a:lstStyle/>
        <a:p>
          <a:endParaRPr lang="hu-HU"/>
        </a:p>
      </dgm:t>
    </dgm:pt>
    <dgm:pt modelId="{6441612A-FCC6-49EF-8141-9CF796A5EE14}" type="pres">
      <dgm:prSet presAssocID="{D693F430-CB8D-465C-8470-36B28785FEF8}" presName="cycle" presStyleCnt="0">
        <dgm:presLayoutVars>
          <dgm:dir/>
          <dgm:resizeHandles val="exact"/>
        </dgm:presLayoutVars>
      </dgm:prSet>
      <dgm:spPr/>
    </dgm:pt>
    <dgm:pt modelId="{F1286569-6794-4B8B-8019-16F44266912D}" type="pres">
      <dgm:prSet presAssocID="{80038B4C-5454-4786-AE3B-7D1AA313DCAA}" presName="node" presStyleLbl="node1" presStyleIdx="0" presStyleCnt="4" custScaleX="178558">
        <dgm:presLayoutVars>
          <dgm:bulletEnabled val="1"/>
        </dgm:presLayoutVars>
      </dgm:prSet>
      <dgm:spPr/>
    </dgm:pt>
    <dgm:pt modelId="{416A2930-BBD1-41C8-B56E-BEB152A17ADF}" type="pres">
      <dgm:prSet presAssocID="{80038B4C-5454-4786-AE3B-7D1AA313DCAA}" presName="spNode" presStyleCnt="0"/>
      <dgm:spPr/>
    </dgm:pt>
    <dgm:pt modelId="{DF78DAAF-11F6-4B82-A013-E71AED66DE6F}" type="pres">
      <dgm:prSet presAssocID="{885DFE6E-5C54-4331-B21D-B19C5E3A25A6}" presName="sibTrans" presStyleLbl="sibTrans1D1" presStyleIdx="0" presStyleCnt="4"/>
      <dgm:spPr/>
    </dgm:pt>
    <dgm:pt modelId="{F19F3D41-3D65-4BBD-95DD-19AD1016EFAA}" type="pres">
      <dgm:prSet presAssocID="{046DCF71-2DFC-4CCB-9FDE-93280DD3ADBB}" presName="node" presStyleLbl="node1" presStyleIdx="1" presStyleCnt="4">
        <dgm:presLayoutVars>
          <dgm:bulletEnabled val="1"/>
        </dgm:presLayoutVars>
      </dgm:prSet>
      <dgm:spPr/>
    </dgm:pt>
    <dgm:pt modelId="{E1647525-7879-4A76-9449-5B1F680B4CD1}" type="pres">
      <dgm:prSet presAssocID="{046DCF71-2DFC-4CCB-9FDE-93280DD3ADBB}" presName="spNode" presStyleCnt="0"/>
      <dgm:spPr/>
    </dgm:pt>
    <dgm:pt modelId="{FC20F404-75D9-40AF-8151-B93C20904A97}" type="pres">
      <dgm:prSet presAssocID="{7AE43745-01FB-4516-9F1B-B54259F1A24F}" presName="sibTrans" presStyleLbl="sibTrans1D1" presStyleIdx="1" presStyleCnt="4"/>
      <dgm:spPr/>
    </dgm:pt>
    <dgm:pt modelId="{A85FAC8E-A890-4493-B359-B27ED0DC834C}" type="pres">
      <dgm:prSet presAssocID="{92753ECC-2DF3-4CC7-8A5B-C72DA48FA436}" presName="node" presStyleLbl="node1" presStyleIdx="2" presStyleCnt="4" custScaleX="115146">
        <dgm:presLayoutVars>
          <dgm:bulletEnabled val="1"/>
        </dgm:presLayoutVars>
      </dgm:prSet>
      <dgm:spPr/>
    </dgm:pt>
    <dgm:pt modelId="{4B2F43AF-80C9-43D6-9F9D-B7D7694CDD81}" type="pres">
      <dgm:prSet presAssocID="{92753ECC-2DF3-4CC7-8A5B-C72DA48FA436}" presName="spNode" presStyleCnt="0"/>
      <dgm:spPr/>
    </dgm:pt>
    <dgm:pt modelId="{E4A16077-F362-4406-931B-21A54224074D}" type="pres">
      <dgm:prSet presAssocID="{FD3A3AA7-9F58-4C55-8336-3078F198EB57}" presName="sibTrans" presStyleLbl="sibTrans1D1" presStyleIdx="2" presStyleCnt="4"/>
      <dgm:spPr/>
    </dgm:pt>
    <dgm:pt modelId="{8499A76E-11EC-42FB-9B81-9DF774FE54DA}" type="pres">
      <dgm:prSet presAssocID="{5A93DBFF-F6EE-4E0F-ACC8-8A633148893C}" presName="node" presStyleLbl="node1" presStyleIdx="3" presStyleCnt="4">
        <dgm:presLayoutVars>
          <dgm:bulletEnabled val="1"/>
        </dgm:presLayoutVars>
      </dgm:prSet>
      <dgm:spPr/>
    </dgm:pt>
    <dgm:pt modelId="{BD802DD9-A0CC-40B5-BF54-10165BD7F410}" type="pres">
      <dgm:prSet presAssocID="{5A93DBFF-F6EE-4E0F-ACC8-8A633148893C}" presName="spNode" presStyleCnt="0"/>
      <dgm:spPr/>
    </dgm:pt>
    <dgm:pt modelId="{62AAAFC5-7699-457C-BB89-8DD9827CCF4F}" type="pres">
      <dgm:prSet presAssocID="{72686764-CBBC-4109-BFBC-8986F81B2F99}" presName="sibTrans" presStyleLbl="sibTrans1D1" presStyleIdx="3" presStyleCnt="4"/>
      <dgm:spPr/>
    </dgm:pt>
  </dgm:ptLst>
  <dgm:cxnLst>
    <dgm:cxn modelId="{B1259701-3D89-406C-B7EB-FF0FA0EB9839}" type="presOf" srcId="{D693F430-CB8D-465C-8470-36B28785FEF8}" destId="{6441612A-FCC6-49EF-8141-9CF796A5EE14}" srcOrd="0" destOrd="0" presId="urn:microsoft.com/office/officeart/2005/8/layout/cycle5"/>
    <dgm:cxn modelId="{45525006-F4BB-4845-BDFE-A98337268485}" type="presOf" srcId="{FD3A3AA7-9F58-4C55-8336-3078F198EB57}" destId="{E4A16077-F362-4406-931B-21A54224074D}" srcOrd="0" destOrd="0" presId="urn:microsoft.com/office/officeart/2005/8/layout/cycle5"/>
    <dgm:cxn modelId="{19B58A10-D714-46E8-A7A4-997162BFB877}" srcId="{D693F430-CB8D-465C-8470-36B28785FEF8}" destId="{80038B4C-5454-4786-AE3B-7D1AA313DCAA}" srcOrd="0" destOrd="0" parTransId="{D7B4C4BA-2470-4A03-8E26-E372FDB6A04F}" sibTransId="{885DFE6E-5C54-4331-B21D-B19C5E3A25A6}"/>
    <dgm:cxn modelId="{5C27D618-5707-4C51-BF40-DF46937370C3}" type="presOf" srcId="{72686764-CBBC-4109-BFBC-8986F81B2F99}" destId="{62AAAFC5-7699-457C-BB89-8DD9827CCF4F}" srcOrd="0" destOrd="0" presId="urn:microsoft.com/office/officeart/2005/8/layout/cycle5"/>
    <dgm:cxn modelId="{10C04E72-7E73-4AB8-9DDA-CD85354BE524}" type="presOf" srcId="{5A93DBFF-F6EE-4E0F-ACC8-8A633148893C}" destId="{8499A76E-11EC-42FB-9B81-9DF774FE54DA}" srcOrd="0" destOrd="0" presId="urn:microsoft.com/office/officeart/2005/8/layout/cycle5"/>
    <dgm:cxn modelId="{B870C978-519F-436B-8F97-606A785C32B1}" type="presOf" srcId="{885DFE6E-5C54-4331-B21D-B19C5E3A25A6}" destId="{DF78DAAF-11F6-4B82-A013-E71AED66DE6F}" srcOrd="0" destOrd="0" presId="urn:microsoft.com/office/officeart/2005/8/layout/cycle5"/>
    <dgm:cxn modelId="{85E6988A-1645-454C-B514-3E99CDB1E240}" type="presOf" srcId="{92753ECC-2DF3-4CC7-8A5B-C72DA48FA436}" destId="{A85FAC8E-A890-4493-B359-B27ED0DC834C}" srcOrd="0" destOrd="0" presId="urn:microsoft.com/office/officeart/2005/8/layout/cycle5"/>
    <dgm:cxn modelId="{7AA87093-4656-403C-A687-BB7C53967980}" type="presOf" srcId="{046DCF71-2DFC-4CCB-9FDE-93280DD3ADBB}" destId="{F19F3D41-3D65-4BBD-95DD-19AD1016EFAA}" srcOrd="0" destOrd="0" presId="urn:microsoft.com/office/officeart/2005/8/layout/cycle5"/>
    <dgm:cxn modelId="{4525AF9A-FDE2-4FC1-AB03-35ABC1EBB9AE}" type="presOf" srcId="{80038B4C-5454-4786-AE3B-7D1AA313DCAA}" destId="{F1286569-6794-4B8B-8019-16F44266912D}" srcOrd="0" destOrd="0" presId="urn:microsoft.com/office/officeart/2005/8/layout/cycle5"/>
    <dgm:cxn modelId="{3A44EFA9-BAC4-4987-BE7D-E27F3BFEEFA5}" srcId="{D693F430-CB8D-465C-8470-36B28785FEF8}" destId="{046DCF71-2DFC-4CCB-9FDE-93280DD3ADBB}" srcOrd="1" destOrd="0" parTransId="{7891DE04-85C1-43A3-A57B-F1F86D84ED14}" sibTransId="{7AE43745-01FB-4516-9F1B-B54259F1A24F}"/>
    <dgm:cxn modelId="{C7D728D0-B5FB-4777-B359-C5CD3777B44B}" srcId="{D693F430-CB8D-465C-8470-36B28785FEF8}" destId="{92753ECC-2DF3-4CC7-8A5B-C72DA48FA436}" srcOrd="2" destOrd="0" parTransId="{E49D4434-DBA6-49F0-B902-28C6E519D2E0}" sibTransId="{FD3A3AA7-9F58-4C55-8336-3078F198EB57}"/>
    <dgm:cxn modelId="{B42888DF-00FF-4677-A43F-158A13DFF12A}" type="presOf" srcId="{7AE43745-01FB-4516-9F1B-B54259F1A24F}" destId="{FC20F404-75D9-40AF-8151-B93C20904A97}" srcOrd="0" destOrd="0" presId="urn:microsoft.com/office/officeart/2005/8/layout/cycle5"/>
    <dgm:cxn modelId="{C09AAFF1-D580-40B6-98D2-5529F9E502DE}" srcId="{D693F430-CB8D-465C-8470-36B28785FEF8}" destId="{5A93DBFF-F6EE-4E0F-ACC8-8A633148893C}" srcOrd="3" destOrd="0" parTransId="{4C3661E4-2B62-4630-8CBB-3BCA98DE4060}" sibTransId="{72686764-CBBC-4109-BFBC-8986F81B2F99}"/>
    <dgm:cxn modelId="{BC5C5144-361A-4580-B721-EC16A0B2674D}" type="presParOf" srcId="{6441612A-FCC6-49EF-8141-9CF796A5EE14}" destId="{F1286569-6794-4B8B-8019-16F44266912D}" srcOrd="0" destOrd="0" presId="urn:microsoft.com/office/officeart/2005/8/layout/cycle5"/>
    <dgm:cxn modelId="{66C60D65-AE25-4098-89E6-89ACC25CC3E5}" type="presParOf" srcId="{6441612A-FCC6-49EF-8141-9CF796A5EE14}" destId="{416A2930-BBD1-41C8-B56E-BEB152A17ADF}" srcOrd="1" destOrd="0" presId="urn:microsoft.com/office/officeart/2005/8/layout/cycle5"/>
    <dgm:cxn modelId="{88941D1E-405D-4B73-A939-B2990443BFEC}" type="presParOf" srcId="{6441612A-FCC6-49EF-8141-9CF796A5EE14}" destId="{DF78DAAF-11F6-4B82-A013-E71AED66DE6F}" srcOrd="2" destOrd="0" presId="urn:microsoft.com/office/officeart/2005/8/layout/cycle5"/>
    <dgm:cxn modelId="{BCC8C966-C736-49FE-A598-7981F475D83E}" type="presParOf" srcId="{6441612A-FCC6-49EF-8141-9CF796A5EE14}" destId="{F19F3D41-3D65-4BBD-95DD-19AD1016EFAA}" srcOrd="3" destOrd="0" presId="urn:microsoft.com/office/officeart/2005/8/layout/cycle5"/>
    <dgm:cxn modelId="{B11D9D25-767C-484C-84C6-4446544030CF}" type="presParOf" srcId="{6441612A-FCC6-49EF-8141-9CF796A5EE14}" destId="{E1647525-7879-4A76-9449-5B1F680B4CD1}" srcOrd="4" destOrd="0" presId="urn:microsoft.com/office/officeart/2005/8/layout/cycle5"/>
    <dgm:cxn modelId="{B8597A2D-A651-49A7-B7B5-5101B7539BF8}" type="presParOf" srcId="{6441612A-FCC6-49EF-8141-9CF796A5EE14}" destId="{FC20F404-75D9-40AF-8151-B93C20904A97}" srcOrd="5" destOrd="0" presId="urn:microsoft.com/office/officeart/2005/8/layout/cycle5"/>
    <dgm:cxn modelId="{33CE42DA-0D8F-4911-8A1B-329DA8D26B6F}" type="presParOf" srcId="{6441612A-FCC6-49EF-8141-9CF796A5EE14}" destId="{A85FAC8E-A890-4493-B359-B27ED0DC834C}" srcOrd="6" destOrd="0" presId="urn:microsoft.com/office/officeart/2005/8/layout/cycle5"/>
    <dgm:cxn modelId="{03816A8A-8F86-4469-AAF9-D0114C695FDF}" type="presParOf" srcId="{6441612A-FCC6-49EF-8141-9CF796A5EE14}" destId="{4B2F43AF-80C9-43D6-9F9D-B7D7694CDD81}" srcOrd="7" destOrd="0" presId="urn:microsoft.com/office/officeart/2005/8/layout/cycle5"/>
    <dgm:cxn modelId="{199576CB-D2F1-47F0-9BB2-A9F4575F5594}" type="presParOf" srcId="{6441612A-FCC6-49EF-8141-9CF796A5EE14}" destId="{E4A16077-F362-4406-931B-21A54224074D}" srcOrd="8" destOrd="0" presId="urn:microsoft.com/office/officeart/2005/8/layout/cycle5"/>
    <dgm:cxn modelId="{B9459C9D-8813-4244-B7FC-7BD8CCD29CFD}" type="presParOf" srcId="{6441612A-FCC6-49EF-8141-9CF796A5EE14}" destId="{8499A76E-11EC-42FB-9B81-9DF774FE54DA}" srcOrd="9" destOrd="0" presId="urn:microsoft.com/office/officeart/2005/8/layout/cycle5"/>
    <dgm:cxn modelId="{ECFA4D7D-96BE-4021-818E-4432DCB29299}" type="presParOf" srcId="{6441612A-FCC6-49EF-8141-9CF796A5EE14}" destId="{BD802DD9-A0CC-40B5-BF54-10165BD7F410}" srcOrd="10" destOrd="0" presId="urn:microsoft.com/office/officeart/2005/8/layout/cycle5"/>
    <dgm:cxn modelId="{CF7FE1FD-B242-43EA-8818-74E79160BEA1}" type="presParOf" srcId="{6441612A-FCC6-49EF-8141-9CF796A5EE14}" destId="{62AAAFC5-7699-457C-BB89-8DD9827CCF4F}"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286569-6794-4B8B-8019-16F44266912D}">
      <dsp:nvSpPr>
        <dsp:cNvPr id="0" name=""/>
        <dsp:cNvSpPr/>
      </dsp:nvSpPr>
      <dsp:spPr>
        <a:xfrm>
          <a:off x="581536" y="125876"/>
          <a:ext cx="1521224" cy="553767"/>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hu-HU" sz="1100" kern="1200" dirty="0"/>
            <a:t>Helyzetértékelés</a:t>
          </a:r>
        </a:p>
      </dsp:txBody>
      <dsp:txXfrm>
        <a:off x="608569" y="152909"/>
        <a:ext cx="1467158" cy="499701"/>
      </dsp:txXfrm>
    </dsp:sp>
    <dsp:sp modelId="{DF78DAAF-11F6-4B82-A013-E71AED66DE6F}">
      <dsp:nvSpPr>
        <dsp:cNvPr id="0" name=""/>
        <dsp:cNvSpPr/>
      </dsp:nvSpPr>
      <dsp:spPr>
        <a:xfrm>
          <a:off x="262196" y="566638"/>
          <a:ext cx="1832145" cy="1832145"/>
        </a:xfrm>
        <a:custGeom>
          <a:avLst/>
          <a:gdLst/>
          <a:ahLst/>
          <a:cxnLst/>
          <a:rect l="0" t="0" r="0" b="0"/>
          <a:pathLst>
            <a:path>
              <a:moveTo>
                <a:pt x="1443727" y="167226"/>
              </a:moveTo>
              <a:arcTo wR="916072" hR="916072" stAng="18310166" swAng="1179668"/>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F19F3D41-3D65-4BBD-95DD-19AD1016EFAA}">
      <dsp:nvSpPr>
        <dsp:cNvPr id="0" name=""/>
        <dsp:cNvSpPr/>
      </dsp:nvSpPr>
      <dsp:spPr>
        <a:xfrm>
          <a:off x="1832246" y="1041949"/>
          <a:ext cx="851949" cy="553767"/>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hu-HU" sz="1100" kern="1200" dirty="0" err="1"/>
            <a:t>Plan</a:t>
          </a:r>
          <a:endParaRPr lang="hu-HU" sz="1100" kern="1200" dirty="0"/>
        </a:p>
      </dsp:txBody>
      <dsp:txXfrm>
        <a:off x="1859279" y="1068982"/>
        <a:ext cx="797883" cy="499701"/>
      </dsp:txXfrm>
    </dsp:sp>
    <dsp:sp modelId="{FC20F404-75D9-40AF-8151-B93C20904A97}">
      <dsp:nvSpPr>
        <dsp:cNvPr id="0" name=""/>
        <dsp:cNvSpPr/>
      </dsp:nvSpPr>
      <dsp:spPr>
        <a:xfrm>
          <a:off x="426075" y="402760"/>
          <a:ext cx="1832145" cy="1832145"/>
        </a:xfrm>
        <a:custGeom>
          <a:avLst/>
          <a:gdLst/>
          <a:ahLst/>
          <a:cxnLst/>
          <a:rect l="0" t="0" r="0" b="0"/>
          <a:pathLst>
            <a:path>
              <a:moveTo>
                <a:pt x="1743334" y="1309554"/>
              </a:moveTo>
              <a:arcTo wR="916072" hR="916072" stAng="1526266" swAng="1460653"/>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A85FAC8E-A890-4493-B359-B27ED0DC834C}">
      <dsp:nvSpPr>
        <dsp:cNvPr id="0" name=""/>
        <dsp:cNvSpPr/>
      </dsp:nvSpPr>
      <dsp:spPr>
        <a:xfrm>
          <a:off x="851655" y="1958022"/>
          <a:ext cx="980986" cy="553767"/>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hu-HU" sz="1100" kern="1200" dirty="0" err="1"/>
            <a:t>Do</a:t>
          </a:r>
          <a:endParaRPr lang="hu-HU" sz="1100" kern="1200" dirty="0"/>
        </a:p>
      </dsp:txBody>
      <dsp:txXfrm>
        <a:off x="878688" y="1985055"/>
        <a:ext cx="926920" cy="499701"/>
      </dsp:txXfrm>
    </dsp:sp>
    <dsp:sp modelId="{E4A16077-F362-4406-931B-21A54224074D}">
      <dsp:nvSpPr>
        <dsp:cNvPr id="0" name=""/>
        <dsp:cNvSpPr/>
      </dsp:nvSpPr>
      <dsp:spPr>
        <a:xfrm>
          <a:off x="426075" y="402760"/>
          <a:ext cx="1832145" cy="1832145"/>
        </a:xfrm>
        <a:custGeom>
          <a:avLst/>
          <a:gdLst/>
          <a:ahLst/>
          <a:cxnLst/>
          <a:rect l="0" t="0" r="0" b="0"/>
          <a:pathLst>
            <a:path>
              <a:moveTo>
                <a:pt x="324566" y="1615579"/>
              </a:moveTo>
              <a:arcTo wR="916072" hR="916072" stAng="7813081" swAng="1460653"/>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8499A76E-11EC-42FB-9B81-9DF774FE54DA}">
      <dsp:nvSpPr>
        <dsp:cNvPr id="0" name=""/>
        <dsp:cNvSpPr/>
      </dsp:nvSpPr>
      <dsp:spPr>
        <a:xfrm>
          <a:off x="100" y="1041949"/>
          <a:ext cx="851949" cy="553767"/>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hu-HU" sz="1100" kern="1200" dirty="0" err="1"/>
            <a:t>Control</a:t>
          </a:r>
          <a:endParaRPr lang="hu-HU" sz="1100" kern="1200" dirty="0"/>
        </a:p>
      </dsp:txBody>
      <dsp:txXfrm>
        <a:off x="27133" y="1068982"/>
        <a:ext cx="797883" cy="499701"/>
      </dsp:txXfrm>
    </dsp:sp>
    <dsp:sp modelId="{62AAAFC5-7699-457C-BB89-8DD9827CCF4F}">
      <dsp:nvSpPr>
        <dsp:cNvPr id="0" name=""/>
        <dsp:cNvSpPr/>
      </dsp:nvSpPr>
      <dsp:spPr>
        <a:xfrm>
          <a:off x="589954" y="566638"/>
          <a:ext cx="1832145" cy="1832145"/>
        </a:xfrm>
        <a:custGeom>
          <a:avLst/>
          <a:gdLst/>
          <a:ahLst/>
          <a:cxnLst/>
          <a:rect l="0" t="0" r="0" b="0"/>
          <a:pathLst>
            <a:path>
              <a:moveTo>
                <a:pt x="167226" y="388418"/>
              </a:moveTo>
              <a:arcTo wR="916072" hR="916072" stAng="12910166" swAng="1179668"/>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755D0615-974A-4C28-A3C6-3E094017A666}" type="datetimeFigureOut">
              <a:rPr lang="hu-HU" smtClean="0"/>
              <a:t>2024. 09. 13.</a:t>
            </a:fld>
            <a:endParaRPr lang="hu-HU"/>
          </a:p>
        </p:txBody>
      </p:sp>
      <p:sp>
        <p:nvSpPr>
          <p:cNvPr id="4" name="Diakép helye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6A29D77-E42A-40C4-AF65-5369E8F48E52}" type="slidenum">
              <a:rPr lang="hu-HU" smtClean="0"/>
              <a:t>‹#›</a:t>
            </a:fld>
            <a:endParaRPr lang="hu-HU"/>
          </a:p>
        </p:txBody>
      </p:sp>
    </p:spTree>
    <p:extLst>
      <p:ext uri="{BB962C8B-B14F-4D97-AF65-F5344CB8AC3E}">
        <p14:creationId xmlns:p14="http://schemas.microsoft.com/office/powerpoint/2010/main" val="4273120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hu-HU"/>
              <a:t>Mintacím szerkesztése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9F942F9D-9A90-4205-A5C0-976B4EFA3D33}" type="datetimeFigureOut">
              <a:rPr lang="hu-HU" smtClean="0"/>
              <a:t>2024. 09. 13.</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1403881C-B4B5-42A6-B8BC-0A827757A2AA}" type="slidenum">
              <a:rPr lang="hu-HU" smtClean="0"/>
              <a:t>‹#›</a:t>
            </a:fld>
            <a:endParaRPr lang="hu-HU"/>
          </a:p>
        </p:txBody>
      </p:sp>
    </p:spTree>
    <p:extLst>
      <p:ext uri="{BB962C8B-B14F-4D97-AF65-F5344CB8AC3E}">
        <p14:creationId xmlns:p14="http://schemas.microsoft.com/office/powerpoint/2010/main" val="2893483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ím és tartalom">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F942F9D-9A90-4205-A5C0-976B4EFA3D33}" type="datetimeFigureOut">
              <a:rPr lang="hu-HU" smtClean="0"/>
              <a:t>2024. 09. 13.</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a:xfrm>
            <a:off x="6983210" y="6439284"/>
            <a:ext cx="2057400" cy="365125"/>
          </a:xfrm>
        </p:spPr>
        <p:txBody>
          <a:bodyPr/>
          <a:lstStyle>
            <a:lvl1pPr>
              <a:defRPr>
                <a:latin typeface="Palatino Linotype" panose="02040502050505030304" pitchFamily="18" charset="0"/>
              </a:defRPr>
            </a:lvl1pPr>
          </a:lstStyle>
          <a:p>
            <a:fld id="{1403881C-B4B5-42A6-B8BC-0A827757A2AA}" type="slidenum">
              <a:rPr lang="hu-HU" smtClean="0"/>
              <a:pPr/>
              <a:t>‹#›</a:t>
            </a:fld>
            <a:endParaRPr lang="hu-HU"/>
          </a:p>
        </p:txBody>
      </p:sp>
      <p:pic>
        <p:nvPicPr>
          <p:cNvPr id="7" name="Kép 6" descr="\\Expertmc\expert\Projektek\Expert NAP\honlap\expert_logo.gif"/>
          <p:cNvPicPr/>
          <p:nvPr userDrawn="1"/>
        </p:nvPicPr>
        <p:blipFill>
          <a:blip r:embed="rId2"/>
          <a:srcRect/>
          <a:stretch>
            <a:fillRect/>
          </a:stretch>
        </p:blipFill>
        <p:spPr bwMode="auto">
          <a:xfrm>
            <a:off x="7817600" y="68460"/>
            <a:ext cx="1223010" cy="382905"/>
          </a:xfrm>
          <a:prstGeom prst="rect">
            <a:avLst/>
          </a:prstGeom>
          <a:noFill/>
          <a:ln w="9525">
            <a:noFill/>
            <a:miter lim="800000"/>
            <a:headEnd/>
            <a:tailEnd/>
          </a:ln>
        </p:spPr>
      </p:pic>
    </p:spTree>
    <p:extLst>
      <p:ext uri="{BB962C8B-B14F-4D97-AF65-F5344CB8AC3E}">
        <p14:creationId xmlns:p14="http://schemas.microsoft.com/office/powerpoint/2010/main" val="2909716554"/>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hu-HU"/>
              <a:t>Mintacím szerkesztése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942F9D-9A90-4205-A5C0-976B4EFA3D33}" type="datetimeFigureOut">
              <a:rPr lang="hu-HU" smtClean="0"/>
              <a:t>2024. 09. 13.</a:t>
            </a:fld>
            <a:endParaRPr lang="hu-HU"/>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3881C-B4B5-42A6-B8BC-0A827757A2AA}" type="slidenum">
              <a:rPr lang="hu-HU" smtClean="0"/>
              <a:t>‹#›</a:t>
            </a:fld>
            <a:endParaRPr lang="hu-HU"/>
          </a:p>
        </p:txBody>
      </p:sp>
    </p:spTree>
    <p:extLst>
      <p:ext uri="{BB962C8B-B14F-4D97-AF65-F5344CB8AC3E}">
        <p14:creationId xmlns:p14="http://schemas.microsoft.com/office/powerpoint/2010/main" val="2566702909"/>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4.png"/><Relationship Id="rId4" Type="http://schemas.openxmlformats.org/officeDocument/2006/relationships/image" Target="../media/image5.png"/><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8.png"/><Relationship Id="rId3" Type="http://schemas.openxmlformats.org/officeDocument/2006/relationships/image" Target="../media/image10.jpeg"/><Relationship Id="rId7" Type="http://schemas.openxmlformats.org/officeDocument/2006/relationships/image" Target="../media/image14.png"/><Relationship Id="rId12"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6.png"/><Relationship Id="rId5" Type="http://schemas.openxmlformats.org/officeDocument/2006/relationships/image" Target="../media/image12.jpeg"/><Relationship Id="rId10" Type="http://schemas.openxmlformats.org/officeDocument/2006/relationships/image" Target="../media/image5.png"/><Relationship Id="rId4" Type="http://schemas.openxmlformats.org/officeDocument/2006/relationships/image" Target="../media/image11.png"/><Relationship Id="rId9" Type="http://schemas.openxmlformats.org/officeDocument/2006/relationships/image" Target="../media/image4.jpe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6.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Alcím 2"/>
          <p:cNvSpPr>
            <a:spLocks noGrp="1"/>
          </p:cNvSpPr>
          <p:nvPr>
            <p:ph type="subTitle" idx="1"/>
          </p:nvPr>
        </p:nvSpPr>
        <p:spPr>
          <a:xfrm>
            <a:off x="1161473" y="3062303"/>
            <a:ext cx="6858000" cy="1655762"/>
          </a:xfrm>
        </p:spPr>
        <p:txBody>
          <a:bodyPr>
            <a:noAutofit/>
          </a:bodyPr>
          <a:lstStyle/>
          <a:p>
            <a:pPr>
              <a:lnSpc>
                <a:spcPct val="100000"/>
              </a:lnSpc>
              <a:spcAft>
                <a:spcPts val="600"/>
              </a:spcAft>
            </a:pPr>
            <a:r>
              <a:rPr lang="en-GB" sz="1800" cap="small" dirty="0">
                <a:latin typeface="Palatino Linotype" panose="02040502050505030304" pitchFamily="18" charset="0"/>
              </a:rPr>
              <a:t>Development of Balance Scorecard-based indicator system for the University of Veterinary Medicine Budapest </a:t>
            </a:r>
            <a:br>
              <a:rPr lang="en-GB" sz="1800" cap="small" dirty="0">
                <a:latin typeface="Palatino Linotype" panose="02040502050505030304" pitchFamily="18" charset="0"/>
              </a:rPr>
            </a:br>
            <a:endParaRPr lang="en-GB" sz="1800" cap="small" dirty="0">
              <a:latin typeface="Palatino Linotype" panose="02040502050505030304" pitchFamily="18" charset="0"/>
            </a:endParaRPr>
          </a:p>
          <a:p>
            <a:pPr>
              <a:lnSpc>
                <a:spcPct val="100000"/>
              </a:lnSpc>
              <a:spcAft>
                <a:spcPts val="600"/>
              </a:spcAft>
            </a:pPr>
            <a:endParaRPr lang="hu-HU" sz="1800" cap="small" spc="300" dirty="0">
              <a:solidFill>
                <a:srgbClr val="C00000"/>
              </a:solidFill>
              <a:latin typeface="Palatino Linotype" panose="02040502050505030304" pitchFamily="18" charset="0"/>
            </a:endParaRPr>
          </a:p>
          <a:p>
            <a:pPr>
              <a:lnSpc>
                <a:spcPct val="100000"/>
              </a:lnSpc>
              <a:spcAft>
                <a:spcPts val="600"/>
              </a:spcAft>
            </a:pPr>
            <a:r>
              <a:rPr lang="en-GB" sz="1600" dirty="0">
                <a:latin typeface="Palatino Linotype" panose="02040502050505030304" pitchFamily="18" charset="0"/>
              </a:rPr>
              <a:t>20 March</a:t>
            </a:r>
            <a:r>
              <a:rPr lang="hu-HU" sz="1600" dirty="0">
                <a:latin typeface="Palatino Linotype" panose="02040502050505030304" pitchFamily="18" charset="0"/>
              </a:rPr>
              <a:t>,</a:t>
            </a:r>
            <a:r>
              <a:rPr lang="en-GB" sz="1600" dirty="0">
                <a:latin typeface="Palatino Linotype" panose="02040502050505030304" pitchFamily="18" charset="0"/>
              </a:rPr>
              <a:t> 2024</a:t>
            </a:r>
          </a:p>
          <a:p>
            <a:pPr>
              <a:lnSpc>
                <a:spcPct val="100000"/>
              </a:lnSpc>
              <a:spcAft>
                <a:spcPts val="600"/>
              </a:spcAft>
            </a:pPr>
            <a:endParaRPr lang="hu-HU" sz="1800" cap="small" dirty="0">
              <a:latin typeface="Palatino Linotype" panose="02040502050505030304" pitchFamily="18" charset="0"/>
            </a:endParaRPr>
          </a:p>
        </p:txBody>
      </p:sp>
      <p:pic>
        <p:nvPicPr>
          <p:cNvPr id="4" name="Kép 3"/>
          <p:cNvPicPr>
            <a:picLocks noChangeAspect="1"/>
          </p:cNvPicPr>
          <p:nvPr/>
        </p:nvPicPr>
        <p:blipFill>
          <a:blip r:embed="rId2"/>
          <a:stretch>
            <a:fillRect/>
          </a:stretch>
        </p:blipFill>
        <p:spPr>
          <a:xfrm>
            <a:off x="3435943" y="461369"/>
            <a:ext cx="2309060" cy="2370025"/>
          </a:xfrm>
          <a:prstGeom prst="rect">
            <a:avLst/>
          </a:prstGeom>
        </p:spPr>
      </p:pic>
    </p:spTree>
    <p:extLst>
      <p:ext uri="{BB962C8B-B14F-4D97-AF65-F5344CB8AC3E}">
        <p14:creationId xmlns:p14="http://schemas.microsoft.com/office/powerpoint/2010/main" val="863899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 name="Téglalap 54"/>
          <p:cNvSpPr/>
          <p:nvPr/>
        </p:nvSpPr>
        <p:spPr>
          <a:xfrm>
            <a:off x="97362" y="3152563"/>
            <a:ext cx="8950036" cy="9030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45" name="Téglalap 44"/>
          <p:cNvSpPr/>
          <p:nvPr/>
        </p:nvSpPr>
        <p:spPr>
          <a:xfrm>
            <a:off x="493269" y="3226267"/>
            <a:ext cx="1277553" cy="49637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49" name="Szövegdoboz 48"/>
          <p:cNvSpPr txBox="1"/>
          <p:nvPr/>
        </p:nvSpPr>
        <p:spPr>
          <a:xfrm>
            <a:off x="645314" y="3259848"/>
            <a:ext cx="1188000" cy="400110"/>
          </a:xfrm>
          <a:prstGeom prst="rect">
            <a:avLst/>
          </a:prstGeom>
          <a:noFill/>
        </p:spPr>
        <p:txBody>
          <a:bodyPr wrap="square" rtlCol="0">
            <a:spAutoFit/>
          </a:bodyPr>
          <a:lstStyle/>
          <a:p>
            <a:pPr algn="ctr"/>
            <a:r>
              <a:rPr lang="en-GB" sz="1000" cap="small">
                <a:latin typeface="Palatino Linotype" panose="02040502050505030304" pitchFamily="18" charset="0"/>
              </a:rPr>
              <a:t>Human resources</a:t>
            </a:r>
          </a:p>
        </p:txBody>
      </p:sp>
      <p:sp>
        <p:nvSpPr>
          <p:cNvPr id="12" name="Téglalap 11"/>
          <p:cNvSpPr/>
          <p:nvPr/>
        </p:nvSpPr>
        <p:spPr>
          <a:xfrm>
            <a:off x="97362" y="1170054"/>
            <a:ext cx="8950036" cy="8583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15" name="Téglalap 14"/>
          <p:cNvSpPr/>
          <p:nvPr/>
        </p:nvSpPr>
        <p:spPr>
          <a:xfrm>
            <a:off x="511740" y="1318330"/>
            <a:ext cx="1277552"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grpSp>
        <p:nvGrpSpPr>
          <p:cNvPr id="14" name="Csoportba foglalás 13"/>
          <p:cNvGrpSpPr/>
          <p:nvPr/>
        </p:nvGrpSpPr>
        <p:grpSpPr>
          <a:xfrm>
            <a:off x="243149" y="1304996"/>
            <a:ext cx="504000" cy="504000"/>
            <a:chOff x="1154545" y="5375564"/>
            <a:chExt cx="504000" cy="504000"/>
          </a:xfrm>
        </p:grpSpPr>
        <p:sp>
          <p:nvSpPr>
            <p:cNvPr id="13" name="Ellipszis 12"/>
            <p:cNvSpPr/>
            <p:nvPr/>
          </p:nvSpPr>
          <p:spPr>
            <a:xfrm>
              <a:off x="1154545" y="5375564"/>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pic>
          <p:nvPicPr>
            <p:cNvPr id="2074" name="Picture 26" descr="Coins - Download free ic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143" y="5480162"/>
              <a:ext cx="294803" cy="294803"/>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Szövegdoboz 1"/>
          <p:cNvSpPr txBox="1"/>
          <p:nvPr/>
        </p:nvSpPr>
        <p:spPr>
          <a:xfrm>
            <a:off x="1" y="0"/>
            <a:ext cx="8109527" cy="338554"/>
          </a:xfrm>
          <a:prstGeom prst="rect">
            <a:avLst/>
          </a:prstGeom>
          <a:noFill/>
        </p:spPr>
        <p:txBody>
          <a:bodyPr wrap="square" rtlCol="0">
            <a:spAutoFit/>
          </a:bodyPr>
          <a:lstStyle/>
          <a:p>
            <a:r>
              <a:rPr lang="en-GB" sz="1600" b="1" cap="small">
                <a:latin typeface="Palatino Linotype" panose="02040502050505030304" pitchFamily="18" charset="0"/>
              </a:rPr>
              <a:t>Initiatives and the related key indicators in light of the strategic goals</a:t>
            </a:r>
          </a:p>
        </p:txBody>
      </p:sp>
      <p:sp>
        <p:nvSpPr>
          <p:cNvPr id="6" name="Szövegdoboz 5"/>
          <p:cNvSpPr txBox="1"/>
          <p:nvPr/>
        </p:nvSpPr>
        <p:spPr>
          <a:xfrm>
            <a:off x="-92765" y="780143"/>
            <a:ext cx="1265381" cy="246221"/>
          </a:xfrm>
          <a:prstGeom prst="rect">
            <a:avLst/>
          </a:prstGeom>
          <a:noFill/>
        </p:spPr>
        <p:txBody>
          <a:bodyPr wrap="square" rtlCol="0">
            <a:spAutoFit/>
          </a:bodyPr>
          <a:lstStyle/>
          <a:p>
            <a:pPr algn="ctr"/>
            <a:r>
              <a:rPr lang="en-GB" sz="1000" cap="small">
                <a:latin typeface="Palatino Linotype" panose="02040502050505030304" pitchFamily="18" charset="0"/>
              </a:rPr>
              <a:t>Teaching Farm</a:t>
            </a:r>
          </a:p>
        </p:txBody>
      </p:sp>
      <p:sp>
        <p:nvSpPr>
          <p:cNvPr id="8" name="Téglalap 7"/>
          <p:cNvSpPr/>
          <p:nvPr/>
        </p:nvSpPr>
        <p:spPr>
          <a:xfrm>
            <a:off x="1172617" y="427901"/>
            <a:ext cx="5056529" cy="38536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sz="1000">
              <a:solidFill>
                <a:schemeClr val="bg1"/>
              </a:solidFill>
              <a:latin typeface="Palatino Linotype" panose="02040502050505030304" pitchFamily="18" charset="0"/>
            </a:endParaRPr>
          </a:p>
        </p:txBody>
      </p:sp>
      <p:sp>
        <p:nvSpPr>
          <p:cNvPr id="9" name="Szövegdoboz 8"/>
          <p:cNvSpPr txBox="1"/>
          <p:nvPr/>
        </p:nvSpPr>
        <p:spPr>
          <a:xfrm>
            <a:off x="1223687" y="497471"/>
            <a:ext cx="1173018" cy="246221"/>
          </a:xfrm>
          <a:prstGeom prst="rect">
            <a:avLst/>
          </a:prstGeom>
          <a:noFill/>
        </p:spPr>
        <p:txBody>
          <a:bodyPr wrap="square" rtlCol="0">
            <a:spAutoFit/>
          </a:bodyPr>
          <a:lstStyle/>
          <a:p>
            <a:r>
              <a:rPr lang="en-GB" sz="1000" i="1">
                <a:solidFill>
                  <a:schemeClr val="bg1"/>
                </a:solidFill>
                <a:latin typeface="Palatino Linotype" panose="02040502050505030304" pitchFamily="18" charset="0"/>
              </a:rPr>
              <a:t>Strategic direction</a:t>
            </a:r>
          </a:p>
        </p:txBody>
      </p:sp>
      <p:sp>
        <p:nvSpPr>
          <p:cNvPr id="22" name="Szövegdoboz 21"/>
          <p:cNvSpPr txBox="1"/>
          <p:nvPr/>
        </p:nvSpPr>
        <p:spPr>
          <a:xfrm>
            <a:off x="2737798" y="497471"/>
            <a:ext cx="3241964" cy="246221"/>
          </a:xfrm>
          <a:prstGeom prst="rect">
            <a:avLst/>
          </a:prstGeom>
          <a:noFill/>
        </p:spPr>
        <p:txBody>
          <a:bodyPr wrap="square" rtlCol="0">
            <a:spAutoFit/>
          </a:bodyPr>
          <a:lstStyle/>
          <a:p>
            <a:pPr algn="ctr"/>
            <a:r>
              <a:rPr lang="en-GB" sz="1000" b="1" i="1">
                <a:solidFill>
                  <a:schemeClr val="bg1"/>
                </a:solidFill>
                <a:latin typeface="Palatino Linotype" panose="02040502050505030304" pitchFamily="18" charset="0"/>
              </a:rPr>
              <a:t>Develop teaching farm into model farm</a:t>
            </a:r>
          </a:p>
        </p:txBody>
      </p:sp>
      <p:sp>
        <p:nvSpPr>
          <p:cNvPr id="10" name="Szövegdoboz 9"/>
          <p:cNvSpPr txBox="1"/>
          <p:nvPr/>
        </p:nvSpPr>
        <p:spPr>
          <a:xfrm>
            <a:off x="697965" y="1434888"/>
            <a:ext cx="1188000" cy="246221"/>
          </a:xfrm>
          <a:prstGeom prst="rect">
            <a:avLst/>
          </a:prstGeom>
          <a:noFill/>
        </p:spPr>
        <p:txBody>
          <a:bodyPr wrap="square" rtlCol="0">
            <a:spAutoFit/>
          </a:bodyPr>
          <a:lstStyle/>
          <a:p>
            <a:pPr algn="ctr"/>
            <a:r>
              <a:rPr lang="en-GB" sz="1000" cap="small">
                <a:latin typeface="Palatino Linotype" panose="02040502050505030304" pitchFamily="18" charset="0"/>
              </a:rPr>
              <a:t>Finance</a:t>
            </a:r>
          </a:p>
        </p:txBody>
      </p:sp>
      <p:sp>
        <p:nvSpPr>
          <p:cNvPr id="34" name="Szövegdoboz 33"/>
          <p:cNvSpPr txBox="1"/>
          <p:nvPr/>
        </p:nvSpPr>
        <p:spPr>
          <a:xfrm>
            <a:off x="1759143" y="1287636"/>
            <a:ext cx="1119600" cy="707886"/>
          </a:xfrm>
          <a:prstGeom prst="rect">
            <a:avLst/>
          </a:prstGeom>
          <a:noFill/>
        </p:spPr>
        <p:txBody>
          <a:bodyPr wrap="square" rtlCol="0">
            <a:spAutoFit/>
          </a:bodyPr>
          <a:lstStyle/>
          <a:p>
            <a:pPr algn="ctr"/>
            <a:r>
              <a:rPr lang="en-GB" sz="1000" i="1">
                <a:latin typeface="Palatino Linotype" panose="02040502050505030304" pitchFamily="18" charset="0"/>
              </a:rPr>
              <a:t>Increase financial efficiency</a:t>
            </a:r>
          </a:p>
        </p:txBody>
      </p:sp>
      <p:sp>
        <p:nvSpPr>
          <p:cNvPr id="47" name="Ellipszis 46"/>
          <p:cNvSpPr/>
          <p:nvPr/>
        </p:nvSpPr>
        <p:spPr>
          <a:xfrm>
            <a:off x="224677" y="3229083"/>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0" name="Téglalap 49"/>
          <p:cNvSpPr/>
          <p:nvPr/>
        </p:nvSpPr>
        <p:spPr>
          <a:xfrm>
            <a:off x="515575" y="2116595"/>
            <a:ext cx="1277553"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1" name="Ellipszis 50"/>
          <p:cNvSpPr/>
          <p:nvPr/>
        </p:nvSpPr>
        <p:spPr>
          <a:xfrm>
            <a:off x="246983" y="2112497"/>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2" name="Szövegdoboz 51"/>
          <p:cNvSpPr txBox="1"/>
          <p:nvPr/>
        </p:nvSpPr>
        <p:spPr>
          <a:xfrm>
            <a:off x="683326" y="2242103"/>
            <a:ext cx="1188000" cy="246221"/>
          </a:xfrm>
          <a:prstGeom prst="rect">
            <a:avLst/>
          </a:prstGeom>
          <a:noFill/>
        </p:spPr>
        <p:txBody>
          <a:bodyPr wrap="square" rtlCol="0">
            <a:spAutoFit/>
          </a:bodyPr>
          <a:lstStyle/>
          <a:p>
            <a:pPr algn="ctr"/>
            <a:r>
              <a:rPr lang="en-GB" sz="1000" cap="small">
                <a:latin typeface="Palatino Linotype" panose="02040502050505030304" pitchFamily="18" charset="0"/>
              </a:rPr>
              <a:t>Customers</a:t>
            </a:r>
          </a:p>
        </p:txBody>
      </p:sp>
      <p:sp>
        <p:nvSpPr>
          <p:cNvPr id="56" name="Téglalap 55"/>
          <p:cNvSpPr/>
          <p:nvPr/>
        </p:nvSpPr>
        <p:spPr>
          <a:xfrm>
            <a:off x="481029" y="4230880"/>
            <a:ext cx="1277553"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7" name="Ellipszis 56"/>
          <p:cNvSpPr/>
          <p:nvPr/>
        </p:nvSpPr>
        <p:spPr>
          <a:xfrm>
            <a:off x="212437" y="4217546"/>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8" name="Szövegdoboz 57"/>
          <p:cNvSpPr txBox="1"/>
          <p:nvPr/>
        </p:nvSpPr>
        <p:spPr>
          <a:xfrm>
            <a:off x="648782" y="4264026"/>
            <a:ext cx="1188000" cy="400110"/>
          </a:xfrm>
          <a:prstGeom prst="rect">
            <a:avLst/>
          </a:prstGeom>
          <a:noFill/>
        </p:spPr>
        <p:txBody>
          <a:bodyPr wrap="square" rtlCol="0">
            <a:spAutoFit/>
          </a:bodyPr>
          <a:lstStyle/>
          <a:p>
            <a:pPr algn="ctr"/>
            <a:r>
              <a:rPr lang="en-GB" sz="1000" cap="small">
                <a:latin typeface="Palatino Linotype" panose="02040502050505030304" pitchFamily="18" charset="0"/>
              </a:rPr>
              <a:t>Supporting Infrastructure</a:t>
            </a:r>
          </a:p>
        </p:txBody>
      </p:sp>
      <p:sp>
        <p:nvSpPr>
          <p:cNvPr id="19" name="AutoShape 28" descr="Target Audience Customer Client Targeting Consumer Centricity Aim People  Sign Stock Illustration - Download Image Now - iStock"/>
          <p:cNvSpPr>
            <a:spLocks noChangeAspect="1" noChangeArrowheads="1"/>
          </p:cNvSpPr>
          <p:nvPr/>
        </p:nvSpPr>
        <p:spPr bwMode="auto">
          <a:xfrm>
            <a:off x="4077412" y="597722"/>
            <a:ext cx="45719" cy="4571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2078" name="Picture 30" descr="Target Audience Customer Client Targeting Consumer Centricity Aim People  Sign Stock Illustration - Download Image Now - iStock"/>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302" t="13091" r="12008" b="11831"/>
          <a:stretch/>
        </p:blipFill>
        <p:spPr bwMode="auto">
          <a:xfrm>
            <a:off x="330344" y="2199397"/>
            <a:ext cx="337276" cy="330200"/>
          </a:xfrm>
          <a:prstGeom prst="rect">
            <a:avLst/>
          </a:prstGeom>
          <a:noFill/>
          <a:extLst>
            <a:ext uri="{909E8E84-426E-40DD-AFC4-6F175D3DCCD1}">
              <a14:hiddenFill xmlns:a14="http://schemas.microsoft.com/office/drawing/2010/main">
                <a:solidFill>
                  <a:srgbClr val="FFFFFF"/>
                </a:solidFill>
              </a14:hiddenFill>
            </a:ext>
          </a:extLst>
        </p:spPr>
      </p:pic>
      <p:pic>
        <p:nvPicPr>
          <p:cNvPr id="26" name="Kép 25"/>
          <p:cNvPicPr>
            <a:picLocks noChangeAspect="1"/>
          </p:cNvPicPr>
          <p:nvPr/>
        </p:nvPicPr>
        <p:blipFill rotWithShape="1">
          <a:blip r:embed="rId4"/>
          <a:srcRect l="325" t="2971" r="2839" b="2331"/>
          <a:stretch/>
        </p:blipFill>
        <p:spPr>
          <a:xfrm>
            <a:off x="302414" y="3310886"/>
            <a:ext cx="342900" cy="340361"/>
          </a:xfrm>
          <a:prstGeom prst="rect">
            <a:avLst/>
          </a:prstGeom>
          <a:solidFill>
            <a:schemeClr val="tx1"/>
          </a:solidFill>
        </p:spPr>
      </p:pic>
      <p:grpSp>
        <p:nvGrpSpPr>
          <p:cNvPr id="40" name="Csoportba foglalás 39"/>
          <p:cNvGrpSpPr/>
          <p:nvPr/>
        </p:nvGrpSpPr>
        <p:grpSpPr>
          <a:xfrm>
            <a:off x="288088" y="4299860"/>
            <a:ext cx="360900" cy="339372"/>
            <a:chOff x="300328" y="5837901"/>
            <a:chExt cx="360900" cy="339372"/>
          </a:xfrm>
        </p:grpSpPr>
        <p:pic>
          <p:nvPicPr>
            <p:cNvPr id="33" name="Kép 32"/>
            <p:cNvPicPr>
              <a:picLocks noChangeAspect="1"/>
            </p:cNvPicPr>
            <p:nvPr/>
          </p:nvPicPr>
          <p:blipFill>
            <a:blip r:embed="rId5"/>
            <a:stretch>
              <a:fillRect/>
            </a:stretch>
          </p:blipFill>
          <p:spPr>
            <a:xfrm>
              <a:off x="305364" y="5837901"/>
              <a:ext cx="345325" cy="339372"/>
            </a:xfrm>
            <a:prstGeom prst="rect">
              <a:avLst/>
            </a:prstGeom>
          </p:spPr>
        </p:pic>
        <p:pic>
          <p:nvPicPr>
            <p:cNvPr id="2088" name="Picture 40" descr="Free Building SVG, PNG Icon, Symbol. Download Ima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0328" y="5863372"/>
              <a:ext cx="186260" cy="186260"/>
            </a:xfrm>
            <a:prstGeom prst="rect">
              <a:avLst/>
            </a:prstGeom>
            <a:solidFill>
              <a:schemeClr val="bg1"/>
            </a:solidFill>
          </p:spPr>
        </p:pic>
        <p:pic>
          <p:nvPicPr>
            <p:cNvPr id="31" name="Kép 3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79909" y="5969493"/>
              <a:ext cx="181319" cy="157657"/>
            </a:xfrm>
            <a:prstGeom prst="rect">
              <a:avLst/>
            </a:prstGeom>
            <a:solidFill>
              <a:schemeClr val="bg1"/>
            </a:solidFill>
          </p:spPr>
        </p:pic>
      </p:grpSp>
      <p:sp>
        <p:nvSpPr>
          <p:cNvPr id="77" name="Szövegdoboz 76"/>
          <p:cNvSpPr txBox="1"/>
          <p:nvPr/>
        </p:nvSpPr>
        <p:spPr>
          <a:xfrm>
            <a:off x="1804326" y="2112497"/>
            <a:ext cx="1119600" cy="861774"/>
          </a:xfrm>
          <a:prstGeom prst="rect">
            <a:avLst/>
          </a:prstGeom>
          <a:noFill/>
        </p:spPr>
        <p:txBody>
          <a:bodyPr wrap="square" rtlCol="0">
            <a:spAutoFit/>
          </a:bodyPr>
          <a:lstStyle/>
          <a:p>
            <a:pPr algn="ctr"/>
            <a:r>
              <a:rPr lang="en-GB" sz="1000" i="1">
                <a:latin typeface="Palatino Linotype" panose="02040502050505030304" pitchFamily="18" charset="0"/>
              </a:rPr>
              <a:t>Ensure cooperation conditions to become model farm</a:t>
            </a:r>
          </a:p>
        </p:txBody>
      </p:sp>
      <p:sp>
        <p:nvSpPr>
          <p:cNvPr id="53" name="Szövegdoboz 52"/>
          <p:cNvSpPr txBox="1"/>
          <p:nvPr/>
        </p:nvSpPr>
        <p:spPr>
          <a:xfrm>
            <a:off x="1827312" y="3226267"/>
            <a:ext cx="1119600" cy="707886"/>
          </a:xfrm>
          <a:prstGeom prst="rect">
            <a:avLst/>
          </a:prstGeom>
          <a:noFill/>
        </p:spPr>
        <p:txBody>
          <a:bodyPr wrap="square" rtlCol="0">
            <a:spAutoFit/>
          </a:bodyPr>
          <a:lstStyle/>
          <a:p>
            <a:pPr algn="ctr"/>
            <a:r>
              <a:rPr lang="en-GB" sz="1000" i="1">
                <a:latin typeface="Palatino Linotype" panose="02040502050505030304" pitchFamily="18" charset="0"/>
              </a:rPr>
              <a:t>Improve quality of teaching farm activity</a:t>
            </a:r>
          </a:p>
        </p:txBody>
      </p:sp>
      <p:sp>
        <p:nvSpPr>
          <p:cNvPr id="54" name="Szövegdoboz 53"/>
          <p:cNvSpPr txBox="1"/>
          <p:nvPr/>
        </p:nvSpPr>
        <p:spPr>
          <a:xfrm>
            <a:off x="1806676" y="4218501"/>
            <a:ext cx="1119600" cy="553998"/>
          </a:xfrm>
          <a:prstGeom prst="rect">
            <a:avLst/>
          </a:prstGeom>
          <a:noFill/>
        </p:spPr>
        <p:txBody>
          <a:bodyPr wrap="square" rtlCol="0">
            <a:spAutoFit/>
          </a:bodyPr>
          <a:lstStyle/>
          <a:p>
            <a:pPr algn="ctr"/>
            <a:r>
              <a:rPr lang="en-GB" sz="1000" i="1">
                <a:latin typeface="Palatino Linotype" panose="02040502050505030304" pitchFamily="18" charset="0"/>
              </a:rPr>
              <a:t>Develop teaching farm infrastructure</a:t>
            </a:r>
          </a:p>
        </p:txBody>
      </p:sp>
      <p:sp>
        <p:nvSpPr>
          <p:cNvPr id="3" name="Szövegdoboz 2"/>
          <p:cNvSpPr txBox="1"/>
          <p:nvPr/>
        </p:nvSpPr>
        <p:spPr>
          <a:xfrm>
            <a:off x="1715407" y="921854"/>
            <a:ext cx="1335041" cy="261610"/>
          </a:xfrm>
          <a:prstGeom prst="rect">
            <a:avLst/>
          </a:prstGeom>
          <a:noFill/>
        </p:spPr>
        <p:txBody>
          <a:bodyPr wrap="square" rtlCol="0">
            <a:spAutoFit/>
          </a:bodyPr>
          <a:lstStyle/>
          <a:p>
            <a:pPr algn="ctr"/>
            <a:r>
              <a:rPr lang="en-GB" sz="1050" cap="small">
                <a:latin typeface="Palatino Linotype" panose="02040502050505030304" pitchFamily="18" charset="0"/>
              </a:rPr>
              <a:t>Strategic goal</a:t>
            </a:r>
          </a:p>
        </p:txBody>
      </p:sp>
      <p:sp>
        <p:nvSpPr>
          <p:cNvPr id="61" name="Szövegdoboz 60"/>
          <p:cNvSpPr txBox="1"/>
          <p:nvPr/>
        </p:nvSpPr>
        <p:spPr>
          <a:xfrm>
            <a:off x="3486729" y="921854"/>
            <a:ext cx="1335041" cy="261610"/>
          </a:xfrm>
          <a:prstGeom prst="rect">
            <a:avLst/>
          </a:prstGeom>
          <a:noFill/>
        </p:spPr>
        <p:txBody>
          <a:bodyPr wrap="square" rtlCol="0">
            <a:spAutoFit/>
          </a:bodyPr>
          <a:lstStyle/>
          <a:p>
            <a:pPr algn="ctr"/>
            <a:r>
              <a:rPr lang="en-GB" sz="1050" cap="small">
                <a:latin typeface="Palatino Linotype" panose="02040502050505030304" pitchFamily="18" charset="0"/>
              </a:rPr>
              <a:t>Initiative</a:t>
            </a:r>
          </a:p>
        </p:txBody>
      </p:sp>
      <p:graphicFrame>
        <p:nvGraphicFramePr>
          <p:cNvPr id="4" name="Táblázat 3"/>
          <p:cNvGraphicFramePr>
            <a:graphicFrameLocks noGrp="1"/>
          </p:cNvGraphicFramePr>
          <p:nvPr>
            <p:extLst>
              <p:ext uri="{D42A27DB-BD31-4B8C-83A1-F6EECF244321}">
                <p14:modId xmlns:p14="http://schemas.microsoft.com/office/powerpoint/2010/main" val="1866766453"/>
              </p:ext>
            </p:extLst>
          </p:nvPr>
        </p:nvGraphicFramePr>
        <p:xfrm>
          <a:off x="2964078" y="1370598"/>
          <a:ext cx="6096000" cy="438398"/>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438398">
                <a:tc>
                  <a:txBody>
                    <a:bodyPr/>
                    <a:lstStyle/>
                    <a:p>
                      <a:pPr marL="0" marR="0" lvl="0" indent="0" algn="l" defTabSz="914400" rtl="0" eaLnBrk="1" fontAlgn="auto" latinLnBrk="0" hangingPunct="1">
                        <a:lnSpc>
                          <a:spcPct val="100000"/>
                        </a:lnSpc>
                        <a:spcBef>
                          <a:spcPts val="0"/>
                        </a:spcBef>
                        <a:spcAft>
                          <a:spcPts val="300"/>
                        </a:spcAft>
                        <a:buClr>
                          <a:srgbClr val="44546A"/>
                        </a:buClr>
                        <a:buSzTx/>
                        <a:buFont typeface="Arial" panose="020B0604020202020204" pitchFamily="34" charset="0"/>
                        <a:buNone/>
                        <a:tabLst/>
                        <a:defRPr/>
                      </a:pPr>
                      <a:r>
                        <a:rPr kumimoji="0" lang="en-GB" sz="800" b="1" i="0" u="none" strike="noStrike" cap="none" normalizeH="0" baseline="0" noProof="0">
                          <a:ln>
                            <a:noFill/>
                          </a:ln>
                          <a:solidFill>
                            <a:prstClr val="black"/>
                          </a:solidFill>
                          <a:effectLst/>
                          <a:uLnTx/>
                          <a:uFillTx/>
                          <a:latin typeface="Palatino Linotype" panose="02040502050505030304" pitchFamily="18" charset="0"/>
                          <a:ea typeface="+mn-ea"/>
                          <a:cs typeface="+mn-cs"/>
                        </a:rPr>
                        <a:t>Increase revenue from teaching farm activity</a:t>
                      </a:r>
                    </a:p>
                  </a:txBody>
                  <a:tcPr marT="36000" marB="36000">
                    <a:lnL w="12700" cmpd="sng">
                      <a:noFill/>
                    </a:lnL>
                    <a:lnR w="12700" cmpd="sng">
                      <a:noFill/>
                    </a:lnR>
                    <a:lnT w="12700" cmpd="sng">
                      <a:noFill/>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30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Efficiency</a:t>
                      </a:r>
                    </a:p>
                  </a:txBody>
                  <a:tcPr marT="36000" marB="36000">
                    <a:lnL w="12700" cmpd="sng">
                      <a:noFill/>
                    </a:lnL>
                    <a:lnR w="12700" cmpd="sng">
                      <a:noFill/>
                    </a:lnR>
                    <a:lnT w="12700" cmpd="sng">
                      <a:noFill/>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223582"/>
                  </a:ext>
                </a:extLst>
              </a:tr>
            </a:tbl>
          </a:graphicData>
        </a:graphic>
      </p:graphicFrame>
      <p:sp>
        <p:nvSpPr>
          <p:cNvPr id="42" name="Szövegdoboz 41"/>
          <p:cNvSpPr txBox="1"/>
          <p:nvPr/>
        </p:nvSpPr>
        <p:spPr>
          <a:xfrm>
            <a:off x="6562438" y="921854"/>
            <a:ext cx="1335041" cy="261610"/>
          </a:xfrm>
          <a:prstGeom prst="rect">
            <a:avLst/>
          </a:prstGeom>
          <a:noFill/>
        </p:spPr>
        <p:txBody>
          <a:bodyPr wrap="square" rtlCol="0">
            <a:spAutoFit/>
          </a:bodyPr>
          <a:lstStyle/>
          <a:p>
            <a:pPr algn="ctr"/>
            <a:r>
              <a:rPr lang="en-GB" sz="1050" cap="small">
                <a:latin typeface="Palatino Linotype" panose="02040502050505030304" pitchFamily="18" charset="0"/>
              </a:rPr>
              <a:t>KEY indicators</a:t>
            </a:r>
          </a:p>
        </p:txBody>
      </p:sp>
      <p:graphicFrame>
        <p:nvGraphicFramePr>
          <p:cNvPr id="43" name="Táblázat 42"/>
          <p:cNvGraphicFramePr>
            <a:graphicFrameLocks noGrp="1"/>
          </p:cNvGraphicFramePr>
          <p:nvPr>
            <p:extLst>
              <p:ext uri="{D42A27DB-BD31-4B8C-83A1-F6EECF244321}">
                <p14:modId xmlns:p14="http://schemas.microsoft.com/office/powerpoint/2010/main" val="2515997780"/>
              </p:ext>
            </p:extLst>
          </p:nvPr>
        </p:nvGraphicFramePr>
        <p:xfrm>
          <a:off x="2964078" y="2206629"/>
          <a:ext cx="6096000" cy="315840"/>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1296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Develop cooperation projects/partnerships with key players in Hungarian agriculture</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of cooperation projects/partnerships with key players in Hungarian agriculture</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85458893"/>
                  </a:ext>
                </a:extLst>
              </a:tr>
            </a:tbl>
          </a:graphicData>
        </a:graphic>
      </p:graphicFrame>
      <p:graphicFrame>
        <p:nvGraphicFramePr>
          <p:cNvPr id="44" name="Táblázat 43"/>
          <p:cNvGraphicFramePr>
            <a:graphicFrameLocks noGrp="1"/>
          </p:cNvGraphicFramePr>
          <p:nvPr>
            <p:extLst>
              <p:ext uri="{D42A27DB-BD31-4B8C-83A1-F6EECF244321}">
                <p14:modId xmlns:p14="http://schemas.microsoft.com/office/powerpoint/2010/main" val="1921936190"/>
              </p:ext>
            </p:extLst>
          </p:nvPr>
        </p:nvGraphicFramePr>
        <p:xfrm>
          <a:off x="2993080" y="3254622"/>
          <a:ext cx="6096000" cy="264129"/>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264129">
                <a:tc>
                  <a:txBody>
                    <a:bodyPr/>
                    <a:lstStyle/>
                    <a:p>
                      <a:pPr marL="0" indent="0">
                        <a:spcAft>
                          <a:spcPts val="300"/>
                        </a:spcAft>
                        <a:buClr>
                          <a:schemeClr val="tx2"/>
                        </a:buClr>
                        <a:buFont typeface="Arial" panose="020B0604020202020204" pitchFamily="34" charset="0"/>
                        <a:buNone/>
                      </a:pPr>
                      <a:r>
                        <a:rPr lang="en-GB" sz="800" b="1">
                          <a:solidFill>
                            <a:schemeClr val="dk1"/>
                          </a:solidFill>
                          <a:latin typeface="Palatino Linotype" panose="02040502050505030304" pitchFamily="18" charset="0"/>
                          <a:ea typeface="+mn-ea"/>
                          <a:cs typeface="+mn-cs"/>
                        </a:rPr>
                        <a:t>Recruit and retain the necessary human resources</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schemeClr val="tx1"/>
                          </a:solidFill>
                          <a:effectLst/>
                          <a:uLnTx/>
                          <a:uFillTx/>
                          <a:latin typeface="Palatino Linotype" panose="02040502050505030304" pitchFamily="18" charset="0"/>
                          <a:ea typeface="+mn-ea"/>
                          <a:cs typeface="+mn-cs"/>
                        </a:rPr>
                        <a:t>Variance from planned headcount</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671436"/>
                  </a:ext>
                </a:extLst>
              </a:tr>
            </a:tbl>
          </a:graphicData>
        </a:graphic>
      </p:graphicFrame>
      <p:graphicFrame>
        <p:nvGraphicFramePr>
          <p:cNvPr id="46" name="Táblázat 45"/>
          <p:cNvGraphicFramePr>
            <a:graphicFrameLocks noGrp="1"/>
          </p:cNvGraphicFramePr>
          <p:nvPr>
            <p:extLst>
              <p:ext uri="{D42A27DB-BD31-4B8C-83A1-F6EECF244321}">
                <p14:modId xmlns:p14="http://schemas.microsoft.com/office/powerpoint/2010/main" val="1671808314"/>
              </p:ext>
            </p:extLst>
          </p:nvPr>
        </p:nvGraphicFramePr>
        <p:xfrm>
          <a:off x="2964756" y="4264026"/>
          <a:ext cx="6096000" cy="370840"/>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370840">
                <a:tc>
                  <a:txBody>
                    <a:bodyPr/>
                    <a:lstStyle/>
                    <a:p>
                      <a:pPr marL="0" indent="0">
                        <a:spcAft>
                          <a:spcPts val="300"/>
                        </a:spcAft>
                        <a:buClr>
                          <a:schemeClr val="tx2"/>
                        </a:buClr>
                        <a:buFont typeface="Arial" panose="020B0604020202020204" pitchFamily="34" charset="0"/>
                        <a:buNone/>
                      </a:pPr>
                      <a:r>
                        <a:rPr lang="en-GB" sz="800" b="1">
                          <a:solidFill>
                            <a:schemeClr val="dk1"/>
                          </a:solidFill>
                          <a:latin typeface="Palatino Linotype" panose="02040502050505030304" pitchFamily="18" charset="0"/>
                          <a:ea typeface="+mn-ea"/>
                          <a:cs typeface="+mn-cs"/>
                        </a:rPr>
                        <a:t>Develop assets by utilizing existing and future synergies</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lgn="l" defTabSz="914400" rtl="0" eaLnBrk="1" latinLnBrk="0" hangingPunct="1">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and value of acquired assets</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5241673"/>
                  </a:ext>
                </a:extLst>
              </a:tr>
            </a:tbl>
          </a:graphicData>
        </a:graphic>
      </p:graphicFrame>
      <p:sp>
        <p:nvSpPr>
          <p:cNvPr id="5" name="Dia számának helye 4"/>
          <p:cNvSpPr>
            <a:spLocks noGrp="1"/>
          </p:cNvSpPr>
          <p:nvPr>
            <p:ph type="sldNum" sz="quarter" idx="12"/>
          </p:nvPr>
        </p:nvSpPr>
        <p:spPr/>
        <p:txBody>
          <a:bodyPr/>
          <a:lstStyle/>
          <a:p>
            <a:fld id="{1403881C-B4B5-42A6-B8BC-0A827757A2AA}" type="slidenum">
              <a:rPr lang="hu-HU" smtClean="0"/>
              <a:t>10</a:t>
            </a:fld>
            <a:endParaRPr lang="hu-HU"/>
          </a:p>
        </p:txBody>
      </p:sp>
      <p:grpSp>
        <p:nvGrpSpPr>
          <p:cNvPr id="48" name="Csoportba foglalás 47"/>
          <p:cNvGrpSpPr/>
          <p:nvPr/>
        </p:nvGrpSpPr>
        <p:grpSpPr>
          <a:xfrm>
            <a:off x="282486" y="396873"/>
            <a:ext cx="542790" cy="441386"/>
            <a:chOff x="7952509" y="617393"/>
            <a:chExt cx="604988" cy="526444"/>
          </a:xfrm>
        </p:grpSpPr>
        <p:pic>
          <p:nvPicPr>
            <p:cNvPr id="59" name="Picture 8" descr="Doctor Icon Royalty-Free Images, Stock Photos &amp; Pictures | Shutterstock"/>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27006" t="20243" r="26754" b="28151"/>
            <a:stretch/>
          </p:blipFill>
          <p:spPr bwMode="auto">
            <a:xfrm>
              <a:off x="8174472" y="617393"/>
              <a:ext cx="200075" cy="240867"/>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16" descr="Pig photo3idea_studio Lineal icon"/>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271920" y="858260"/>
              <a:ext cx="285577" cy="285577"/>
            </a:xfrm>
            <a:prstGeom prst="rect">
              <a:avLst/>
            </a:prstGeom>
            <a:noFill/>
            <a:extLst>
              <a:ext uri="{909E8E84-426E-40DD-AFC4-6F175D3DCCD1}">
                <a14:hiddenFill xmlns:a14="http://schemas.microsoft.com/office/drawing/2010/main">
                  <a:solidFill>
                    <a:srgbClr val="FFFFFF"/>
                  </a:solidFill>
                </a14:hiddenFill>
              </a:ext>
            </a:extLst>
          </p:spPr>
        </p:pic>
        <p:pic>
          <p:nvPicPr>
            <p:cNvPr id="62" name="Kép 61"/>
            <p:cNvPicPr>
              <a:picLocks noChangeAspect="1"/>
            </p:cNvPicPr>
            <p:nvPr/>
          </p:nvPicPr>
          <p:blipFill>
            <a:blip r:embed="rId10"/>
            <a:stretch>
              <a:fillRect/>
            </a:stretch>
          </p:blipFill>
          <p:spPr>
            <a:xfrm>
              <a:off x="7952509" y="858260"/>
              <a:ext cx="240237" cy="240867"/>
            </a:xfrm>
            <a:prstGeom prst="rect">
              <a:avLst/>
            </a:prstGeom>
          </p:spPr>
        </p:pic>
      </p:grpSp>
    </p:spTree>
    <p:extLst>
      <p:ext uri="{BB962C8B-B14F-4D97-AF65-F5344CB8AC3E}">
        <p14:creationId xmlns:p14="http://schemas.microsoft.com/office/powerpoint/2010/main" val="275542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zövegdoboz 3"/>
          <p:cNvSpPr txBox="1"/>
          <p:nvPr/>
        </p:nvSpPr>
        <p:spPr>
          <a:xfrm>
            <a:off x="0" y="0"/>
            <a:ext cx="6973454" cy="338554"/>
          </a:xfrm>
          <a:prstGeom prst="rect">
            <a:avLst/>
          </a:prstGeom>
          <a:noFill/>
        </p:spPr>
        <p:txBody>
          <a:bodyPr wrap="square" rtlCol="0">
            <a:spAutoFit/>
          </a:bodyPr>
          <a:lstStyle/>
          <a:p>
            <a:r>
              <a:rPr lang="en-GB" sz="1600" b="1" cap="small">
                <a:latin typeface="Palatino Linotype" panose="02040502050505030304" pitchFamily="18" charset="0"/>
              </a:rPr>
              <a:t>Balanced Scorecard as a strategic management system</a:t>
            </a:r>
          </a:p>
        </p:txBody>
      </p:sp>
      <p:sp>
        <p:nvSpPr>
          <p:cNvPr id="6" name="Dia számának helye 5"/>
          <p:cNvSpPr>
            <a:spLocks noGrp="1"/>
          </p:cNvSpPr>
          <p:nvPr>
            <p:ph type="sldNum" sz="quarter" idx="12"/>
          </p:nvPr>
        </p:nvSpPr>
        <p:spPr/>
        <p:txBody>
          <a:bodyPr/>
          <a:lstStyle/>
          <a:p>
            <a:fld id="{1403881C-B4B5-42A6-B8BC-0A827757A2AA}" type="slidenum">
              <a:rPr lang="hu-HU" smtClean="0"/>
              <a:t>2</a:t>
            </a:fld>
            <a:endParaRPr lang="hu-HU"/>
          </a:p>
        </p:txBody>
      </p:sp>
      <p:sp>
        <p:nvSpPr>
          <p:cNvPr id="8" name="Téglalap 7"/>
          <p:cNvSpPr/>
          <p:nvPr/>
        </p:nvSpPr>
        <p:spPr>
          <a:xfrm>
            <a:off x="391283" y="666421"/>
            <a:ext cx="8312450" cy="660125"/>
          </a:xfrm>
          <a:prstGeom prst="rect">
            <a:avLst/>
          </a:prstGeom>
          <a:solidFill>
            <a:schemeClr val="tx2"/>
          </a:solidFill>
          <a:ln>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200" b="1">
                <a:solidFill>
                  <a:schemeClr val="bg1"/>
                </a:solidFill>
                <a:latin typeface="Palatino Linotype" panose="02040502050505030304" pitchFamily="18" charset="0"/>
              </a:rPr>
              <a:t>Balanced Scorecard is a management system widely applied in strategic planning and organizational management that assigns indicators to strategic goals in order to ensure an efficient performance measurement.</a:t>
            </a:r>
          </a:p>
        </p:txBody>
      </p:sp>
      <p:sp>
        <p:nvSpPr>
          <p:cNvPr id="9" name="Téglalap 8"/>
          <p:cNvSpPr/>
          <p:nvPr/>
        </p:nvSpPr>
        <p:spPr>
          <a:xfrm>
            <a:off x="391283" y="1492909"/>
            <a:ext cx="8312450" cy="1184940"/>
          </a:xfrm>
          <a:prstGeom prst="rect">
            <a:avLst/>
          </a:prstGeom>
        </p:spPr>
        <p:txBody>
          <a:bodyPr wrap="square">
            <a:spAutoFit/>
          </a:bodyPr>
          <a:lstStyle/>
          <a:p>
            <a:pPr algn="just"/>
            <a:r>
              <a:rPr lang="en-GB" sz="1100">
                <a:latin typeface="Palatino Linotype" panose="02040502050505030304" pitchFamily="18" charset="0"/>
              </a:rPr>
              <a:t>The Balanced Scorecard (BSC) methodology was first presented by Robert S. Kaplan and David P. Norton in a 1992 issue of the scientific journal Harvard Business Review. The methodology and its upgraded versions have been very popular ever since: the corporations of various industries have been using it worldwide in order to improve their business performance over the past decades. </a:t>
            </a:r>
          </a:p>
          <a:p>
            <a:pPr algn="just">
              <a:spcBef>
                <a:spcPts val="600"/>
              </a:spcBef>
            </a:pPr>
            <a:r>
              <a:rPr lang="en-GB" sz="1100" b="1" i="1">
                <a:latin typeface="Palatino Linotype" panose="02040502050505030304" pitchFamily="18" charset="0"/>
              </a:rPr>
              <a:t>By applying certain indicators, the Balanced Scorecard methodology uses four different perspectives to comprehensively analyze the existence and progression of factors influencing corporate performance. </a:t>
            </a:r>
          </a:p>
        </p:txBody>
      </p:sp>
      <p:sp>
        <p:nvSpPr>
          <p:cNvPr id="10" name="Téglalap 9"/>
          <p:cNvSpPr/>
          <p:nvPr/>
        </p:nvSpPr>
        <p:spPr>
          <a:xfrm>
            <a:off x="492883" y="2919729"/>
            <a:ext cx="2411184" cy="795153"/>
          </a:xfrm>
          <a:prstGeom prst="rect">
            <a:avLst/>
          </a:prstGeom>
          <a:solidFill>
            <a:schemeClr val="tx2"/>
          </a:solidFill>
          <a:ln>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200" b="1" cap="small">
                <a:solidFill>
                  <a:schemeClr val="bg1"/>
                </a:solidFill>
                <a:latin typeface="Palatino Linotype" panose="02040502050505030304" pitchFamily="18" charset="0"/>
              </a:rPr>
              <a:t>Financial indicators</a:t>
            </a:r>
          </a:p>
        </p:txBody>
      </p:sp>
      <p:sp>
        <p:nvSpPr>
          <p:cNvPr id="11" name="Téglalap 10"/>
          <p:cNvSpPr/>
          <p:nvPr/>
        </p:nvSpPr>
        <p:spPr>
          <a:xfrm>
            <a:off x="3200520" y="2919729"/>
            <a:ext cx="5410203" cy="330062"/>
          </a:xfrm>
          <a:prstGeom prst="rect">
            <a:avLst/>
          </a:prstGeom>
          <a:solidFill>
            <a:schemeClr val="accent1">
              <a:lumMod val="50000"/>
            </a:schemeClr>
          </a:solidFill>
          <a:ln>
            <a:noFill/>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200" b="1" cap="small">
                <a:solidFill>
                  <a:schemeClr val="bg1"/>
                </a:solidFill>
                <a:latin typeface="Palatino Linotype" panose="02040502050505030304" pitchFamily="18" charset="0"/>
              </a:rPr>
              <a:t>Operational indicators</a:t>
            </a:r>
          </a:p>
        </p:txBody>
      </p:sp>
      <p:sp>
        <p:nvSpPr>
          <p:cNvPr id="12" name="Téglalap 11"/>
          <p:cNvSpPr/>
          <p:nvPr/>
        </p:nvSpPr>
        <p:spPr>
          <a:xfrm>
            <a:off x="420254" y="3675353"/>
            <a:ext cx="2624450" cy="660125"/>
          </a:xfrm>
          <a:prstGeom prst="rect">
            <a:avLst/>
          </a:prstGeom>
          <a:noFill/>
          <a:ln>
            <a:noFill/>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200" i="1">
                <a:latin typeface="Palatino Linotype" panose="02040502050505030304" pitchFamily="18" charset="0"/>
              </a:rPr>
              <a:t>They reveal the efficiency of past measures</a:t>
            </a:r>
          </a:p>
        </p:txBody>
      </p:sp>
      <p:sp>
        <p:nvSpPr>
          <p:cNvPr id="13" name="Téglalap 12"/>
          <p:cNvSpPr/>
          <p:nvPr/>
        </p:nvSpPr>
        <p:spPr>
          <a:xfrm>
            <a:off x="3200521" y="3325472"/>
            <a:ext cx="1475246" cy="389411"/>
          </a:xfrm>
          <a:prstGeom prst="rect">
            <a:avLst/>
          </a:prstGeom>
          <a:solidFill>
            <a:schemeClr val="accent5">
              <a:lumMod val="60000"/>
              <a:lumOff val="40000"/>
            </a:schemeClr>
          </a:solidFill>
          <a:ln>
            <a:noFill/>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200">
                <a:latin typeface="Palatino Linotype" panose="02040502050505030304" pitchFamily="18" charset="0"/>
              </a:rPr>
              <a:t>Customer satisfaction</a:t>
            </a:r>
          </a:p>
        </p:txBody>
      </p:sp>
      <p:sp>
        <p:nvSpPr>
          <p:cNvPr id="14" name="Téglalap 13"/>
          <p:cNvSpPr/>
          <p:nvPr/>
        </p:nvSpPr>
        <p:spPr>
          <a:xfrm>
            <a:off x="4800144" y="3325471"/>
            <a:ext cx="1354667" cy="389411"/>
          </a:xfrm>
          <a:prstGeom prst="rect">
            <a:avLst/>
          </a:prstGeom>
          <a:solidFill>
            <a:schemeClr val="accent5">
              <a:lumMod val="40000"/>
              <a:lumOff val="60000"/>
            </a:schemeClr>
          </a:solidFill>
          <a:ln>
            <a:noFill/>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200">
                <a:latin typeface="Palatino Linotype" panose="02040502050505030304" pitchFamily="18" charset="0"/>
              </a:rPr>
              <a:t>Internal processes</a:t>
            </a:r>
          </a:p>
        </p:txBody>
      </p:sp>
      <p:sp>
        <p:nvSpPr>
          <p:cNvPr id="15" name="Téglalap 14"/>
          <p:cNvSpPr/>
          <p:nvPr/>
        </p:nvSpPr>
        <p:spPr>
          <a:xfrm>
            <a:off x="6279188" y="3325471"/>
            <a:ext cx="2336922" cy="389411"/>
          </a:xfrm>
          <a:prstGeom prst="rect">
            <a:avLst/>
          </a:prstGeom>
          <a:solidFill>
            <a:schemeClr val="tx2">
              <a:lumMod val="20000"/>
              <a:lumOff val="80000"/>
            </a:schemeClr>
          </a:solidFill>
          <a:ln>
            <a:noFill/>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200">
                <a:latin typeface="Palatino Linotype" panose="02040502050505030304" pitchFamily="18" charset="0"/>
              </a:rPr>
              <a:t>Organizational innovation and development</a:t>
            </a:r>
          </a:p>
        </p:txBody>
      </p:sp>
      <p:sp>
        <p:nvSpPr>
          <p:cNvPr id="16" name="Téglalap 15"/>
          <p:cNvSpPr/>
          <p:nvPr/>
        </p:nvSpPr>
        <p:spPr>
          <a:xfrm>
            <a:off x="3512155" y="3700755"/>
            <a:ext cx="4786932" cy="660125"/>
          </a:xfrm>
          <a:prstGeom prst="rect">
            <a:avLst/>
          </a:prstGeom>
          <a:noFill/>
          <a:ln>
            <a:noFill/>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200" i="1">
                <a:latin typeface="Palatino Linotype" panose="02040502050505030304" pitchFamily="18" charset="0"/>
              </a:rPr>
              <a:t>They influence future financial performance</a:t>
            </a:r>
          </a:p>
        </p:txBody>
      </p:sp>
      <p:sp>
        <p:nvSpPr>
          <p:cNvPr id="17" name="Téglalap 16"/>
          <p:cNvSpPr/>
          <p:nvPr/>
        </p:nvSpPr>
        <p:spPr>
          <a:xfrm>
            <a:off x="391283" y="2808324"/>
            <a:ext cx="2597450" cy="1501754"/>
          </a:xfrm>
          <a:prstGeom prst="rect">
            <a:avLst/>
          </a:prstGeom>
          <a:noFill/>
          <a:ln w="127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sz="1200" dirty="0">
              <a:solidFill>
                <a:schemeClr val="bg1"/>
              </a:solidFill>
              <a:latin typeface="Palatino Linotype" panose="02040502050505030304" pitchFamily="18" charset="0"/>
            </a:endParaRPr>
          </a:p>
        </p:txBody>
      </p:sp>
      <p:sp>
        <p:nvSpPr>
          <p:cNvPr id="18" name="Téglalap 17"/>
          <p:cNvSpPr/>
          <p:nvPr/>
        </p:nvSpPr>
        <p:spPr>
          <a:xfrm>
            <a:off x="3107723" y="2808323"/>
            <a:ext cx="5596010" cy="1501754"/>
          </a:xfrm>
          <a:prstGeom prst="rect">
            <a:avLst/>
          </a:prstGeom>
          <a:noFill/>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sz="1200" dirty="0">
              <a:solidFill>
                <a:schemeClr val="bg1"/>
              </a:solidFill>
              <a:latin typeface="Palatino Linotype" panose="02040502050505030304" pitchFamily="18" charset="0"/>
            </a:endParaRPr>
          </a:p>
        </p:txBody>
      </p:sp>
      <p:sp>
        <p:nvSpPr>
          <p:cNvPr id="2" name="Téglalap 1"/>
          <p:cNvSpPr/>
          <p:nvPr/>
        </p:nvSpPr>
        <p:spPr>
          <a:xfrm>
            <a:off x="391283" y="4348219"/>
            <a:ext cx="8422517" cy="2246769"/>
          </a:xfrm>
          <a:prstGeom prst="rect">
            <a:avLst/>
          </a:prstGeom>
        </p:spPr>
        <p:txBody>
          <a:bodyPr wrap="square">
            <a:spAutoFit/>
          </a:bodyPr>
          <a:lstStyle/>
          <a:p>
            <a:endParaRPr lang="hu-HU" sz="1100" dirty="0">
              <a:latin typeface="Palatino Linotype" panose="02040502050505030304" pitchFamily="18" charset="0"/>
            </a:endParaRPr>
          </a:p>
          <a:p>
            <a:pPr>
              <a:spcAft>
                <a:spcPts val="1200"/>
              </a:spcAft>
            </a:pPr>
            <a:r>
              <a:rPr lang="en-GB" sz="1100" b="1">
                <a:latin typeface="Palatino Linotype" panose="02040502050505030304" pitchFamily="18" charset="0"/>
              </a:rPr>
              <a:t>Benefits of using BSC:</a:t>
            </a:r>
          </a:p>
          <a:p>
            <a:pPr marL="171450" indent="-171450">
              <a:spcAft>
                <a:spcPts val="400"/>
              </a:spcAft>
              <a:buFont typeface="Wingdings" panose="05000000000000000000" pitchFamily="2" charset="2"/>
              <a:buChar char="§"/>
            </a:pPr>
            <a:r>
              <a:rPr lang="en-GB" sz="1100">
                <a:latin typeface="Palatino Linotype" panose="02040502050505030304" pitchFamily="18" charset="0"/>
              </a:rPr>
              <a:t>Focuses on strategy and vision;</a:t>
            </a:r>
          </a:p>
          <a:p>
            <a:pPr marL="171450" indent="-171450" algn="just">
              <a:spcAft>
                <a:spcPts val="400"/>
              </a:spcAft>
              <a:buFont typeface="Wingdings" panose="05000000000000000000" pitchFamily="2" charset="2"/>
              <a:buChar char="§"/>
            </a:pPr>
            <a:r>
              <a:rPr lang="en-GB" sz="1100">
                <a:latin typeface="Palatino Linotype" panose="02040502050505030304" pitchFamily="18" charset="0"/>
              </a:rPr>
              <a:t>Provides a comprehensive picture as it applies a holistic approach that analyzes the financial perspective as well as other operational aspects affecting business performance;</a:t>
            </a:r>
          </a:p>
          <a:p>
            <a:pPr marL="171450" indent="-171450">
              <a:spcAft>
                <a:spcPts val="400"/>
              </a:spcAft>
              <a:buFont typeface="Wingdings" panose="05000000000000000000" pitchFamily="2" charset="2"/>
              <a:buChar char="§"/>
            </a:pPr>
            <a:r>
              <a:rPr lang="en-GB" sz="1100">
                <a:latin typeface="Palatino Linotype" panose="02040502050505030304" pitchFamily="18" charset="0"/>
              </a:rPr>
              <a:t>Quick and easy to understand both for strategy makers and those involved in execution;</a:t>
            </a:r>
          </a:p>
          <a:p>
            <a:pPr marL="171450" indent="-171450">
              <a:spcAft>
                <a:spcPts val="400"/>
              </a:spcAft>
              <a:buFont typeface="Wingdings" panose="05000000000000000000" pitchFamily="2" charset="2"/>
              <a:buChar char="§"/>
            </a:pPr>
            <a:r>
              <a:rPr lang="en-GB" sz="1100">
                <a:latin typeface="Palatino Linotype" panose="02040502050505030304" pitchFamily="18" charset="0"/>
              </a:rPr>
              <a:t>Analyzes correlations between the applied indicators, thus revealing the potential corporate-level impacts of decisions;</a:t>
            </a:r>
          </a:p>
          <a:p>
            <a:pPr marL="171450" indent="-171450">
              <a:spcAft>
                <a:spcPts val="400"/>
              </a:spcAft>
              <a:buFont typeface="Wingdings" panose="05000000000000000000" pitchFamily="2" charset="2"/>
              <a:buChar char="§"/>
            </a:pPr>
            <a:r>
              <a:rPr lang="en-GB" sz="1100">
                <a:latin typeface="Palatino Linotype" panose="02040502050505030304" pitchFamily="18" charset="0"/>
              </a:rPr>
              <a:t>Incentivizes participants to keep the number of applied indicators at a manageable level;</a:t>
            </a:r>
          </a:p>
          <a:p>
            <a:pPr marL="171450" indent="-171450">
              <a:spcAft>
                <a:spcPts val="400"/>
              </a:spcAft>
              <a:buFont typeface="Wingdings" panose="05000000000000000000" pitchFamily="2" charset="2"/>
              <a:buChar char="§"/>
            </a:pPr>
            <a:r>
              <a:rPr lang="en-GB" sz="1100">
                <a:latin typeface="Palatino Linotype" panose="02040502050505030304" pitchFamily="18" charset="0"/>
              </a:rPr>
              <a:t>Helps to break down strategic goals to operative levels and induces the execution of concrete actions;</a:t>
            </a:r>
          </a:p>
          <a:p>
            <a:pPr marL="171450" indent="-171450">
              <a:spcAft>
                <a:spcPts val="400"/>
              </a:spcAft>
              <a:buFont typeface="Wingdings" panose="05000000000000000000" pitchFamily="2" charset="2"/>
              <a:buChar char="§"/>
            </a:pPr>
            <a:r>
              <a:rPr lang="en-GB" sz="1100">
                <a:latin typeface="Palatino Linotype" panose="02040502050505030304" pitchFamily="18" charset="0"/>
              </a:rPr>
              <a:t>Allows us to measure and monitor the achievement of strategic goals and the factors affecting them. </a:t>
            </a:r>
          </a:p>
        </p:txBody>
      </p:sp>
    </p:spTree>
    <p:extLst>
      <p:ext uri="{BB962C8B-B14F-4D97-AF65-F5344CB8AC3E}">
        <p14:creationId xmlns:p14="http://schemas.microsoft.com/office/powerpoint/2010/main" val="127391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zövegdoboz 3"/>
          <p:cNvSpPr txBox="1"/>
          <p:nvPr/>
        </p:nvSpPr>
        <p:spPr>
          <a:xfrm>
            <a:off x="0" y="0"/>
            <a:ext cx="6973454" cy="338554"/>
          </a:xfrm>
          <a:prstGeom prst="rect">
            <a:avLst/>
          </a:prstGeom>
          <a:noFill/>
        </p:spPr>
        <p:txBody>
          <a:bodyPr wrap="square" rtlCol="0">
            <a:spAutoFit/>
          </a:bodyPr>
          <a:lstStyle/>
          <a:p>
            <a:r>
              <a:rPr lang="en-GB" sz="1600" b="1" cap="small" dirty="0">
                <a:latin typeface="Palatino Linotype" panose="02040502050505030304" pitchFamily="18" charset="0"/>
              </a:rPr>
              <a:t>Application of BSC methodology at universities</a:t>
            </a:r>
          </a:p>
        </p:txBody>
      </p:sp>
      <p:sp>
        <p:nvSpPr>
          <p:cNvPr id="6" name="Dia számának helye 5"/>
          <p:cNvSpPr>
            <a:spLocks noGrp="1"/>
          </p:cNvSpPr>
          <p:nvPr>
            <p:ph type="sldNum" sz="quarter" idx="12"/>
          </p:nvPr>
        </p:nvSpPr>
        <p:spPr/>
        <p:txBody>
          <a:bodyPr/>
          <a:lstStyle/>
          <a:p>
            <a:fld id="{1403881C-B4B5-42A6-B8BC-0A827757A2AA}" type="slidenum">
              <a:rPr lang="en-GB" smtClean="0"/>
              <a:t>3</a:t>
            </a:fld>
            <a:endParaRPr lang="en-GB" dirty="0"/>
          </a:p>
        </p:txBody>
      </p:sp>
      <p:sp>
        <p:nvSpPr>
          <p:cNvPr id="9" name="Téglalap 8"/>
          <p:cNvSpPr/>
          <p:nvPr/>
        </p:nvSpPr>
        <p:spPr>
          <a:xfrm>
            <a:off x="382452" y="476850"/>
            <a:ext cx="8117840" cy="2287806"/>
          </a:xfrm>
          <a:prstGeom prst="rect">
            <a:avLst/>
          </a:prstGeom>
        </p:spPr>
        <p:txBody>
          <a:bodyPr wrap="square">
            <a:spAutoFit/>
          </a:bodyPr>
          <a:lstStyle/>
          <a:p>
            <a:pPr>
              <a:spcAft>
                <a:spcPts val="400"/>
              </a:spcAft>
            </a:pPr>
            <a:r>
              <a:rPr lang="en-GB" sz="1100" b="1" dirty="0">
                <a:latin typeface="Palatino Linotype" panose="02040502050505030304" pitchFamily="18" charset="0"/>
              </a:rPr>
              <a:t>The application of BSC methodology is especially justified in the University’s strategic management because the University:</a:t>
            </a:r>
          </a:p>
          <a:p>
            <a:pPr marL="171450" indent="-171450" algn="just">
              <a:spcBef>
                <a:spcPts val="600"/>
              </a:spcBef>
              <a:spcAft>
                <a:spcPts val="400"/>
              </a:spcAft>
              <a:buFont typeface="Wingdings" panose="05000000000000000000" pitchFamily="2" charset="2"/>
              <a:buChar char="§"/>
            </a:pPr>
            <a:r>
              <a:rPr lang="en-GB" sz="1100" dirty="0">
                <a:latin typeface="Palatino Linotype" panose="02040502050505030304" pitchFamily="18" charset="0"/>
              </a:rPr>
              <a:t>Needs to adapt to the uncertain and volatile political, economic, social and technological environment as well as the socio-cultural, educational and environmental trends;</a:t>
            </a:r>
          </a:p>
          <a:p>
            <a:pPr marL="171450" indent="-171450" algn="just">
              <a:spcAft>
                <a:spcPts val="400"/>
              </a:spcAft>
              <a:buFont typeface="Wingdings" panose="05000000000000000000" pitchFamily="2" charset="2"/>
              <a:buChar char="§"/>
            </a:pPr>
            <a:r>
              <a:rPr lang="en-GB" sz="1100" dirty="0">
                <a:latin typeface="Palatino Linotype" panose="02040502050505030304" pitchFamily="18" charset="0"/>
              </a:rPr>
              <a:t>Is increasingly expected by the stakeholders of the University’s operation to ensure transparent and accountable operational and decision-making mechanisms;</a:t>
            </a:r>
          </a:p>
          <a:p>
            <a:pPr marL="171450" indent="-171450" algn="just">
              <a:spcAft>
                <a:spcPts val="400"/>
              </a:spcAft>
              <a:buFont typeface="Wingdings" panose="05000000000000000000" pitchFamily="2" charset="2"/>
              <a:buChar char="§"/>
            </a:pPr>
            <a:r>
              <a:rPr lang="en-GB" sz="1100" dirty="0">
                <a:latin typeface="Palatino Linotype" panose="02040502050505030304" pitchFamily="18" charset="0"/>
              </a:rPr>
              <a:t>Model shift – the advancement of foundation-based funding and the increasing popularity of the “university as a service provider” concept.</a:t>
            </a:r>
          </a:p>
          <a:p>
            <a:pPr marL="171450" indent="-171450" algn="just">
              <a:spcAft>
                <a:spcPts val="400"/>
              </a:spcAft>
              <a:buFont typeface="Wingdings" panose="05000000000000000000" pitchFamily="2" charset="2"/>
              <a:buChar char="§"/>
            </a:pPr>
            <a:r>
              <a:rPr lang="en-GB" sz="1100" dirty="0">
                <a:latin typeface="Palatino Linotype" panose="02040502050505030304" pitchFamily="18" charset="0"/>
              </a:rPr>
              <a:t>In addition to teaching, universities typically conduct various other core activities that mutually affect each other to a certain extent</a:t>
            </a:r>
          </a:p>
          <a:p>
            <a:endParaRPr lang="en-GB" sz="1100" dirty="0">
              <a:latin typeface="Palatino Linotype" panose="02040502050505030304" pitchFamily="18" charset="0"/>
            </a:endParaRPr>
          </a:p>
          <a:p>
            <a:endParaRPr lang="en-GB" sz="1100" dirty="0">
              <a:latin typeface="Palatino Linotype" panose="02040502050505030304" pitchFamily="18" charset="0"/>
            </a:endParaRPr>
          </a:p>
        </p:txBody>
      </p:sp>
      <p:sp>
        <p:nvSpPr>
          <p:cNvPr id="7" name="Téglalap 6"/>
          <p:cNvSpPr/>
          <p:nvPr/>
        </p:nvSpPr>
        <p:spPr>
          <a:xfrm>
            <a:off x="382452" y="2309815"/>
            <a:ext cx="8117840" cy="1138773"/>
          </a:xfrm>
          <a:prstGeom prst="rect">
            <a:avLst/>
          </a:prstGeom>
        </p:spPr>
        <p:txBody>
          <a:bodyPr wrap="square">
            <a:spAutoFit/>
          </a:bodyPr>
          <a:lstStyle/>
          <a:p>
            <a:pPr algn="just"/>
            <a:r>
              <a:rPr lang="en-GB" sz="1100" dirty="0">
                <a:latin typeface="Palatino Linotype" panose="02040502050505030304" pitchFamily="18" charset="0"/>
              </a:rPr>
              <a:t>Consequently, there are many practical examples and related studies featured in the international literature on the application of BSC to a university environment. Most of these cases typically involve the Kaplan-Norton model’s improved versions adapted to manage university characteristics better. A few examples of the perspectives applied in the above versions (</a:t>
            </a:r>
            <a:r>
              <a:rPr lang="en-GB" sz="1100" dirty="0" err="1">
                <a:latin typeface="Palatino Linotype" panose="02040502050505030304" pitchFamily="18" charset="0"/>
              </a:rPr>
              <a:t>Fijałkowska</a:t>
            </a:r>
            <a:r>
              <a:rPr lang="en-GB" sz="1100" dirty="0">
                <a:latin typeface="Palatino Linotype" panose="02040502050505030304" pitchFamily="18" charset="0"/>
              </a:rPr>
              <a:t>-Oliveira; 2018)**:</a:t>
            </a:r>
          </a:p>
          <a:p>
            <a:pPr algn="just"/>
            <a:endParaRPr lang="en-GB" sz="1200" dirty="0">
              <a:latin typeface="Palatino Linotype" panose="02040502050505030304" pitchFamily="18" charset="0"/>
            </a:endParaRPr>
          </a:p>
          <a:p>
            <a:pPr algn="just"/>
            <a:endParaRPr lang="en-GB" sz="1200" dirty="0">
              <a:latin typeface="Palatino Linotype" panose="02040502050505030304" pitchFamily="18" charset="0"/>
            </a:endParaRPr>
          </a:p>
        </p:txBody>
      </p:sp>
      <p:sp>
        <p:nvSpPr>
          <p:cNvPr id="11" name="Téglalap 10"/>
          <p:cNvSpPr/>
          <p:nvPr/>
        </p:nvSpPr>
        <p:spPr>
          <a:xfrm>
            <a:off x="769536" y="3002569"/>
            <a:ext cx="2880000" cy="4284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100" b="1" dirty="0">
                <a:solidFill>
                  <a:schemeClr val="tx1"/>
                </a:solidFill>
                <a:latin typeface="Palatino Linotype" panose="02040502050505030304" pitchFamily="18" charset="0"/>
              </a:rPr>
              <a:t>Ohio State University</a:t>
            </a:r>
          </a:p>
        </p:txBody>
      </p:sp>
      <p:sp>
        <p:nvSpPr>
          <p:cNvPr id="12" name="Téglalap 11"/>
          <p:cNvSpPr/>
          <p:nvPr/>
        </p:nvSpPr>
        <p:spPr>
          <a:xfrm>
            <a:off x="769536" y="3457613"/>
            <a:ext cx="2880000" cy="946310"/>
          </a:xfrm>
          <a:prstGeom prst="rect">
            <a:avLst/>
          </a:prstGeom>
          <a:solidFill>
            <a:schemeClr val="bg1">
              <a:lumMod val="95000"/>
            </a:schemeClr>
          </a:solidFill>
          <a:ln w="12700">
            <a:noFill/>
            <a:prstDash val="dash"/>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73050" indent="-228600">
              <a:buFont typeface="+mj-lt"/>
              <a:buAutoNum type="arabicParenR"/>
            </a:pPr>
            <a:r>
              <a:rPr lang="en-GB" sz="1100" dirty="0">
                <a:latin typeface="Palatino Linotype" panose="02040502050505030304" pitchFamily="18" charset="0"/>
              </a:rPr>
              <a:t>Undergraduate and graduate studies</a:t>
            </a:r>
          </a:p>
          <a:p>
            <a:pPr marL="273050" indent="-228600">
              <a:buFont typeface="+mj-lt"/>
              <a:buAutoNum type="arabicParenR"/>
            </a:pPr>
            <a:r>
              <a:rPr lang="en-GB" sz="1100" dirty="0">
                <a:latin typeface="Palatino Linotype" panose="02040502050505030304" pitchFamily="18" charset="0"/>
              </a:rPr>
              <a:t>Academic excellency</a:t>
            </a:r>
          </a:p>
          <a:p>
            <a:pPr marL="273050" indent="-228600">
              <a:buFont typeface="+mj-lt"/>
              <a:buAutoNum type="arabicParenR"/>
            </a:pPr>
            <a:r>
              <a:rPr lang="en-GB" sz="1100" dirty="0">
                <a:latin typeface="Palatino Linotype" panose="02040502050505030304" pitchFamily="18" charset="0"/>
              </a:rPr>
              <a:t>Human resource management</a:t>
            </a:r>
          </a:p>
          <a:p>
            <a:pPr marL="273050" indent="-228600">
              <a:buFont typeface="+mj-lt"/>
              <a:buAutoNum type="arabicParenR"/>
            </a:pPr>
            <a:r>
              <a:rPr lang="en-GB" sz="1100" dirty="0">
                <a:latin typeface="Palatino Linotype" panose="02040502050505030304" pitchFamily="18" charset="0"/>
              </a:rPr>
              <a:t>Social commitment and reach</a:t>
            </a:r>
          </a:p>
          <a:p>
            <a:pPr marL="273050" indent="-228600">
              <a:buFont typeface="+mj-lt"/>
              <a:buAutoNum type="arabicParenR"/>
            </a:pPr>
            <a:r>
              <a:rPr lang="en-GB" sz="1100" dirty="0">
                <a:latin typeface="Palatino Linotype" panose="02040502050505030304" pitchFamily="18" charset="0"/>
              </a:rPr>
              <a:t>Social diversity</a:t>
            </a:r>
          </a:p>
        </p:txBody>
      </p:sp>
      <p:sp>
        <p:nvSpPr>
          <p:cNvPr id="13" name="Téglalap 12"/>
          <p:cNvSpPr/>
          <p:nvPr/>
        </p:nvSpPr>
        <p:spPr>
          <a:xfrm>
            <a:off x="4626242" y="3002569"/>
            <a:ext cx="2880000" cy="4284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100" b="1" dirty="0">
                <a:solidFill>
                  <a:schemeClr val="tx1"/>
                </a:solidFill>
                <a:latin typeface="Palatino Linotype" panose="02040502050505030304" pitchFamily="18" charset="0"/>
              </a:rPr>
              <a:t>Wisconsin-Stout University</a:t>
            </a:r>
          </a:p>
        </p:txBody>
      </p:sp>
      <p:sp>
        <p:nvSpPr>
          <p:cNvPr id="14" name="Téglalap 13"/>
          <p:cNvSpPr/>
          <p:nvPr/>
        </p:nvSpPr>
        <p:spPr>
          <a:xfrm>
            <a:off x="4626242" y="3457613"/>
            <a:ext cx="2880000" cy="946309"/>
          </a:xfrm>
          <a:prstGeom prst="rect">
            <a:avLst/>
          </a:prstGeom>
          <a:solidFill>
            <a:schemeClr val="bg1">
              <a:lumMod val="95000"/>
            </a:schemeClr>
          </a:solidFill>
          <a:ln w="12700">
            <a:noFill/>
            <a:prstDash val="dash"/>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73050" indent="-190500">
              <a:buFont typeface="+mj-lt"/>
              <a:buAutoNum type="arabicParenR"/>
            </a:pPr>
            <a:r>
              <a:rPr lang="en-GB" sz="1100" dirty="0">
                <a:latin typeface="Palatino Linotype" panose="02040502050505030304" pitchFamily="18" charset="0"/>
              </a:rPr>
              <a:t>Studies</a:t>
            </a:r>
          </a:p>
          <a:p>
            <a:pPr marL="273050" indent="-190500">
              <a:buFont typeface="+mj-lt"/>
              <a:buAutoNum type="arabicParenR"/>
            </a:pPr>
            <a:r>
              <a:rPr lang="en-GB" sz="1100" dirty="0">
                <a:latin typeface="Palatino Linotype" panose="02040502050505030304" pitchFamily="18" charset="0"/>
              </a:rPr>
              <a:t>Students and stakeholders</a:t>
            </a:r>
          </a:p>
          <a:p>
            <a:pPr marL="273050" indent="-190500">
              <a:buFont typeface="+mj-lt"/>
              <a:buAutoNum type="arabicParenR"/>
            </a:pPr>
            <a:r>
              <a:rPr lang="en-GB" sz="1100" dirty="0">
                <a:latin typeface="Palatino Linotype" panose="02040502050505030304" pitchFamily="18" charset="0"/>
              </a:rPr>
              <a:t>Finance</a:t>
            </a:r>
          </a:p>
          <a:p>
            <a:pPr marL="273050" indent="-190500">
              <a:buFont typeface="+mj-lt"/>
              <a:buAutoNum type="arabicParenR"/>
            </a:pPr>
            <a:r>
              <a:rPr lang="en-GB" sz="1100" dirty="0">
                <a:latin typeface="Palatino Linotype" panose="02040502050505030304" pitchFamily="18" charset="0"/>
              </a:rPr>
              <a:t>Faculty and related staff</a:t>
            </a:r>
          </a:p>
          <a:p>
            <a:pPr marL="273050" indent="-190500">
              <a:buFont typeface="+mj-lt"/>
              <a:buAutoNum type="arabicParenR"/>
            </a:pPr>
            <a:r>
              <a:rPr lang="en-GB" sz="1100" dirty="0">
                <a:latin typeface="Palatino Linotype" panose="02040502050505030304" pitchFamily="18" charset="0"/>
              </a:rPr>
              <a:t>Organizational efficiency</a:t>
            </a:r>
          </a:p>
        </p:txBody>
      </p:sp>
      <p:sp>
        <p:nvSpPr>
          <p:cNvPr id="15" name="Téglalap 14"/>
          <p:cNvSpPr/>
          <p:nvPr/>
        </p:nvSpPr>
        <p:spPr>
          <a:xfrm>
            <a:off x="5247757" y="4573439"/>
            <a:ext cx="2880000" cy="428517"/>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100" b="1" dirty="0">
                <a:solidFill>
                  <a:schemeClr val="tx1"/>
                </a:solidFill>
                <a:latin typeface="Palatino Linotype" panose="02040502050505030304" pitchFamily="18" charset="0"/>
              </a:rPr>
              <a:t>Imperial College London</a:t>
            </a:r>
          </a:p>
        </p:txBody>
      </p:sp>
      <p:sp>
        <p:nvSpPr>
          <p:cNvPr id="16" name="Téglalap 15"/>
          <p:cNvSpPr/>
          <p:nvPr/>
        </p:nvSpPr>
        <p:spPr>
          <a:xfrm>
            <a:off x="5247757" y="5034653"/>
            <a:ext cx="2880000" cy="985142"/>
          </a:xfrm>
          <a:prstGeom prst="rect">
            <a:avLst/>
          </a:prstGeom>
          <a:solidFill>
            <a:schemeClr val="bg1">
              <a:lumMod val="95000"/>
            </a:schemeClr>
          </a:solidFill>
          <a:ln w="12700">
            <a:noFill/>
            <a:prstDash val="dash"/>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73050" indent="-228600">
              <a:buFont typeface="+mj-lt"/>
              <a:buAutoNum type="arabicParenR"/>
            </a:pPr>
            <a:r>
              <a:rPr lang="en-GB" sz="1100" dirty="0">
                <a:latin typeface="Palatino Linotype" panose="02040502050505030304" pitchFamily="18" charset="0"/>
              </a:rPr>
              <a:t>Finance</a:t>
            </a:r>
          </a:p>
          <a:p>
            <a:pPr marL="273050" indent="-228600">
              <a:buFont typeface="+mj-lt"/>
              <a:buAutoNum type="arabicParenR"/>
            </a:pPr>
            <a:r>
              <a:rPr lang="en-GB" sz="1100" dirty="0">
                <a:latin typeface="Palatino Linotype" panose="02040502050505030304" pitchFamily="18" charset="0"/>
              </a:rPr>
              <a:t>Learning and growth of instructors and students</a:t>
            </a:r>
          </a:p>
          <a:p>
            <a:pPr marL="273050" indent="-228600">
              <a:buFont typeface="+mj-lt"/>
              <a:buAutoNum type="arabicParenR"/>
            </a:pPr>
            <a:r>
              <a:rPr lang="en-GB" sz="1100" dirty="0">
                <a:latin typeface="Palatino Linotype" panose="02040502050505030304" pitchFamily="18" charset="0"/>
              </a:rPr>
              <a:t>Institutional capabilities</a:t>
            </a:r>
          </a:p>
          <a:p>
            <a:pPr marL="273050" indent="-228600">
              <a:buFont typeface="+mj-lt"/>
              <a:buAutoNum type="arabicParenR"/>
            </a:pPr>
            <a:r>
              <a:rPr lang="en-GB" sz="1100" dirty="0">
                <a:latin typeface="Palatino Linotype" panose="02040502050505030304" pitchFamily="18" charset="0"/>
              </a:rPr>
              <a:t>Research results</a:t>
            </a:r>
          </a:p>
        </p:txBody>
      </p:sp>
      <p:sp>
        <p:nvSpPr>
          <p:cNvPr id="18" name="Téglalap 17"/>
          <p:cNvSpPr/>
          <p:nvPr/>
        </p:nvSpPr>
        <p:spPr>
          <a:xfrm>
            <a:off x="1477061" y="4573439"/>
            <a:ext cx="2880000" cy="428517"/>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100" b="1" dirty="0">
                <a:solidFill>
                  <a:schemeClr val="tx1"/>
                </a:solidFill>
                <a:latin typeface="Palatino Linotype" panose="02040502050505030304" pitchFamily="18" charset="0"/>
              </a:rPr>
              <a:t>IT Universities that received the Malcolm Baldridge Award*</a:t>
            </a:r>
          </a:p>
        </p:txBody>
      </p:sp>
      <p:sp>
        <p:nvSpPr>
          <p:cNvPr id="19" name="Téglalap 18"/>
          <p:cNvSpPr/>
          <p:nvPr/>
        </p:nvSpPr>
        <p:spPr>
          <a:xfrm>
            <a:off x="1477061" y="5034653"/>
            <a:ext cx="2880000" cy="985142"/>
          </a:xfrm>
          <a:prstGeom prst="rect">
            <a:avLst/>
          </a:prstGeom>
          <a:solidFill>
            <a:schemeClr val="bg1">
              <a:lumMod val="95000"/>
            </a:schemeClr>
          </a:solidFill>
          <a:ln w="12700">
            <a:noFill/>
            <a:prstDash val="dash"/>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73050" indent="-228600">
              <a:buFont typeface="+mj-lt"/>
              <a:buAutoNum type="arabicParenR"/>
            </a:pPr>
            <a:r>
              <a:rPr lang="en-GB" sz="1100" dirty="0">
                <a:latin typeface="Palatino Linotype" panose="02040502050505030304" pitchFamily="18" charset="0"/>
              </a:rPr>
              <a:t>Studies and student affairs</a:t>
            </a:r>
          </a:p>
          <a:p>
            <a:pPr marL="273050" indent="-228600">
              <a:buFont typeface="+mj-lt"/>
              <a:buAutoNum type="arabicParenR"/>
            </a:pPr>
            <a:r>
              <a:rPr lang="en-GB" sz="1100" dirty="0">
                <a:latin typeface="Palatino Linotype" panose="02040502050505030304" pitchFamily="18" charset="0"/>
              </a:rPr>
              <a:t>Customers</a:t>
            </a:r>
          </a:p>
          <a:p>
            <a:pPr marL="273050" indent="-228600">
              <a:buFont typeface="+mj-lt"/>
              <a:buAutoNum type="arabicParenR"/>
            </a:pPr>
            <a:r>
              <a:rPr lang="en-GB" sz="1100" dirty="0">
                <a:latin typeface="Palatino Linotype" panose="02040502050505030304" pitchFamily="18" charset="0"/>
              </a:rPr>
              <a:t>Governance and organizational management</a:t>
            </a:r>
          </a:p>
          <a:p>
            <a:pPr marL="273050" indent="-228600">
              <a:buFont typeface="+mj-lt"/>
              <a:buAutoNum type="arabicParenR"/>
            </a:pPr>
            <a:r>
              <a:rPr lang="en-GB" sz="1100" dirty="0">
                <a:latin typeface="Palatino Linotype" panose="02040502050505030304" pitchFamily="18" charset="0"/>
              </a:rPr>
              <a:t>Finance</a:t>
            </a:r>
          </a:p>
        </p:txBody>
      </p:sp>
      <p:sp>
        <p:nvSpPr>
          <p:cNvPr id="20" name="Téglalap 19"/>
          <p:cNvSpPr/>
          <p:nvPr/>
        </p:nvSpPr>
        <p:spPr>
          <a:xfrm>
            <a:off x="160867" y="6190959"/>
            <a:ext cx="8530651" cy="759182"/>
          </a:xfrm>
          <a:prstGeom prst="rect">
            <a:avLst/>
          </a:prstGeom>
        </p:spPr>
        <p:txBody>
          <a:bodyPr wrap="square">
            <a:spAutoFit/>
          </a:bodyPr>
          <a:lstStyle/>
          <a:p>
            <a:pPr algn="just">
              <a:spcAft>
                <a:spcPts val="400"/>
              </a:spcAft>
            </a:pPr>
            <a:r>
              <a:rPr lang="en-GB" sz="1000" i="1" dirty="0">
                <a:latin typeface="Palatino Linotype" panose="02040502050505030304" pitchFamily="18" charset="0"/>
              </a:rPr>
              <a:t>* The Malcolm Baldridge National Quality Award was established by the United States Congress in 1987 to recognize organizations successfully implementing and applying quality management systems.</a:t>
            </a:r>
          </a:p>
          <a:p>
            <a:pPr algn="just"/>
            <a:r>
              <a:rPr lang="en-GB" sz="1000" i="1" dirty="0">
                <a:latin typeface="Palatino Linotype" panose="02040502050505030304" pitchFamily="18" charset="0"/>
              </a:rPr>
              <a:t>** Source: </a:t>
            </a:r>
            <a:r>
              <a:rPr lang="en-GB" sz="1000" i="1" dirty="0" err="1">
                <a:latin typeface="Palatino Linotype" panose="02040502050505030304" pitchFamily="18" charset="0"/>
              </a:rPr>
              <a:t>Fijałkowska</a:t>
            </a:r>
            <a:r>
              <a:rPr lang="en-GB" sz="1000" i="1" dirty="0">
                <a:latin typeface="Palatino Linotype" panose="02040502050505030304" pitchFamily="18" charset="0"/>
              </a:rPr>
              <a:t>, J., Oliveira, C. (2018): Balanced Scorecard in Universities; Journal of Intercultural Management, Vol. 10, No. 4, December 2018, pp. 57–83</a:t>
            </a:r>
          </a:p>
          <a:p>
            <a:pPr algn="just"/>
            <a:endParaRPr lang="en-GB" sz="1000" i="1" dirty="0">
              <a:latin typeface="Palatino Linotype" panose="02040502050505030304" pitchFamily="18" charset="0"/>
            </a:endParaRPr>
          </a:p>
        </p:txBody>
      </p:sp>
    </p:spTree>
    <p:extLst>
      <p:ext uri="{BB962C8B-B14F-4D97-AF65-F5344CB8AC3E}">
        <p14:creationId xmlns:p14="http://schemas.microsoft.com/office/powerpoint/2010/main" val="3809243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 name="Kör 34"/>
          <p:cNvSpPr/>
          <p:nvPr/>
        </p:nvSpPr>
        <p:spPr>
          <a:xfrm>
            <a:off x="110369" y="2870895"/>
            <a:ext cx="2183823" cy="2160000"/>
          </a:xfrm>
          <a:prstGeom prst="pie">
            <a:avLst>
              <a:gd name="adj1" fmla="val 16179232"/>
              <a:gd name="adj2" fmla="val 5368375"/>
            </a:avLst>
          </a:prstGeom>
          <a:solidFill>
            <a:schemeClr val="bg1"/>
          </a:solidFill>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33" name="Ellipszis 32"/>
          <p:cNvSpPr/>
          <p:nvPr/>
        </p:nvSpPr>
        <p:spPr>
          <a:xfrm>
            <a:off x="235321" y="2994252"/>
            <a:ext cx="1928714" cy="1860620"/>
          </a:xfrm>
          <a:prstGeom prst="ellipse">
            <a:avLst/>
          </a:prstGeom>
          <a:solidFill>
            <a:schemeClr val="tx2"/>
          </a:solidFill>
          <a:ln>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 name="Szövegdoboz 4"/>
          <p:cNvSpPr txBox="1"/>
          <p:nvPr/>
        </p:nvSpPr>
        <p:spPr>
          <a:xfrm>
            <a:off x="-1" y="0"/>
            <a:ext cx="7860145" cy="584775"/>
          </a:xfrm>
          <a:prstGeom prst="rect">
            <a:avLst/>
          </a:prstGeom>
          <a:noFill/>
        </p:spPr>
        <p:txBody>
          <a:bodyPr wrap="square" rtlCol="0">
            <a:spAutoFit/>
          </a:bodyPr>
          <a:lstStyle/>
          <a:p>
            <a:r>
              <a:rPr lang="en-GB" sz="1600" b="1" cap="small">
                <a:latin typeface="Palatino Linotype" panose="02040502050505030304" pitchFamily="18" charset="0"/>
              </a:rPr>
              <a:t>Four perspectives proposed to consider in the evaluation of UVMB’s performance</a:t>
            </a:r>
          </a:p>
        </p:txBody>
      </p:sp>
      <p:sp>
        <p:nvSpPr>
          <p:cNvPr id="7" name="Dia számának helye 6"/>
          <p:cNvSpPr>
            <a:spLocks noGrp="1"/>
          </p:cNvSpPr>
          <p:nvPr>
            <p:ph type="sldNum" sz="quarter" idx="12"/>
          </p:nvPr>
        </p:nvSpPr>
        <p:spPr/>
        <p:txBody>
          <a:bodyPr/>
          <a:lstStyle/>
          <a:p>
            <a:fld id="{1403881C-B4B5-42A6-B8BC-0A827757A2AA}" type="slidenum">
              <a:rPr lang="hu-HU" smtClean="0"/>
              <a:t>4</a:t>
            </a:fld>
            <a:endParaRPr lang="hu-HU"/>
          </a:p>
        </p:txBody>
      </p:sp>
      <p:sp>
        <p:nvSpPr>
          <p:cNvPr id="9" name="Téglalap 8"/>
          <p:cNvSpPr/>
          <p:nvPr/>
        </p:nvSpPr>
        <p:spPr>
          <a:xfrm>
            <a:off x="3275768" y="4050774"/>
            <a:ext cx="1656000" cy="49637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10" name="Szövegdoboz 9"/>
          <p:cNvSpPr txBox="1"/>
          <p:nvPr/>
        </p:nvSpPr>
        <p:spPr>
          <a:xfrm>
            <a:off x="3443519" y="4165149"/>
            <a:ext cx="1542632" cy="276999"/>
          </a:xfrm>
          <a:prstGeom prst="rect">
            <a:avLst/>
          </a:prstGeom>
          <a:noFill/>
        </p:spPr>
        <p:txBody>
          <a:bodyPr wrap="square" rtlCol="0">
            <a:spAutoFit/>
          </a:bodyPr>
          <a:lstStyle/>
          <a:p>
            <a:pPr algn="ctr"/>
            <a:r>
              <a:rPr lang="en-GB" sz="1200" cap="small">
                <a:latin typeface="Palatino Linotype" panose="02040502050505030304" pitchFamily="18" charset="0"/>
              </a:rPr>
              <a:t>Human Resources</a:t>
            </a:r>
          </a:p>
        </p:txBody>
      </p:sp>
      <p:sp>
        <p:nvSpPr>
          <p:cNvPr id="11" name="Téglalap 10"/>
          <p:cNvSpPr/>
          <p:nvPr/>
        </p:nvSpPr>
        <p:spPr>
          <a:xfrm>
            <a:off x="2687737" y="2601106"/>
            <a:ext cx="1656000"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grpSp>
        <p:nvGrpSpPr>
          <p:cNvPr id="12" name="Csoportba foglalás 11"/>
          <p:cNvGrpSpPr/>
          <p:nvPr/>
        </p:nvGrpSpPr>
        <p:grpSpPr>
          <a:xfrm>
            <a:off x="2419146" y="2587772"/>
            <a:ext cx="504000" cy="504000"/>
            <a:chOff x="1154545" y="5375564"/>
            <a:chExt cx="504000" cy="504000"/>
          </a:xfrm>
        </p:grpSpPr>
        <p:sp>
          <p:nvSpPr>
            <p:cNvPr id="13" name="Ellipszis 12"/>
            <p:cNvSpPr/>
            <p:nvPr/>
          </p:nvSpPr>
          <p:spPr>
            <a:xfrm>
              <a:off x="1154545" y="5375564"/>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pic>
          <p:nvPicPr>
            <p:cNvPr id="14" name="Picture 26" descr="Coins - Download free ic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143" y="5480162"/>
              <a:ext cx="294803" cy="294803"/>
            </a:xfrm>
            <a:prstGeom prst="rect">
              <a:avLst/>
            </a:prstGeom>
            <a:noFill/>
            <a:extLst>
              <a:ext uri="{909E8E84-426E-40DD-AFC4-6F175D3DCCD1}">
                <a14:hiddenFill xmlns:a14="http://schemas.microsoft.com/office/drawing/2010/main">
                  <a:solidFill>
                    <a:srgbClr val="FFFFFF"/>
                  </a:solidFill>
                </a14:hiddenFill>
              </a:ext>
            </a:extLst>
          </p:spPr>
        </p:pic>
      </p:grpSp>
      <p:sp>
        <p:nvSpPr>
          <p:cNvPr id="15" name="Szövegdoboz 14"/>
          <p:cNvSpPr txBox="1"/>
          <p:nvPr/>
        </p:nvSpPr>
        <p:spPr>
          <a:xfrm>
            <a:off x="2873962" y="2717664"/>
            <a:ext cx="1188000" cy="276999"/>
          </a:xfrm>
          <a:prstGeom prst="rect">
            <a:avLst/>
          </a:prstGeom>
          <a:noFill/>
        </p:spPr>
        <p:txBody>
          <a:bodyPr wrap="square" rtlCol="0">
            <a:spAutoFit/>
          </a:bodyPr>
          <a:lstStyle/>
          <a:p>
            <a:pPr algn="ctr"/>
            <a:r>
              <a:rPr lang="en-GB" sz="1200" cap="small">
                <a:latin typeface="Palatino Linotype" panose="02040502050505030304" pitchFamily="18" charset="0"/>
              </a:rPr>
              <a:t>Finance</a:t>
            </a:r>
          </a:p>
        </p:txBody>
      </p:sp>
      <p:sp>
        <p:nvSpPr>
          <p:cNvPr id="17" name="Téglalap 16"/>
          <p:cNvSpPr/>
          <p:nvPr/>
        </p:nvSpPr>
        <p:spPr>
          <a:xfrm>
            <a:off x="3275767" y="3220129"/>
            <a:ext cx="1656000"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19" name="Szövegdoboz 18"/>
          <p:cNvSpPr txBox="1"/>
          <p:nvPr/>
        </p:nvSpPr>
        <p:spPr>
          <a:xfrm>
            <a:off x="3443519" y="3345637"/>
            <a:ext cx="1188000" cy="276999"/>
          </a:xfrm>
          <a:prstGeom prst="rect">
            <a:avLst/>
          </a:prstGeom>
          <a:noFill/>
        </p:spPr>
        <p:txBody>
          <a:bodyPr wrap="square" rtlCol="0">
            <a:spAutoFit/>
          </a:bodyPr>
          <a:lstStyle/>
          <a:p>
            <a:pPr algn="ctr"/>
            <a:r>
              <a:rPr lang="en-GB" sz="1200" cap="small">
                <a:latin typeface="Palatino Linotype" panose="02040502050505030304" pitchFamily="18" charset="0"/>
              </a:rPr>
              <a:t>Customers</a:t>
            </a:r>
          </a:p>
        </p:txBody>
      </p:sp>
      <p:sp>
        <p:nvSpPr>
          <p:cNvPr id="20" name="Téglalap 19"/>
          <p:cNvSpPr/>
          <p:nvPr/>
        </p:nvSpPr>
        <p:spPr>
          <a:xfrm>
            <a:off x="2687735" y="4728781"/>
            <a:ext cx="1656000"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22" name="Szövegdoboz 21"/>
          <p:cNvSpPr txBox="1"/>
          <p:nvPr/>
        </p:nvSpPr>
        <p:spPr>
          <a:xfrm>
            <a:off x="2855489" y="4761927"/>
            <a:ext cx="1488246" cy="461665"/>
          </a:xfrm>
          <a:prstGeom prst="rect">
            <a:avLst/>
          </a:prstGeom>
          <a:noFill/>
        </p:spPr>
        <p:txBody>
          <a:bodyPr wrap="square" rtlCol="0">
            <a:spAutoFit/>
          </a:bodyPr>
          <a:lstStyle/>
          <a:p>
            <a:pPr algn="ctr"/>
            <a:r>
              <a:rPr lang="en-GB" sz="1200" cap="small">
                <a:latin typeface="Palatino Linotype" panose="02040502050505030304" pitchFamily="18" charset="0"/>
              </a:rPr>
              <a:t>Supporting Infrastructure</a:t>
            </a:r>
          </a:p>
        </p:txBody>
      </p:sp>
      <p:grpSp>
        <p:nvGrpSpPr>
          <p:cNvPr id="32" name="Csoportba foglalás 31"/>
          <p:cNvGrpSpPr/>
          <p:nvPr/>
        </p:nvGrpSpPr>
        <p:grpSpPr>
          <a:xfrm>
            <a:off x="3007176" y="3216031"/>
            <a:ext cx="504000" cy="504000"/>
            <a:chOff x="3525990" y="2309980"/>
            <a:chExt cx="504000" cy="504000"/>
          </a:xfrm>
        </p:grpSpPr>
        <p:sp>
          <p:nvSpPr>
            <p:cNvPr id="18" name="Ellipszis 17"/>
            <p:cNvSpPr/>
            <p:nvPr/>
          </p:nvSpPr>
          <p:spPr>
            <a:xfrm>
              <a:off x="3525990" y="2309980"/>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pic>
          <p:nvPicPr>
            <p:cNvPr id="23" name="Picture 30" descr="Target Audience Customer Client Targeting Consumer Centricity Aim People  Sign Stock Illustration - Download Image Now - iStock"/>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302" t="13091" r="12008" b="11831"/>
            <a:stretch/>
          </p:blipFill>
          <p:spPr bwMode="auto">
            <a:xfrm>
              <a:off x="3609351" y="2396880"/>
              <a:ext cx="337276" cy="3302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1" name="Csoportba foglalás 30"/>
          <p:cNvGrpSpPr/>
          <p:nvPr/>
        </p:nvGrpSpPr>
        <p:grpSpPr>
          <a:xfrm>
            <a:off x="3007176" y="4053590"/>
            <a:ext cx="504000" cy="504000"/>
            <a:chOff x="3525990" y="3221099"/>
            <a:chExt cx="504000" cy="504000"/>
          </a:xfrm>
        </p:grpSpPr>
        <p:sp>
          <p:nvSpPr>
            <p:cNvPr id="16" name="Ellipszis 15"/>
            <p:cNvSpPr/>
            <p:nvPr/>
          </p:nvSpPr>
          <p:spPr>
            <a:xfrm>
              <a:off x="3525990" y="3221099"/>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pic>
          <p:nvPicPr>
            <p:cNvPr id="24" name="Kép 23"/>
            <p:cNvPicPr>
              <a:picLocks noChangeAspect="1"/>
            </p:cNvPicPr>
            <p:nvPr/>
          </p:nvPicPr>
          <p:blipFill rotWithShape="1">
            <a:blip r:embed="rId4"/>
            <a:srcRect l="325" t="2971" r="2839" b="2331"/>
            <a:stretch/>
          </p:blipFill>
          <p:spPr>
            <a:xfrm>
              <a:off x="3603727" y="3302902"/>
              <a:ext cx="342900" cy="340361"/>
            </a:xfrm>
            <a:prstGeom prst="rect">
              <a:avLst/>
            </a:prstGeom>
            <a:solidFill>
              <a:schemeClr val="tx1"/>
            </a:solidFill>
          </p:spPr>
        </p:pic>
      </p:grpSp>
      <p:grpSp>
        <p:nvGrpSpPr>
          <p:cNvPr id="30" name="Csoportba foglalás 29"/>
          <p:cNvGrpSpPr/>
          <p:nvPr/>
        </p:nvGrpSpPr>
        <p:grpSpPr>
          <a:xfrm>
            <a:off x="2419144" y="4715447"/>
            <a:ext cx="504000" cy="504000"/>
            <a:chOff x="3513750" y="4116882"/>
            <a:chExt cx="504000" cy="504000"/>
          </a:xfrm>
        </p:grpSpPr>
        <p:sp>
          <p:nvSpPr>
            <p:cNvPr id="21" name="Ellipszis 20"/>
            <p:cNvSpPr/>
            <p:nvPr/>
          </p:nvSpPr>
          <p:spPr>
            <a:xfrm>
              <a:off x="3513750" y="4116882"/>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grpSp>
          <p:nvGrpSpPr>
            <p:cNvPr id="25" name="Csoportba foglalás 24"/>
            <p:cNvGrpSpPr/>
            <p:nvPr/>
          </p:nvGrpSpPr>
          <p:grpSpPr>
            <a:xfrm>
              <a:off x="3589401" y="4199196"/>
              <a:ext cx="360900" cy="339372"/>
              <a:chOff x="300328" y="5837901"/>
              <a:chExt cx="360900" cy="339372"/>
            </a:xfrm>
          </p:grpSpPr>
          <p:pic>
            <p:nvPicPr>
              <p:cNvPr id="26" name="Kép 25"/>
              <p:cNvPicPr>
                <a:picLocks noChangeAspect="1"/>
              </p:cNvPicPr>
              <p:nvPr/>
            </p:nvPicPr>
            <p:blipFill>
              <a:blip r:embed="rId5"/>
              <a:stretch>
                <a:fillRect/>
              </a:stretch>
            </p:blipFill>
            <p:spPr>
              <a:xfrm>
                <a:off x="305364" y="5837901"/>
                <a:ext cx="345325" cy="339372"/>
              </a:xfrm>
              <a:prstGeom prst="rect">
                <a:avLst/>
              </a:prstGeom>
            </p:spPr>
          </p:pic>
          <p:pic>
            <p:nvPicPr>
              <p:cNvPr id="27" name="Picture 40" descr="Free Building SVG, PNG Icon, Symbol. Download Ima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0328" y="5863372"/>
                <a:ext cx="186260" cy="186260"/>
              </a:xfrm>
              <a:prstGeom prst="rect">
                <a:avLst/>
              </a:prstGeom>
              <a:solidFill>
                <a:schemeClr val="bg1"/>
              </a:solidFill>
            </p:spPr>
          </p:pic>
          <p:pic>
            <p:nvPicPr>
              <p:cNvPr id="28" name="Kép 2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79909" y="5969493"/>
                <a:ext cx="181319" cy="157657"/>
              </a:xfrm>
              <a:prstGeom prst="rect">
                <a:avLst/>
              </a:prstGeom>
              <a:solidFill>
                <a:schemeClr val="bg1"/>
              </a:solidFill>
            </p:spPr>
          </p:pic>
        </p:grpSp>
      </p:grpSp>
      <p:sp>
        <p:nvSpPr>
          <p:cNvPr id="29" name="Ellipszis 28"/>
          <p:cNvSpPr/>
          <p:nvPr/>
        </p:nvSpPr>
        <p:spPr>
          <a:xfrm>
            <a:off x="477473" y="3202357"/>
            <a:ext cx="1444409" cy="1444409"/>
          </a:xfrm>
          <a:prstGeom prst="ellipse">
            <a:avLst/>
          </a:prstGeom>
          <a:solidFill>
            <a:schemeClr val="bg1"/>
          </a:solidFill>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36" name="Szabadkézi sokszög 35"/>
          <p:cNvSpPr/>
          <p:nvPr/>
        </p:nvSpPr>
        <p:spPr>
          <a:xfrm>
            <a:off x="1921882" y="2870895"/>
            <a:ext cx="510744" cy="247341"/>
          </a:xfrm>
          <a:custGeom>
            <a:avLst/>
            <a:gdLst>
              <a:gd name="connsiteX0" fmla="*/ 0 w 883920"/>
              <a:gd name="connsiteY0" fmla="*/ 589280 h 589280"/>
              <a:gd name="connsiteX1" fmla="*/ 325120 w 883920"/>
              <a:gd name="connsiteY1" fmla="*/ 0 h 589280"/>
              <a:gd name="connsiteX2" fmla="*/ 883920 w 883920"/>
              <a:gd name="connsiteY2" fmla="*/ 30480 h 589280"/>
              <a:gd name="connsiteX0" fmla="*/ 0 w 893952"/>
              <a:gd name="connsiteY0" fmla="*/ 589280 h 589280"/>
              <a:gd name="connsiteX1" fmla="*/ 325120 w 893952"/>
              <a:gd name="connsiteY1" fmla="*/ 0 h 589280"/>
              <a:gd name="connsiteX2" fmla="*/ 893952 w 893952"/>
              <a:gd name="connsiteY2" fmla="*/ 3589 h 589280"/>
            </a:gdLst>
            <a:ahLst/>
            <a:cxnLst>
              <a:cxn ang="0">
                <a:pos x="connsiteX0" y="connsiteY0"/>
              </a:cxn>
              <a:cxn ang="0">
                <a:pos x="connsiteX1" y="connsiteY1"/>
              </a:cxn>
              <a:cxn ang="0">
                <a:pos x="connsiteX2" y="connsiteY2"/>
              </a:cxn>
            </a:cxnLst>
            <a:rect l="l" t="t" r="r" b="b"/>
            <a:pathLst>
              <a:path w="893952" h="589280">
                <a:moveTo>
                  <a:pt x="0" y="589280"/>
                </a:moveTo>
                <a:lnTo>
                  <a:pt x="325120" y="0"/>
                </a:lnTo>
                <a:lnTo>
                  <a:pt x="893952" y="3589"/>
                </a:lnTo>
              </a:path>
            </a:pathLst>
          </a:custGeom>
          <a:noFill/>
          <a:ln w="38100">
            <a:solidFill>
              <a:schemeClr val="bg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38" name="Szabadkézi sokszög 37"/>
          <p:cNvSpPr/>
          <p:nvPr/>
        </p:nvSpPr>
        <p:spPr>
          <a:xfrm>
            <a:off x="2288987" y="3444886"/>
            <a:ext cx="712276" cy="282054"/>
          </a:xfrm>
          <a:custGeom>
            <a:avLst/>
            <a:gdLst>
              <a:gd name="connsiteX0" fmla="*/ 0 w 883920"/>
              <a:gd name="connsiteY0" fmla="*/ 589280 h 589280"/>
              <a:gd name="connsiteX1" fmla="*/ 325120 w 883920"/>
              <a:gd name="connsiteY1" fmla="*/ 0 h 589280"/>
              <a:gd name="connsiteX2" fmla="*/ 883920 w 883920"/>
              <a:gd name="connsiteY2" fmla="*/ 30480 h 589280"/>
              <a:gd name="connsiteX0" fmla="*/ 0 w 893952"/>
              <a:gd name="connsiteY0" fmla="*/ 589280 h 589280"/>
              <a:gd name="connsiteX1" fmla="*/ 325120 w 893952"/>
              <a:gd name="connsiteY1" fmla="*/ 0 h 589280"/>
              <a:gd name="connsiteX2" fmla="*/ 893952 w 893952"/>
              <a:gd name="connsiteY2" fmla="*/ 3589 h 589280"/>
              <a:gd name="connsiteX0" fmla="*/ 0 w 703335"/>
              <a:gd name="connsiteY0" fmla="*/ 320368 h 320368"/>
              <a:gd name="connsiteX1" fmla="*/ 134503 w 703335"/>
              <a:gd name="connsiteY1" fmla="*/ 0 h 320368"/>
              <a:gd name="connsiteX2" fmla="*/ 703335 w 703335"/>
              <a:gd name="connsiteY2" fmla="*/ 3589 h 320368"/>
            </a:gdLst>
            <a:ahLst/>
            <a:cxnLst>
              <a:cxn ang="0">
                <a:pos x="connsiteX0" y="connsiteY0"/>
              </a:cxn>
              <a:cxn ang="0">
                <a:pos x="connsiteX1" y="connsiteY1"/>
              </a:cxn>
              <a:cxn ang="0">
                <a:pos x="connsiteX2" y="connsiteY2"/>
              </a:cxn>
            </a:cxnLst>
            <a:rect l="l" t="t" r="r" b="b"/>
            <a:pathLst>
              <a:path w="703335" h="320368">
                <a:moveTo>
                  <a:pt x="0" y="320368"/>
                </a:moveTo>
                <a:lnTo>
                  <a:pt x="134503" y="0"/>
                </a:lnTo>
                <a:lnTo>
                  <a:pt x="703335" y="3589"/>
                </a:lnTo>
              </a:path>
            </a:pathLst>
          </a:custGeom>
          <a:noFill/>
          <a:ln w="38100">
            <a:solidFill>
              <a:schemeClr val="bg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40" name="Szövegdoboz 39"/>
          <p:cNvSpPr txBox="1"/>
          <p:nvPr/>
        </p:nvSpPr>
        <p:spPr>
          <a:xfrm>
            <a:off x="577948" y="3684381"/>
            <a:ext cx="1188000" cy="461665"/>
          </a:xfrm>
          <a:prstGeom prst="rect">
            <a:avLst/>
          </a:prstGeom>
          <a:noFill/>
        </p:spPr>
        <p:txBody>
          <a:bodyPr wrap="square" rtlCol="0">
            <a:spAutoFit/>
          </a:bodyPr>
          <a:lstStyle/>
          <a:p>
            <a:pPr algn="ctr"/>
            <a:r>
              <a:rPr lang="en-GB" sz="1200" b="1" cap="small">
                <a:latin typeface="Palatino Linotype" panose="02040502050505030304" pitchFamily="18" charset="0"/>
              </a:rPr>
              <a:t>Vision and strategy</a:t>
            </a:r>
          </a:p>
        </p:txBody>
      </p:sp>
      <p:sp>
        <p:nvSpPr>
          <p:cNvPr id="41" name="Szövegdoboz 40"/>
          <p:cNvSpPr txBox="1"/>
          <p:nvPr/>
        </p:nvSpPr>
        <p:spPr>
          <a:xfrm>
            <a:off x="4399152" y="2625330"/>
            <a:ext cx="4243370" cy="400110"/>
          </a:xfrm>
          <a:prstGeom prst="rect">
            <a:avLst/>
          </a:prstGeom>
          <a:noFill/>
        </p:spPr>
        <p:txBody>
          <a:bodyPr wrap="square" rtlCol="0">
            <a:spAutoFit/>
          </a:bodyPr>
          <a:lstStyle/>
          <a:p>
            <a:r>
              <a:rPr lang="en-GB" sz="1000" i="1">
                <a:latin typeface="Palatino Linotype" panose="02040502050505030304" pitchFamily="18" charset="0"/>
              </a:rPr>
              <a:t>Analyzes the University’s current financial state as well as what needs to be done in order to improve the financial state in the future.</a:t>
            </a:r>
          </a:p>
        </p:txBody>
      </p:sp>
      <p:sp>
        <p:nvSpPr>
          <p:cNvPr id="42" name="Szövegdoboz 41"/>
          <p:cNvSpPr txBox="1"/>
          <p:nvPr/>
        </p:nvSpPr>
        <p:spPr>
          <a:xfrm>
            <a:off x="4931766" y="3155737"/>
            <a:ext cx="3893636" cy="553998"/>
          </a:xfrm>
          <a:prstGeom prst="rect">
            <a:avLst/>
          </a:prstGeom>
          <a:noFill/>
        </p:spPr>
        <p:txBody>
          <a:bodyPr wrap="square" rtlCol="0">
            <a:spAutoFit/>
          </a:bodyPr>
          <a:lstStyle/>
          <a:p>
            <a:r>
              <a:rPr lang="en-GB" sz="1000" i="1">
                <a:latin typeface="Palatino Linotype" panose="02040502050505030304" pitchFamily="18" charset="0"/>
              </a:rPr>
              <a:t>Analyzes the satisfaction of customers (students and cooperating partners) as well as what the University needs to do in order to generate more value and benefit. </a:t>
            </a:r>
          </a:p>
        </p:txBody>
      </p:sp>
      <p:sp>
        <p:nvSpPr>
          <p:cNvPr id="43" name="Szövegdoboz 42"/>
          <p:cNvSpPr txBox="1"/>
          <p:nvPr/>
        </p:nvSpPr>
        <p:spPr>
          <a:xfrm>
            <a:off x="4931766" y="3978162"/>
            <a:ext cx="3893636" cy="553998"/>
          </a:xfrm>
          <a:prstGeom prst="rect">
            <a:avLst/>
          </a:prstGeom>
          <a:noFill/>
        </p:spPr>
        <p:txBody>
          <a:bodyPr wrap="square" rtlCol="0">
            <a:spAutoFit/>
          </a:bodyPr>
          <a:lstStyle/>
          <a:p>
            <a:r>
              <a:rPr lang="en-GB" sz="1000" i="1" dirty="0">
                <a:latin typeface="Palatino Linotype" panose="02040502050505030304" pitchFamily="18" charset="0"/>
              </a:rPr>
              <a:t>Analyzes whether the University is able to provide sufficient quantity and quality in terms of human resources to perform its core activities.</a:t>
            </a:r>
          </a:p>
        </p:txBody>
      </p:sp>
      <p:sp>
        <p:nvSpPr>
          <p:cNvPr id="44" name="Szövegdoboz 43"/>
          <p:cNvSpPr txBox="1"/>
          <p:nvPr/>
        </p:nvSpPr>
        <p:spPr>
          <a:xfrm>
            <a:off x="4350414" y="4669593"/>
            <a:ext cx="4708667" cy="553998"/>
          </a:xfrm>
          <a:prstGeom prst="rect">
            <a:avLst/>
          </a:prstGeom>
          <a:noFill/>
        </p:spPr>
        <p:txBody>
          <a:bodyPr wrap="square" rtlCol="0">
            <a:spAutoFit/>
          </a:bodyPr>
          <a:lstStyle/>
          <a:p>
            <a:r>
              <a:rPr lang="en-GB" sz="1000" i="1" dirty="0">
                <a:latin typeface="Palatino Linotype" panose="02040502050505030304" pitchFamily="18" charset="0"/>
              </a:rPr>
              <a:t>This perspective investigates the University’s ability to ensure a constant infrastructural improvement in order to meet market demands, expectations and requirements.</a:t>
            </a:r>
          </a:p>
        </p:txBody>
      </p:sp>
      <p:sp>
        <p:nvSpPr>
          <p:cNvPr id="45" name="Téglalap 44"/>
          <p:cNvSpPr/>
          <p:nvPr/>
        </p:nvSpPr>
        <p:spPr>
          <a:xfrm>
            <a:off x="425150" y="5647542"/>
            <a:ext cx="8117840" cy="942089"/>
          </a:xfrm>
          <a:prstGeom prst="rect">
            <a:avLst/>
          </a:prstGeom>
          <a:solidFill>
            <a:schemeClr val="tx2"/>
          </a:solidFill>
          <a:ln>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200">
                <a:solidFill>
                  <a:schemeClr val="bg1"/>
                </a:solidFill>
                <a:latin typeface="Palatino Linotype" panose="02040502050505030304" pitchFamily="18" charset="0"/>
              </a:rPr>
              <a:t>Each of the above perspectives identifies strategic goals and the initiatives required for achieving the objectives. </a:t>
            </a:r>
          </a:p>
          <a:p>
            <a:pPr algn="ctr"/>
            <a:r>
              <a:rPr lang="en-GB" sz="1200">
                <a:solidFill>
                  <a:schemeClr val="bg1"/>
                </a:solidFill>
                <a:latin typeface="Palatino Linotype" panose="02040502050505030304" pitchFamily="18" charset="0"/>
              </a:rPr>
              <a:t>Based on the four perspectives, we can create an indicator system that allows us to analyze, monitor and evaluate the success of the business strategy.</a:t>
            </a:r>
          </a:p>
        </p:txBody>
      </p:sp>
      <p:sp>
        <p:nvSpPr>
          <p:cNvPr id="46" name="Szabadkézi sokszög 45"/>
          <p:cNvSpPr/>
          <p:nvPr/>
        </p:nvSpPr>
        <p:spPr>
          <a:xfrm flipV="1">
            <a:off x="1938215" y="4776391"/>
            <a:ext cx="510744" cy="247341"/>
          </a:xfrm>
          <a:custGeom>
            <a:avLst/>
            <a:gdLst>
              <a:gd name="connsiteX0" fmla="*/ 0 w 883920"/>
              <a:gd name="connsiteY0" fmla="*/ 589280 h 589280"/>
              <a:gd name="connsiteX1" fmla="*/ 325120 w 883920"/>
              <a:gd name="connsiteY1" fmla="*/ 0 h 589280"/>
              <a:gd name="connsiteX2" fmla="*/ 883920 w 883920"/>
              <a:gd name="connsiteY2" fmla="*/ 30480 h 589280"/>
              <a:gd name="connsiteX0" fmla="*/ 0 w 893952"/>
              <a:gd name="connsiteY0" fmla="*/ 589280 h 589280"/>
              <a:gd name="connsiteX1" fmla="*/ 325120 w 893952"/>
              <a:gd name="connsiteY1" fmla="*/ 0 h 589280"/>
              <a:gd name="connsiteX2" fmla="*/ 893952 w 893952"/>
              <a:gd name="connsiteY2" fmla="*/ 3589 h 589280"/>
            </a:gdLst>
            <a:ahLst/>
            <a:cxnLst>
              <a:cxn ang="0">
                <a:pos x="connsiteX0" y="connsiteY0"/>
              </a:cxn>
              <a:cxn ang="0">
                <a:pos x="connsiteX1" y="connsiteY1"/>
              </a:cxn>
              <a:cxn ang="0">
                <a:pos x="connsiteX2" y="connsiteY2"/>
              </a:cxn>
            </a:cxnLst>
            <a:rect l="l" t="t" r="r" b="b"/>
            <a:pathLst>
              <a:path w="893952" h="589280">
                <a:moveTo>
                  <a:pt x="0" y="589280"/>
                </a:moveTo>
                <a:lnTo>
                  <a:pt x="325120" y="0"/>
                </a:lnTo>
                <a:lnTo>
                  <a:pt x="893952" y="3589"/>
                </a:lnTo>
              </a:path>
            </a:pathLst>
          </a:custGeom>
          <a:noFill/>
          <a:ln w="38100">
            <a:solidFill>
              <a:schemeClr val="bg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47" name="Szabadkézi sokszög 46"/>
          <p:cNvSpPr/>
          <p:nvPr/>
        </p:nvSpPr>
        <p:spPr>
          <a:xfrm flipV="1">
            <a:off x="2294341" y="4065598"/>
            <a:ext cx="712276" cy="282054"/>
          </a:xfrm>
          <a:custGeom>
            <a:avLst/>
            <a:gdLst>
              <a:gd name="connsiteX0" fmla="*/ 0 w 883920"/>
              <a:gd name="connsiteY0" fmla="*/ 589280 h 589280"/>
              <a:gd name="connsiteX1" fmla="*/ 325120 w 883920"/>
              <a:gd name="connsiteY1" fmla="*/ 0 h 589280"/>
              <a:gd name="connsiteX2" fmla="*/ 883920 w 883920"/>
              <a:gd name="connsiteY2" fmla="*/ 30480 h 589280"/>
              <a:gd name="connsiteX0" fmla="*/ 0 w 893952"/>
              <a:gd name="connsiteY0" fmla="*/ 589280 h 589280"/>
              <a:gd name="connsiteX1" fmla="*/ 325120 w 893952"/>
              <a:gd name="connsiteY1" fmla="*/ 0 h 589280"/>
              <a:gd name="connsiteX2" fmla="*/ 893952 w 893952"/>
              <a:gd name="connsiteY2" fmla="*/ 3589 h 589280"/>
              <a:gd name="connsiteX0" fmla="*/ 0 w 703335"/>
              <a:gd name="connsiteY0" fmla="*/ 320368 h 320368"/>
              <a:gd name="connsiteX1" fmla="*/ 134503 w 703335"/>
              <a:gd name="connsiteY1" fmla="*/ 0 h 320368"/>
              <a:gd name="connsiteX2" fmla="*/ 703335 w 703335"/>
              <a:gd name="connsiteY2" fmla="*/ 3589 h 320368"/>
            </a:gdLst>
            <a:ahLst/>
            <a:cxnLst>
              <a:cxn ang="0">
                <a:pos x="connsiteX0" y="connsiteY0"/>
              </a:cxn>
              <a:cxn ang="0">
                <a:pos x="connsiteX1" y="connsiteY1"/>
              </a:cxn>
              <a:cxn ang="0">
                <a:pos x="connsiteX2" y="connsiteY2"/>
              </a:cxn>
            </a:cxnLst>
            <a:rect l="l" t="t" r="r" b="b"/>
            <a:pathLst>
              <a:path w="703335" h="320368">
                <a:moveTo>
                  <a:pt x="0" y="320368"/>
                </a:moveTo>
                <a:lnTo>
                  <a:pt x="134503" y="0"/>
                </a:lnTo>
                <a:lnTo>
                  <a:pt x="703335" y="3589"/>
                </a:lnTo>
              </a:path>
            </a:pathLst>
          </a:custGeom>
          <a:noFill/>
          <a:ln w="38100">
            <a:solidFill>
              <a:schemeClr val="bg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48" name="Téglalap 47"/>
          <p:cNvSpPr/>
          <p:nvPr/>
        </p:nvSpPr>
        <p:spPr>
          <a:xfrm>
            <a:off x="235321" y="663726"/>
            <a:ext cx="8605520" cy="1769715"/>
          </a:xfrm>
          <a:prstGeom prst="rect">
            <a:avLst/>
          </a:prstGeom>
        </p:spPr>
        <p:txBody>
          <a:bodyPr wrap="square">
            <a:spAutoFit/>
          </a:bodyPr>
          <a:lstStyle/>
          <a:p>
            <a:pPr algn="just">
              <a:spcAft>
                <a:spcPts val="600"/>
              </a:spcAft>
            </a:pPr>
            <a:r>
              <a:rPr lang="en-GB" sz="1100" i="1">
                <a:latin typeface="Palatino Linotype" panose="02040502050505030304" pitchFamily="18" charset="0"/>
              </a:rPr>
              <a:t>As it is clearly shown by the different numbers and approaches of the perspectives used for the Balanced Scorecard systems developed for the purposes of the university application described above, it is highly important to efficiently adapt the perspectives of the BSC concept to the circumstances, characteristics and strategic goals of the given university.</a:t>
            </a:r>
          </a:p>
          <a:p>
            <a:pPr algn="just">
              <a:spcAft>
                <a:spcPts val="600"/>
              </a:spcAft>
            </a:pPr>
            <a:r>
              <a:rPr lang="en-GB" sz="1100">
                <a:latin typeface="Palatino Linotype" panose="02040502050505030304" pitchFamily="18" charset="0"/>
              </a:rPr>
              <a:t>After researching the literature and analyzing the strategy of the University of Veterinary Medicine Budapest, the Balanced Scorecard concept was developed with a focus on the following four perspectives: </a:t>
            </a:r>
            <a:r>
              <a:rPr lang="en-GB" sz="1100" b="1">
                <a:latin typeface="Palatino Linotype" panose="02040502050505030304" pitchFamily="18" charset="0"/>
              </a:rPr>
              <a:t>Finance</a:t>
            </a:r>
            <a:r>
              <a:rPr lang="en-GB" sz="1100">
                <a:latin typeface="Palatino Linotype" panose="02040502050505030304" pitchFamily="18" charset="0"/>
              </a:rPr>
              <a:t>, </a:t>
            </a:r>
            <a:r>
              <a:rPr lang="en-GB" sz="1100" b="1">
                <a:latin typeface="Palatino Linotype" panose="02040502050505030304" pitchFamily="18" charset="0"/>
              </a:rPr>
              <a:t>Customers</a:t>
            </a:r>
            <a:r>
              <a:rPr lang="en-GB" sz="1100">
                <a:latin typeface="Palatino Linotype" panose="02040502050505030304" pitchFamily="18" charset="0"/>
              </a:rPr>
              <a:t>, </a:t>
            </a:r>
            <a:r>
              <a:rPr lang="en-GB" sz="1100" b="1">
                <a:latin typeface="Palatino Linotype" panose="02040502050505030304" pitchFamily="18" charset="0"/>
              </a:rPr>
              <a:t>Human Resources and Supporting Infrastructure</a:t>
            </a:r>
            <a:r>
              <a:rPr lang="en-GB" sz="1100">
                <a:latin typeface="Palatino Linotype" panose="02040502050505030304" pitchFamily="18" charset="0"/>
              </a:rPr>
              <a:t>.</a:t>
            </a:r>
          </a:p>
          <a:p>
            <a:pPr algn="just"/>
            <a:r>
              <a:rPr lang="en-GB" sz="1100">
                <a:latin typeface="Palatino Linotype" panose="02040502050505030304" pitchFamily="18" charset="0"/>
              </a:rPr>
              <a:t>Since Human Resources and Supporting Infrastructure are essential pillars of successfully realizing the University’s vision, their adoption as key perspectives help us to apply a common, unified approach to the strategic management of these different core activities.</a:t>
            </a:r>
          </a:p>
        </p:txBody>
      </p:sp>
    </p:spTree>
    <p:extLst>
      <p:ext uri="{BB962C8B-B14F-4D97-AF65-F5344CB8AC3E}">
        <p14:creationId xmlns:p14="http://schemas.microsoft.com/office/powerpoint/2010/main" val="1683926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 name="Téglalap 46"/>
          <p:cNvSpPr/>
          <p:nvPr/>
        </p:nvSpPr>
        <p:spPr>
          <a:xfrm>
            <a:off x="292232" y="405353"/>
            <a:ext cx="5940300" cy="6362360"/>
          </a:xfrm>
          <a:prstGeom prst="rect">
            <a:avLst/>
          </a:prstGeom>
          <a:solidFill>
            <a:schemeClr val="bg1">
              <a:lumMod val="95000"/>
            </a:schemeClr>
          </a:solidFill>
          <a:ln>
            <a:noFill/>
            <a:prstDash val="dash"/>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34" name="Alak 33"/>
          <p:cNvSpPr/>
          <p:nvPr/>
        </p:nvSpPr>
        <p:spPr>
          <a:xfrm flipV="1">
            <a:off x="350981" y="1078818"/>
            <a:ext cx="8387666" cy="5688895"/>
          </a:xfrm>
          <a:prstGeom prst="swooshArrow">
            <a:avLst>
              <a:gd name="adj1" fmla="val 25000"/>
              <a:gd name="adj2" fmla="val 25000"/>
            </a:avLst>
          </a:prstGeom>
          <a:solidFill>
            <a:schemeClr val="bg1">
              <a:lumMod val="85000"/>
            </a:schemeClr>
          </a:solidFill>
          <a:effectLst>
            <a:outerShdw blurRad="50800" dist="38100" dir="2700000" algn="tl" rotWithShape="0">
              <a:prstClr val="black">
                <a:alpha val="40000"/>
              </a:prstClr>
            </a:outerShdw>
          </a:effectLst>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GB" dirty="0"/>
          </a:p>
        </p:txBody>
      </p:sp>
      <p:sp>
        <p:nvSpPr>
          <p:cNvPr id="4" name="Szövegdoboz 3"/>
          <p:cNvSpPr txBox="1"/>
          <p:nvPr/>
        </p:nvSpPr>
        <p:spPr>
          <a:xfrm>
            <a:off x="350981" y="946111"/>
            <a:ext cx="1053613" cy="553998"/>
          </a:xfrm>
          <a:prstGeom prst="rect">
            <a:avLst/>
          </a:prstGeom>
          <a:solidFill>
            <a:schemeClr val="bg1"/>
          </a:solidFill>
          <a:ln>
            <a:solidFill>
              <a:schemeClr val="bg1">
                <a:lumMod val="85000"/>
              </a:schemeClr>
            </a:solidFill>
          </a:ln>
        </p:spPr>
        <p:txBody>
          <a:bodyPr wrap="square" rtlCol="0">
            <a:spAutoFit/>
          </a:bodyPr>
          <a:lstStyle/>
          <a:p>
            <a:r>
              <a:rPr lang="en-GB" sz="1000" b="1" dirty="0">
                <a:latin typeface="Palatino Linotype" panose="02040502050505030304" pitchFamily="18" charset="0"/>
              </a:rPr>
              <a:t>Define mission, vision </a:t>
            </a:r>
          </a:p>
        </p:txBody>
      </p:sp>
      <p:sp>
        <p:nvSpPr>
          <p:cNvPr id="3" name="Szövegdoboz 2"/>
          <p:cNvSpPr txBox="1"/>
          <p:nvPr/>
        </p:nvSpPr>
        <p:spPr>
          <a:xfrm>
            <a:off x="0" y="0"/>
            <a:ext cx="6973454" cy="338554"/>
          </a:xfrm>
          <a:prstGeom prst="rect">
            <a:avLst/>
          </a:prstGeom>
          <a:noFill/>
        </p:spPr>
        <p:txBody>
          <a:bodyPr wrap="square" rtlCol="0">
            <a:spAutoFit/>
          </a:bodyPr>
          <a:lstStyle/>
          <a:p>
            <a:r>
              <a:rPr lang="en-GB" sz="1600" b="1" cap="small" dirty="0">
                <a:latin typeface="Palatino Linotype" panose="02040502050505030304" pitchFamily="18" charset="0"/>
              </a:rPr>
              <a:t>Implementation process of Balanced Scorecard</a:t>
            </a:r>
          </a:p>
        </p:txBody>
      </p:sp>
      <p:sp>
        <p:nvSpPr>
          <p:cNvPr id="6" name="Szövegdoboz 5"/>
          <p:cNvSpPr txBox="1"/>
          <p:nvPr/>
        </p:nvSpPr>
        <p:spPr>
          <a:xfrm>
            <a:off x="2669288" y="2610934"/>
            <a:ext cx="1980000" cy="707886"/>
          </a:xfrm>
          <a:prstGeom prst="rect">
            <a:avLst/>
          </a:prstGeom>
          <a:solidFill>
            <a:schemeClr val="accent4">
              <a:lumMod val="40000"/>
              <a:lumOff val="60000"/>
            </a:schemeClr>
          </a:solidFill>
          <a:ln>
            <a:solidFill>
              <a:schemeClr val="bg1">
                <a:lumMod val="85000"/>
              </a:schemeClr>
            </a:solidFill>
          </a:ln>
        </p:spPr>
        <p:txBody>
          <a:bodyPr wrap="square" rtlCol="0">
            <a:spAutoFit/>
          </a:bodyPr>
          <a:lstStyle>
            <a:defPPr>
              <a:defRPr lang="hu-HU"/>
            </a:defPPr>
            <a:lvl1pPr>
              <a:defRPr sz="1000" b="1">
                <a:latin typeface="Palatino Linotype" panose="02040502050505030304" pitchFamily="18" charset="0"/>
              </a:defRPr>
            </a:lvl1pPr>
          </a:lstStyle>
          <a:p>
            <a:r>
              <a:rPr lang="en-GB" dirty="0"/>
              <a:t>Assign indicators that allow for the measurement and achievement of strategic goals connected to each perspective </a:t>
            </a:r>
          </a:p>
        </p:txBody>
      </p:sp>
      <p:sp>
        <p:nvSpPr>
          <p:cNvPr id="10" name="Dia számának helye 9"/>
          <p:cNvSpPr>
            <a:spLocks noGrp="1"/>
          </p:cNvSpPr>
          <p:nvPr>
            <p:ph type="sldNum" sz="quarter" idx="12"/>
          </p:nvPr>
        </p:nvSpPr>
        <p:spPr/>
        <p:txBody>
          <a:bodyPr/>
          <a:lstStyle/>
          <a:p>
            <a:fld id="{1403881C-B4B5-42A6-B8BC-0A827757A2AA}" type="slidenum">
              <a:rPr lang="en-GB" smtClean="0"/>
              <a:t>5</a:t>
            </a:fld>
            <a:endParaRPr lang="en-GB" dirty="0"/>
          </a:p>
        </p:txBody>
      </p:sp>
      <p:cxnSp>
        <p:nvCxnSpPr>
          <p:cNvPr id="8" name="Egyenes összekötő 7"/>
          <p:cNvCxnSpPr/>
          <p:nvPr/>
        </p:nvCxnSpPr>
        <p:spPr>
          <a:xfrm>
            <a:off x="350982" y="858982"/>
            <a:ext cx="8599054" cy="0"/>
          </a:xfrm>
          <a:prstGeom prst="line">
            <a:avLst/>
          </a:prstGeom>
          <a:ln w="57150">
            <a:solidFill>
              <a:schemeClr val="bg1">
                <a:lumMod val="8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Szövegdoboz 11"/>
          <p:cNvSpPr txBox="1"/>
          <p:nvPr/>
        </p:nvSpPr>
        <p:spPr>
          <a:xfrm>
            <a:off x="1123750" y="1398460"/>
            <a:ext cx="1980000" cy="553998"/>
          </a:xfrm>
          <a:prstGeom prst="rect">
            <a:avLst/>
          </a:prstGeom>
          <a:solidFill>
            <a:schemeClr val="accent4">
              <a:lumMod val="40000"/>
              <a:lumOff val="60000"/>
            </a:schemeClr>
          </a:solidFill>
          <a:ln>
            <a:solidFill>
              <a:schemeClr val="bg1">
                <a:lumMod val="85000"/>
              </a:schemeClr>
            </a:solidFill>
          </a:ln>
        </p:spPr>
        <p:txBody>
          <a:bodyPr wrap="square" rtlCol="0">
            <a:spAutoFit/>
          </a:bodyPr>
          <a:lstStyle>
            <a:defPPr>
              <a:defRPr lang="hu-HU"/>
            </a:defPPr>
            <a:lvl1pPr>
              <a:defRPr sz="1000" b="1">
                <a:latin typeface="Palatino Linotype" panose="02040502050505030304" pitchFamily="18" charset="0"/>
              </a:defRPr>
            </a:lvl1pPr>
          </a:lstStyle>
          <a:p>
            <a:r>
              <a:rPr lang="en-GB" dirty="0"/>
              <a:t>Identify strategic goals and break them down based on the four perspectives</a:t>
            </a:r>
          </a:p>
        </p:txBody>
      </p:sp>
      <p:sp>
        <p:nvSpPr>
          <p:cNvPr id="18" name="Szövegdoboz 17"/>
          <p:cNvSpPr txBox="1"/>
          <p:nvPr/>
        </p:nvSpPr>
        <p:spPr>
          <a:xfrm>
            <a:off x="1896519" y="2004697"/>
            <a:ext cx="2051578" cy="400110"/>
          </a:xfrm>
          <a:prstGeom prst="rect">
            <a:avLst/>
          </a:prstGeom>
          <a:solidFill>
            <a:schemeClr val="accent4">
              <a:lumMod val="40000"/>
              <a:lumOff val="60000"/>
            </a:schemeClr>
          </a:solidFill>
          <a:ln>
            <a:solidFill>
              <a:schemeClr val="bg1">
                <a:lumMod val="85000"/>
              </a:schemeClr>
            </a:solidFill>
          </a:ln>
        </p:spPr>
        <p:txBody>
          <a:bodyPr wrap="square" rtlCol="0">
            <a:spAutoFit/>
          </a:bodyPr>
          <a:lstStyle>
            <a:defPPr>
              <a:defRPr lang="hu-HU"/>
            </a:defPPr>
            <a:lvl1pPr>
              <a:defRPr sz="1000" b="1">
                <a:latin typeface="Palatino Linotype" panose="02040502050505030304" pitchFamily="18" charset="0"/>
              </a:defRPr>
            </a:lvl1pPr>
          </a:lstStyle>
          <a:p>
            <a:r>
              <a:rPr lang="en-GB" dirty="0"/>
              <a:t>Identify initiatives related to the strategic goals</a:t>
            </a:r>
          </a:p>
        </p:txBody>
      </p:sp>
      <p:sp>
        <p:nvSpPr>
          <p:cNvPr id="19" name="Szövegdoboz 18"/>
          <p:cNvSpPr txBox="1"/>
          <p:nvPr/>
        </p:nvSpPr>
        <p:spPr>
          <a:xfrm>
            <a:off x="7100536" y="5977976"/>
            <a:ext cx="1980000" cy="400110"/>
          </a:xfrm>
          <a:prstGeom prst="rect">
            <a:avLst/>
          </a:prstGeom>
          <a:solidFill>
            <a:schemeClr val="accent4">
              <a:lumMod val="20000"/>
              <a:lumOff val="80000"/>
            </a:schemeClr>
          </a:solidFill>
          <a:ln>
            <a:solidFill>
              <a:schemeClr val="bg1">
                <a:lumMod val="85000"/>
              </a:schemeClr>
            </a:solidFill>
          </a:ln>
        </p:spPr>
        <p:txBody>
          <a:bodyPr wrap="square" rtlCol="0">
            <a:spAutoFit/>
          </a:bodyPr>
          <a:lstStyle>
            <a:defPPr>
              <a:defRPr lang="hu-HU"/>
            </a:defPPr>
            <a:lvl1pPr>
              <a:defRPr sz="1000" b="1">
                <a:latin typeface="Palatino Linotype" panose="02040502050505030304" pitchFamily="18" charset="0"/>
              </a:defRPr>
            </a:lvl1pPr>
          </a:lstStyle>
          <a:p>
            <a:r>
              <a:rPr lang="en-GB" i="1" dirty="0"/>
              <a:t>Reform strategic management system, </a:t>
            </a:r>
          </a:p>
        </p:txBody>
      </p:sp>
      <p:sp>
        <p:nvSpPr>
          <p:cNvPr id="23" name="Szövegdoboz 22"/>
          <p:cNvSpPr txBox="1"/>
          <p:nvPr/>
        </p:nvSpPr>
        <p:spPr>
          <a:xfrm>
            <a:off x="3442057" y="3524947"/>
            <a:ext cx="1620137" cy="400110"/>
          </a:xfrm>
          <a:prstGeom prst="rect">
            <a:avLst/>
          </a:prstGeom>
          <a:solidFill>
            <a:schemeClr val="accent4">
              <a:lumMod val="40000"/>
              <a:lumOff val="60000"/>
            </a:schemeClr>
          </a:solidFill>
          <a:ln>
            <a:solidFill>
              <a:schemeClr val="bg1">
                <a:lumMod val="85000"/>
              </a:schemeClr>
            </a:solidFill>
          </a:ln>
        </p:spPr>
        <p:txBody>
          <a:bodyPr wrap="square" rtlCol="0">
            <a:spAutoFit/>
          </a:bodyPr>
          <a:lstStyle>
            <a:defPPr>
              <a:defRPr lang="hu-HU"/>
            </a:defPPr>
            <a:lvl1pPr>
              <a:defRPr sz="1000" b="1">
                <a:latin typeface="Palatino Linotype" panose="02040502050505030304" pitchFamily="18" charset="0"/>
              </a:defRPr>
            </a:lvl1pPr>
          </a:lstStyle>
          <a:p>
            <a:r>
              <a:rPr lang="en-GB" dirty="0"/>
              <a:t>Map relations between indicators (cause-effect)</a:t>
            </a:r>
          </a:p>
        </p:txBody>
      </p:sp>
      <p:sp>
        <p:nvSpPr>
          <p:cNvPr id="24" name="Szövegdoboz 23"/>
          <p:cNvSpPr txBox="1"/>
          <p:nvPr/>
        </p:nvSpPr>
        <p:spPr>
          <a:xfrm>
            <a:off x="4214824" y="4131183"/>
            <a:ext cx="1980000" cy="553998"/>
          </a:xfrm>
          <a:prstGeom prst="rect">
            <a:avLst/>
          </a:prstGeom>
          <a:solidFill>
            <a:schemeClr val="accent4">
              <a:lumMod val="40000"/>
              <a:lumOff val="60000"/>
            </a:schemeClr>
          </a:solidFill>
          <a:ln>
            <a:solidFill>
              <a:schemeClr val="bg1">
                <a:lumMod val="85000"/>
              </a:schemeClr>
            </a:solidFill>
          </a:ln>
        </p:spPr>
        <p:txBody>
          <a:bodyPr wrap="square" rtlCol="0">
            <a:spAutoFit/>
          </a:bodyPr>
          <a:lstStyle>
            <a:defPPr>
              <a:defRPr lang="hu-HU"/>
            </a:defPPr>
            <a:lvl1pPr>
              <a:defRPr sz="1000" b="1">
                <a:latin typeface="Palatino Linotype" panose="02040502050505030304" pitchFamily="18" charset="0"/>
              </a:defRPr>
            </a:lvl1pPr>
          </a:lstStyle>
          <a:p>
            <a:r>
              <a:rPr lang="en-GB" dirty="0"/>
              <a:t>Identify data sources for indicators, identify new data collection needs if necessary</a:t>
            </a:r>
          </a:p>
        </p:txBody>
      </p:sp>
      <p:sp>
        <p:nvSpPr>
          <p:cNvPr id="25" name="Szövegdoboz 24"/>
          <p:cNvSpPr txBox="1"/>
          <p:nvPr/>
        </p:nvSpPr>
        <p:spPr>
          <a:xfrm>
            <a:off x="6291517" y="4828927"/>
            <a:ext cx="1980000" cy="707886"/>
          </a:xfrm>
          <a:prstGeom prst="rect">
            <a:avLst/>
          </a:prstGeom>
          <a:solidFill>
            <a:schemeClr val="accent4">
              <a:lumMod val="20000"/>
              <a:lumOff val="80000"/>
            </a:schemeClr>
          </a:solidFill>
          <a:ln>
            <a:solidFill>
              <a:schemeClr val="bg1">
                <a:lumMod val="85000"/>
              </a:schemeClr>
            </a:solidFill>
          </a:ln>
        </p:spPr>
        <p:txBody>
          <a:bodyPr wrap="square" rtlCol="0">
            <a:spAutoFit/>
          </a:bodyPr>
          <a:lstStyle>
            <a:defPPr>
              <a:defRPr lang="hu-HU"/>
            </a:defPPr>
            <a:lvl1pPr>
              <a:defRPr sz="1000" b="1">
                <a:latin typeface="Palatino Linotype" panose="02040502050505030304" pitchFamily="18" charset="0"/>
              </a:defRPr>
            </a:lvl1pPr>
          </a:lstStyle>
          <a:p>
            <a:r>
              <a:rPr lang="en-GB" dirty="0"/>
              <a:t>Identify target values of indicators and assign the parties in charge of ensuring the availability of current data </a:t>
            </a:r>
          </a:p>
        </p:txBody>
      </p:sp>
      <p:sp>
        <p:nvSpPr>
          <p:cNvPr id="26" name="Szövegdoboz 25"/>
          <p:cNvSpPr txBox="1"/>
          <p:nvPr/>
        </p:nvSpPr>
        <p:spPr>
          <a:xfrm>
            <a:off x="350981" y="487227"/>
            <a:ext cx="5843843" cy="284948"/>
          </a:xfrm>
          <a:prstGeom prst="rect">
            <a:avLst/>
          </a:prstGeom>
          <a:solidFill>
            <a:schemeClr val="tx2"/>
          </a:solidFill>
        </p:spPr>
        <p:txBody>
          <a:bodyPr wrap="square" rtlCol="0">
            <a:spAutoFit/>
          </a:bodyPr>
          <a:lstStyle/>
          <a:p>
            <a:pPr algn="ctr"/>
            <a:r>
              <a:rPr lang="en-GB" sz="1200" cap="small" dirty="0">
                <a:solidFill>
                  <a:schemeClr val="bg1"/>
                </a:solidFill>
                <a:latin typeface="Palatino Linotype" panose="02040502050505030304" pitchFamily="18" charset="0"/>
              </a:rPr>
              <a:t>Concept development</a:t>
            </a:r>
          </a:p>
        </p:txBody>
      </p:sp>
      <p:sp>
        <p:nvSpPr>
          <p:cNvPr id="27" name="Szövegdoboz 26"/>
          <p:cNvSpPr txBox="1"/>
          <p:nvPr/>
        </p:nvSpPr>
        <p:spPr>
          <a:xfrm>
            <a:off x="6266824" y="487226"/>
            <a:ext cx="2662484" cy="276999"/>
          </a:xfrm>
          <a:prstGeom prst="rect">
            <a:avLst/>
          </a:prstGeom>
          <a:solidFill>
            <a:schemeClr val="accent1"/>
          </a:solidFill>
        </p:spPr>
        <p:txBody>
          <a:bodyPr wrap="square" rtlCol="0">
            <a:spAutoFit/>
          </a:bodyPr>
          <a:lstStyle/>
          <a:p>
            <a:pPr algn="ctr"/>
            <a:r>
              <a:rPr lang="en-GB" sz="1200" cap="small" dirty="0">
                <a:solidFill>
                  <a:schemeClr val="bg1"/>
                </a:solidFill>
                <a:latin typeface="Palatino Linotype" panose="02040502050505030304" pitchFamily="18" charset="0"/>
              </a:rPr>
              <a:t>Implementation</a:t>
            </a:r>
          </a:p>
        </p:txBody>
      </p:sp>
      <p:sp>
        <p:nvSpPr>
          <p:cNvPr id="37" name="Sávnyíl 36"/>
          <p:cNvSpPr/>
          <p:nvPr/>
        </p:nvSpPr>
        <p:spPr>
          <a:xfrm>
            <a:off x="877787" y="1478928"/>
            <a:ext cx="196735" cy="367646"/>
          </a:xfrm>
          <a:prstGeom prst="chevron">
            <a:avLst/>
          </a:prstGeom>
          <a:solidFill>
            <a:schemeClr val="accent4">
              <a:lumMod val="75000"/>
            </a:schemeClr>
          </a:solidFill>
          <a:ln>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schemeClr val="tx1"/>
              </a:solidFill>
            </a:endParaRPr>
          </a:p>
        </p:txBody>
      </p:sp>
      <p:sp>
        <p:nvSpPr>
          <p:cNvPr id="38" name="Sávnyíl 37"/>
          <p:cNvSpPr/>
          <p:nvPr/>
        </p:nvSpPr>
        <p:spPr>
          <a:xfrm>
            <a:off x="752487" y="1478928"/>
            <a:ext cx="196735" cy="367646"/>
          </a:xfrm>
          <a:prstGeom prst="chevron">
            <a:avLst/>
          </a:prstGeom>
          <a:solidFill>
            <a:schemeClr val="accent4">
              <a:lumMod val="75000"/>
            </a:schemeClr>
          </a:solidFill>
          <a:ln>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schemeClr val="tx1"/>
              </a:solidFill>
            </a:endParaRPr>
          </a:p>
        </p:txBody>
      </p:sp>
      <p:sp>
        <p:nvSpPr>
          <p:cNvPr id="39" name="Sávnyíl 38"/>
          <p:cNvSpPr/>
          <p:nvPr/>
        </p:nvSpPr>
        <p:spPr>
          <a:xfrm>
            <a:off x="1650556" y="2085165"/>
            <a:ext cx="196735" cy="367646"/>
          </a:xfrm>
          <a:prstGeom prst="chevron">
            <a:avLst/>
          </a:prstGeom>
          <a:solidFill>
            <a:schemeClr val="accent4">
              <a:lumMod val="75000"/>
            </a:schemeClr>
          </a:solidFill>
          <a:ln>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schemeClr val="tx1"/>
              </a:solidFill>
            </a:endParaRPr>
          </a:p>
        </p:txBody>
      </p:sp>
      <p:sp>
        <p:nvSpPr>
          <p:cNvPr id="40" name="Sávnyíl 39"/>
          <p:cNvSpPr/>
          <p:nvPr/>
        </p:nvSpPr>
        <p:spPr>
          <a:xfrm>
            <a:off x="1525256" y="2085165"/>
            <a:ext cx="196735" cy="367646"/>
          </a:xfrm>
          <a:prstGeom prst="chevron">
            <a:avLst/>
          </a:prstGeom>
          <a:solidFill>
            <a:schemeClr val="accent4">
              <a:lumMod val="75000"/>
            </a:schemeClr>
          </a:solidFill>
          <a:ln>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schemeClr val="tx1"/>
              </a:solidFill>
            </a:endParaRPr>
          </a:p>
        </p:txBody>
      </p:sp>
      <p:sp>
        <p:nvSpPr>
          <p:cNvPr id="41" name="Sávnyíl 40"/>
          <p:cNvSpPr/>
          <p:nvPr/>
        </p:nvSpPr>
        <p:spPr>
          <a:xfrm>
            <a:off x="2423325" y="2812156"/>
            <a:ext cx="196735" cy="367646"/>
          </a:xfrm>
          <a:prstGeom prst="chevron">
            <a:avLst/>
          </a:prstGeom>
          <a:solidFill>
            <a:schemeClr val="accent4">
              <a:lumMod val="75000"/>
            </a:schemeClr>
          </a:solidFill>
          <a:ln>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schemeClr val="tx1"/>
              </a:solidFill>
            </a:endParaRPr>
          </a:p>
        </p:txBody>
      </p:sp>
      <p:sp>
        <p:nvSpPr>
          <p:cNvPr id="42" name="Sávnyíl 41"/>
          <p:cNvSpPr/>
          <p:nvPr/>
        </p:nvSpPr>
        <p:spPr>
          <a:xfrm>
            <a:off x="2298025" y="2812156"/>
            <a:ext cx="196735" cy="367646"/>
          </a:xfrm>
          <a:prstGeom prst="chevron">
            <a:avLst/>
          </a:prstGeom>
          <a:solidFill>
            <a:schemeClr val="accent4">
              <a:lumMod val="75000"/>
            </a:schemeClr>
          </a:solidFill>
          <a:ln>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schemeClr val="tx1"/>
              </a:solidFill>
            </a:endParaRPr>
          </a:p>
        </p:txBody>
      </p:sp>
      <p:sp>
        <p:nvSpPr>
          <p:cNvPr id="43" name="Sávnyíl 42"/>
          <p:cNvSpPr/>
          <p:nvPr/>
        </p:nvSpPr>
        <p:spPr>
          <a:xfrm>
            <a:off x="3196094" y="3605415"/>
            <a:ext cx="196735" cy="367646"/>
          </a:xfrm>
          <a:prstGeom prst="chevron">
            <a:avLst/>
          </a:prstGeom>
          <a:solidFill>
            <a:schemeClr val="accent4">
              <a:lumMod val="75000"/>
            </a:schemeClr>
          </a:solidFill>
          <a:ln>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schemeClr val="tx1"/>
              </a:solidFill>
            </a:endParaRPr>
          </a:p>
        </p:txBody>
      </p:sp>
      <p:sp>
        <p:nvSpPr>
          <p:cNvPr id="44" name="Sávnyíl 43"/>
          <p:cNvSpPr/>
          <p:nvPr/>
        </p:nvSpPr>
        <p:spPr>
          <a:xfrm>
            <a:off x="3070794" y="3605415"/>
            <a:ext cx="196735" cy="367646"/>
          </a:xfrm>
          <a:prstGeom prst="chevron">
            <a:avLst/>
          </a:prstGeom>
          <a:solidFill>
            <a:schemeClr val="accent4">
              <a:lumMod val="75000"/>
            </a:schemeClr>
          </a:solidFill>
          <a:ln>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schemeClr val="tx1"/>
              </a:solidFill>
            </a:endParaRPr>
          </a:p>
        </p:txBody>
      </p:sp>
      <p:sp>
        <p:nvSpPr>
          <p:cNvPr id="45" name="Sávnyíl 44"/>
          <p:cNvSpPr/>
          <p:nvPr/>
        </p:nvSpPr>
        <p:spPr>
          <a:xfrm>
            <a:off x="3948097" y="4265623"/>
            <a:ext cx="196735" cy="367646"/>
          </a:xfrm>
          <a:prstGeom prst="chevron">
            <a:avLst/>
          </a:prstGeom>
          <a:solidFill>
            <a:schemeClr val="accent4">
              <a:lumMod val="75000"/>
            </a:schemeClr>
          </a:solidFill>
          <a:ln>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schemeClr val="tx1"/>
              </a:solidFill>
            </a:endParaRPr>
          </a:p>
        </p:txBody>
      </p:sp>
      <p:sp>
        <p:nvSpPr>
          <p:cNvPr id="46" name="Sávnyíl 45"/>
          <p:cNvSpPr/>
          <p:nvPr/>
        </p:nvSpPr>
        <p:spPr>
          <a:xfrm>
            <a:off x="3822797" y="4265623"/>
            <a:ext cx="196735" cy="367646"/>
          </a:xfrm>
          <a:prstGeom prst="chevron">
            <a:avLst/>
          </a:prstGeom>
          <a:solidFill>
            <a:schemeClr val="accent4">
              <a:lumMod val="75000"/>
            </a:schemeClr>
          </a:solidFill>
          <a:ln>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schemeClr val="tx1"/>
              </a:solidFill>
            </a:endParaRPr>
          </a:p>
        </p:txBody>
      </p:sp>
      <p:pic>
        <p:nvPicPr>
          <p:cNvPr id="7" name="Kép 6">
            <a:extLst>
              <a:ext uri="{FF2B5EF4-FFF2-40B4-BE49-F238E27FC236}">
                <a16:creationId xmlns:a16="http://schemas.microsoft.com/office/drawing/2014/main" id="{9A137374-A5E5-9FD5-4724-4141D01C3901}"/>
              </a:ext>
            </a:extLst>
          </p:cNvPr>
          <p:cNvPicPr>
            <a:picLocks noChangeAspect="1"/>
          </p:cNvPicPr>
          <p:nvPr/>
        </p:nvPicPr>
        <p:blipFill>
          <a:blip r:embed="rId2"/>
          <a:stretch>
            <a:fillRect/>
          </a:stretch>
        </p:blipFill>
        <p:spPr>
          <a:xfrm>
            <a:off x="6661586" y="5964458"/>
            <a:ext cx="438950" cy="475529"/>
          </a:xfrm>
          <a:prstGeom prst="rect">
            <a:avLst/>
          </a:prstGeom>
        </p:spPr>
      </p:pic>
      <p:pic>
        <p:nvPicPr>
          <p:cNvPr id="9" name="Kép 8">
            <a:extLst>
              <a:ext uri="{FF2B5EF4-FFF2-40B4-BE49-F238E27FC236}">
                <a16:creationId xmlns:a16="http://schemas.microsoft.com/office/drawing/2014/main" id="{EDDC824F-F72D-E5C1-95BE-9257BBE385D0}"/>
              </a:ext>
            </a:extLst>
          </p:cNvPr>
          <p:cNvPicPr>
            <a:picLocks noChangeAspect="1"/>
          </p:cNvPicPr>
          <p:nvPr/>
        </p:nvPicPr>
        <p:blipFill>
          <a:blip r:embed="rId2"/>
          <a:stretch>
            <a:fillRect/>
          </a:stretch>
        </p:blipFill>
        <p:spPr>
          <a:xfrm>
            <a:off x="5857691" y="5039077"/>
            <a:ext cx="438950" cy="475529"/>
          </a:xfrm>
          <a:prstGeom prst="rect">
            <a:avLst/>
          </a:prstGeom>
        </p:spPr>
      </p:pic>
      <p:graphicFrame>
        <p:nvGraphicFramePr>
          <p:cNvPr id="2" name="Diagram 1">
            <a:extLst>
              <a:ext uri="{FF2B5EF4-FFF2-40B4-BE49-F238E27FC236}">
                <a16:creationId xmlns:a16="http://schemas.microsoft.com/office/drawing/2014/main" id="{20572DBA-2094-2CDE-031E-785DE8AD8B0F}"/>
              </a:ext>
            </a:extLst>
          </p:cNvPr>
          <p:cNvGraphicFramePr/>
          <p:nvPr>
            <p:extLst>
              <p:ext uri="{D42A27DB-BD31-4B8C-83A1-F6EECF244321}">
                <p14:modId xmlns:p14="http://schemas.microsoft.com/office/powerpoint/2010/main" val="3614101944"/>
              </p:ext>
            </p:extLst>
          </p:nvPr>
        </p:nvGraphicFramePr>
        <p:xfrm>
          <a:off x="350981" y="4130047"/>
          <a:ext cx="2684297" cy="26376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zövegdoboz 4">
            <a:extLst>
              <a:ext uri="{FF2B5EF4-FFF2-40B4-BE49-F238E27FC236}">
                <a16:creationId xmlns:a16="http://schemas.microsoft.com/office/drawing/2014/main" id="{39DC70AD-A8B8-FD2E-B092-4761F5449A71}"/>
              </a:ext>
            </a:extLst>
          </p:cNvPr>
          <p:cNvSpPr txBox="1"/>
          <p:nvPr/>
        </p:nvSpPr>
        <p:spPr>
          <a:xfrm>
            <a:off x="1304548" y="5259920"/>
            <a:ext cx="834886" cy="461665"/>
          </a:xfrm>
          <a:prstGeom prst="rect">
            <a:avLst/>
          </a:prstGeom>
          <a:noFill/>
        </p:spPr>
        <p:txBody>
          <a:bodyPr wrap="square" rtlCol="0">
            <a:spAutoFit/>
          </a:bodyPr>
          <a:lstStyle/>
          <a:p>
            <a:pPr algn="ctr"/>
            <a:r>
              <a:rPr lang="hu-HU" sz="1200" b="1" i="1" dirty="0" err="1">
                <a:solidFill>
                  <a:schemeClr val="bg2">
                    <a:lumMod val="10000"/>
                  </a:schemeClr>
                </a:solidFill>
                <a:latin typeface="Palatino Linotype" panose="02040502050505030304" pitchFamily="18" charset="0"/>
              </a:rPr>
              <a:t>Annual</a:t>
            </a:r>
            <a:r>
              <a:rPr lang="hu-HU" sz="1200" b="1" i="1" dirty="0">
                <a:solidFill>
                  <a:schemeClr val="bg2">
                    <a:lumMod val="10000"/>
                  </a:schemeClr>
                </a:solidFill>
                <a:latin typeface="Palatino Linotype" panose="02040502050505030304" pitchFamily="18" charset="0"/>
              </a:rPr>
              <a:t> </a:t>
            </a:r>
            <a:r>
              <a:rPr lang="hu-HU" sz="1200" b="1" i="1" dirty="0" err="1">
                <a:solidFill>
                  <a:schemeClr val="bg2">
                    <a:lumMod val="10000"/>
                  </a:schemeClr>
                </a:solidFill>
                <a:latin typeface="Palatino Linotype" panose="02040502050505030304" pitchFamily="18" charset="0"/>
              </a:rPr>
              <a:t>cycle</a:t>
            </a:r>
            <a:r>
              <a:rPr lang="hu-HU" sz="1200" b="1" i="1" dirty="0">
                <a:solidFill>
                  <a:schemeClr val="bg2">
                    <a:lumMod val="10000"/>
                  </a:schemeClr>
                </a:solidFill>
                <a:latin typeface="Palatino Linotype" panose="02040502050505030304" pitchFamily="18" charset="0"/>
              </a:rPr>
              <a:t> </a:t>
            </a:r>
          </a:p>
        </p:txBody>
      </p:sp>
    </p:spTree>
    <p:extLst>
      <p:ext uri="{BB962C8B-B14F-4D97-AF65-F5344CB8AC3E}">
        <p14:creationId xmlns:p14="http://schemas.microsoft.com/office/powerpoint/2010/main" val="4179478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 name="Téglalap 92"/>
          <p:cNvSpPr/>
          <p:nvPr/>
        </p:nvSpPr>
        <p:spPr>
          <a:xfrm>
            <a:off x="97362" y="4320510"/>
            <a:ext cx="8950036" cy="7463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45" name="Téglalap 44"/>
          <p:cNvSpPr/>
          <p:nvPr/>
        </p:nvSpPr>
        <p:spPr>
          <a:xfrm>
            <a:off x="493269" y="4447643"/>
            <a:ext cx="1277553" cy="49637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49" name="Szövegdoboz 48"/>
          <p:cNvSpPr txBox="1"/>
          <p:nvPr/>
        </p:nvSpPr>
        <p:spPr>
          <a:xfrm>
            <a:off x="624078" y="4488502"/>
            <a:ext cx="1188000" cy="400110"/>
          </a:xfrm>
          <a:prstGeom prst="rect">
            <a:avLst/>
          </a:prstGeom>
          <a:noFill/>
        </p:spPr>
        <p:txBody>
          <a:bodyPr wrap="square" rtlCol="0">
            <a:spAutoFit/>
          </a:bodyPr>
          <a:lstStyle/>
          <a:p>
            <a:pPr algn="ctr"/>
            <a:r>
              <a:rPr lang="en-GB" sz="1000" cap="small">
                <a:latin typeface="Palatino Linotype" panose="02040502050505030304" pitchFamily="18" charset="0"/>
              </a:rPr>
              <a:t>Human resources</a:t>
            </a:r>
          </a:p>
        </p:txBody>
      </p:sp>
      <p:sp>
        <p:nvSpPr>
          <p:cNvPr id="12" name="Téglalap 11"/>
          <p:cNvSpPr/>
          <p:nvPr/>
        </p:nvSpPr>
        <p:spPr>
          <a:xfrm>
            <a:off x="97362" y="2481815"/>
            <a:ext cx="8950036" cy="7463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15" name="Téglalap 14"/>
          <p:cNvSpPr/>
          <p:nvPr/>
        </p:nvSpPr>
        <p:spPr>
          <a:xfrm>
            <a:off x="493268" y="2595198"/>
            <a:ext cx="1277552"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grpSp>
        <p:nvGrpSpPr>
          <p:cNvPr id="14" name="Csoportba foglalás 13"/>
          <p:cNvGrpSpPr/>
          <p:nvPr/>
        </p:nvGrpSpPr>
        <p:grpSpPr>
          <a:xfrm>
            <a:off x="224677" y="2581864"/>
            <a:ext cx="504000" cy="504000"/>
            <a:chOff x="1154545" y="5375564"/>
            <a:chExt cx="504000" cy="504000"/>
          </a:xfrm>
        </p:grpSpPr>
        <p:sp>
          <p:nvSpPr>
            <p:cNvPr id="13" name="Ellipszis 12"/>
            <p:cNvSpPr/>
            <p:nvPr/>
          </p:nvSpPr>
          <p:spPr>
            <a:xfrm>
              <a:off x="1154545" y="5375564"/>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pic>
          <p:nvPicPr>
            <p:cNvPr id="2074" name="Picture 26" descr="Coins - Download free ic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143" y="5480162"/>
              <a:ext cx="294803" cy="294803"/>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Szövegdoboz 1"/>
          <p:cNvSpPr txBox="1"/>
          <p:nvPr/>
        </p:nvSpPr>
        <p:spPr>
          <a:xfrm>
            <a:off x="0" y="0"/>
            <a:ext cx="6973454" cy="338554"/>
          </a:xfrm>
          <a:prstGeom prst="rect">
            <a:avLst/>
          </a:prstGeom>
          <a:noFill/>
        </p:spPr>
        <p:txBody>
          <a:bodyPr wrap="square" rtlCol="0">
            <a:spAutoFit/>
          </a:bodyPr>
          <a:lstStyle/>
          <a:p>
            <a:r>
              <a:rPr lang="en-GB" sz="1600" b="1" cap="small">
                <a:latin typeface="Palatino Linotype" panose="02040502050505030304" pitchFamily="18" charset="0"/>
              </a:rPr>
              <a:t>Strategic map of Univet Budapest based on the BSC</a:t>
            </a:r>
          </a:p>
        </p:txBody>
      </p:sp>
      <p:pic>
        <p:nvPicPr>
          <p:cNvPr id="2050" name="Picture 2" descr="Veterinary Medicine Hospital Pet Shop Animals Stock Vector (Royalty Free)  1651245379 | Shutterstock"/>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906" t="7110" r="3719" b="15314"/>
          <a:stretch/>
        </p:blipFill>
        <p:spPr bwMode="auto">
          <a:xfrm>
            <a:off x="6117742" y="658867"/>
            <a:ext cx="593362" cy="54250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Research - Free education icon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78097" y="699338"/>
            <a:ext cx="483436" cy="48343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Csoportba foglalás 6"/>
          <p:cNvGrpSpPr/>
          <p:nvPr/>
        </p:nvGrpSpPr>
        <p:grpSpPr>
          <a:xfrm>
            <a:off x="7905725" y="705537"/>
            <a:ext cx="604988" cy="526444"/>
            <a:chOff x="7952509" y="617393"/>
            <a:chExt cx="604988" cy="526444"/>
          </a:xfrm>
        </p:grpSpPr>
        <p:pic>
          <p:nvPicPr>
            <p:cNvPr id="2056" name="Picture 8" descr="Doctor Icon Royalty-Free Images, Stock Photos &amp; Pictures | Shutterstock"/>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7006" t="20243" r="26754" b="28151"/>
            <a:stretch/>
          </p:blipFill>
          <p:spPr bwMode="auto">
            <a:xfrm>
              <a:off x="8174472" y="617393"/>
              <a:ext cx="200075" cy="240867"/>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Pig photo3idea_studio Lineal ic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71920" y="858260"/>
              <a:ext cx="285577" cy="285577"/>
            </a:xfrm>
            <a:prstGeom prst="rect">
              <a:avLst/>
            </a:prstGeom>
            <a:noFill/>
            <a:extLst>
              <a:ext uri="{909E8E84-426E-40DD-AFC4-6F175D3DCCD1}">
                <a14:hiddenFill xmlns:a14="http://schemas.microsoft.com/office/drawing/2010/main">
                  <a:solidFill>
                    <a:srgbClr val="FFFFFF"/>
                  </a:solidFill>
                </a14:hiddenFill>
              </a:ext>
            </a:extLst>
          </p:spPr>
        </p:pic>
        <p:pic>
          <p:nvPicPr>
            <p:cNvPr id="5" name="Kép 4"/>
            <p:cNvPicPr>
              <a:picLocks noChangeAspect="1"/>
            </p:cNvPicPr>
            <p:nvPr/>
          </p:nvPicPr>
          <p:blipFill>
            <a:blip r:embed="rId7"/>
            <a:stretch>
              <a:fillRect/>
            </a:stretch>
          </p:blipFill>
          <p:spPr>
            <a:xfrm>
              <a:off x="7952509" y="858260"/>
              <a:ext cx="240237" cy="240867"/>
            </a:xfrm>
            <a:prstGeom prst="rect">
              <a:avLst/>
            </a:prstGeom>
          </p:spPr>
        </p:pic>
      </p:grpSp>
      <p:pic>
        <p:nvPicPr>
          <p:cNvPr id="2070" name="Picture 22" descr="education Icon - Free PNG &amp; SVG 1325461 - Noun Projec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73037" y="722893"/>
            <a:ext cx="554181" cy="554181"/>
          </a:xfrm>
          <a:prstGeom prst="rect">
            <a:avLst/>
          </a:prstGeom>
          <a:noFill/>
          <a:extLst>
            <a:ext uri="{909E8E84-426E-40DD-AFC4-6F175D3DCCD1}">
              <a14:hiddenFill xmlns:a14="http://schemas.microsoft.com/office/drawing/2010/main">
                <a:solidFill>
                  <a:srgbClr val="FFFFFF"/>
                </a:solidFill>
              </a14:hiddenFill>
            </a:ext>
          </a:extLst>
        </p:spPr>
      </p:pic>
      <p:sp>
        <p:nvSpPr>
          <p:cNvPr id="6" name="Szövegdoboz 5"/>
          <p:cNvSpPr txBox="1"/>
          <p:nvPr/>
        </p:nvSpPr>
        <p:spPr>
          <a:xfrm>
            <a:off x="2117438" y="1224272"/>
            <a:ext cx="1265381" cy="276999"/>
          </a:xfrm>
          <a:prstGeom prst="rect">
            <a:avLst/>
          </a:prstGeom>
          <a:noFill/>
        </p:spPr>
        <p:txBody>
          <a:bodyPr wrap="square" rtlCol="0">
            <a:spAutoFit/>
          </a:bodyPr>
          <a:lstStyle/>
          <a:p>
            <a:pPr algn="ctr"/>
            <a:r>
              <a:rPr lang="en-GB" sz="1200" cap="small">
                <a:latin typeface="Palatino Linotype" panose="02040502050505030304" pitchFamily="18" charset="0"/>
              </a:rPr>
              <a:t>Teaching</a:t>
            </a:r>
          </a:p>
        </p:txBody>
      </p:sp>
      <p:sp>
        <p:nvSpPr>
          <p:cNvPr id="16" name="Szövegdoboz 15"/>
          <p:cNvSpPr txBox="1"/>
          <p:nvPr/>
        </p:nvSpPr>
        <p:spPr>
          <a:xfrm>
            <a:off x="3920002" y="1224272"/>
            <a:ext cx="1265381" cy="276999"/>
          </a:xfrm>
          <a:prstGeom prst="rect">
            <a:avLst/>
          </a:prstGeom>
          <a:noFill/>
        </p:spPr>
        <p:txBody>
          <a:bodyPr wrap="square" rtlCol="0">
            <a:spAutoFit/>
          </a:bodyPr>
          <a:lstStyle/>
          <a:p>
            <a:pPr algn="ctr"/>
            <a:r>
              <a:rPr lang="en-GB" sz="1200" cap="small">
                <a:latin typeface="Palatino Linotype" panose="02040502050505030304" pitchFamily="18" charset="0"/>
              </a:rPr>
              <a:t>Research</a:t>
            </a:r>
          </a:p>
        </p:txBody>
      </p:sp>
      <p:sp>
        <p:nvSpPr>
          <p:cNvPr id="17" name="Szövegdoboz 16"/>
          <p:cNvSpPr txBox="1"/>
          <p:nvPr/>
        </p:nvSpPr>
        <p:spPr>
          <a:xfrm>
            <a:off x="5770407" y="1224272"/>
            <a:ext cx="1265381" cy="276999"/>
          </a:xfrm>
          <a:prstGeom prst="rect">
            <a:avLst/>
          </a:prstGeom>
          <a:noFill/>
        </p:spPr>
        <p:txBody>
          <a:bodyPr wrap="square" rtlCol="0">
            <a:spAutoFit/>
          </a:bodyPr>
          <a:lstStyle/>
          <a:p>
            <a:pPr algn="ctr"/>
            <a:r>
              <a:rPr lang="en-GB" sz="1200" cap="small">
                <a:latin typeface="Palatino Linotype" panose="02040502050505030304" pitchFamily="18" charset="0"/>
              </a:rPr>
              <a:t>Clinic</a:t>
            </a:r>
          </a:p>
        </p:txBody>
      </p:sp>
      <p:sp>
        <p:nvSpPr>
          <p:cNvPr id="18" name="Szövegdoboz 17"/>
          <p:cNvSpPr txBox="1"/>
          <p:nvPr/>
        </p:nvSpPr>
        <p:spPr>
          <a:xfrm>
            <a:off x="7622252" y="1224272"/>
            <a:ext cx="1265381" cy="276999"/>
          </a:xfrm>
          <a:prstGeom prst="rect">
            <a:avLst/>
          </a:prstGeom>
          <a:noFill/>
        </p:spPr>
        <p:txBody>
          <a:bodyPr wrap="square" rtlCol="0">
            <a:spAutoFit/>
          </a:bodyPr>
          <a:lstStyle/>
          <a:p>
            <a:pPr algn="ctr"/>
            <a:r>
              <a:rPr lang="en-GB" sz="1200" cap="small">
                <a:latin typeface="Palatino Linotype" panose="02040502050505030304" pitchFamily="18" charset="0"/>
              </a:rPr>
              <a:t>Teaching Farm</a:t>
            </a:r>
          </a:p>
        </p:txBody>
      </p:sp>
      <p:sp>
        <p:nvSpPr>
          <p:cNvPr id="8" name="Téglalap 7"/>
          <p:cNvSpPr/>
          <p:nvPr/>
        </p:nvSpPr>
        <p:spPr>
          <a:xfrm>
            <a:off x="97362" y="1635341"/>
            <a:ext cx="8950036" cy="7023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sz="1000">
              <a:solidFill>
                <a:schemeClr val="bg1"/>
              </a:solidFill>
              <a:latin typeface="Palatino Linotype" panose="02040502050505030304" pitchFamily="18" charset="0"/>
            </a:endParaRPr>
          </a:p>
        </p:txBody>
      </p:sp>
      <p:sp>
        <p:nvSpPr>
          <p:cNvPr id="9" name="Szövegdoboz 8"/>
          <p:cNvSpPr txBox="1"/>
          <p:nvPr/>
        </p:nvSpPr>
        <p:spPr>
          <a:xfrm>
            <a:off x="212437" y="1863427"/>
            <a:ext cx="1173018" cy="246221"/>
          </a:xfrm>
          <a:prstGeom prst="rect">
            <a:avLst/>
          </a:prstGeom>
          <a:noFill/>
        </p:spPr>
        <p:txBody>
          <a:bodyPr wrap="square" rtlCol="0">
            <a:spAutoFit/>
          </a:bodyPr>
          <a:lstStyle/>
          <a:p>
            <a:r>
              <a:rPr lang="en-GB" sz="1000" i="1">
                <a:solidFill>
                  <a:schemeClr val="bg1"/>
                </a:solidFill>
                <a:latin typeface="Palatino Linotype" panose="02040502050505030304" pitchFamily="18" charset="0"/>
              </a:rPr>
              <a:t>Strategic direction</a:t>
            </a:r>
          </a:p>
        </p:txBody>
      </p:sp>
      <p:sp>
        <p:nvSpPr>
          <p:cNvPr id="22" name="Szövegdoboz 21"/>
          <p:cNvSpPr txBox="1"/>
          <p:nvPr/>
        </p:nvSpPr>
        <p:spPr>
          <a:xfrm>
            <a:off x="1864726" y="1804579"/>
            <a:ext cx="1764144" cy="400110"/>
          </a:xfrm>
          <a:prstGeom prst="rect">
            <a:avLst/>
          </a:prstGeom>
          <a:noFill/>
        </p:spPr>
        <p:txBody>
          <a:bodyPr wrap="square" rtlCol="0">
            <a:spAutoFit/>
          </a:bodyPr>
          <a:lstStyle/>
          <a:p>
            <a:pPr algn="ctr"/>
            <a:r>
              <a:rPr lang="en-GB" sz="1000" b="1" i="1">
                <a:solidFill>
                  <a:schemeClr val="bg1"/>
                </a:solidFill>
                <a:latin typeface="Palatino Linotype" panose="02040502050505030304" pitchFamily="18" charset="0"/>
              </a:rPr>
              <a:t>Maintain and increase quality of teaching</a:t>
            </a:r>
          </a:p>
        </p:txBody>
      </p:sp>
      <p:sp>
        <p:nvSpPr>
          <p:cNvPr id="23" name="Szövegdoboz 22"/>
          <p:cNvSpPr txBox="1"/>
          <p:nvPr/>
        </p:nvSpPr>
        <p:spPr>
          <a:xfrm>
            <a:off x="3730515" y="1632592"/>
            <a:ext cx="1780309" cy="707886"/>
          </a:xfrm>
          <a:prstGeom prst="rect">
            <a:avLst/>
          </a:prstGeom>
          <a:noFill/>
        </p:spPr>
        <p:txBody>
          <a:bodyPr wrap="square" rtlCol="0">
            <a:spAutoFit/>
          </a:bodyPr>
          <a:lstStyle/>
          <a:p>
            <a:pPr algn="ctr"/>
            <a:r>
              <a:rPr lang="en-GB" sz="1000" b="1" i="1">
                <a:solidFill>
                  <a:schemeClr val="bg1"/>
                </a:solidFill>
                <a:latin typeface="Palatino Linotype" panose="02040502050505030304" pitchFamily="18" charset="0"/>
              </a:rPr>
              <a:t>Develop research and innovation area into independent core activity</a:t>
            </a:r>
          </a:p>
        </p:txBody>
      </p:sp>
      <p:sp>
        <p:nvSpPr>
          <p:cNvPr id="24" name="Szövegdoboz 23"/>
          <p:cNvSpPr txBox="1"/>
          <p:nvPr/>
        </p:nvSpPr>
        <p:spPr>
          <a:xfrm>
            <a:off x="5612465" y="1698046"/>
            <a:ext cx="1622530" cy="553998"/>
          </a:xfrm>
          <a:prstGeom prst="rect">
            <a:avLst/>
          </a:prstGeom>
          <a:noFill/>
        </p:spPr>
        <p:txBody>
          <a:bodyPr wrap="square" rtlCol="0">
            <a:spAutoFit/>
          </a:bodyPr>
          <a:lstStyle/>
          <a:p>
            <a:pPr algn="ctr"/>
            <a:r>
              <a:rPr lang="en-GB" sz="1000" b="1" i="1">
                <a:solidFill>
                  <a:schemeClr val="bg1"/>
                </a:solidFill>
                <a:latin typeface="Palatino Linotype" panose="02040502050505030304" pitchFamily="18" charset="0"/>
              </a:rPr>
              <a:t>Retain clinic with highest progressivity level</a:t>
            </a:r>
          </a:p>
        </p:txBody>
      </p:sp>
      <p:sp>
        <p:nvSpPr>
          <p:cNvPr id="25" name="Szövegdoboz 24"/>
          <p:cNvSpPr txBox="1"/>
          <p:nvPr/>
        </p:nvSpPr>
        <p:spPr>
          <a:xfrm>
            <a:off x="7336638" y="1709536"/>
            <a:ext cx="1622530" cy="553998"/>
          </a:xfrm>
          <a:prstGeom prst="rect">
            <a:avLst/>
          </a:prstGeom>
          <a:noFill/>
        </p:spPr>
        <p:txBody>
          <a:bodyPr wrap="square" rtlCol="0">
            <a:spAutoFit/>
          </a:bodyPr>
          <a:lstStyle/>
          <a:p>
            <a:pPr algn="ctr"/>
            <a:r>
              <a:rPr lang="en-GB" sz="1000" b="1" i="1">
                <a:solidFill>
                  <a:schemeClr val="bg1"/>
                </a:solidFill>
                <a:latin typeface="Palatino Linotype" panose="02040502050505030304" pitchFamily="18" charset="0"/>
              </a:rPr>
              <a:t>Develop teaching farm into model farm</a:t>
            </a:r>
          </a:p>
        </p:txBody>
      </p:sp>
      <p:sp>
        <p:nvSpPr>
          <p:cNvPr id="10" name="Szövegdoboz 9"/>
          <p:cNvSpPr txBox="1"/>
          <p:nvPr/>
        </p:nvSpPr>
        <p:spPr>
          <a:xfrm>
            <a:off x="679493" y="2711756"/>
            <a:ext cx="1188000" cy="246221"/>
          </a:xfrm>
          <a:prstGeom prst="rect">
            <a:avLst/>
          </a:prstGeom>
          <a:noFill/>
        </p:spPr>
        <p:txBody>
          <a:bodyPr wrap="square" rtlCol="0">
            <a:spAutoFit/>
          </a:bodyPr>
          <a:lstStyle/>
          <a:p>
            <a:pPr algn="ctr"/>
            <a:r>
              <a:rPr lang="en-GB" sz="1000" cap="small">
                <a:latin typeface="Palatino Linotype" panose="02040502050505030304" pitchFamily="18" charset="0"/>
              </a:rPr>
              <a:t>Finance</a:t>
            </a:r>
          </a:p>
        </p:txBody>
      </p:sp>
      <p:sp>
        <p:nvSpPr>
          <p:cNvPr id="34" name="Szövegdoboz 33"/>
          <p:cNvSpPr txBox="1"/>
          <p:nvPr/>
        </p:nvSpPr>
        <p:spPr>
          <a:xfrm>
            <a:off x="2027262" y="2723633"/>
            <a:ext cx="6860371" cy="261610"/>
          </a:xfrm>
          <a:prstGeom prst="rect">
            <a:avLst/>
          </a:prstGeom>
          <a:noFill/>
        </p:spPr>
        <p:txBody>
          <a:bodyPr wrap="square" rtlCol="0">
            <a:spAutoFit/>
          </a:bodyPr>
          <a:lstStyle/>
          <a:p>
            <a:pPr algn="ctr"/>
            <a:r>
              <a:rPr lang="en-GB" sz="1100" i="1">
                <a:latin typeface="Palatino Linotype" panose="02040502050505030304" pitchFamily="18" charset="0"/>
              </a:rPr>
              <a:t>Increase financial efficiency</a:t>
            </a:r>
          </a:p>
        </p:txBody>
      </p:sp>
      <p:sp>
        <p:nvSpPr>
          <p:cNvPr id="47" name="Ellipszis 46"/>
          <p:cNvSpPr/>
          <p:nvPr/>
        </p:nvSpPr>
        <p:spPr>
          <a:xfrm>
            <a:off x="224677" y="4450459"/>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0" name="Téglalap 49"/>
          <p:cNvSpPr/>
          <p:nvPr/>
        </p:nvSpPr>
        <p:spPr>
          <a:xfrm>
            <a:off x="493269" y="3543438"/>
            <a:ext cx="1277553"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1" name="Ellipszis 50"/>
          <p:cNvSpPr/>
          <p:nvPr/>
        </p:nvSpPr>
        <p:spPr>
          <a:xfrm>
            <a:off x="224677" y="3539340"/>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2" name="Szövegdoboz 51"/>
          <p:cNvSpPr txBox="1"/>
          <p:nvPr/>
        </p:nvSpPr>
        <p:spPr>
          <a:xfrm>
            <a:off x="661020" y="3668946"/>
            <a:ext cx="1188000" cy="246221"/>
          </a:xfrm>
          <a:prstGeom prst="rect">
            <a:avLst/>
          </a:prstGeom>
          <a:noFill/>
        </p:spPr>
        <p:txBody>
          <a:bodyPr wrap="square" rtlCol="0">
            <a:spAutoFit/>
          </a:bodyPr>
          <a:lstStyle/>
          <a:p>
            <a:pPr algn="ctr"/>
            <a:r>
              <a:rPr lang="en-GB" sz="1000" cap="small">
                <a:latin typeface="Palatino Linotype" panose="02040502050505030304" pitchFamily="18" charset="0"/>
              </a:rPr>
              <a:t>Customers</a:t>
            </a:r>
          </a:p>
        </p:txBody>
      </p:sp>
      <p:sp>
        <p:nvSpPr>
          <p:cNvPr id="56" name="Téglalap 55"/>
          <p:cNvSpPr/>
          <p:nvPr/>
        </p:nvSpPr>
        <p:spPr>
          <a:xfrm>
            <a:off x="481029" y="5359576"/>
            <a:ext cx="1277553"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7" name="Ellipszis 56"/>
          <p:cNvSpPr/>
          <p:nvPr/>
        </p:nvSpPr>
        <p:spPr>
          <a:xfrm>
            <a:off x="212437" y="5346242"/>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8" name="Szövegdoboz 57"/>
          <p:cNvSpPr txBox="1"/>
          <p:nvPr/>
        </p:nvSpPr>
        <p:spPr>
          <a:xfrm>
            <a:off x="648782" y="5392722"/>
            <a:ext cx="1188000" cy="400110"/>
          </a:xfrm>
          <a:prstGeom prst="rect">
            <a:avLst/>
          </a:prstGeom>
          <a:noFill/>
        </p:spPr>
        <p:txBody>
          <a:bodyPr wrap="square" rtlCol="0">
            <a:spAutoFit/>
          </a:bodyPr>
          <a:lstStyle/>
          <a:p>
            <a:pPr algn="ctr"/>
            <a:r>
              <a:rPr lang="en-GB" sz="1000" cap="small">
                <a:latin typeface="Palatino Linotype" panose="02040502050505030304" pitchFamily="18" charset="0"/>
              </a:rPr>
              <a:t>Supporting Infrastructure</a:t>
            </a:r>
          </a:p>
        </p:txBody>
      </p:sp>
      <p:sp>
        <p:nvSpPr>
          <p:cNvPr id="19" name="AutoShape 28" descr="Target Audience Customer Client Targeting Consumer Centricity Aim People  Sign Stock Illustration - Download Image Now - iStock"/>
          <p:cNvSpPr>
            <a:spLocks noChangeAspect="1" noChangeArrowheads="1"/>
          </p:cNvSpPr>
          <p:nvPr/>
        </p:nvSpPr>
        <p:spPr bwMode="auto">
          <a:xfrm>
            <a:off x="3002159" y="1963678"/>
            <a:ext cx="45719" cy="4571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2078" name="Picture 30" descr="Target Audience Customer Client Targeting Consumer Centricity Aim People  Sign Stock Illustration - Download Image Now - iStock"/>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1302" t="13091" r="12008" b="11831"/>
          <a:stretch/>
        </p:blipFill>
        <p:spPr bwMode="auto">
          <a:xfrm>
            <a:off x="308038" y="3626240"/>
            <a:ext cx="337276" cy="330200"/>
          </a:xfrm>
          <a:prstGeom prst="rect">
            <a:avLst/>
          </a:prstGeom>
          <a:noFill/>
          <a:extLst>
            <a:ext uri="{909E8E84-426E-40DD-AFC4-6F175D3DCCD1}">
              <a14:hiddenFill xmlns:a14="http://schemas.microsoft.com/office/drawing/2010/main">
                <a:solidFill>
                  <a:srgbClr val="FFFFFF"/>
                </a:solidFill>
              </a14:hiddenFill>
            </a:ext>
          </a:extLst>
        </p:spPr>
      </p:pic>
      <p:pic>
        <p:nvPicPr>
          <p:cNvPr id="26" name="Kép 25"/>
          <p:cNvPicPr>
            <a:picLocks noChangeAspect="1"/>
          </p:cNvPicPr>
          <p:nvPr/>
        </p:nvPicPr>
        <p:blipFill rotWithShape="1">
          <a:blip r:embed="rId10"/>
          <a:srcRect l="325" t="2971" r="2839" b="2331"/>
          <a:stretch/>
        </p:blipFill>
        <p:spPr>
          <a:xfrm>
            <a:off x="302414" y="4532262"/>
            <a:ext cx="342900" cy="340361"/>
          </a:xfrm>
          <a:prstGeom prst="rect">
            <a:avLst/>
          </a:prstGeom>
          <a:solidFill>
            <a:schemeClr val="tx1"/>
          </a:solidFill>
        </p:spPr>
      </p:pic>
      <p:grpSp>
        <p:nvGrpSpPr>
          <p:cNvPr id="40" name="Csoportba foglalás 39"/>
          <p:cNvGrpSpPr/>
          <p:nvPr/>
        </p:nvGrpSpPr>
        <p:grpSpPr>
          <a:xfrm>
            <a:off x="288088" y="5428556"/>
            <a:ext cx="360900" cy="339372"/>
            <a:chOff x="300328" y="5837901"/>
            <a:chExt cx="360900" cy="339372"/>
          </a:xfrm>
        </p:grpSpPr>
        <p:pic>
          <p:nvPicPr>
            <p:cNvPr id="33" name="Kép 32"/>
            <p:cNvPicPr>
              <a:picLocks noChangeAspect="1"/>
            </p:cNvPicPr>
            <p:nvPr/>
          </p:nvPicPr>
          <p:blipFill>
            <a:blip r:embed="rId11"/>
            <a:stretch>
              <a:fillRect/>
            </a:stretch>
          </p:blipFill>
          <p:spPr>
            <a:xfrm>
              <a:off x="305364" y="5837901"/>
              <a:ext cx="345325" cy="339372"/>
            </a:xfrm>
            <a:prstGeom prst="rect">
              <a:avLst/>
            </a:prstGeom>
          </p:spPr>
        </p:pic>
        <p:pic>
          <p:nvPicPr>
            <p:cNvPr id="2088" name="Picture 40" descr="Free Building SVG, PNG Icon, Symbol. Download Image."/>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00328" y="5863372"/>
              <a:ext cx="186260" cy="186260"/>
            </a:xfrm>
            <a:prstGeom prst="rect">
              <a:avLst/>
            </a:prstGeom>
            <a:solidFill>
              <a:schemeClr val="bg1"/>
            </a:solidFill>
          </p:spPr>
        </p:pic>
        <p:pic>
          <p:nvPicPr>
            <p:cNvPr id="31" name="Kép 3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79909" y="5969493"/>
              <a:ext cx="181319" cy="157657"/>
            </a:xfrm>
            <a:prstGeom prst="rect">
              <a:avLst/>
            </a:prstGeom>
            <a:solidFill>
              <a:schemeClr val="bg1"/>
            </a:solidFill>
          </p:spPr>
        </p:pic>
      </p:grpSp>
      <p:sp>
        <p:nvSpPr>
          <p:cNvPr id="77" name="Szövegdoboz 76"/>
          <p:cNvSpPr txBox="1"/>
          <p:nvPr/>
        </p:nvSpPr>
        <p:spPr>
          <a:xfrm>
            <a:off x="1864728" y="3581143"/>
            <a:ext cx="1848935" cy="400110"/>
          </a:xfrm>
          <a:prstGeom prst="rect">
            <a:avLst/>
          </a:prstGeom>
          <a:noFill/>
        </p:spPr>
        <p:txBody>
          <a:bodyPr wrap="square" rtlCol="0">
            <a:spAutoFit/>
          </a:bodyPr>
          <a:lstStyle/>
          <a:p>
            <a:r>
              <a:rPr lang="en-GB" sz="1000" i="1">
                <a:latin typeface="Palatino Linotype" panose="02040502050505030304" pitchFamily="18" charset="0"/>
              </a:rPr>
              <a:t>Retain international and domestic position</a:t>
            </a:r>
          </a:p>
        </p:txBody>
      </p:sp>
      <p:sp>
        <p:nvSpPr>
          <p:cNvPr id="78" name="Szövegdoboz 77"/>
          <p:cNvSpPr txBox="1"/>
          <p:nvPr/>
        </p:nvSpPr>
        <p:spPr>
          <a:xfrm>
            <a:off x="1864728" y="4489329"/>
            <a:ext cx="1561965" cy="400110"/>
          </a:xfrm>
          <a:prstGeom prst="rect">
            <a:avLst/>
          </a:prstGeom>
          <a:noFill/>
        </p:spPr>
        <p:txBody>
          <a:bodyPr wrap="square" rtlCol="0">
            <a:spAutoFit/>
          </a:bodyPr>
          <a:lstStyle/>
          <a:p>
            <a:r>
              <a:rPr lang="en-GB" sz="1000" i="1">
                <a:latin typeface="Palatino Linotype" panose="02040502050505030304" pitchFamily="18" charset="0"/>
              </a:rPr>
              <a:t>Develop quality of teaching</a:t>
            </a:r>
          </a:p>
        </p:txBody>
      </p:sp>
      <p:sp>
        <p:nvSpPr>
          <p:cNvPr id="79" name="Szövegdoboz 78"/>
          <p:cNvSpPr txBox="1"/>
          <p:nvPr/>
        </p:nvSpPr>
        <p:spPr>
          <a:xfrm>
            <a:off x="1864728" y="5368070"/>
            <a:ext cx="1848935" cy="400110"/>
          </a:xfrm>
          <a:prstGeom prst="rect">
            <a:avLst/>
          </a:prstGeom>
          <a:noFill/>
        </p:spPr>
        <p:txBody>
          <a:bodyPr wrap="square" rtlCol="0">
            <a:spAutoFit/>
          </a:bodyPr>
          <a:lstStyle/>
          <a:p>
            <a:r>
              <a:rPr lang="en-GB" sz="1000" i="1">
                <a:latin typeface="Palatino Linotype" panose="02040502050505030304" pitchFamily="18" charset="0"/>
              </a:rPr>
              <a:t>Develop teaching infrastructure </a:t>
            </a:r>
          </a:p>
        </p:txBody>
      </p:sp>
      <p:sp>
        <p:nvSpPr>
          <p:cNvPr id="80" name="Szövegdoboz 79"/>
          <p:cNvSpPr txBox="1"/>
          <p:nvPr/>
        </p:nvSpPr>
        <p:spPr>
          <a:xfrm>
            <a:off x="3729369" y="3658090"/>
            <a:ext cx="1848935" cy="246221"/>
          </a:xfrm>
          <a:prstGeom prst="rect">
            <a:avLst/>
          </a:prstGeom>
          <a:noFill/>
        </p:spPr>
        <p:txBody>
          <a:bodyPr wrap="square" rtlCol="0">
            <a:spAutoFit/>
          </a:bodyPr>
          <a:lstStyle/>
          <a:p>
            <a:r>
              <a:rPr lang="en-GB" sz="1000" i="1">
                <a:latin typeface="Palatino Linotype" panose="02040502050505030304" pitchFamily="18" charset="0"/>
              </a:rPr>
              <a:t>Commercialize inventions</a:t>
            </a:r>
          </a:p>
        </p:txBody>
      </p:sp>
      <p:sp>
        <p:nvSpPr>
          <p:cNvPr id="81" name="Szövegdoboz 80"/>
          <p:cNvSpPr txBox="1"/>
          <p:nvPr/>
        </p:nvSpPr>
        <p:spPr>
          <a:xfrm>
            <a:off x="3729369" y="4489329"/>
            <a:ext cx="1561965" cy="400110"/>
          </a:xfrm>
          <a:prstGeom prst="rect">
            <a:avLst/>
          </a:prstGeom>
          <a:noFill/>
        </p:spPr>
        <p:txBody>
          <a:bodyPr wrap="square" rtlCol="0">
            <a:spAutoFit/>
          </a:bodyPr>
          <a:lstStyle/>
          <a:p>
            <a:r>
              <a:rPr lang="en-GB" sz="1000" i="1">
                <a:latin typeface="Palatino Linotype" panose="02040502050505030304" pitchFamily="18" charset="0"/>
              </a:rPr>
              <a:t>Retain and improve quality of research</a:t>
            </a:r>
          </a:p>
        </p:txBody>
      </p:sp>
      <p:sp>
        <p:nvSpPr>
          <p:cNvPr id="82" name="Szövegdoboz 81"/>
          <p:cNvSpPr txBox="1"/>
          <p:nvPr/>
        </p:nvSpPr>
        <p:spPr>
          <a:xfrm>
            <a:off x="3729369" y="5368070"/>
            <a:ext cx="1561965" cy="400110"/>
          </a:xfrm>
          <a:prstGeom prst="rect">
            <a:avLst/>
          </a:prstGeom>
          <a:noFill/>
        </p:spPr>
        <p:txBody>
          <a:bodyPr wrap="square" rtlCol="0">
            <a:spAutoFit/>
          </a:bodyPr>
          <a:lstStyle/>
          <a:p>
            <a:r>
              <a:rPr lang="en-GB" sz="1000" i="1">
                <a:latin typeface="Palatino Linotype" panose="02040502050505030304" pitchFamily="18" charset="0"/>
              </a:rPr>
              <a:t>Develop research infrastructure</a:t>
            </a:r>
          </a:p>
        </p:txBody>
      </p:sp>
      <p:sp>
        <p:nvSpPr>
          <p:cNvPr id="83" name="Szövegdoboz 82"/>
          <p:cNvSpPr txBox="1"/>
          <p:nvPr/>
        </p:nvSpPr>
        <p:spPr>
          <a:xfrm>
            <a:off x="5578304" y="3658090"/>
            <a:ext cx="1848935" cy="246221"/>
          </a:xfrm>
          <a:prstGeom prst="rect">
            <a:avLst/>
          </a:prstGeom>
          <a:noFill/>
        </p:spPr>
        <p:txBody>
          <a:bodyPr wrap="square" rtlCol="0">
            <a:spAutoFit/>
          </a:bodyPr>
          <a:lstStyle/>
          <a:p>
            <a:r>
              <a:rPr lang="en-GB" sz="1000" i="1">
                <a:latin typeface="Palatino Linotype" panose="02040502050505030304" pitchFamily="18" charset="0"/>
              </a:rPr>
              <a:t>Enlarge customer base</a:t>
            </a:r>
          </a:p>
        </p:txBody>
      </p:sp>
      <p:sp>
        <p:nvSpPr>
          <p:cNvPr id="84" name="Szövegdoboz 83"/>
          <p:cNvSpPr txBox="1"/>
          <p:nvPr/>
        </p:nvSpPr>
        <p:spPr>
          <a:xfrm>
            <a:off x="5578304" y="4489329"/>
            <a:ext cx="1561965" cy="400110"/>
          </a:xfrm>
          <a:prstGeom prst="rect">
            <a:avLst/>
          </a:prstGeom>
          <a:noFill/>
        </p:spPr>
        <p:txBody>
          <a:bodyPr wrap="square" rtlCol="0">
            <a:spAutoFit/>
          </a:bodyPr>
          <a:lstStyle/>
          <a:p>
            <a:r>
              <a:rPr lang="en-GB" sz="1000" i="1">
                <a:latin typeface="Palatino Linotype" panose="02040502050505030304" pitchFamily="18" charset="0"/>
              </a:rPr>
              <a:t>Retain and increase outstanding expertise </a:t>
            </a:r>
          </a:p>
        </p:txBody>
      </p:sp>
      <p:sp>
        <p:nvSpPr>
          <p:cNvPr id="85" name="Szövegdoboz 84"/>
          <p:cNvSpPr txBox="1"/>
          <p:nvPr/>
        </p:nvSpPr>
        <p:spPr>
          <a:xfrm>
            <a:off x="5578304" y="5291126"/>
            <a:ext cx="1672243" cy="553998"/>
          </a:xfrm>
          <a:prstGeom prst="rect">
            <a:avLst/>
          </a:prstGeom>
          <a:noFill/>
        </p:spPr>
        <p:txBody>
          <a:bodyPr wrap="square" rtlCol="0">
            <a:spAutoFit/>
          </a:bodyPr>
          <a:lstStyle/>
          <a:p>
            <a:r>
              <a:rPr lang="en-GB" sz="1000" i="1">
                <a:latin typeface="Palatino Linotype" panose="02040502050505030304" pitchFamily="18" charset="0"/>
              </a:rPr>
              <a:t>Develop infrastructure of clinical services</a:t>
            </a:r>
          </a:p>
        </p:txBody>
      </p:sp>
      <p:sp>
        <p:nvSpPr>
          <p:cNvPr id="86" name="Szövegdoboz 85"/>
          <p:cNvSpPr txBox="1"/>
          <p:nvPr/>
        </p:nvSpPr>
        <p:spPr>
          <a:xfrm>
            <a:off x="7427239" y="3504199"/>
            <a:ext cx="1848935" cy="553998"/>
          </a:xfrm>
          <a:prstGeom prst="rect">
            <a:avLst/>
          </a:prstGeom>
          <a:noFill/>
        </p:spPr>
        <p:txBody>
          <a:bodyPr wrap="square" rtlCol="0">
            <a:spAutoFit/>
          </a:bodyPr>
          <a:lstStyle/>
          <a:p>
            <a:r>
              <a:rPr lang="en-GB" sz="1000" i="1">
                <a:latin typeface="Palatino Linotype" panose="02040502050505030304" pitchFamily="18" charset="0"/>
              </a:rPr>
              <a:t>Ensure cooperation conditions to become model farm</a:t>
            </a:r>
          </a:p>
        </p:txBody>
      </p:sp>
      <p:sp>
        <p:nvSpPr>
          <p:cNvPr id="87" name="Szövegdoboz 86"/>
          <p:cNvSpPr txBox="1"/>
          <p:nvPr/>
        </p:nvSpPr>
        <p:spPr>
          <a:xfrm>
            <a:off x="7427239" y="4489329"/>
            <a:ext cx="1561965" cy="400110"/>
          </a:xfrm>
          <a:prstGeom prst="rect">
            <a:avLst/>
          </a:prstGeom>
          <a:noFill/>
        </p:spPr>
        <p:txBody>
          <a:bodyPr wrap="square" rtlCol="0">
            <a:spAutoFit/>
          </a:bodyPr>
          <a:lstStyle/>
          <a:p>
            <a:r>
              <a:rPr lang="en-GB" sz="1000" i="1">
                <a:latin typeface="Palatino Linotype" panose="02040502050505030304" pitchFamily="18" charset="0"/>
              </a:rPr>
              <a:t>Improve quality of teaching farm activity</a:t>
            </a:r>
          </a:p>
        </p:txBody>
      </p:sp>
      <p:sp>
        <p:nvSpPr>
          <p:cNvPr id="88" name="Szövegdoboz 87"/>
          <p:cNvSpPr txBox="1"/>
          <p:nvPr/>
        </p:nvSpPr>
        <p:spPr>
          <a:xfrm>
            <a:off x="7427239" y="5368070"/>
            <a:ext cx="1561965" cy="400110"/>
          </a:xfrm>
          <a:prstGeom prst="rect">
            <a:avLst/>
          </a:prstGeom>
          <a:noFill/>
        </p:spPr>
        <p:txBody>
          <a:bodyPr wrap="square" rtlCol="0">
            <a:spAutoFit/>
          </a:bodyPr>
          <a:lstStyle/>
          <a:p>
            <a:r>
              <a:rPr lang="en-GB" sz="1000" i="1">
                <a:latin typeface="Palatino Linotype" panose="02040502050505030304" pitchFamily="18" charset="0"/>
              </a:rPr>
              <a:t>Develop teaching farm infrastructure</a:t>
            </a:r>
          </a:p>
        </p:txBody>
      </p:sp>
      <p:sp>
        <p:nvSpPr>
          <p:cNvPr id="42" name="Dia számának helye 41"/>
          <p:cNvSpPr>
            <a:spLocks noGrp="1"/>
          </p:cNvSpPr>
          <p:nvPr>
            <p:ph type="sldNum" sz="quarter" idx="12"/>
          </p:nvPr>
        </p:nvSpPr>
        <p:spPr/>
        <p:txBody>
          <a:bodyPr/>
          <a:lstStyle/>
          <a:p>
            <a:fld id="{1403881C-B4B5-42A6-B8BC-0A827757A2AA}" type="slidenum">
              <a:rPr lang="hu-HU" smtClean="0"/>
              <a:t>6</a:t>
            </a:fld>
            <a:endParaRPr lang="hu-HU"/>
          </a:p>
        </p:txBody>
      </p:sp>
    </p:spTree>
    <p:extLst>
      <p:ext uri="{BB962C8B-B14F-4D97-AF65-F5344CB8AC3E}">
        <p14:creationId xmlns:p14="http://schemas.microsoft.com/office/powerpoint/2010/main" val="1622299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 name="Téglalap 54"/>
          <p:cNvSpPr/>
          <p:nvPr/>
        </p:nvSpPr>
        <p:spPr>
          <a:xfrm>
            <a:off x="113489" y="4352899"/>
            <a:ext cx="8950036" cy="14525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45" name="Téglalap 44"/>
          <p:cNvSpPr/>
          <p:nvPr/>
        </p:nvSpPr>
        <p:spPr>
          <a:xfrm>
            <a:off x="493269" y="4375797"/>
            <a:ext cx="1277553" cy="49637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49" name="Szövegdoboz 48"/>
          <p:cNvSpPr txBox="1"/>
          <p:nvPr/>
        </p:nvSpPr>
        <p:spPr>
          <a:xfrm>
            <a:off x="636345" y="4423927"/>
            <a:ext cx="1188000" cy="400110"/>
          </a:xfrm>
          <a:prstGeom prst="rect">
            <a:avLst/>
          </a:prstGeom>
          <a:noFill/>
        </p:spPr>
        <p:txBody>
          <a:bodyPr wrap="square" rtlCol="0">
            <a:spAutoFit/>
          </a:bodyPr>
          <a:lstStyle/>
          <a:p>
            <a:pPr algn="ctr"/>
            <a:r>
              <a:rPr lang="en-GB" sz="1000" cap="small" dirty="0">
                <a:latin typeface="Palatino Linotype" panose="02040502050505030304" pitchFamily="18" charset="0"/>
              </a:rPr>
              <a:t>Human Resources</a:t>
            </a:r>
          </a:p>
        </p:txBody>
      </p:sp>
      <p:sp>
        <p:nvSpPr>
          <p:cNvPr id="12" name="Téglalap 11"/>
          <p:cNvSpPr/>
          <p:nvPr/>
        </p:nvSpPr>
        <p:spPr>
          <a:xfrm>
            <a:off x="97362" y="1118002"/>
            <a:ext cx="8950036" cy="10046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15" name="Téglalap 14"/>
          <p:cNvSpPr/>
          <p:nvPr/>
        </p:nvSpPr>
        <p:spPr>
          <a:xfrm>
            <a:off x="511740" y="1318330"/>
            <a:ext cx="1277552"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grpSp>
        <p:nvGrpSpPr>
          <p:cNvPr id="14" name="Csoportba foglalás 13"/>
          <p:cNvGrpSpPr/>
          <p:nvPr/>
        </p:nvGrpSpPr>
        <p:grpSpPr>
          <a:xfrm>
            <a:off x="243149" y="1304996"/>
            <a:ext cx="504000" cy="504000"/>
            <a:chOff x="1154545" y="5375564"/>
            <a:chExt cx="504000" cy="504000"/>
          </a:xfrm>
        </p:grpSpPr>
        <p:sp>
          <p:nvSpPr>
            <p:cNvPr id="13" name="Ellipszis 12"/>
            <p:cNvSpPr/>
            <p:nvPr/>
          </p:nvSpPr>
          <p:spPr>
            <a:xfrm>
              <a:off x="1154545" y="5375564"/>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pic>
          <p:nvPicPr>
            <p:cNvPr id="2074" name="Picture 26" descr="Coins - Download free ic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143" y="5480162"/>
              <a:ext cx="294803" cy="294803"/>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Szövegdoboz 1"/>
          <p:cNvSpPr txBox="1"/>
          <p:nvPr/>
        </p:nvSpPr>
        <p:spPr>
          <a:xfrm>
            <a:off x="1" y="0"/>
            <a:ext cx="8109527" cy="338554"/>
          </a:xfrm>
          <a:prstGeom prst="rect">
            <a:avLst/>
          </a:prstGeom>
          <a:noFill/>
        </p:spPr>
        <p:txBody>
          <a:bodyPr wrap="square" rtlCol="0">
            <a:spAutoFit/>
          </a:bodyPr>
          <a:lstStyle/>
          <a:p>
            <a:r>
              <a:rPr lang="en-GB" sz="1600" b="1" cap="small" dirty="0">
                <a:latin typeface="Palatino Linotype" panose="02040502050505030304" pitchFamily="18" charset="0"/>
              </a:rPr>
              <a:t>Initiatives and the related key indicators in light of the strategic goals</a:t>
            </a:r>
          </a:p>
        </p:txBody>
      </p:sp>
      <p:pic>
        <p:nvPicPr>
          <p:cNvPr id="2070" name="Picture 22" descr="education Icon - Free PNG &amp; SVG 1325461 - Noun Projec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8220" y="402972"/>
            <a:ext cx="440127" cy="440127"/>
          </a:xfrm>
          <a:prstGeom prst="rect">
            <a:avLst/>
          </a:prstGeom>
          <a:noFill/>
          <a:extLst>
            <a:ext uri="{909E8E84-426E-40DD-AFC4-6F175D3DCCD1}">
              <a14:hiddenFill xmlns:a14="http://schemas.microsoft.com/office/drawing/2010/main">
                <a:solidFill>
                  <a:srgbClr val="FFFFFF"/>
                </a:solidFill>
              </a14:hiddenFill>
            </a:ext>
          </a:extLst>
        </p:spPr>
      </p:pic>
      <p:sp>
        <p:nvSpPr>
          <p:cNvPr id="6" name="Szövegdoboz 5"/>
          <p:cNvSpPr txBox="1"/>
          <p:nvPr/>
        </p:nvSpPr>
        <p:spPr>
          <a:xfrm>
            <a:off x="-92765" y="780143"/>
            <a:ext cx="1265381" cy="246221"/>
          </a:xfrm>
          <a:prstGeom prst="rect">
            <a:avLst/>
          </a:prstGeom>
          <a:noFill/>
        </p:spPr>
        <p:txBody>
          <a:bodyPr wrap="square" rtlCol="0">
            <a:spAutoFit/>
          </a:bodyPr>
          <a:lstStyle/>
          <a:p>
            <a:pPr algn="ctr"/>
            <a:r>
              <a:rPr lang="en-GB" sz="1000" cap="small" dirty="0">
                <a:latin typeface="Palatino Linotype" panose="02040502050505030304" pitchFamily="18" charset="0"/>
              </a:rPr>
              <a:t>Teaching</a:t>
            </a:r>
          </a:p>
        </p:txBody>
      </p:sp>
      <p:sp>
        <p:nvSpPr>
          <p:cNvPr id="8" name="Téglalap 7"/>
          <p:cNvSpPr/>
          <p:nvPr/>
        </p:nvSpPr>
        <p:spPr>
          <a:xfrm>
            <a:off x="1172617" y="427901"/>
            <a:ext cx="5056529" cy="38536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00" dirty="0">
              <a:solidFill>
                <a:schemeClr val="bg1"/>
              </a:solidFill>
              <a:latin typeface="Palatino Linotype" panose="02040502050505030304" pitchFamily="18" charset="0"/>
            </a:endParaRPr>
          </a:p>
        </p:txBody>
      </p:sp>
      <p:sp>
        <p:nvSpPr>
          <p:cNvPr id="9" name="Szövegdoboz 8"/>
          <p:cNvSpPr txBox="1"/>
          <p:nvPr/>
        </p:nvSpPr>
        <p:spPr>
          <a:xfrm>
            <a:off x="1223687" y="497471"/>
            <a:ext cx="1173018" cy="246221"/>
          </a:xfrm>
          <a:prstGeom prst="rect">
            <a:avLst/>
          </a:prstGeom>
          <a:noFill/>
        </p:spPr>
        <p:txBody>
          <a:bodyPr wrap="square" rtlCol="0">
            <a:spAutoFit/>
          </a:bodyPr>
          <a:lstStyle/>
          <a:p>
            <a:r>
              <a:rPr lang="en-GB" sz="1000" i="1" dirty="0">
                <a:solidFill>
                  <a:schemeClr val="bg1"/>
                </a:solidFill>
                <a:latin typeface="Palatino Linotype" panose="02040502050505030304" pitchFamily="18" charset="0"/>
              </a:rPr>
              <a:t>Strategic direction</a:t>
            </a:r>
          </a:p>
        </p:txBody>
      </p:sp>
      <p:sp>
        <p:nvSpPr>
          <p:cNvPr id="22" name="Szövegdoboz 21"/>
          <p:cNvSpPr txBox="1"/>
          <p:nvPr/>
        </p:nvSpPr>
        <p:spPr>
          <a:xfrm>
            <a:off x="2737798" y="497471"/>
            <a:ext cx="3241964" cy="246221"/>
          </a:xfrm>
          <a:prstGeom prst="rect">
            <a:avLst/>
          </a:prstGeom>
          <a:noFill/>
        </p:spPr>
        <p:txBody>
          <a:bodyPr wrap="square" rtlCol="0">
            <a:spAutoFit/>
          </a:bodyPr>
          <a:lstStyle/>
          <a:p>
            <a:pPr algn="ctr"/>
            <a:r>
              <a:rPr lang="en-GB" sz="1000" b="1" i="1" dirty="0">
                <a:solidFill>
                  <a:schemeClr val="bg1"/>
                </a:solidFill>
                <a:latin typeface="Palatino Linotype" panose="02040502050505030304" pitchFamily="18" charset="0"/>
              </a:rPr>
              <a:t>Maintain and increase quality of teaching</a:t>
            </a:r>
          </a:p>
        </p:txBody>
      </p:sp>
      <p:sp>
        <p:nvSpPr>
          <p:cNvPr id="10" name="Szövegdoboz 9"/>
          <p:cNvSpPr txBox="1"/>
          <p:nvPr/>
        </p:nvSpPr>
        <p:spPr>
          <a:xfrm>
            <a:off x="697965" y="1434888"/>
            <a:ext cx="1188000" cy="246221"/>
          </a:xfrm>
          <a:prstGeom prst="rect">
            <a:avLst/>
          </a:prstGeom>
          <a:noFill/>
        </p:spPr>
        <p:txBody>
          <a:bodyPr wrap="square" rtlCol="0">
            <a:spAutoFit/>
          </a:bodyPr>
          <a:lstStyle/>
          <a:p>
            <a:pPr algn="ctr"/>
            <a:r>
              <a:rPr lang="en-GB" sz="1000" cap="small" dirty="0">
                <a:latin typeface="Palatino Linotype" panose="02040502050505030304" pitchFamily="18" charset="0"/>
              </a:rPr>
              <a:t>Finance</a:t>
            </a:r>
          </a:p>
        </p:txBody>
      </p:sp>
      <p:sp>
        <p:nvSpPr>
          <p:cNvPr id="34" name="Szövegdoboz 33"/>
          <p:cNvSpPr txBox="1"/>
          <p:nvPr/>
        </p:nvSpPr>
        <p:spPr>
          <a:xfrm>
            <a:off x="1759143" y="1287636"/>
            <a:ext cx="1119600" cy="400110"/>
          </a:xfrm>
          <a:prstGeom prst="rect">
            <a:avLst/>
          </a:prstGeom>
          <a:noFill/>
        </p:spPr>
        <p:txBody>
          <a:bodyPr wrap="square" rtlCol="0">
            <a:spAutoFit/>
          </a:bodyPr>
          <a:lstStyle/>
          <a:p>
            <a:pPr algn="ctr"/>
            <a:r>
              <a:rPr lang="en-GB" sz="1000" i="1" dirty="0">
                <a:latin typeface="Palatino Linotype" panose="02040502050505030304" pitchFamily="18" charset="0"/>
              </a:rPr>
              <a:t>Increase financial efficiency</a:t>
            </a:r>
          </a:p>
        </p:txBody>
      </p:sp>
      <p:sp>
        <p:nvSpPr>
          <p:cNvPr id="47" name="Ellipszis 46"/>
          <p:cNvSpPr/>
          <p:nvPr/>
        </p:nvSpPr>
        <p:spPr>
          <a:xfrm>
            <a:off x="224677" y="4378613"/>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50" name="Téglalap 49"/>
          <p:cNvSpPr/>
          <p:nvPr/>
        </p:nvSpPr>
        <p:spPr>
          <a:xfrm>
            <a:off x="515575" y="2299812"/>
            <a:ext cx="1277553"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51" name="Ellipszis 50"/>
          <p:cNvSpPr/>
          <p:nvPr/>
        </p:nvSpPr>
        <p:spPr>
          <a:xfrm>
            <a:off x="246983" y="2295714"/>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52" name="Szövegdoboz 51"/>
          <p:cNvSpPr txBox="1"/>
          <p:nvPr/>
        </p:nvSpPr>
        <p:spPr>
          <a:xfrm>
            <a:off x="683326" y="2425320"/>
            <a:ext cx="1188000" cy="246221"/>
          </a:xfrm>
          <a:prstGeom prst="rect">
            <a:avLst/>
          </a:prstGeom>
          <a:noFill/>
        </p:spPr>
        <p:txBody>
          <a:bodyPr wrap="square" rtlCol="0">
            <a:spAutoFit/>
          </a:bodyPr>
          <a:lstStyle/>
          <a:p>
            <a:pPr algn="ctr"/>
            <a:r>
              <a:rPr lang="en-GB" sz="1000" cap="small" dirty="0">
                <a:latin typeface="Palatino Linotype" panose="02040502050505030304" pitchFamily="18" charset="0"/>
              </a:rPr>
              <a:t>Customers</a:t>
            </a:r>
          </a:p>
        </p:txBody>
      </p:sp>
      <p:sp>
        <p:nvSpPr>
          <p:cNvPr id="56" name="Téglalap 55"/>
          <p:cNvSpPr/>
          <p:nvPr/>
        </p:nvSpPr>
        <p:spPr>
          <a:xfrm>
            <a:off x="481029" y="5806670"/>
            <a:ext cx="1277553"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57" name="Ellipszis 56"/>
          <p:cNvSpPr/>
          <p:nvPr/>
        </p:nvSpPr>
        <p:spPr>
          <a:xfrm>
            <a:off x="212437" y="5793336"/>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58" name="Szövegdoboz 57"/>
          <p:cNvSpPr txBox="1"/>
          <p:nvPr/>
        </p:nvSpPr>
        <p:spPr>
          <a:xfrm>
            <a:off x="648782" y="5839816"/>
            <a:ext cx="1188000" cy="400110"/>
          </a:xfrm>
          <a:prstGeom prst="rect">
            <a:avLst/>
          </a:prstGeom>
          <a:noFill/>
        </p:spPr>
        <p:txBody>
          <a:bodyPr wrap="square" rtlCol="0">
            <a:spAutoFit/>
          </a:bodyPr>
          <a:lstStyle/>
          <a:p>
            <a:pPr algn="ctr"/>
            <a:r>
              <a:rPr lang="en-GB" sz="1000" cap="small" dirty="0">
                <a:latin typeface="Palatino Linotype" panose="02040502050505030304" pitchFamily="18" charset="0"/>
              </a:rPr>
              <a:t>Supporting Infrastructure</a:t>
            </a:r>
          </a:p>
        </p:txBody>
      </p:sp>
      <p:sp>
        <p:nvSpPr>
          <p:cNvPr id="19" name="AutoShape 28" descr="Target Audience Customer Client Targeting Consumer Centricity Aim People  Sign Stock Illustration - Download Image Now - iStock"/>
          <p:cNvSpPr>
            <a:spLocks noChangeAspect="1" noChangeArrowheads="1"/>
          </p:cNvSpPr>
          <p:nvPr/>
        </p:nvSpPr>
        <p:spPr bwMode="auto">
          <a:xfrm>
            <a:off x="4077412" y="597722"/>
            <a:ext cx="45719" cy="4571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2078" name="Picture 30" descr="Target Audience Customer Client Targeting Consumer Centricity Aim People  Sign Stock Illustration - Download Image Now - iStock"/>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1302" t="13091" r="12008" b="11831"/>
          <a:stretch/>
        </p:blipFill>
        <p:spPr bwMode="auto">
          <a:xfrm>
            <a:off x="330344" y="2382614"/>
            <a:ext cx="337276" cy="330200"/>
          </a:xfrm>
          <a:prstGeom prst="rect">
            <a:avLst/>
          </a:prstGeom>
          <a:noFill/>
          <a:extLst>
            <a:ext uri="{909E8E84-426E-40DD-AFC4-6F175D3DCCD1}">
              <a14:hiddenFill xmlns:a14="http://schemas.microsoft.com/office/drawing/2010/main">
                <a:solidFill>
                  <a:srgbClr val="FFFFFF"/>
                </a:solidFill>
              </a14:hiddenFill>
            </a:ext>
          </a:extLst>
        </p:spPr>
      </p:pic>
      <p:pic>
        <p:nvPicPr>
          <p:cNvPr id="26" name="Kép 25"/>
          <p:cNvPicPr>
            <a:picLocks noChangeAspect="1"/>
          </p:cNvPicPr>
          <p:nvPr/>
        </p:nvPicPr>
        <p:blipFill rotWithShape="1">
          <a:blip r:embed="rId5"/>
          <a:srcRect l="325" t="2971" r="2839" b="2331"/>
          <a:stretch/>
        </p:blipFill>
        <p:spPr>
          <a:xfrm>
            <a:off x="302414" y="4460416"/>
            <a:ext cx="342900" cy="340361"/>
          </a:xfrm>
          <a:prstGeom prst="rect">
            <a:avLst/>
          </a:prstGeom>
          <a:solidFill>
            <a:schemeClr val="tx1"/>
          </a:solidFill>
        </p:spPr>
      </p:pic>
      <p:grpSp>
        <p:nvGrpSpPr>
          <p:cNvPr id="40" name="Csoportba foglalás 39"/>
          <p:cNvGrpSpPr/>
          <p:nvPr/>
        </p:nvGrpSpPr>
        <p:grpSpPr>
          <a:xfrm>
            <a:off x="288088" y="5875650"/>
            <a:ext cx="360900" cy="339372"/>
            <a:chOff x="300328" y="5837901"/>
            <a:chExt cx="360900" cy="339372"/>
          </a:xfrm>
        </p:grpSpPr>
        <p:pic>
          <p:nvPicPr>
            <p:cNvPr id="33" name="Kép 32"/>
            <p:cNvPicPr>
              <a:picLocks noChangeAspect="1"/>
            </p:cNvPicPr>
            <p:nvPr/>
          </p:nvPicPr>
          <p:blipFill>
            <a:blip r:embed="rId6"/>
            <a:stretch>
              <a:fillRect/>
            </a:stretch>
          </p:blipFill>
          <p:spPr>
            <a:xfrm>
              <a:off x="305364" y="5837901"/>
              <a:ext cx="345325" cy="339372"/>
            </a:xfrm>
            <a:prstGeom prst="rect">
              <a:avLst/>
            </a:prstGeom>
          </p:spPr>
        </p:pic>
        <p:pic>
          <p:nvPicPr>
            <p:cNvPr id="2088" name="Picture 40" descr="Free Building SVG, PNG Icon, Symbol. Download Imag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0328" y="5863372"/>
              <a:ext cx="186260" cy="186260"/>
            </a:xfrm>
            <a:prstGeom prst="rect">
              <a:avLst/>
            </a:prstGeom>
            <a:solidFill>
              <a:schemeClr val="bg1"/>
            </a:solidFill>
          </p:spPr>
        </p:pic>
        <p:pic>
          <p:nvPicPr>
            <p:cNvPr id="31" name="Kép 3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9909" y="5969493"/>
              <a:ext cx="181319" cy="157657"/>
            </a:xfrm>
            <a:prstGeom prst="rect">
              <a:avLst/>
            </a:prstGeom>
            <a:solidFill>
              <a:schemeClr val="bg1"/>
            </a:solidFill>
          </p:spPr>
        </p:pic>
      </p:grpSp>
      <p:sp>
        <p:nvSpPr>
          <p:cNvPr id="77" name="Szövegdoboz 76"/>
          <p:cNvSpPr txBox="1"/>
          <p:nvPr/>
        </p:nvSpPr>
        <p:spPr>
          <a:xfrm>
            <a:off x="1804326" y="2295714"/>
            <a:ext cx="1119600" cy="553998"/>
          </a:xfrm>
          <a:prstGeom prst="rect">
            <a:avLst/>
          </a:prstGeom>
          <a:noFill/>
        </p:spPr>
        <p:txBody>
          <a:bodyPr wrap="square" rtlCol="0">
            <a:spAutoFit/>
          </a:bodyPr>
          <a:lstStyle/>
          <a:p>
            <a:pPr algn="ctr"/>
            <a:r>
              <a:rPr lang="en-GB" sz="1000" i="1" dirty="0">
                <a:latin typeface="Palatino Linotype" panose="02040502050505030304" pitchFamily="18" charset="0"/>
              </a:rPr>
              <a:t>Retain international and domestic position</a:t>
            </a:r>
          </a:p>
        </p:txBody>
      </p:sp>
      <p:sp>
        <p:nvSpPr>
          <p:cNvPr id="53" name="Szövegdoboz 52"/>
          <p:cNvSpPr txBox="1"/>
          <p:nvPr/>
        </p:nvSpPr>
        <p:spPr>
          <a:xfrm>
            <a:off x="1827312" y="4375797"/>
            <a:ext cx="1119600" cy="400110"/>
          </a:xfrm>
          <a:prstGeom prst="rect">
            <a:avLst/>
          </a:prstGeom>
          <a:noFill/>
        </p:spPr>
        <p:txBody>
          <a:bodyPr wrap="square" rtlCol="0">
            <a:spAutoFit/>
          </a:bodyPr>
          <a:lstStyle/>
          <a:p>
            <a:pPr algn="ctr"/>
            <a:r>
              <a:rPr lang="en-GB" sz="1000" i="1" dirty="0">
                <a:latin typeface="Palatino Linotype" panose="02040502050505030304" pitchFamily="18" charset="0"/>
              </a:rPr>
              <a:t>Develop quality of teaching</a:t>
            </a:r>
          </a:p>
        </p:txBody>
      </p:sp>
      <p:sp>
        <p:nvSpPr>
          <p:cNvPr id="54" name="Szövegdoboz 53"/>
          <p:cNvSpPr txBox="1"/>
          <p:nvPr/>
        </p:nvSpPr>
        <p:spPr>
          <a:xfrm>
            <a:off x="1806676" y="5794291"/>
            <a:ext cx="1119600" cy="400110"/>
          </a:xfrm>
          <a:prstGeom prst="rect">
            <a:avLst/>
          </a:prstGeom>
          <a:noFill/>
        </p:spPr>
        <p:txBody>
          <a:bodyPr wrap="square" rtlCol="0">
            <a:spAutoFit/>
          </a:bodyPr>
          <a:lstStyle/>
          <a:p>
            <a:pPr algn="ctr"/>
            <a:r>
              <a:rPr lang="en-GB" sz="1000" i="1" dirty="0">
                <a:latin typeface="Palatino Linotype" panose="02040502050505030304" pitchFamily="18" charset="0"/>
              </a:rPr>
              <a:t>Develop teaching infrastructure </a:t>
            </a:r>
          </a:p>
        </p:txBody>
      </p:sp>
      <p:sp>
        <p:nvSpPr>
          <p:cNvPr id="3" name="Szövegdoboz 2"/>
          <p:cNvSpPr txBox="1"/>
          <p:nvPr/>
        </p:nvSpPr>
        <p:spPr>
          <a:xfrm>
            <a:off x="1715407" y="838730"/>
            <a:ext cx="1335041" cy="261610"/>
          </a:xfrm>
          <a:prstGeom prst="rect">
            <a:avLst/>
          </a:prstGeom>
          <a:noFill/>
        </p:spPr>
        <p:txBody>
          <a:bodyPr wrap="square" rtlCol="0">
            <a:spAutoFit/>
          </a:bodyPr>
          <a:lstStyle/>
          <a:p>
            <a:pPr algn="ctr"/>
            <a:r>
              <a:rPr lang="en-GB" sz="1050" cap="small" dirty="0">
                <a:latin typeface="Palatino Linotype" panose="02040502050505030304" pitchFamily="18" charset="0"/>
              </a:rPr>
              <a:t>Strategic goal</a:t>
            </a:r>
          </a:p>
        </p:txBody>
      </p:sp>
      <p:sp>
        <p:nvSpPr>
          <p:cNvPr id="61" name="Szövegdoboz 60"/>
          <p:cNvSpPr txBox="1"/>
          <p:nvPr/>
        </p:nvSpPr>
        <p:spPr>
          <a:xfrm>
            <a:off x="3486729" y="838730"/>
            <a:ext cx="1335041" cy="261610"/>
          </a:xfrm>
          <a:prstGeom prst="rect">
            <a:avLst/>
          </a:prstGeom>
          <a:noFill/>
        </p:spPr>
        <p:txBody>
          <a:bodyPr wrap="square" rtlCol="0">
            <a:spAutoFit/>
          </a:bodyPr>
          <a:lstStyle/>
          <a:p>
            <a:pPr algn="ctr"/>
            <a:r>
              <a:rPr lang="en-GB" sz="1050" cap="small" dirty="0">
                <a:latin typeface="Palatino Linotype" panose="02040502050505030304" pitchFamily="18" charset="0"/>
              </a:rPr>
              <a:t>Initiative</a:t>
            </a:r>
          </a:p>
        </p:txBody>
      </p:sp>
      <p:graphicFrame>
        <p:nvGraphicFramePr>
          <p:cNvPr id="4" name="Táblázat 3"/>
          <p:cNvGraphicFramePr>
            <a:graphicFrameLocks noGrp="1"/>
          </p:cNvGraphicFramePr>
          <p:nvPr>
            <p:extLst>
              <p:ext uri="{D42A27DB-BD31-4B8C-83A1-F6EECF244321}">
                <p14:modId xmlns:p14="http://schemas.microsoft.com/office/powerpoint/2010/main" val="969125857"/>
              </p:ext>
            </p:extLst>
          </p:nvPr>
        </p:nvGraphicFramePr>
        <p:xfrm>
          <a:off x="2951398" y="1113159"/>
          <a:ext cx="6096000" cy="989794"/>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194741">
                <a:tc>
                  <a:txBody>
                    <a:bodyPr/>
                    <a:lstStyle/>
                    <a:p>
                      <a:pPr marL="0" marR="0" lvl="0" indent="0" algn="l" defTabSz="914400" rtl="0" eaLnBrk="1" fontAlgn="auto" latinLnBrk="0" hangingPunct="1">
                        <a:lnSpc>
                          <a:spcPct val="100000"/>
                        </a:lnSpc>
                        <a:spcBef>
                          <a:spcPts val="0"/>
                        </a:spcBef>
                        <a:spcAft>
                          <a:spcPts val="300"/>
                        </a:spcAft>
                        <a:buClr>
                          <a:srgbClr val="44546A"/>
                        </a:buClr>
                        <a:buSzTx/>
                        <a:buFont typeface="Arial" panose="020B0604020202020204" pitchFamily="34" charset="0"/>
                        <a:buNone/>
                        <a:tabLst/>
                        <a:defRPr/>
                      </a:pPr>
                      <a:r>
                        <a:rPr kumimoji="0" lang="en-GB" sz="800" b="1" i="0" u="none" strike="noStrike" cap="none" normalizeH="0" baseline="0" noProof="0" dirty="0">
                          <a:ln>
                            <a:noFill/>
                          </a:ln>
                          <a:solidFill>
                            <a:prstClr val="black"/>
                          </a:solidFill>
                          <a:effectLst/>
                          <a:uLnTx/>
                          <a:uFillTx/>
                          <a:latin typeface="Palatino Linotype" panose="02040502050505030304" pitchFamily="18" charset="0"/>
                          <a:ea typeface="+mn-ea"/>
                          <a:cs typeface="+mn-cs"/>
                        </a:rPr>
                        <a:t>Increase revenue from teaching</a:t>
                      </a:r>
                    </a:p>
                  </a:txBody>
                  <a:tcPr marT="36000" marB="36000">
                    <a:lnL w="12700" cmpd="sng">
                      <a:noFill/>
                    </a:lnL>
                    <a:lnR w="12700" cmpd="sng">
                      <a:noFill/>
                    </a:lnR>
                    <a:lnT w="12700" cmpd="sng">
                      <a:noFill/>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30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Total revenue from teaching activity</a:t>
                      </a:r>
                    </a:p>
                  </a:txBody>
                  <a:tcPr marT="36000" marB="36000">
                    <a:lnL w="12700" cmpd="sng">
                      <a:noFill/>
                    </a:lnL>
                    <a:lnR w="12700" cmpd="sng">
                      <a:noFill/>
                    </a:lnR>
                    <a:lnT w="12700" cmpd="sng">
                      <a:noFill/>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223582"/>
                  </a:ext>
                </a:extLst>
              </a:tr>
              <a:tr h="477875">
                <a:tc>
                  <a:txBody>
                    <a:bodyPr/>
                    <a:lstStyle/>
                    <a:p>
                      <a:pPr marL="0" marR="0" lvl="0" indent="0" algn="l" defTabSz="914400" rtl="0" eaLnBrk="1" fontAlgn="auto" latinLnBrk="0" hangingPunct="1">
                        <a:lnSpc>
                          <a:spcPct val="100000"/>
                        </a:lnSpc>
                        <a:spcBef>
                          <a:spcPts val="0"/>
                        </a:spcBef>
                        <a:spcAft>
                          <a:spcPts val="300"/>
                        </a:spcAft>
                        <a:buClr>
                          <a:srgbClr val="44546A"/>
                        </a:buClr>
                        <a:buSzTx/>
                        <a:buFont typeface="Arial" panose="020B0604020202020204" pitchFamily="34" charset="0"/>
                        <a:buNone/>
                        <a:tabLst/>
                        <a:defRPr/>
                      </a:pPr>
                      <a:r>
                        <a:rPr kumimoji="0" lang="en-GB" sz="800" b="1" i="0" u="none" strike="noStrike" cap="none" normalizeH="0" baseline="0" noProof="0" dirty="0">
                          <a:ln>
                            <a:noFill/>
                          </a:ln>
                          <a:solidFill>
                            <a:prstClr val="black"/>
                          </a:solidFill>
                          <a:effectLst/>
                          <a:uLnTx/>
                          <a:uFillTx/>
                          <a:latin typeface="Palatino Linotype" panose="02040502050505030304" pitchFamily="18" charset="0"/>
                          <a:ea typeface="+mn-ea"/>
                          <a:cs typeface="+mn-cs"/>
                        </a:rPr>
                        <a:t>Monitor/maintain cost efficiency of teaching</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300"/>
                        </a:spcAft>
                        <a:buClr>
                          <a:schemeClr val="tx2"/>
                        </a:buClr>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Average direct cost per instructor</a:t>
                      </a:r>
                    </a:p>
                    <a:p>
                      <a:pPr marL="171450" indent="-171450">
                        <a:spcAft>
                          <a:spcPts val="300"/>
                        </a:spcAft>
                        <a:buClr>
                          <a:schemeClr val="tx2"/>
                        </a:buClr>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Direct specific and per-student costs of teaching</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8901284"/>
                  </a:ext>
                </a:extLst>
              </a:tr>
              <a:tr h="317178">
                <a:tc>
                  <a:txBody>
                    <a:bodyPr/>
                    <a:lstStyle/>
                    <a:p>
                      <a:pPr marL="0" marR="0" lvl="0" indent="0" algn="l" defTabSz="914400" rtl="0" eaLnBrk="1" fontAlgn="auto" latinLnBrk="0" hangingPunct="1">
                        <a:lnSpc>
                          <a:spcPct val="100000"/>
                        </a:lnSpc>
                        <a:spcBef>
                          <a:spcPts val="0"/>
                        </a:spcBef>
                        <a:spcAft>
                          <a:spcPts val="300"/>
                        </a:spcAft>
                        <a:buClr>
                          <a:srgbClr val="44546A"/>
                        </a:buClr>
                        <a:buSzTx/>
                        <a:buFont typeface="Arial" panose="020B0604020202020204" pitchFamily="34" charset="0"/>
                        <a:buNone/>
                        <a:tabLst/>
                        <a:defRPr/>
                      </a:pPr>
                      <a:r>
                        <a:rPr kumimoji="0" lang="en-GB" sz="800" b="1" i="0" u="none" strike="noStrike" cap="none" normalizeH="0" baseline="0" noProof="0">
                          <a:ln>
                            <a:noFill/>
                          </a:ln>
                          <a:solidFill>
                            <a:prstClr val="black"/>
                          </a:solidFill>
                          <a:effectLst/>
                          <a:uLnTx/>
                          <a:uFillTx/>
                          <a:latin typeface="Palatino Linotype" panose="02040502050505030304" pitchFamily="18" charset="0"/>
                          <a:ea typeface="+mn-ea"/>
                          <a:cs typeface="+mn-cs"/>
                        </a:rPr>
                        <a:t>Maximize revenue defined in contract on financing the performance of public service</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300"/>
                        </a:spcAft>
                        <a:buClr>
                          <a:schemeClr val="tx2"/>
                        </a:buClr>
                        <a:buSzPct val="90000"/>
                        <a:buFont typeface="Arial" panose="020B0604020202020204" pitchFamily="34" charset="0"/>
                        <a:buChar char="►"/>
                      </a:pPr>
                      <a:r>
                        <a:rPr kumimoji="0" lang="en-GB" sz="800" b="1" i="0" u="none" strike="noStrike" cap="none" normalizeH="0" baseline="0" dirty="0">
                          <a:ln>
                            <a:noFill/>
                          </a:ln>
                          <a:solidFill>
                            <a:schemeClr val="tx1"/>
                          </a:solidFill>
                          <a:effectLst/>
                          <a:uLnTx/>
                          <a:uFillTx/>
                          <a:latin typeface="Palatino Linotype" panose="02040502050505030304" pitchFamily="18" charset="0"/>
                          <a:ea typeface="+mn-ea"/>
                          <a:cs typeface="+mn-cs"/>
                        </a:rPr>
                        <a:t>Performance of teaching indicators defined in the public service contract compared to the contractual terms and requirements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9463578"/>
                  </a:ext>
                </a:extLst>
              </a:tr>
            </a:tbl>
          </a:graphicData>
        </a:graphic>
      </p:graphicFrame>
      <p:sp>
        <p:nvSpPr>
          <p:cNvPr id="42" name="Szövegdoboz 41"/>
          <p:cNvSpPr txBox="1"/>
          <p:nvPr/>
        </p:nvSpPr>
        <p:spPr>
          <a:xfrm>
            <a:off x="6562438" y="838730"/>
            <a:ext cx="1335041" cy="261610"/>
          </a:xfrm>
          <a:prstGeom prst="rect">
            <a:avLst/>
          </a:prstGeom>
          <a:noFill/>
        </p:spPr>
        <p:txBody>
          <a:bodyPr wrap="square" rtlCol="0">
            <a:spAutoFit/>
          </a:bodyPr>
          <a:lstStyle/>
          <a:p>
            <a:pPr algn="ctr"/>
            <a:r>
              <a:rPr lang="en-GB" sz="1050" cap="small" dirty="0">
                <a:latin typeface="Palatino Linotype" panose="02040502050505030304" pitchFamily="18" charset="0"/>
              </a:rPr>
              <a:t>KEY indicators</a:t>
            </a:r>
          </a:p>
        </p:txBody>
      </p:sp>
      <p:graphicFrame>
        <p:nvGraphicFramePr>
          <p:cNvPr id="43" name="Táblázat 42"/>
          <p:cNvGraphicFramePr>
            <a:graphicFrameLocks noGrp="1"/>
          </p:cNvGraphicFramePr>
          <p:nvPr>
            <p:extLst>
              <p:ext uri="{D42A27DB-BD31-4B8C-83A1-F6EECF244321}">
                <p14:modId xmlns:p14="http://schemas.microsoft.com/office/powerpoint/2010/main" val="108762581"/>
              </p:ext>
            </p:extLst>
          </p:nvPr>
        </p:nvGraphicFramePr>
        <p:xfrm>
          <a:off x="2964756" y="2242421"/>
          <a:ext cx="6096000" cy="1928198"/>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1296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Maintain number of foreign students</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of active foreign students</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85458893"/>
                  </a:ext>
                </a:extLst>
              </a:tr>
              <a:tr h="1151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Retain higher percentage of European students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Percentage of European students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8414364"/>
                  </a:ext>
                </a:extLst>
              </a:tr>
              <a:tr h="233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Increase the number of students participating in food animal and food chain safety training</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of students with Marek Scholarship</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5618981"/>
                  </a:ext>
                </a:extLst>
              </a:tr>
              <a:tr h="2049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Develop international Alumni activity</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Char char="►"/>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of international Alumni groups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2616336"/>
                  </a:ext>
                </a:extLst>
              </a:tr>
              <a:tr h="1845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Increase the role of international further training courses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Char char="►"/>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of international further training courses (professional days, professional training courses, etc.)</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6569095"/>
                  </a:ext>
                </a:extLst>
              </a:tr>
              <a:tr h="275082">
                <a:tc>
                  <a:txBody>
                    <a:bodyPr/>
                    <a:lstStyle/>
                    <a:p>
                      <a:pPr marL="0" indent="0">
                        <a:spcAft>
                          <a:spcPts val="0"/>
                        </a:spcAft>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Strengthen the international position of the Doctoral School</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schemeClr val="tx1"/>
                          </a:solidFill>
                          <a:effectLst/>
                          <a:uLnTx/>
                          <a:uFillTx/>
                          <a:latin typeface="Palatino Linotype" panose="02040502050505030304" pitchFamily="18" charset="0"/>
                          <a:ea typeface="+mn-ea"/>
                          <a:cs typeface="+mn-cs"/>
                        </a:rPr>
                        <a:t>Number of foreign PhD students with Stipendium Hungaricum Scholarships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0616861"/>
                  </a:ext>
                </a:extLst>
              </a:tr>
              <a:tr h="125496">
                <a:tc>
                  <a:txBody>
                    <a:bodyPr/>
                    <a:lstStyle/>
                    <a:p>
                      <a:pPr marL="0" indent="0">
                        <a:spcAft>
                          <a:spcPts val="300"/>
                        </a:spcAft>
                        <a:buClr>
                          <a:schemeClr val="tx2"/>
                        </a:buClr>
                        <a:buFont typeface="Arial" panose="020B0604020202020204" pitchFamily="34" charset="0"/>
                        <a:buNone/>
                      </a:pPr>
                      <a:r>
                        <a:rPr lang="en-GB" sz="800" b="1" i="0">
                          <a:latin typeface="Palatino Linotype" panose="02040502050505030304" pitchFamily="18" charset="0"/>
                        </a:rPr>
                        <a:t>Increase graduate satisfaction</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Result of graduate satisfaction survey</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82042818"/>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b="1">
                          <a:latin typeface="Palatino Linotype" panose="02040502050505030304" pitchFamily="18" charset="0"/>
                        </a:rPr>
                        <a:t>Increase employer satisfaction</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Result of employer survey </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4087394"/>
                  </a:ext>
                </a:extLst>
              </a:tr>
            </a:tbl>
          </a:graphicData>
        </a:graphic>
      </p:graphicFrame>
      <p:graphicFrame>
        <p:nvGraphicFramePr>
          <p:cNvPr id="44" name="Táblázat 43"/>
          <p:cNvGraphicFramePr>
            <a:graphicFrameLocks noGrp="1"/>
          </p:cNvGraphicFramePr>
          <p:nvPr>
            <p:extLst>
              <p:ext uri="{D42A27DB-BD31-4B8C-83A1-F6EECF244321}">
                <p14:modId xmlns:p14="http://schemas.microsoft.com/office/powerpoint/2010/main" val="3934255201"/>
              </p:ext>
            </p:extLst>
          </p:nvPr>
        </p:nvGraphicFramePr>
        <p:xfrm>
          <a:off x="2964756" y="4305267"/>
          <a:ext cx="6096000" cy="1263360"/>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264129">
                <a:tc>
                  <a:txBody>
                    <a:bodyPr/>
                    <a:lstStyle/>
                    <a:p>
                      <a:pPr marL="0" indent="0">
                        <a:spcAft>
                          <a:spcPts val="300"/>
                        </a:spcAft>
                        <a:buClr>
                          <a:schemeClr val="tx2"/>
                        </a:buClr>
                        <a:buFont typeface="Arial" panose="020B0604020202020204" pitchFamily="34" charset="0"/>
                        <a:buNone/>
                      </a:pPr>
                      <a:r>
                        <a:rPr lang="en-GB" sz="800" b="1">
                          <a:solidFill>
                            <a:schemeClr val="dk1"/>
                          </a:solidFill>
                          <a:latin typeface="Palatino Linotype" panose="02040502050505030304" pitchFamily="18" charset="0"/>
                          <a:ea typeface="+mn-ea"/>
                          <a:cs typeface="+mn-cs"/>
                        </a:rPr>
                        <a:t>Increase student satisfaction (regarding quality of teaching)</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Result of teacher evaluation by students </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671436"/>
                  </a:ext>
                </a:extLst>
              </a:tr>
              <a:tr h="243853">
                <a:tc>
                  <a:txBody>
                    <a:bodyPr/>
                    <a:lstStyle/>
                    <a:p>
                      <a:pPr marL="0" indent="0">
                        <a:spcAft>
                          <a:spcPts val="300"/>
                        </a:spcAft>
                        <a:buClr>
                          <a:schemeClr val="tx2"/>
                        </a:buClr>
                        <a:buFont typeface="Arial" panose="020B0604020202020204" pitchFamily="34" charset="0"/>
                        <a:buNone/>
                      </a:pPr>
                      <a:r>
                        <a:rPr lang="en-GB" sz="800" b="1">
                          <a:latin typeface="Palatino Linotype" panose="02040502050505030304" pitchFamily="18" charset="0"/>
                        </a:rPr>
                        <a:t>Reform admission requirements related to foreign language competency</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Indicator defined based on the measurement results of the recruitment agency</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8526492"/>
                  </a:ext>
                </a:extLst>
              </a:tr>
              <a:tr h="181702">
                <a:tc>
                  <a:txBody>
                    <a:bodyPr/>
                    <a:lstStyle/>
                    <a:p>
                      <a:pPr marL="0" indent="0">
                        <a:spcAft>
                          <a:spcPts val="300"/>
                        </a:spcAft>
                        <a:buClr>
                          <a:schemeClr val="tx2"/>
                        </a:buClr>
                        <a:buFont typeface="Arial" panose="020B0604020202020204" pitchFamily="34" charset="0"/>
                        <a:buNone/>
                      </a:pPr>
                      <a:r>
                        <a:rPr lang="en-GB" sz="800" b="1">
                          <a:latin typeface="Palatino Linotype" panose="02040502050505030304" pitchFamily="18" charset="0"/>
                        </a:rPr>
                        <a:t>Develop fundamental/required practical competencies </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Input from employer surveys </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8981152"/>
                  </a:ext>
                </a:extLst>
              </a:tr>
              <a:tr h="2846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b="1">
                          <a:latin typeface="Palatino Linotype" panose="02040502050505030304" pitchFamily="18" charset="0"/>
                        </a:rPr>
                        <a:t>Retain and increase the number of trained instructors</a:t>
                      </a:r>
                    </a:p>
                    <a:p>
                      <a:pPr marL="0" indent="0" algn="l" rtl="0">
                        <a:spcAft>
                          <a:spcPts val="0"/>
                        </a:spcAft>
                      </a:pPr>
                      <a:endParaRPr kumimoji="0" lang="hu-HU" sz="800" b="1" i="1" u="none" strike="noStrike" kern="1200" cap="none" spc="0" normalizeH="0" baseline="0" dirty="0">
                        <a:ln>
                          <a:noFill/>
                        </a:ln>
                        <a:solidFill>
                          <a:prstClr val="black"/>
                        </a:solidFill>
                        <a:effectLst/>
                        <a:uLnTx/>
                        <a:uFillTx/>
                        <a:latin typeface="Palatino Linotype" panose="02040502050505030304" pitchFamily="18" charset="0"/>
                        <a:ea typeface="+mn-ea"/>
                        <a:cs typeface="+mn-cs"/>
                      </a:endParaRP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effectLst/>
                          <a:uLnTx/>
                          <a:uFillTx/>
                          <a:latin typeface="Palatino Linotype" panose="02040502050505030304" pitchFamily="18" charset="0"/>
                          <a:ea typeface="+mn-ea"/>
                          <a:cs typeface="+mn-cs"/>
                        </a:rPr>
                        <a:t>Rate of scientifically qualified instructors/lecturers</a:t>
                      </a:r>
                    </a:p>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effectLst/>
                          <a:uLnTx/>
                          <a:uFillTx/>
                          <a:latin typeface="Palatino Linotype" panose="02040502050505030304" pitchFamily="18" charset="0"/>
                          <a:ea typeface="+mn-ea"/>
                          <a:cs typeface="+mn-cs"/>
                        </a:rPr>
                        <a:t>Participate in further training of teaching methodology</a:t>
                      </a:r>
                    </a:p>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schemeClr val="tx1"/>
                          </a:solidFill>
                          <a:effectLst/>
                          <a:uLnTx/>
                          <a:uFillTx/>
                          <a:latin typeface="Palatino Linotype" panose="02040502050505030304" pitchFamily="18" charset="0"/>
                          <a:ea typeface="+mn-ea"/>
                          <a:cs typeface="+mn-cs"/>
                        </a:rPr>
                        <a:t>Teaching staff turnover</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3658649"/>
                  </a:ext>
                </a:extLst>
              </a:tr>
            </a:tbl>
          </a:graphicData>
        </a:graphic>
      </p:graphicFrame>
      <p:graphicFrame>
        <p:nvGraphicFramePr>
          <p:cNvPr id="46" name="Táblázat 45"/>
          <p:cNvGraphicFramePr>
            <a:graphicFrameLocks noGrp="1"/>
          </p:cNvGraphicFramePr>
          <p:nvPr>
            <p:extLst>
              <p:ext uri="{D42A27DB-BD31-4B8C-83A1-F6EECF244321}">
                <p14:modId xmlns:p14="http://schemas.microsoft.com/office/powerpoint/2010/main" val="505860409"/>
              </p:ext>
            </p:extLst>
          </p:nvPr>
        </p:nvGraphicFramePr>
        <p:xfrm>
          <a:off x="2964756" y="5834879"/>
          <a:ext cx="6096000" cy="850798"/>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479958">
                <a:tc>
                  <a:txBody>
                    <a:bodyPr/>
                    <a:lstStyle/>
                    <a:p>
                      <a:pPr marL="0" indent="0">
                        <a:spcAft>
                          <a:spcPts val="300"/>
                        </a:spcAft>
                        <a:buClr>
                          <a:schemeClr val="tx2"/>
                        </a:buClr>
                        <a:buFont typeface="Arial" panose="020B0604020202020204" pitchFamily="34" charset="0"/>
                        <a:buNone/>
                      </a:pPr>
                      <a:r>
                        <a:rPr lang="en-GB" sz="800" b="1">
                          <a:solidFill>
                            <a:schemeClr val="dk1"/>
                          </a:solidFill>
                          <a:latin typeface="Palatino Linotype" panose="02040502050505030304" pitchFamily="18" charset="0"/>
                          <a:ea typeface="+mn-ea"/>
                          <a:cs typeface="+mn-cs"/>
                        </a:rPr>
                        <a:t>Modernize teaching infrastructure</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lgn="l" defTabSz="914400" rtl="0" eaLnBrk="1" latinLnBrk="0" hangingPunct="1">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Time actively spent by instructors and students on eLearning platforms</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524167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hu-HU" sz="800" b="1" dirty="0">
                        <a:latin typeface="Palatino Linotype" panose="02040502050505030304" pitchFamily="18" charset="0"/>
                      </a:endParaRP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lgn="l" rtl="0">
                        <a:spcAft>
                          <a:spcPts val="0"/>
                        </a:spcAft>
                        <a:buClr>
                          <a:schemeClr val="tx2"/>
                        </a:buClr>
                        <a:buSzPct val="90000"/>
                        <a:buFont typeface="Arial" panose="020B0604020202020204" pitchFamily="34" charset="0"/>
                        <a:buChar char="►"/>
                      </a:pPr>
                      <a:endParaRPr kumimoji="0" lang="hu-HU" sz="800" b="1" i="0" u="none" strike="noStrike" kern="1200" cap="none" spc="0" normalizeH="0" baseline="0" dirty="0">
                        <a:ln>
                          <a:noFill/>
                        </a:ln>
                        <a:solidFill>
                          <a:prstClr val="black"/>
                        </a:solidFill>
                        <a:effectLst/>
                        <a:uLnTx/>
                        <a:uFillTx/>
                        <a:latin typeface="Palatino Linotype" panose="02040502050505030304" pitchFamily="18" charset="0"/>
                        <a:ea typeface="+mn-ea"/>
                        <a:cs typeface="+mn-cs"/>
                      </a:endParaRP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3688687"/>
                  </a:ext>
                </a:extLst>
              </a:tr>
            </a:tbl>
          </a:graphicData>
        </a:graphic>
      </p:graphicFrame>
      <p:sp>
        <p:nvSpPr>
          <p:cNvPr id="5" name="Dia számának helye 4"/>
          <p:cNvSpPr>
            <a:spLocks noGrp="1"/>
          </p:cNvSpPr>
          <p:nvPr>
            <p:ph type="sldNum" sz="quarter" idx="12"/>
          </p:nvPr>
        </p:nvSpPr>
        <p:spPr/>
        <p:txBody>
          <a:bodyPr/>
          <a:lstStyle/>
          <a:p>
            <a:fld id="{1403881C-B4B5-42A6-B8BC-0A827757A2AA}" type="slidenum">
              <a:rPr lang="en-GB" smtClean="0"/>
              <a:t>7</a:t>
            </a:fld>
            <a:endParaRPr lang="en-GB" dirty="0"/>
          </a:p>
        </p:txBody>
      </p:sp>
    </p:spTree>
    <p:extLst>
      <p:ext uri="{BB962C8B-B14F-4D97-AF65-F5344CB8AC3E}">
        <p14:creationId xmlns:p14="http://schemas.microsoft.com/office/powerpoint/2010/main" val="1987480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 name="Téglalap 54"/>
          <p:cNvSpPr/>
          <p:nvPr/>
        </p:nvSpPr>
        <p:spPr>
          <a:xfrm>
            <a:off x="118509" y="3271798"/>
            <a:ext cx="8950036" cy="17631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45" name="Téglalap 44"/>
          <p:cNvSpPr/>
          <p:nvPr/>
        </p:nvSpPr>
        <p:spPr>
          <a:xfrm>
            <a:off x="493269" y="3340006"/>
            <a:ext cx="1277553" cy="49637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49" name="Szövegdoboz 48"/>
          <p:cNvSpPr txBox="1"/>
          <p:nvPr/>
        </p:nvSpPr>
        <p:spPr>
          <a:xfrm>
            <a:off x="628385" y="3388136"/>
            <a:ext cx="1188000" cy="400110"/>
          </a:xfrm>
          <a:prstGeom prst="rect">
            <a:avLst/>
          </a:prstGeom>
          <a:noFill/>
        </p:spPr>
        <p:txBody>
          <a:bodyPr wrap="square" rtlCol="0">
            <a:spAutoFit/>
          </a:bodyPr>
          <a:lstStyle/>
          <a:p>
            <a:pPr algn="ctr"/>
            <a:r>
              <a:rPr lang="en-GB" sz="1000" cap="small">
                <a:latin typeface="Palatino Linotype" panose="02040502050505030304" pitchFamily="18" charset="0"/>
              </a:rPr>
              <a:t>Human resources</a:t>
            </a:r>
          </a:p>
        </p:txBody>
      </p:sp>
      <p:sp>
        <p:nvSpPr>
          <p:cNvPr id="12" name="Téglalap 11"/>
          <p:cNvSpPr/>
          <p:nvPr/>
        </p:nvSpPr>
        <p:spPr>
          <a:xfrm>
            <a:off x="97362" y="1170054"/>
            <a:ext cx="8950036" cy="8583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15" name="Téglalap 14"/>
          <p:cNvSpPr/>
          <p:nvPr/>
        </p:nvSpPr>
        <p:spPr>
          <a:xfrm>
            <a:off x="511740" y="1318330"/>
            <a:ext cx="1277552"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grpSp>
        <p:nvGrpSpPr>
          <p:cNvPr id="14" name="Csoportba foglalás 13"/>
          <p:cNvGrpSpPr/>
          <p:nvPr/>
        </p:nvGrpSpPr>
        <p:grpSpPr>
          <a:xfrm>
            <a:off x="243149" y="1304996"/>
            <a:ext cx="504000" cy="504000"/>
            <a:chOff x="1154545" y="5375564"/>
            <a:chExt cx="504000" cy="504000"/>
          </a:xfrm>
        </p:grpSpPr>
        <p:sp>
          <p:nvSpPr>
            <p:cNvPr id="13" name="Ellipszis 12"/>
            <p:cNvSpPr/>
            <p:nvPr/>
          </p:nvSpPr>
          <p:spPr>
            <a:xfrm>
              <a:off x="1154545" y="5375564"/>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pic>
          <p:nvPicPr>
            <p:cNvPr id="2074" name="Picture 26" descr="Coins - Download free ic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143" y="5480162"/>
              <a:ext cx="294803" cy="294803"/>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Szövegdoboz 1"/>
          <p:cNvSpPr txBox="1"/>
          <p:nvPr/>
        </p:nvSpPr>
        <p:spPr>
          <a:xfrm>
            <a:off x="1" y="0"/>
            <a:ext cx="8109527" cy="338554"/>
          </a:xfrm>
          <a:prstGeom prst="rect">
            <a:avLst/>
          </a:prstGeom>
          <a:noFill/>
        </p:spPr>
        <p:txBody>
          <a:bodyPr wrap="square" rtlCol="0">
            <a:spAutoFit/>
          </a:bodyPr>
          <a:lstStyle/>
          <a:p>
            <a:r>
              <a:rPr lang="en-GB" sz="1600" b="1" cap="small">
                <a:latin typeface="Palatino Linotype" panose="02040502050505030304" pitchFamily="18" charset="0"/>
              </a:rPr>
              <a:t>Initiatives and the related key indicators in light of the strategic goals</a:t>
            </a:r>
          </a:p>
        </p:txBody>
      </p:sp>
      <p:sp>
        <p:nvSpPr>
          <p:cNvPr id="6" name="Szövegdoboz 5"/>
          <p:cNvSpPr txBox="1"/>
          <p:nvPr/>
        </p:nvSpPr>
        <p:spPr>
          <a:xfrm>
            <a:off x="-92765" y="780143"/>
            <a:ext cx="1265381" cy="246221"/>
          </a:xfrm>
          <a:prstGeom prst="rect">
            <a:avLst/>
          </a:prstGeom>
          <a:noFill/>
        </p:spPr>
        <p:txBody>
          <a:bodyPr wrap="square" rtlCol="0">
            <a:spAutoFit/>
          </a:bodyPr>
          <a:lstStyle/>
          <a:p>
            <a:pPr algn="ctr"/>
            <a:r>
              <a:rPr lang="en-GB" sz="1000" cap="small">
                <a:latin typeface="Palatino Linotype" panose="02040502050505030304" pitchFamily="18" charset="0"/>
              </a:rPr>
              <a:t>Research</a:t>
            </a:r>
          </a:p>
        </p:txBody>
      </p:sp>
      <p:sp>
        <p:nvSpPr>
          <p:cNvPr id="8" name="Téglalap 7"/>
          <p:cNvSpPr/>
          <p:nvPr/>
        </p:nvSpPr>
        <p:spPr>
          <a:xfrm>
            <a:off x="1172617" y="427901"/>
            <a:ext cx="5736185" cy="38536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sz="1000">
              <a:solidFill>
                <a:schemeClr val="bg1"/>
              </a:solidFill>
              <a:latin typeface="Palatino Linotype" panose="02040502050505030304" pitchFamily="18" charset="0"/>
            </a:endParaRPr>
          </a:p>
        </p:txBody>
      </p:sp>
      <p:sp>
        <p:nvSpPr>
          <p:cNvPr id="9" name="Szövegdoboz 8"/>
          <p:cNvSpPr txBox="1"/>
          <p:nvPr/>
        </p:nvSpPr>
        <p:spPr>
          <a:xfrm>
            <a:off x="1223687" y="497471"/>
            <a:ext cx="1173018" cy="246221"/>
          </a:xfrm>
          <a:prstGeom prst="rect">
            <a:avLst/>
          </a:prstGeom>
          <a:noFill/>
        </p:spPr>
        <p:txBody>
          <a:bodyPr wrap="square" rtlCol="0">
            <a:spAutoFit/>
          </a:bodyPr>
          <a:lstStyle/>
          <a:p>
            <a:r>
              <a:rPr lang="en-GB" sz="1000" i="1">
                <a:solidFill>
                  <a:schemeClr val="bg1"/>
                </a:solidFill>
                <a:latin typeface="Palatino Linotype" panose="02040502050505030304" pitchFamily="18" charset="0"/>
              </a:rPr>
              <a:t>Strategic direction</a:t>
            </a:r>
          </a:p>
        </p:txBody>
      </p:sp>
      <p:sp>
        <p:nvSpPr>
          <p:cNvPr id="22" name="Szövegdoboz 21"/>
          <p:cNvSpPr txBox="1"/>
          <p:nvPr/>
        </p:nvSpPr>
        <p:spPr>
          <a:xfrm>
            <a:off x="2737798" y="497471"/>
            <a:ext cx="4013984" cy="246221"/>
          </a:xfrm>
          <a:prstGeom prst="rect">
            <a:avLst/>
          </a:prstGeom>
          <a:noFill/>
        </p:spPr>
        <p:txBody>
          <a:bodyPr wrap="square" rtlCol="0">
            <a:spAutoFit/>
          </a:bodyPr>
          <a:lstStyle/>
          <a:p>
            <a:pPr algn="ctr"/>
            <a:r>
              <a:rPr lang="en-GB" sz="1000" b="1" i="1">
                <a:solidFill>
                  <a:schemeClr val="bg1"/>
                </a:solidFill>
                <a:latin typeface="Palatino Linotype" panose="02040502050505030304" pitchFamily="18" charset="0"/>
              </a:rPr>
              <a:t>Develop research and innovation area into independent core activity</a:t>
            </a:r>
          </a:p>
        </p:txBody>
      </p:sp>
      <p:sp>
        <p:nvSpPr>
          <p:cNvPr id="10" name="Szövegdoboz 9"/>
          <p:cNvSpPr txBox="1"/>
          <p:nvPr/>
        </p:nvSpPr>
        <p:spPr>
          <a:xfrm>
            <a:off x="697965" y="1434888"/>
            <a:ext cx="1188000" cy="246221"/>
          </a:xfrm>
          <a:prstGeom prst="rect">
            <a:avLst/>
          </a:prstGeom>
          <a:noFill/>
        </p:spPr>
        <p:txBody>
          <a:bodyPr wrap="square" rtlCol="0">
            <a:spAutoFit/>
          </a:bodyPr>
          <a:lstStyle/>
          <a:p>
            <a:pPr algn="ctr"/>
            <a:r>
              <a:rPr lang="en-GB" sz="1000" cap="small">
                <a:latin typeface="Palatino Linotype" panose="02040502050505030304" pitchFamily="18" charset="0"/>
              </a:rPr>
              <a:t>Finance</a:t>
            </a:r>
          </a:p>
        </p:txBody>
      </p:sp>
      <p:sp>
        <p:nvSpPr>
          <p:cNvPr id="34" name="Szövegdoboz 33"/>
          <p:cNvSpPr txBox="1"/>
          <p:nvPr/>
        </p:nvSpPr>
        <p:spPr>
          <a:xfrm>
            <a:off x="1759143" y="1287636"/>
            <a:ext cx="1119600" cy="707886"/>
          </a:xfrm>
          <a:prstGeom prst="rect">
            <a:avLst/>
          </a:prstGeom>
          <a:noFill/>
        </p:spPr>
        <p:txBody>
          <a:bodyPr wrap="square" rtlCol="0">
            <a:spAutoFit/>
          </a:bodyPr>
          <a:lstStyle/>
          <a:p>
            <a:pPr algn="ctr"/>
            <a:r>
              <a:rPr lang="en-GB" sz="1000" i="1">
                <a:latin typeface="Palatino Linotype" panose="02040502050505030304" pitchFamily="18" charset="0"/>
              </a:rPr>
              <a:t>Increase financial efficiency</a:t>
            </a:r>
          </a:p>
        </p:txBody>
      </p:sp>
      <p:sp>
        <p:nvSpPr>
          <p:cNvPr id="47" name="Ellipszis 46"/>
          <p:cNvSpPr/>
          <p:nvPr/>
        </p:nvSpPr>
        <p:spPr>
          <a:xfrm>
            <a:off x="224677" y="3342822"/>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0" name="Téglalap 49"/>
          <p:cNvSpPr/>
          <p:nvPr/>
        </p:nvSpPr>
        <p:spPr>
          <a:xfrm>
            <a:off x="515575" y="2116595"/>
            <a:ext cx="1277553"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1" name="Ellipszis 50"/>
          <p:cNvSpPr/>
          <p:nvPr/>
        </p:nvSpPr>
        <p:spPr>
          <a:xfrm>
            <a:off x="246983" y="2112497"/>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2" name="Szövegdoboz 51"/>
          <p:cNvSpPr txBox="1"/>
          <p:nvPr/>
        </p:nvSpPr>
        <p:spPr>
          <a:xfrm>
            <a:off x="683326" y="2242103"/>
            <a:ext cx="1188000" cy="246221"/>
          </a:xfrm>
          <a:prstGeom prst="rect">
            <a:avLst/>
          </a:prstGeom>
          <a:noFill/>
        </p:spPr>
        <p:txBody>
          <a:bodyPr wrap="square" rtlCol="0">
            <a:spAutoFit/>
          </a:bodyPr>
          <a:lstStyle/>
          <a:p>
            <a:pPr algn="ctr"/>
            <a:r>
              <a:rPr lang="en-GB" sz="1000" cap="small">
                <a:latin typeface="Palatino Linotype" panose="02040502050505030304" pitchFamily="18" charset="0"/>
              </a:rPr>
              <a:t>Customers</a:t>
            </a:r>
          </a:p>
        </p:txBody>
      </p:sp>
      <p:sp>
        <p:nvSpPr>
          <p:cNvPr id="56" name="Téglalap 55"/>
          <p:cNvSpPr/>
          <p:nvPr/>
        </p:nvSpPr>
        <p:spPr>
          <a:xfrm>
            <a:off x="481029" y="5167388"/>
            <a:ext cx="1277553"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7" name="Ellipszis 56"/>
          <p:cNvSpPr/>
          <p:nvPr/>
        </p:nvSpPr>
        <p:spPr>
          <a:xfrm>
            <a:off x="212437" y="5154054"/>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8" name="Szövegdoboz 57"/>
          <p:cNvSpPr txBox="1"/>
          <p:nvPr/>
        </p:nvSpPr>
        <p:spPr>
          <a:xfrm>
            <a:off x="648782" y="5200534"/>
            <a:ext cx="1188000" cy="400110"/>
          </a:xfrm>
          <a:prstGeom prst="rect">
            <a:avLst/>
          </a:prstGeom>
          <a:noFill/>
        </p:spPr>
        <p:txBody>
          <a:bodyPr wrap="square" rtlCol="0">
            <a:spAutoFit/>
          </a:bodyPr>
          <a:lstStyle/>
          <a:p>
            <a:pPr algn="ctr"/>
            <a:r>
              <a:rPr lang="en-GB" sz="1000" cap="small">
                <a:latin typeface="Palatino Linotype" panose="02040502050505030304" pitchFamily="18" charset="0"/>
              </a:rPr>
              <a:t>Supporting Infrastructure</a:t>
            </a:r>
          </a:p>
        </p:txBody>
      </p:sp>
      <p:sp>
        <p:nvSpPr>
          <p:cNvPr id="19" name="AutoShape 28" descr="Target Audience Customer Client Targeting Consumer Centricity Aim People  Sign Stock Illustration - Download Image Now - iStock"/>
          <p:cNvSpPr>
            <a:spLocks noChangeAspect="1" noChangeArrowheads="1"/>
          </p:cNvSpPr>
          <p:nvPr/>
        </p:nvSpPr>
        <p:spPr bwMode="auto">
          <a:xfrm>
            <a:off x="4077412" y="597722"/>
            <a:ext cx="45719" cy="4571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2078" name="Picture 30" descr="Target Audience Customer Client Targeting Consumer Centricity Aim People  Sign Stock Illustration - Download Image Now - iStock"/>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302" t="13091" r="12008" b="11831"/>
          <a:stretch/>
        </p:blipFill>
        <p:spPr bwMode="auto">
          <a:xfrm>
            <a:off x="330344" y="2199397"/>
            <a:ext cx="337276" cy="330200"/>
          </a:xfrm>
          <a:prstGeom prst="rect">
            <a:avLst/>
          </a:prstGeom>
          <a:noFill/>
          <a:extLst>
            <a:ext uri="{909E8E84-426E-40DD-AFC4-6F175D3DCCD1}">
              <a14:hiddenFill xmlns:a14="http://schemas.microsoft.com/office/drawing/2010/main">
                <a:solidFill>
                  <a:srgbClr val="FFFFFF"/>
                </a:solidFill>
              </a14:hiddenFill>
            </a:ext>
          </a:extLst>
        </p:spPr>
      </p:pic>
      <p:pic>
        <p:nvPicPr>
          <p:cNvPr id="26" name="Kép 25"/>
          <p:cNvPicPr>
            <a:picLocks noChangeAspect="1"/>
          </p:cNvPicPr>
          <p:nvPr/>
        </p:nvPicPr>
        <p:blipFill rotWithShape="1">
          <a:blip r:embed="rId4"/>
          <a:srcRect l="325" t="2971" r="2839" b="2331"/>
          <a:stretch/>
        </p:blipFill>
        <p:spPr>
          <a:xfrm>
            <a:off x="302414" y="3424625"/>
            <a:ext cx="342900" cy="340361"/>
          </a:xfrm>
          <a:prstGeom prst="rect">
            <a:avLst/>
          </a:prstGeom>
          <a:solidFill>
            <a:schemeClr val="tx1"/>
          </a:solidFill>
        </p:spPr>
      </p:pic>
      <p:grpSp>
        <p:nvGrpSpPr>
          <p:cNvPr id="40" name="Csoportba foglalás 39"/>
          <p:cNvGrpSpPr/>
          <p:nvPr/>
        </p:nvGrpSpPr>
        <p:grpSpPr>
          <a:xfrm>
            <a:off x="288088" y="5236368"/>
            <a:ext cx="360900" cy="339372"/>
            <a:chOff x="300328" y="5837901"/>
            <a:chExt cx="360900" cy="339372"/>
          </a:xfrm>
        </p:grpSpPr>
        <p:pic>
          <p:nvPicPr>
            <p:cNvPr id="33" name="Kép 32"/>
            <p:cNvPicPr>
              <a:picLocks noChangeAspect="1"/>
            </p:cNvPicPr>
            <p:nvPr/>
          </p:nvPicPr>
          <p:blipFill>
            <a:blip r:embed="rId5"/>
            <a:stretch>
              <a:fillRect/>
            </a:stretch>
          </p:blipFill>
          <p:spPr>
            <a:xfrm>
              <a:off x="305364" y="5837901"/>
              <a:ext cx="345325" cy="339372"/>
            </a:xfrm>
            <a:prstGeom prst="rect">
              <a:avLst/>
            </a:prstGeom>
          </p:spPr>
        </p:pic>
        <p:pic>
          <p:nvPicPr>
            <p:cNvPr id="2088" name="Picture 40" descr="Free Building SVG, PNG Icon, Symbol. Download Ima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0328" y="5863372"/>
              <a:ext cx="186260" cy="186260"/>
            </a:xfrm>
            <a:prstGeom prst="rect">
              <a:avLst/>
            </a:prstGeom>
            <a:solidFill>
              <a:schemeClr val="bg1"/>
            </a:solidFill>
          </p:spPr>
        </p:pic>
        <p:pic>
          <p:nvPicPr>
            <p:cNvPr id="31" name="Kép 3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79909" y="5969493"/>
              <a:ext cx="181319" cy="157657"/>
            </a:xfrm>
            <a:prstGeom prst="rect">
              <a:avLst/>
            </a:prstGeom>
            <a:solidFill>
              <a:schemeClr val="bg1"/>
            </a:solidFill>
          </p:spPr>
        </p:pic>
      </p:grpSp>
      <p:sp>
        <p:nvSpPr>
          <p:cNvPr id="77" name="Szövegdoboz 76"/>
          <p:cNvSpPr txBox="1"/>
          <p:nvPr/>
        </p:nvSpPr>
        <p:spPr>
          <a:xfrm>
            <a:off x="1806676" y="2145115"/>
            <a:ext cx="1119600" cy="400110"/>
          </a:xfrm>
          <a:prstGeom prst="rect">
            <a:avLst/>
          </a:prstGeom>
          <a:noFill/>
        </p:spPr>
        <p:txBody>
          <a:bodyPr wrap="square" rtlCol="0">
            <a:spAutoFit/>
          </a:bodyPr>
          <a:lstStyle/>
          <a:p>
            <a:pPr algn="ctr"/>
            <a:r>
              <a:rPr lang="en-GB" sz="1000" i="1">
                <a:latin typeface="Palatino Linotype" panose="02040502050505030304" pitchFamily="18" charset="0"/>
              </a:rPr>
              <a:t>Commercialize inventions</a:t>
            </a:r>
          </a:p>
        </p:txBody>
      </p:sp>
      <p:sp>
        <p:nvSpPr>
          <p:cNvPr id="53" name="Szövegdoboz 52"/>
          <p:cNvSpPr txBox="1"/>
          <p:nvPr/>
        </p:nvSpPr>
        <p:spPr>
          <a:xfrm>
            <a:off x="1800439" y="5138789"/>
            <a:ext cx="1119600" cy="553998"/>
          </a:xfrm>
          <a:prstGeom prst="rect">
            <a:avLst/>
          </a:prstGeom>
          <a:noFill/>
        </p:spPr>
        <p:txBody>
          <a:bodyPr wrap="square" rtlCol="0">
            <a:spAutoFit/>
          </a:bodyPr>
          <a:lstStyle/>
          <a:p>
            <a:pPr algn="ctr"/>
            <a:r>
              <a:rPr lang="en-GB" sz="1000" i="1">
                <a:latin typeface="Palatino Linotype" panose="02040502050505030304" pitchFamily="18" charset="0"/>
              </a:rPr>
              <a:t>Develop research infrastructure</a:t>
            </a:r>
          </a:p>
        </p:txBody>
      </p:sp>
      <p:sp>
        <p:nvSpPr>
          <p:cNvPr id="54" name="Szövegdoboz 53"/>
          <p:cNvSpPr txBox="1"/>
          <p:nvPr/>
        </p:nvSpPr>
        <p:spPr>
          <a:xfrm>
            <a:off x="1810196" y="3338533"/>
            <a:ext cx="1119600" cy="707886"/>
          </a:xfrm>
          <a:prstGeom prst="rect">
            <a:avLst/>
          </a:prstGeom>
          <a:noFill/>
        </p:spPr>
        <p:txBody>
          <a:bodyPr wrap="square" rtlCol="0">
            <a:spAutoFit/>
          </a:bodyPr>
          <a:lstStyle/>
          <a:p>
            <a:pPr algn="ctr"/>
            <a:r>
              <a:rPr lang="en-GB" sz="1000" i="1">
                <a:latin typeface="Palatino Linotype" panose="02040502050505030304" pitchFamily="18" charset="0"/>
              </a:rPr>
              <a:t>Retain and improve quality of research</a:t>
            </a:r>
          </a:p>
        </p:txBody>
      </p:sp>
      <p:sp>
        <p:nvSpPr>
          <p:cNvPr id="3" name="Szövegdoboz 2"/>
          <p:cNvSpPr txBox="1"/>
          <p:nvPr/>
        </p:nvSpPr>
        <p:spPr>
          <a:xfrm>
            <a:off x="1715407" y="921854"/>
            <a:ext cx="1335041" cy="261610"/>
          </a:xfrm>
          <a:prstGeom prst="rect">
            <a:avLst/>
          </a:prstGeom>
          <a:noFill/>
        </p:spPr>
        <p:txBody>
          <a:bodyPr wrap="square" rtlCol="0">
            <a:spAutoFit/>
          </a:bodyPr>
          <a:lstStyle/>
          <a:p>
            <a:pPr algn="ctr"/>
            <a:r>
              <a:rPr lang="en-GB" sz="1050" cap="small">
                <a:latin typeface="Palatino Linotype" panose="02040502050505030304" pitchFamily="18" charset="0"/>
              </a:rPr>
              <a:t>Strategic goal</a:t>
            </a:r>
          </a:p>
        </p:txBody>
      </p:sp>
      <p:sp>
        <p:nvSpPr>
          <p:cNvPr id="61" name="Szövegdoboz 60"/>
          <p:cNvSpPr txBox="1"/>
          <p:nvPr/>
        </p:nvSpPr>
        <p:spPr>
          <a:xfrm>
            <a:off x="3486729" y="921854"/>
            <a:ext cx="1335041" cy="261610"/>
          </a:xfrm>
          <a:prstGeom prst="rect">
            <a:avLst/>
          </a:prstGeom>
          <a:noFill/>
        </p:spPr>
        <p:txBody>
          <a:bodyPr wrap="square" rtlCol="0">
            <a:spAutoFit/>
          </a:bodyPr>
          <a:lstStyle/>
          <a:p>
            <a:pPr algn="ctr"/>
            <a:r>
              <a:rPr lang="en-GB" sz="1050" cap="small">
                <a:latin typeface="Palatino Linotype" panose="02040502050505030304" pitchFamily="18" charset="0"/>
              </a:rPr>
              <a:t>Initiative</a:t>
            </a:r>
          </a:p>
        </p:txBody>
      </p:sp>
      <p:graphicFrame>
        <p:nvGraphicFramePr>
          <p:cNvPr id="4" name="Táblázat 3"/>
          <p:cNvGraphicFramePr>
            <a:graphicFrameLocks noGrp="1"/>
          </p:cNvGraphicFramePr>
          <p:nvPr>
            <p:extLst>
              <p:ext uri="{D42A27DB-BD31-4B8C-83A1-F6EECF244321}">
                <p14:modId xmlns:p14="http://schemas.microsoft.com/office/powerpoint/2010/main" val="3690526462"/>
              </p:ext>
            </p:extLst>
          </p:nvPr>
        </p:nvGraphicFramePr>
        <p:xfrm>
          <a:off x="2964078" y="1294296"/>
          <a:ext cx="6096000" cy="857772"/>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857772">
                <a:tc>
                  <a:txBody>
                    <a:bodyPr/>
                    <a:lstStyle/>
                    <a:p>
                      <a:pPr marL="0" marR="0" lvl="0" indent="0" algn="l" defTabSz="914400" rtl="0" eaLnBrk="1" fontAlgn="auto" latinLnBrk="0" hangingPunct="1">
                        <a:lnSpc>
                          <a:spcPct val="100000"/>
                        </a:lnSpc>
                        <a:spcBef>
                          <a:spcPts val="0"/>
                        </a:spcBef>
                        <a:spcAft>
                          <a:spcPts val="300"/>
                        </a:spcAft>
                        <a:buClr>
                          <a:srgbClr val="44546A"/>
                        </a:buClr>
                        <a:buSzTx/>
                        <a:buFont typeface="Arial" panose="020B0604020202020204" pitchFamily="34" charset="0"/>
                        <a:buNone/>
                        <a:tabLst/>
                        <a:defRPr/>
                      </a:pPr>
                      <a:r>
                        <a:rPr kumimoji="0" lang="en-GB" sz="800" b="1" i="0" u="none" strike="noStrike" cap="none" normalizeH="0" baseline="0" noProof="0">
                          <a:ln>
                            <a:noFill/>
                          </a:ln>
                          <a:solidFill>
                            <a:prstClr val="black"/>
                          </a:solidFill>
                          <a:effectLst/>
                          <a:uLnTx/>
                          <a:uFillTx/>
                          <a:latin typeface="Palatino Linotype" panose="02040502050505030304" pitchFamily="18" charset="0"/>
                          <a:ea typeface="+mn-ea"/>
                          <a:cs typeface="+mn-cs"/>
                        </a:rPr>
                        <a:t>Increase revenue from research</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300"/>
                        </a:spcAft>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Net revenue from corporate research and development (R&amp;D)</a:t>
                      </a:r>
                    </a:p>
                    <a:p>
                      <a:pPr marL="171450" indent="-171450">
                        <a:spcAft>
                          <a:spcPts val="300"/>
                        </a:spcAft>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Net revenue from commercialization of intellectual property</a:t>
                      </a:r>
                      <a:b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b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(e.g.: patent, trademark, industrial/community design, know-how, etc.)</a:t>
                      </a:r>
                    </a:p>
                    <a:p>
                      <a:pPr marL="171450" indent="-171450">
                        <a:spcAft>
                          <a:spcPts val="300"/>
                        </a:spcAft>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Revenue from tenders</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223582"/>
                  </a:ext>
                </a:extLst>
              </a:tr>
            </a:tbl>
          </a:graphicData>
        </a:graphic>
      </p:graphicFrame>
      <p:sp>
        <p:nvSpPr>
          <p:cNvPr id="42" name="Szövegdoboz 41"/>
          <p:cNvSpPr txBox="1"/>
          <p:nvPr/>
        </p:nvSpPr>
        <p:spPr>
          <a:xfrm>
            <a:off x="6562438" y="921854"/>
            <a:ext cx="1335041" cy="261610"/>
          </a:xfrm>
          <a:prstGeom prst="rect">
            <a:avLst/>
          </a:prstGeom>
          <a:noFill/>
        </p:spPr>
        <p:txBody>
          <a:bodyPr wrap="square" rtlCol="0">
            <a:spAutoFit/>
          </a:bodyPr>
          <a:lstStyle/>
          <a:p>
            <a:pPr algn="ctr"/>
            <a:r>
              <a:rPr lang="en-GB" sz="1050" cap="small">
                <a:latin typeface="Palatino Linotype" panose="02040502050505030304" pitchFamily="18" charset="0"/>
              </a:rPr>
              <a:t>KEY indicators</a:t>
            </a:r>
          </a:p>
        </p:txBody>
      </p:sp>
      <p:pic>
        <p:nvPicPr>
          <p:cNvPr id="39" name="Picture 4" descr="Research - Free education icons"/>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87398" y="408702"/>
            <a:ext cx="352242" cy="35224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3" name="Táblázat 42"/>
          <p:cNvGraphicFramePr>
            <a:graphicFrameLocks noGrp="1"/>
          </p:cNvGraphicFramePr>
          <p:nvPr>
            <p:extLst>
              <p:ext uri="{D42A27DB-BD31-4B8C-83A1-F6EECF244321}">
                <p14:modId xmlns:p14="http://schemas.microsoft.com/office/powerpoint/2010/main" val="2031016554"/>
              </p:ext>
            </p:extLst>
          </p:nvPr>
        </p:nvGraphicFramePr>
        <p:xfrm>
          <a:off x="2964078" y="2087690"/>
          <a:ext cx="6096000" cy="1073640"/>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275752">
                <a:tc>
                  <a:txBody>
                    <a:bodyPr/>
                    <a:lstStyle/>
                    <a:p>
                      <a:pPr marL="0" marR="0" lvl="0" indent="0" algn="l" defTabSz="914400" rtl="0" eaLnBrk="1" fontAlgn="auto" latinLnBrk="0" hangingPunct="1">
                        <a:lnSpc>
                          <a:spcPct val="100000"/>
                        </a:lnSpc>
                        <a:spcBef>
                          <a:spcPts val="0"/>
                        </a:spcBef>
                        <a:spcAft>
                          <a:spcPts val="300"/>
                        </a:spcAft>
                        <a:buClr>
                          <a:srgbClr val="44546A"/>
                        </a:buClr>
                        <a:buSzTx/>
                        <a:buFont typeface="Arial" panose="020B0604020202020204" pitchFamily="34" charset="0"/>
                        <a:buNone/>
                        <a:tabLst/>
                        <a:defRPr/>
                      </a:pPr>
                      <a:r>
                        <a:rPr kumimoji="0" lang="en-GB" sz="800" b="1" i="0" u="none" strike="noStrike" cap="none" normalizeH="0" baseline="0" noProof="0">
                          <a:ln>
                            <a:noFill/>
                          </a:ln>
                          <a:solidFill>
                            <a:prstClr val="black"/>
                          </a:solidFill>
                          <a:effectLst/>
                          <a:uLnTx/>
                          <a:uFillTx/>
                          <a:latin typeface="Palatino Linotype" panose="02040502050505030304" pitchFamily="18" charset="0"/>
                          <a:ea typeface="+mn-ea"/>
                          <a:cs typeface="+mn-cs"/>
                        </a:rPr>
                        <a:t>Incentivize innovative research projects</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300"/>
                        </a:spcAft>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Number of trademark registrations</a:t>
                      </a:r>
                    </a:p>
                    <a:p>
                      <a:pPr marL="171450" indent="-171450">
                        <a:spcAft>
                          <a:spcPts val="300"/>
                        </a:spcAft>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Number of new corporate R&amp;D projects</a:t>
                      </a:r>
                    </a:p>
                    <a:p>
                      <a:pPr marL="171450" indent="-171450">
                        <a:spcAft>
                          <a:spcPts val="300"/>
                        </a:spcAft>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Number of commercialized intellectual properties</a:t>
                      </a:r>
                      <a:b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b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(e.g.: patent, trademark, industrial/community design, know-how, etc.)</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8901284"/>
                  </a:ext>
                </a:extLst>
              </a:tr>
              <a:tr h="0">
                <a:tc>
                  <a:txBody>
                    <a:bodyPr/>
                    <a:lstStyle/>
                    <a:p>
                      <a:pPr marL="0" marR="0" lvl="0" indent="0" algn="l" defTabSz="914400" rtl="0" eaLnBrk="1" fontAlgn="auto" latinLnBrk="0" hangingPunct="1">
                        <a:lnSpc>
                          <a:spcPct val="100000"/>
                        </a:lnSpc>
                        <a:spcBef>
                          <a:spcPts val="0"/>
                        </a:spcBef>
                        <a:spcAft>
                          <a:spcPts val="300"/>
                        </a:spcAft>
                        <a:buClr>
                          <a:srgbClr val="44546A"/>
                        </a:buClr>
                        <a:buSzTx/>
                        <a:buFont typeface="Arial" panose="020B0604020202020204" pitchFamily="34" charset="0"/>
                        <a:buNone/>
                        <a:tabLst/>
                        <a:defRPr/>
                      </a:pPr>
                      <a:r>
                        <a:rPr kumimoji="0" lang="en-GB" sz="800" b="1" i="0" u="none" strike="noStrike" cap="none" normalizeH="0" baseline="0" noProof="0">
                          <a:ln>
                            <a:noFill/>
                          </a:ln>
                          <a:solidFill>
                            <a:prstClr val="black"/>
                          </a:solidFill>
                          <a:effectLst/>
                          <a:uLnTx/>
                          <a:uFillTx/>
                          <a:latin typeface="Palatino Linotype" panose="02040502050505030304" pitchFamily="18" charset="0"/>
                          <a:ea typeface="+mn-ea"/>
                          <a:cs typeface="+mn-cs"/>
                        </a:rPr>
                        <a:t>Maintain and increase the number of industrial cooperation projects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300"/>
                        </a:spcAft>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Number of active relations between university departments and industrial partners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9463578"/>
                  </a:ext>
                </a:extLst>
              </a:tr>
            </a:tbl>
          </a:graphicData>
        </a:graphic>
      </p:graphicFrame>
      <p:graphicFrame>
        <p:nvGraphicFramePr>
          <p:cNvPr id="44" name="Táblázat 43"/>
          <p:cNvGraphicFramePr>
            <a:graphicFrameLocks noGrp="1"/>
          </p:cNvGraphicFramePr>
          <p:nvPr>
            <p:extLst>
              <p:ext uri="{D42A27DB-BD31-4B8C-83A1-F6EECF244321}">
                <p14:modId xmlns:p14="http://schemas.microsoft.com/office/powerpoint/2010/main" val="561176057"/>
              </p:ext>
            </p:extLst>
          </p:nvPr>
        </p:nvGraphicFramePr>
        <p:xfrm>
          <a:off x="2963361" y="3271798"/>
          <a:ext cx="6096000" cy="1590278"/>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1296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Improve international research partnerships</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of (tenured or non-tenured) international researchers</a:t>
                      </a:r>
                    </a:p>
                    <a:p>
                      <a:pPr marL="171450" indent="-171450">
                        <a:spcAft>
                          <a:spcPts val="0"/>
                        </a:spcAft>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and indicators of joint articles with foreing research organizations</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85458893"/>
                  </a:ext>
                </a:extLst>
              </a:tr>
              <a:tr h="1151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Recruit researchers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of new entrants into research activity</a:t>
                      </a:r>
                    </a:p>
                    <a:p>
                      <a:pPr marL="171450" indent="-171450">
                        <a:spcAft>
                          <a:spcPts val="0"/>
                        </a:spcAft>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of internal research grants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8414364"/>
                  </a:ext>
                </a:extLst>
              </a:tr>
              <a:tr h="233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Retain high success rate of research projects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Publication output (number of D1 publications, Veterinary Q1 publications, TOP VetQ1 articles, citations)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5618981"/>
                  </a:ext>
                </a:extLst>
              </a:tr>
              <a:tr h="2049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Advancement in international university rankings </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l" defTabSz="914400" rtl="0" eaLnBrk="1" fontAlgn="auto" latinLnBrk="0" hangingPunct="1">
                        <a:lnSpc>
                          <a:spcPct val="100000"/>
                        </a:lnSpc>
                        <a:spcBef>
                          <a:spcPts val="0"/>
                        </a:spcBef>
                        <a:spcAft>
                          <a:spcPts val="0"/>
                        </a:spcAft>
                        <a:buClrTx/>
                        <a:buSzPct val="90000"/>
                        <a:buFont typeface="Arial" panose="020B0604020202020204" pitchFamily="34" charset="0"/>
                        <a:buChar char="►"/>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Place in university rankings (Shanghai)</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2616336"/>
                  </a:ext>
                </a:extLst>
              </a:tr>
              <a:tr h="2658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Increase participation in international and Hungarian tenders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l" defTabSz="914400" rtl="0" eaLnBrk="1" fontAlgn="auto" latinLnBrk="0" hangingPunct="1">
                        <a:lnSpc>
                          <a:spcPct val="100000"/>
                        </a:lnSpc>
                        <a:spcBef>
                          <a:spcPts val="0"/>
                        </a:spcBef>
                        <a:spcAft>
                          <a:spcPts val="0"/>
                        </a:spcAft>
                        <a:buClrTx/>
                        <a:buSzPct val="90000"/>
                        <a:buFont typeface="Arial" panose="020B0604020202020204" pitchFamily="34" charset="0"/>
                        <a:buChar char="►"/>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Rate and number of tenders won and submitted</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6569095"/>
                  </a:ext>
                </a:extLst>
              </a:tr>
            </a:tbl>
          </a:graphicData>
        </a:graphic>
      </p:graphicFrame>
      <p:graphicFrame>
        <p:nvGraphicFramePr>
          <p:cNvPr id="46" name="Táblázat 45"/>
          <p:cNvGraphicFramePr>
            <a:graphicFrameLocks noGrp="1"/>
          </p:cNvGraphicFramePr>
          <p:nvPr>
            <p:extLst>
              <p:ext uri="{D42A27DB-BD31-4B8C-83A1-F6EECF244321}">
                <p14:modId xmlns:p14="http://schemas.microsoft.com/office/powerpoint/2010/main" val="1694644246"/>
              </p:ext>
            </p:extLst>
          </p:nvPr>
        </p:nvGraphicFramePr>
        <p:xfrm>
          <a:off x="2972545" y="5272160"/>
          <a:ext cx="6096000" cy="226075"/>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2260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Develop infrastructure </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and value of newly-acquired assets related to research</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4087394"/>
                  </a:ext>
                </a:extLst>
              </a:tr>
            </a:tbl>
          </a:graphicData>
        </a:graphic>
      </p:graphicFrame>
      <p:sp>
        <p:nvSpPr>
          <p:cNvPr id="5" name="Dia számának helye 4"/>
          <p:cNvSpPr>
            <a:spLocks noGrp="1"/>
          </p:cNvSpPr>
          <p:nvPr>
            <p:ph type="sldNum" sz="quarter" idx="12"/>
          </p:nvPr>
        </p:nvSpPr>
        <p:spPr/>
        <p:txBody>
          <a:bodyPr/>
          <a:lstStyle/>
          <a:p>
            <a:fld id="{1403881C-B4B5-42A6-B8BC-0A827757A2AA}" type="slidenum">
              <a:rPr lang="hu-HU" smtClean="0"/>
              <a:t>8</a:t>
            </a:fld>
            <a:endParaRPr lang="hu-HU"/>
          </a:p>
        </p:txBody>
      </p:sp>
    </p:spTree>
    <p:extLst>
      <p:ext uri="{BB962C8B-B14F-4D97-AF65-F5344CB8AC3E}">
        <p14:creationId xmlns:p14="http://schemas.microsoft.com/office/powerpoint/2010/main" val="2962421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 name="Téglalap 54"/>
          <p:cNvSpPr/>
          <p:nvPr/>
        </p:nvSpPr>
        <p:spPr>
          <a:xfrm>
            <a:off x="97362" y="3452128"/>
            <a:ext cx="8950036" cy="13079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45" name="Téglalap 44"/>
          <p:cNvSpPr/>
          <p:nvPr/>
        </p:nvSpPr>
        <p:spPr>
          <a:xfrm>
            <a:off x="493269" y="3525832"/>
            <a:ext cx="1277553" cy="49637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49" name="Szövegdoboz 48"/>
          <p:cNvSpPr txBox="1"/>
          <p:nvPr/>
        </p:nvSpPr>
        <p:spPr>
          <a:xfrm>
            <a:off x="622196" y="3601516"/>
            <a:ext cx="1188000" cy="400110"/>
          </a:xfrm>
          <a:prstGeom prst="rect">
            <a:avLst/>
          </a:prstGeom>
          <a:noFill/>
        </p:spPr>
        <p:txBody>
          <a:bodyPr wrap="square" rtlCol="0">
            <a:spAutoFit/>
          </a:bodyPr>
          <a:lstStyle/>
          <a:p>
            <a:pPr algn="ctr"/>
            <a:r>
              <a:rPr lang="en-GB" sz="1000" cap="small">
                <a:latin typeface="Palatino Linotype" panose="02040502050505030304" pitchFamily="18" charset="0"/>
              </a:rPr>
              <a:t>Human Resources</a:t>
            </a:r>
          </a:p>
        </p:txBody>
      </p:sp>
      <p:sp>
        <p:nvSpPr>
          <p:cNvPr id="12" name="Téglalap 11"/>
          <p:cNvSpPr/>
          <p:nvPr/>
        </p:nvSpPr>
        <p:spPr>
          <a:xfrm>
            <a:off x="97362" y="1170054"/>
            <a:ext cx="8950036" cy="8583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15" name="Téglalap 14"/>
          <p:cNvSpPr/>
          <p:nvPr/>
        </p:nvSpPr>
        <p:spPr>
          <a:xfrm>
            <a:off x="511740" y="1318330"/>
            <a:ext cx="1277552"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grpSp>
        <p:nvGrpSpPr>
          <p:cNvPr id="14" name="Csoportba foglalás 13"/>
          <p:cNvGrpSpPr/>
          <p:nvPr/>
        </p:nvGrpSpPr>
        <p:grpSpPr>
          <a:xfrm>
            <a:off x="243149" y="1304996"/>
            <a:ext cx="504000" cy="504000"/>
            <a:chOff x="1154545" y="5375564"/>
            <a:chExt cx="504000" cy="504000"/>
          </a:xfrm>
        </p:grpSpPr>
        <p:sp>
          <p:nvSpPr>
            <p:cNvPr id="13" name="Ellipszis 12"/>
            <p:cNvSpPr/>
            <p:nvPr/>
          </p:nvSpPr>
          <p:spPr>
            <a:xfrm>
              <a:off x="1154545" y="5375564"/>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pic>
          <p:nvPicPr>
            <p:cNvPr id="2074" name="Picture 26" descr="Coins - Download free ic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143" y="5480162"/>
              <a:ext cx="294803" cy="294803"/>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Szövegdoboz 1"/>
          <p:cNvSpPr txBox="1"/>
          <p:nvPr/>
        </p:nvSpPr>
        <p:spPr>
          <a:xfrm>
            <a:off x="1" y="0"/>
            <a:ext cx="8109527" cy="338554"/>
          </a:xfrm>
          <a:prstGeom prst="rect">
            <a:avLst/>
          </a:prstGeom>
          <a:noFill/>
        </p:spPr>
        <p:txBody>
          <a:bodyPr wrap="square" rtlCol="0">
            <a:spAutoFit/>
          </a:bodyPr>
          <a:lstStyle/>
          <a:p>
            <a:r>
              <a:rPr lang="en-GB" sz="1600" b="1" cap="small">
                <a:latin typeface="Palatino Linotype" panose="02040502050505030304" pitchFamily="18" charset="0"/>
              </a:rPr>
              <a:t>Initiatives and the related key indicators in light of the strategic goals</a:t>
            </a:r>
          </a:p>
        </p:txBody>
      </p:sp>
      <p:sp>
        <p:nvSpPr>
          <p:cNvPr id="6" name="Szövegdoboz 5"/>
          <p:cNvSpPr txBox="1"/>
          <p:nvPr/>
        </p:nvSpPr>
        <p:spPr>
          <a:xfrm>
            <a:off x="-92765" y="780143"/>
            <a:ext cx="1265381" cy="246221"/>
          </a:xfrm>
          <a:prstGeom prst="rect">
            <a:avLst/>
          </a:prstGeom>
          <a:noFill/>
        </p:spPr>
        <p:txBody>
          <a:bodyPr wrap="square" rtlCol="0">
            <a:spAutoFit/>
          </a:bodyPr>
          <a:lstStyle/>
          <a:p>
            <a:pPr algn="ctr"/>
            <a:r>
              <a:rPr lang="en-GB" sz="1000" cap="small">
                <a:latin typeface="Palatino Linotype" panose="02040502050505030304" pitchFamily="18" charset="0"/>
              </a:rPr>
              <a:t>Clinic</a:t>
            </a:r>
          </a:p>
        </p:txBody>
      </p:sp>
      <p:sp>
        <p:nvSpPr>
          <p:cNvPr id="8" name="Téglalap 7"/>
          <p:cNvSpPr/>
          <p:nvPr/>
        </p:nvSpPr>
        <p:spPr>
          <a:xfrm>
            <a:off x="1172617" y="427901"/>
            <a:ext cx="5237421" cy="38536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sz="1000">
              <a:solidFill>
                <a:schemeClr val="bg1"/>
              </a:solidFill>
              <a:latin typeface="Palatino Linotype" panose="02040502050505030304" pitchFamily="18" charset="0"/>
            </a:endParaRPr>
          </a:p>
        </p:txBody>
      </p:sp>
      <p:sp>
        <p:nvSpPr>
          <p:cNvPr id="9" name="Szövegdoboz 8"/>
          <p:cNvSpPr txBox="1"/>
          <p:nvPr/>
        </p:nvSpPr>
        <p:spPr>
          <a:xfrm>
            <a:off x="1223687" y="497471"/>
            <a:ext cx="1173018" cy="246221"/>
          </a:xfrm>
          <a:prstGeom prst="rect">
            <a:avLst/>
          </a:prstGeom>
          <a:noFill/>
        </p:spPr>
        <p:txBody>
          <a:bodyPr wrap="square" rtlCol="0">
            <a:spAutoFit/>
          </a:bodyPr>
          <a:lstStyle/>
          <a:p>
            <a:r>
              <a:rPr lang="en-GB" sz="1000" i="1">
                <a:solidFill>
                  <a:schemeClr val="bg1"/>
                </a:solidFill>
                <a:latin typeface="Palatino Linotype" panose="02040502050505030304" pitchFamily="18" charset="0"/>
              </a:rPr>
              <a:t>Strategic direction</a:t>
            </a:r>
          </a:p>
        </p:txBody>
      </p:sp>
      <p:sp>
        <p:nvSpPr>
          <p:cNvPr id="22" name="Szövegdoboz 21"/>
          <p:cNvSpPr txBox="1"/>
          <p:nvPr/>
        </p:nvSpPr>
        <p:spPr>
          <a:xfrm>
            <a:off x="2737798" y="497471"/>
            <a:ext cx="3755366" cy="246221"/>
          </a:xfrm>
          <a:prstGeom prst="rect">
            <a:avLst/>
          </a:prstGeom>
          <a:noFill/>
        </p:spPr>
        <p:txBody>
          <a:bodyPr wrap="square" rtlCol="0">
            <a:spAutoFit/>
          </a:bodyPr>
          <a:lstStyle/>
          <a:p>
            <a:pPr algn="ctr"/>
            <a:r>
              <a:rPr lang="en-GB" sz="1000" b="1" i="1">
                <a:solidFill>
                  <a:schemeClr val="bg1"/>
                </a:solidFill>
                <a:latin typeface="Palatino Linotype" panose="02040502050505030304" pitchFamily="18" charset="0"/>
              </a:rPr>
              <a:t>Retain clinic with highest progressivity level</a:t>
            </a:r>
          </a:p>
        </p:txBody>
      </p:sp>
      <p:sp>
        <p:nvSpPr>
          <p:cNvPr id="10" name="Szövegdoboz 9"/>
          <p:cNvSpPr txBox="1"/>
          <p:nvPr/>
        </p:nvSpPr>
        <p:spPr>
          <a:xfrm>
            <a:off x="697965" y="1434888"/>
            <a:ext cx="1188000" cy="246221"/>
          </a:xfrm>
          <a:prstGeom prst="rect">
            <a:avLst/>
          </a:prstGeom>
          <a:noFill/>
        </p:spPr>
        <p:txBody>
          <a:bodyPr wrap="square" rtlCol="0">
            <a:spAutoFit/>
          </a:bodyPr>
          <a:lstStyle/>
          <a:p>
            <a:pPr algn="ctr"/>
            <a:r>
              <a:rPr lang="en-GB" sz="1000" cap="small">
                <a:latin typeface="Palatino Linotype" panose="02040502050505030304" pitchFamily="18" charset="0"/>
              </a:rPr>
              <a:t>Finance</a:t>
            </a:r>
          </a:p>
        </p:txBody>
      </p:sp>
      <p:sp>
        <p:nvSpPr>
          <p:cNvPr id="34" name="Szövegdoboz 33"/>
          <p:cNvSpPr txBox="1"/>
          <p:nvPr/>
        </p:nvSpPr>
        <p:spPr>
          <a:xfrm>
            <a:off x="1759143" y="1287636"/>
            <a:ext cx="1119600" cy="707886"/>
          </a:xfrm>
          <a:prstGeom prst="rect">
            <a:avLst/>
          </a:prstGeom>
          <a:noFill/>
        </p:spPr>
        <p:txBody>
          <a:bodyPr wrap="square" rtlCol="0">
            <a:spAutoFit/>
          </a:bodyPr>
          <a:lstStyle/>
          <a:p>
            <a:pPr algn="ctr"/>
            <a:r>
              <a:rPr lang="en-GB" sz="1000" i="1">
                <a:latin typeface="Palatino Linotype" panose="02040502050505030304" pitchFamily="18" charset="0"/>
              </a:rPr>
              <a:t>Increase financial efficiency</a:t>
            </a:r>
          </a:p>
        </p:txBody>
      </p:sp>
      <p:sp>
        <p:nvSpPr>
          <p:cNvPr id="47" name="Ellipszis 46"/>
          <p:cNvSpPr/>
          <p:nvPr/>
        </p:nvSpPr>
        <p:spPr>
          <a:xfrm>
            <a:off x="224677" y="3528648"/>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0" name="Téglalap 49"/>
          <p:cNvSpPr/>
          <p:nvPr/>
        </p:nvSpPr>
        <p:spPr>
          <a:xfrm>
            <a:off x="515575" y="2190483"/>
            <a:ext cx="1277553"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1" name="Ellipszis 50"/>
          <p:cNvSpPr/>
          <p:nvPr/>
        </p:nvSpPr>
        <p:spPr>
          <a:xfrm>
            <a:off x="246983" y="2186385"/>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2" name="Szövegdoboz 51"/>
          <p:cNvSpPr txBox="1"/>
          <p:nvPr/>
        </p:nvSpPr>
        <p:spPr>
          <a:xfrm>
            <a:off x="683326" y="2315991"/>
            <a:ext cx="1188000" cy="246221"/>
          </a:xfrm>
          <a:prstGeom prst="rect">
            <a:avLst/>
          </a:prstGeom>
          <a:noFill/>
        </p:spPr>
        <p:txBody>
          <a:bodyPr wrap="square" rtlCol="0">
            <a:spAutoFit/>
          </a:bodyPr>
          <a:lstStyle/>
          <a:p>
            <a:pPr algn="ctr"/>
            <a:r>
              <a:rPr lang="en-GB" sz="1000" cap="small">
                <a:latin typeface="Palatino Linotype" panose="02040502050505030304" pitchFamily="18" charset="0"/>
              </a:rPr>
              <a:t>Customers</a:t>
            </a:r>
          </a:p>
        </p:txBody>
      </p:sp>
      <p:sp>
        <p:nvSpPr>
          <p:cNvPr id="56" name="Téglalap 55"/>
          <p:cNvSpPr/>
          <p:nvPr/>
        </p:nvSpPr>
        <p:spPr>
          <a:xfrm>
            <a:off x="481029" y="4897253"/>
            <a:ext cx="1277553" cy="4968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7" name="Ellipszis 56"/>
          <p:cNvSpPr/>
          <p:nvPr/>
        </p:nvSpPr>
        <p:spPr>
          <a:xfrm>
            <a:off x="212437" y="4883919"/>
            <a:ext cx="504000" cy="504000"/>
          </a:xfrm>
          <a:prstGeom prst="ellipse">
            <a:avLst/>
          </a:prstGeom>
          <a:solidFill>
            <a:schemeClr val="bg1"/>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hu-HU"/>
          </a:p>
        </p:txBody>
      </p:sp>
      <p:sp>
        <p:nvSpPr>
          <p:cNvPr id="58" name="Szövegdoboz 57"/>
          <p:cNvSpPr txBox="1"/>
          <p:nvPr/>
        </p:nvSpPr>
        <p:spPr>
          <a:xfrm>
            <a:off x="648782" y="4930399"/>
            <a:ext cx="1188000" cy="400110"/>
          </a:xfrm>
          <a:prstGeom prst="rect">
            <a:avLst/>
          </a:prstGeom>
          <a:noFill/>
        </p:spPr>
        <p:txBody>
          <a:bodyPr wrap="square" rtlCol="0">
            <a:spAutoFit/>
          </a:bodyPr>
          <a:lstStyle/>
          <a:p>
            <a:pPr algn="ctr"/>
            <a:r>
              <a:rPr lang="en-GB" sz="1000" cap="small">
                <a:latin typeface="Palatino Linotype" panose="02040502050505030304" pitchFamily="18" charset="0"/>
              </a:rPr>
              <a:t>Supporting Infrastructure</a:t>
            </a:r>
          </a:p>
        </p:txBody>
      </p:sp>
      <p:sp>
        <p:nvSpPr>
          <p:cNvPr id="19" name="AutoShape 28" descr="Target Audience Customer Client Targeting Consumer Centricity Aim People  Sign Stock Illustration - Download Image Now - iStock"/>
          <p:cNvSpPr>
            <a:spLocks noChangeAspect="1" noChangeArrowheads="1"/>
          </p:cNvSpPr>
          <p:nvPr/>
        </p:nvSpPr>
        <p:spPr bwMode="auto">
          <a:xfrm>
            <a:off x="4077412" y="597722"/>
            <a:ext cx="45719" cy="4571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2078" name="Picture 30" descr="Target Audience Customer Client Targeting Consumer Centricity Aim People  Sign Stock Illustration - Download Image Now - iStock"/>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302" t="13091" r="12008" b="11831"/>
          <a:stretch/>
        </p:blipFill>
        <p:spPr bwMode="auto">
          <a:xfrm>
            <a:off x="330344" y="2273285"/>
            <a:ext cx="337276" cy="330200"/>
          </a:xfrm>
          <a:prstGeom prst="rect">
            <a:avLst/>
          </a:prstGeom>
          <a:noFill/>
          <a:extLst>
            <a:ext uri="{909E8E84-426E-40DD-AFC4-6F175D3DCCD1}">
              <a14:hiddenFill xmlns:a14="http://schemas.microsoft.com/office/drawing/2010/main">
                <a:solidFill>
                  <a:srgbClr val="FFFFFF"/>
                </a:solidFill>
              </a14:hiddenFill>
            </a:ext>
          </a:extLst>
        </p:spPr>
      </p:pic>
      <p:pic>
        <p:nvPicPr>
          <p:cNvPr id="26" name="Kép 25"/>
          <p:cNvPicPr>
            <a:picLocks noChangeAspect="1"/>
          </p:cNvPicPr>
          <p:nvPr/>
        </p:nvPicPr>
        <p:blipFill rotWithShape="1">
          <a:blip r:embed="rId4"/>
          <a:srcRect l="325" t="2971" r="2839" b="2331"/>
          <a:stretch/>
        </p:blipFill>
        <p:spPr>
          <a:xfrm>
            <a:off x="302414" y="3610451"/>
            <a:ext cx="342900" cy="340361"/>
          </a:xfrm>
          <a:prstGeom prst="rect">
            <a:avLst/>
          </a:prstGeom>
          <a:solidFill>
            <a:schemeClr val="tx1"/>
          </a:solidFill>
        </p:spPr>
      </p:pic>
      <p:grpSp>
        <p:nvGrpSpPr>
          <p:cNvPr id="40" name="Csoportba foglalás 39"/>
          <p:cNvGrpSpPr/>
          <p:nvPr/>
        </p:nvGrpSpPr>
        <p:grpSpPr>
          <a:xfrm>
            <a:off x="288088" y="4966233"/>
            <a:ext cx="360900" cy="339372"/>
            <a:chOff x="300328" y="5837901"/>
            <a:chExt cx="360900" cy="339372"/>
          </a:xfrm>
        </p:grpSpPr>
        <p:pic>
          <p:nvPicPr>
            <p:cNvPr id="33" name="Kép 32"/>
            <p:cNvPicPr>
              <a:picLocks noChangeAspect="1"/>
            </p:cNvPicPr>
            <p:nvPr/>
          </p:nvPicPr>
          <p:blipFill>
            <a:blip r:embed="rId5"/>
            <a:stretch>
              <a:fillRect/>
            </a:stretch>
          </p:blipFill>
          <p:spPr>
            <a:xfrm>
              <a:off x="305364" y="5837901"/>
              <a:ext cx="345325" cy="339372"/>
            </a:xfrm>
            <a:prstGeom prst="rect">
              <a:avLst/>
            </a:prstGeom>
          </p:spPr>
        </p:pic>
        <p:pic>
          <p:nvPicPr>
            <p:cNvPr id="2088" name="Picture 40" descr="Free Building SVG, PNG Icon, Symbol. Download Ima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0328" y="5863372"/>
              <a:ext cx="186260" cy="186260"/>
            </a:xfrm>
            <a:prstGeom prst="rect">
              <a:avLst/>
            </a:prstGeom>
            <a:solidFill>
              <a:schemeClr val="bg1"/>
            </a:solidFill>
          </p:spPr>
        </p:pic>
        <p:pic>
          <p:nvPicPr>
            <p:cNvPr id="31" name="Kép 3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79909" y="5969493"/>
              <a:ext cx="181319" cy="157657"/>
            </a:xfrm>
            <a:prstGeom prst="rect">
              <a:avLst/>
            </a:prstGeom>
            <a:solidFill>
              <a:schemeClr val="bg1"/>
            </a:solidFill>
          </p:spPr>
        </p:pic>
      </p:grpSp>
      <p:sp>
        <p:nvSpPr>
          <p:cNvPr id="77" name="Szövegdoboz 76"/>
          <p:cNvSpPr txBox="1"/>
          <p:nvPr/>
        </p:nvSpPr>
        <p:spPr>
          <a:xfrm>
            <a:off x="1835034" y="2203375"/>
            <a:ext cx="1119600" cy="400110"/>
          </a:xfrm>
          <a:prstGeom prst="rect">
            <a:avLst/>
          </a:prstGeom>
          <a:noFill/>
        </p:spPr>
        <p:txBody>
          <a:bodyPr wrap="square" rtlCol="0">
            <a:spAutoFit/>
          </a:bodyPr>
          <a:lstStyle/>
          <a:p>
            <a:pPr algn="ctr"/>
            <a:r>
              <a:rPr lang="en-GB" sz="1000" i="1">
                <a:latin typeface="Palatino Linotype" panose="02040502050505030304" pitchFamily="18" charset="0"/>
              </a:rPr>
              <a:t>Enlarge customer base</a:t>
            </a:r>
          </a:p>
        </p:txBody>
      </p:sp>
      <p:sp>
        <p:nvSpPr>
          <p:cNvPr id="53" name="Szövegdoboz 52"/>
          <p:cNvSpPr txBox="1"/>
          <p:nvPr/>
        </p:nvSpPr>
        <p:spPr>
          <a:xfrm>
            <a:off x="1783574" y="3525832"/>
            <a:ext cx="1095170" cy="707886"/>
          </a:xfrm>
          <a:prstGeom prst="rect">
            <a:avLst/>
          </a:prstGeom>
          <a:noFill/>
        </p:spPr>
        <p:txBody>
          <a:bodyPr wrap="square" rtlCol="0">
            <a:spAutoFit/>
          </a:bodyPr>
          <a:lstStyle/>
          <a:p>
            <a:pPr algn="ctr"/>
            <a:r>
              <a:rPr lang="en-GB" sz="1000" i="1">
                <a:latin typeface="Palatino Linotype" panose="02040502050505030304" pitchFamily="18" charset="0"/>
              </a:rPr>
              <a:t>Retain and increase outstanding expertise </a:t>
            </a:r>
          </a:p>
        </p:txBody>
      </p:sp>
      <p:sp>
        <p:nvSpPr>
          <p:cNvPr id="54" name="Szövegdoboz 53"/>
          <p:cNvSpPr txBox="1"/>
          <p:nvPr/>
        </p:nvSpPr>
        <p:spPr>
          <a:xfrm>
            <a:off x="1760496" y="4884874"/>
            <a:ext cx="1236282" cy="707886"/>
          </a:xfrm>
          <a:prstGeom prst="rect">
            <a:avLst/>
          </a:prstGeom>
          <a:noFill/>
        </p:spPr>
        <p:txBody>
          <a:bodyPr wrap="square" rtlCol="0">
            <a:spAutoFit/>
          </a:bodyPr>
          <a:lstStyle/>
          <a:p>
            <a:pPr algn="ctr"/>
            <a:r>
              <a:rPr lang="en-GB" sz="1000" i="1">
                <a:latin typeface="Palatino Linotype" panose="02040502050505030304" pitchFamily="18" charset="0"/>
              </a:rPr>
              <a:t>Develop infrastructure of clinical services</a:t>
            </a:r>
          </a:p>
        </p:txBody>
      </p:sp>
      <p:sp>
        <p:nvSpPr>
          <p:cNvPr id="3" name="Szövegdoboz 2"/>
          <p:cNvSpPr txBox="1"/>
          <p:nvPr/>
        </p:nvSpPr>
        <p:spPr>
          <a:xfrm>
            <a:off x="1715407" y="921854"/>
            <a:ext cx="1335041" cy="261610"/>
          </a:xfrm>
          <a:prstGeom prst="rect">
            <a:avLst/>
          </a:prstGeom>
          <a:noFill/>
        </p:spPr>
        <p:txBody>
          <a:bodyPr wrap="square" rtlCol="0">
            <a:spAutoFit/>
          </a:bodyPr>
          <a:lstStyle/>
          <a:p>
            <a:pPr algn="ctr"/>
            <a:r>
              <a:rPr lang="en-GB" sz="1050" cap="small">
                <a:latin typeface="Palatino Linotype" panose="02040502050505030304" pitchFamily="18" charset="0"/>
              </a:rPr>
              <a:t>Strategic goal</a:t>
            </a:r>
          </a:p>
        </p:txBody>
      </p:sp>
      <p:sp>
        <p:nvSpPr>
          <p:cNvPr id="61" name="Szövegdoboz 60"/>
          <p:cNvSpPr txBox="1"/>
          <p:nvPr/>
        </p:nvSpPr>
        <p:spPr>
          <a:xfrm>
            <a:off x="3486729" y="921854"/>
            <a:ext cx="1335041" cy="261610"/>
          </a:xfrm>
          <a:prstGeom prst="rect">
            <a:avLst/>
          </a:prstGeom>
          <a:noFill/>
        </p:spPr>
        <p:txBody>
          <a:bodyPr wrap="square" rtlCol="0">
            <a:spAutoFit/>
          </a:bodyPr>
          <a:lstStyle/>
          <a:p>
            <a:pPr algn="ctr"/>
            <a:r>
              <a:rPr lang="en-GB" sz="1050" cap="small">
                <a:latin typeface="Palatino Linotype" panose="02040502050505030304" pitchFamily="18" charset="0"/>
              </a:rPr>
              <a:t>Initiative</a:t>
            </a:r>
          </a:p>
        </p:txBody>
      </p:sp>
      <p:graphicFrame>
        <p:nvGraphicFramePr>
          <p:cNvPr id="4" name="Táblázat 3"/>
          <p:cNvGraphicFramePr>
            <a:graphicFrameLocks noGrp="1"/>
          </p:cNvGraphicFramePr>
          <p:nvPr>
            <p:extLst>
              <p:ext uri="{D42A27DB-BD31-4B8C-83A1-F6EECF244321}">
                <p14:modId xmlns:p14="http://schemas.microsoft.com/office/powerpoint/2010/main" val="3131746381"/>
              </p:ext>
            </p:extLst>
          </p:nvPr>
        </p:nvGraphicFramePr>
        <p:xfrm>
          <a:off x="2964078" y="1525009"/>
          <a:ext cx="6096000" cy="193920"/>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0">
                <a:tc>
                  <a:txBody>
                    <a:bodyPr/>
                    <a:lstStyle/>
                    <a:p>
                      <a:pPr marL="0" marR="0" lvl="0" indent="0" algn="l" defTabSz="914400" rtl="0" eaLnBrk="1" fontAlgn="auto" latinLnBrk="0" hangingPunct="1">
                        <a:lnSpc>
                          <a:spcPct val="100000"/>
                        </a:lnSpc>
                        <a:spcBef>
                          <a:spcPts val="0"/>
                        </a:spcBef>
                        <a:spcAft>
                          <a:spcPts val="300"/>
                        </a:spcAft>
                        <a:buClr>
                          <a:srgbClr val="44546A"/>
                        </a:buClr>
                        <a:buSzTx/>
                        <a:buFont typeface="Arial" panose="020B0604020202020204" pitchFamily="34" charset="0"/>
                        <a:buNone/>
                        <a:tabLst/>
                        <a:defRPr/>
                      </a:pPr>
                      <a:r>
                        <a:rPr kumimoji="0" lang="en-GB" sz="800" b="1" i="0" u="none" strike="noStrike" cap="none" normalizeH="0" baseline="0" noProof="0">
                          <a:ln>
                            <a:noFill/>
                          </a:ln>
                          <a:solidFill>
                            <a:prstClr val="black"/>
                          </a:solidFill>
                          <a:effectLst/>
                          <a:uLnTx/>
                          <a:uFillTx/>
                          <a:latin typeface="Palatino Linotype" panose="02040502050505030304" pitchFamily="18" charset="0"/>
                          <a:ea typeface="+mn-ea"/>
                          <a:cs typeface="+mn-cs"/>
                        </a:rPr>
                        <a:t>Increase revenue from clinical service</a:t>
                      </a:r>
                    </a:p>
                  </a:txBody>
                  <a:tcPr marT="36000" marB="36000">
                    <a:lnL w="12700" cmpd="sng">
                      <a:noFill/>
                    </a:lnL>
                    <a:lnR w="12700" cmpd="sng">
                      <a:noFill/>
                    </a:lnR>
                    <a:lnT w="12700" cmpd="sng">
                      <a:noFill/>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30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Revenue from clinical service</a:t>
                      </a:r>
                    </a:p>
                  </a:txBody>
                  <a:tcPr marT="36000" marB="36000">
                    <a:lnL w="12700" cmpd="sng">
                      <a:noFill/>
                    </a:lnL>
                    <a:lnR w="12700" cmpd="sng">
                      <a:noFill/>
                    </a:lnR>
                    <a:lnT w="12700" cmpd="sng">
                      <a:noFill/>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223582"/>
                  </a:ext>
                </a:extLst>
              </a:tr>
            </a:tbl>
          </a:graphicData>
        </a:graphic>
      </p:graphicFrame>
      <p:sp>
        <p:nvSpPr>
          <p:cNvPr id="42" name="Szövegdoboz 41"/>
          <p:cNvSpPr txBox="1"/>
          <p:nvPr/>
        </p:nvSpPr>
        <p:spPr>
          <a:xfrm>
            <a:off x="6562438" y="921854"/>
            <a:ext cx="1335041" cy="261610"/>
          </a:xfrm>
          <a:prstGeom prst="rect">
            <a:avLst/>
          </a:prstGeom>
          <a:noFill/>
        </p:spPr>
        <p:txBody>
          <a:bodyPr wrap="square" rtlCol="0">
            <a:spAutoFit/>
          </a:bodyPr>
          <a:lstStyle/>
          <a:p>
            <a:pPr algn="ctr"/>
            <a:r>
              <a:rPr lang="en-GB" sz="1050" cap="small">
                <a:latin typeface="Palatino Linotype" panose="02040502050505030304" pitchFamily="18" charset="0"/>
              </a:rPr>
              <a:t>KEY indicators</a:t>
            </a:r>
          </a:p>
        </p:txBody>
      </p:sp>
      <p:graphicFrame>
        <p:nvGraphicFramePr>
          <p:cNvPr id="43" name="Táblázat 42"/>
          <p:cNvGraphicFramePr>
            <a:graphicFrameLocks noGrp="1"/>
          </p:cNvGraphicFramePr>
          <p:nvPr>
            <p:extLst>
              <p:ext uri="{D42A27DB-BD31-4B8C-83A1-F6EECF244321}">
                <p14:modId xmlns:p14="http://schemas.microsoft.com/office/powerpoint/2010/main" val="3113895855"/>
              </p:ext>
            </p:extLst>
          </p:nvPr>
        </p:nvGraphicFramePr>
        <p:xfrm>
          <a:off x="2974427" y="2142644"/>
          <a:ext cx="6096000" cy="1169280"/>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3708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Maintain/Increase case numbers</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Number of clinic appointments</a:t>
                      </a:r>
                    </a:p>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Number of new medical charts</a:t>
                      </a:r>
                    </a:p>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Number of RTG/CT examinations</a:t>
                      </a:r>
                    </a:p>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Number of ultrasound examinations</a:t>
                      </a:r>
                    </a:p>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Number of endoscopic examinations</a:t>
                      </a:r>
                    </a:p>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Surgical capacity/worksheet</a:t>
                      </a:r>
                    </a:p>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CT capacity/worksheet</a:t>
                      </a:r>
                    </a:p>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Ultrasound capacity/worksheet</a:t>
                      </a:r>
                    </a:p>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dirty="0">
                          <a:ln>
                            <a:noFill/>
                          </a:ln>
                          <a:solidFill>
                            <a:prstClr val="black"/>
                          </a:solidFill>
                          <a:effectLst/>
                          <a:uLnTx/>
                          <a:uFillTx/>
                          <a:latin typeface="Palatino Linotype" panose="02040502050505030304" pitchFamily="18" charset="0"/>
                          <a:ea typeface="+mn-ea"/>
                          <a:cs typeface="+mn-cs"/>
                        </a:rPr>
                        <a:t>Endoscopic capacity/worksheet</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85458893"/>
                  </a:ext>
                </a:extLst>
              </a:tr>
            </a:tbl>
          </a:graphicData>
        </a:graphic>
      </p:graphicFrame>
      <p:graphicFrame>
        <p:nvGraphicFramePr>
          <p:cNvPr id="44" name="Táblázat 43"/>
          <p:cNvGraphicFramePr>
            <a:graphicFrameLocks noGrp="1"/>
          </p:cNvGraphicFramePr>
          <p:nvPr>
            <p:extLst>
              <p:ext uri="{D42A27DB-BD31-4B8C-83A1-F6EECF244321}">
                <p14:modId xmlns:p14="http://schemas.microsoft.com/office/powerpoint/2010/main" val="889194613"/>
              </p:ext>
            </p:extLst>
          </p:nvPr>
        </p:nvGraphicFramePr>
        <p:xfrm>
          <a:off x="2964756" y="3593842"/>
          <a:ext cx="6096000" cy="1219226"/>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264129">
                <a:tc>
                  <a:txBody>
                    <a:bodyPr/>
                    <a:lstStyle/>
                    <a:p>
                      <a:pPr marL="0" indent="0">
                        <a:spcAft>
                          <a:spcPts val="300"/>
                        </a:spcAft>
                        <a:buClr>
                          <a:schemeClr val="tx2"/>
                        </a:buClr>
                        <a:buFont typeface="Arial" panose="020B0604020202020204" pitchFamily="34" charset="0"/>
                        <a:buNone/>
                      </a:pPr>
                      <a:r>
                        <a:rPr lang="en-GB" sz="800" b="1">
                          <a:solidFill>
                            <a:schemeClr val="dk1"/>
                          </a:solidFill>
                          <a:latin typeface="Palatino Linotype" panose="02040502050505030304" pitchFamily="18" charset="0"/>
                          <a:ea typeface="+mn-ea"/>
                          <a:cs typeface="+mn-cs"/>
                        </a:rPr>
                        <a:t>Improve quality of clinical services</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of international (European) specialists (College members)</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671436"/>
                  </a:ext>
                </a:extLst>
              </a:tr>
              <a:tr h="243853">
                <a:tc>
                  <a:txBody>
                    <a:bodyPr/>
                    <a:lstStyle/>
                    <a:p>
                      <a:pPr marL="0" indent="0">
                        <a:spcAft>
                          <a:spcPts val="300"/>
                        </a:spcAft>
                        <a:buClr>
                          <a:schemeClr val="tx2"/>
                        </a:buClr>
                        <a:buFont typeface="Arial" panose="020B0604020202020204" pitchFamily="34" charset="0"/>
                        <a:buNone/>
                      </a:pPr>
                      <a:r>
                        <a:rPr lang="en-GB" sz="800" b="1">
                          <a:latin typeface="Palatino Linotype" panose="02040502050505030304" pitchFamily="18" charset="0"/>
                        </a:rPr>
                        <a:t>Provide conditions that meet the needs of Hungarian and international experts with special skills (specialists)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Char char="►"/>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of international (European) specialists (College members)</a:t>
                      </a:r>
                    </a:p>
                    <a:p>
                      <a:pPr marL="171450" indent="-171450" algn="l" rtl="0">
                        <a:spcAft>
                          <a:spcPts val="0"/>
                        </a:spcAft>
                        <a:buClr>
                          <a:schemeClr val="tx2"/>
                        </a:buClr>
                        <a:buSzPct val="90000"/>
                        <a:buFont typeface="Arial" panose="020B0604020202020204" pitchFamily="34" charset="0"/>
                        <a:buChar char="►"/>
                      </a:pPr>
                      <a:endParaRPr kumimoji="0" lang="hu-HU" sz="800" b="1" i="0" u="none" strike="noStrike" kern="1200" cap="none" spc="0" normalizeH="0" baseline="0" dirty="0">
                        <a:ln>
                          <a:noFill/>
                        </a:ln>
                        <a:solidFill>
                          <a:prstClr val="black"/>
                        </a:solidFill>
                        <a:effectLst/>
                        <a:uLnTx/>
                        <a:uFillTx/>
                        <a:latin typeface="Palatino Linotype" panose="02040502050505030304" pitchFamily="18" charset="0"/>
                        <a:ea typeface="+mn-ea"/>
                        <a:cs typeface="+mn-cs"/>
                      </a:endParaRP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8526492"/>
                  </a:ext>
                </a:extLst>
              </a:tr>
              <a:tr h="232813">
                <a:tc>
                  <a:txBody>
                    <a:bodyPr/>
                    <a:lstStyle/>
                    <a:p>
                      <a:pPr marL="0" indent="0">
                        <a:spcAft>
                          <a:spcPts val="300"/>
                        </a:spcAft>
                        <a:buClr>
                          <a:schemeClr val="tx2"/>
                        </a:buClr>
                        <a:buFont typeface="Arial" panose="020B0604020202020204" pitchFamily="34" charset="0"/>
                        <a:buNone/>
                      </a:pPr>
                      <a:r>
                        <a:rPr lang="en-GB" sz="800" b="1">
                          <a:latin typeface="Palatino Linotype" panose="02040502050505030304" pitchFamily="18" charset="0"/>
                        </a:rPr>
                        <a:t>Increase intern and resident activity</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indent="-171450">
                        <a:spcAft>
                          <a:spcPts val="0"/>
                        </a:spcAft>
                        <a:buClr>
                          <a:schemeClr val="tx2"/>
                        </a:buClr>
                        <a:buSzPct val="90000"/>
                        <a:buFont typeface="Arial" panose="020B0604020202020204" pitchFamily="34" charset="0"/>
                        <a:buChar cha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Number of interns and residents</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8981152"/>
                  </a:ext>
                </a:extLst>
              </a:tr>
              <a:tr h="232813">
                <a:tc>
                  <a:txBody>
                    <a:bodyPr/>
                    <a:lstStyle/>
                    <a:p>
                      <a:pPr marL="0" indent="0">
                        <a:spcAft>
                          <a:spcPts val="300"/>
                        </a:spcAft>
                        <a:buClr>
                          <a:schemeClr val="tx2"/>
                        </a:buClr>
                        <a:buFont typeface="Arial" panose="020B0604020202020204" pitchFamily="34" charset="0"/>
                        <a:buNone/>
                      </a:pPr>
                      <a:r>
                        <a:rPr lang="en-GB" sz="800" b="1">
                          <a:solidFill>
                            <a:schemeClr val="tx1"/>
                          </a:solidFill>
                          <a:latin typeface="Palatino Linotype" panose="02040502050505030304" pitchFamily="18" charset="0"/>
                        </a:rPr>
                        <a:t>Retain clinical staff</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Char char="►"/>
                        <a:tabLst/>
                        <a:defRPr/>
                      </a:pPr>
                      <a:r>
                        <a:rPr kumimoji="0" lang="en-GB" sz="800" b="1" i="0" u="none" strike="noStrike" cap="none" normalizeH="0" baseline="0">
                          <a:ln>
                            <a:noFill/>
                          </a:ln>
                          <a:solidFill>
                            <a:schemeClr val="tx1"/>
                          </a:solidFill>
                          <a:effectLst/>
                          <a:uLnTx/>
                          <a:uFillTx/>
                          <a:latin typeface="Palatino Linotype" panose="02040502050505030304" pitchFamily="18" charset="0"/>
                          <a:ea typeface="+mn-ea"/>
                          <a:cs typeface="+mn-cs"/>
                        </a:rPr>
                        <a:t>Turnover of clinical staff</a:t>
                      </a:r>
                    </a:p>
                  </a:txBody>
                  <a:tcPr marT="36000" marB="36000">
                    <a:lnL w="12700" cmpd="sng">
                      <a:noFill/>
                    </a:lnL>
                    <a:lnR w="12700" cmpd="sng">
                      <a:noFill/>
                    </a:lnR>
                    <a:lnT w="3175" cap="flat" cmpd="sng" algn="ctr">
                      <a:solidFill>
                        <a:schemeClr val="tx1"/>
                      </a:solid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7829063"/>
                  </a:ext>
                </a:extLst>
              </a:tr>
            </a:tbl>
          </a:graphicData>
        </a:graphic>
      </p:graphicFrame>
      <p:graphicFrame>
        <p:nvGraphicFramePr>
          <p:cNvPr id="46" name="Táblázat 45"/>
          <p:cNvGraphicFramePr>
            <a:graphicFrameLocks noGrp="1"/>
          </p:cNvGraphicFramePr>
          <p:nvPr>
            <p:extLst>
              <p:ext uri="{D42A27DB-BD31-4B8C-83A1-F6EECF244321}">
                <p14:modId xmlns:p14="http://schemas.microsoft.com/office/powerpoint/2010/main" val="2128890498"/>
              </p:ext>
            </p:extLst>
          </p:nvPr>
        </p:nvGraphicFramePr>
        <p:xfrm>
          <a:off x="2964756" y="5033885"/>
          <a:ext cx="6096000" cy="370840"/>
        </p:xfrm>
        <a:graphic>
          <a:graphicData uri="http://schemas.openxmlformats.org/drawingml/2006/table">
            <a:tbl>
              <a:tblPr firstRow="1" bandRow="1">
                <a:tableStyleId>{5C22544A-7EE6-4342-B048-85BDC9FD1C3A}</a:tableStyleId>
              </a:tblPr>
              <a:tblGrid>
                <a:gridCol w="2733880">
                  <a:extLst>
                    <a:ext uri="{9D8B030D-6E8A-4147-A177-3AD203B41FA5}">
                      <a16:colId xmlns:a16="http://schemas.microsoft.com/office/drawing/2014/main" val="1661906885"/>
                    </a:ext>
                  </a:extLst>
                </a:gridCol>
                <a:gridCol w="3362120">
                  <a:extLst>
                    <a:ext uri="{9D8B030D-6E8A-4147-A177-3AD203B41FA5}">
                      <a16:colId xmlns:a16="http://schemas.microsoft.com/office/drawing/2014/main" val="1795733886"/>
                    </a:ext>
                  </a:extLst>
                </a:gridCol>
              </a:tblGrid>
              <a:tr h="370840">
                <a:tc>
                  <a:txBody>
                    <a:bodyPr/>
                    <a:lstStyle/>
                    <a:p>
                      <a:pPr marL="0" indent="0">
                        <a:spcAft>
                          <a:spcPts val="300"/>
                        </a:spcAft>
                        <a:buClr>
                          <a:schemeClr val="tx2"/>
                        </a:buClr>
                        <a:buFont typeface="Arial" panose="020B0604020202020204" pitchFamily="34" charset="0"/>
                        <a:buNone/>
                      </a:pPr>
                      <a:r>
                        <a:rPr lang="en-GB" sz="800" b="1">
                          <a:solidFill>
                            <a:schemeClr val="dk1"/>
                          </a:solidFill>
                          <a:latin typeface="Palatino Linotype" panose="02040502050505030304" pitchFamily="18" charset="0"/>
                          <a:ea typeface="+mn-ea"/>
                          <a:cs typeface="+mn-cs"/>
                        </a:rPr>
                        <a:t>Modernize instrument park</a:t>
                      </a: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l" defTabSz="914400" rtl="0" eaLnBrk="1" fontAlgn="auto" latinLnBrk="0" hangingPunct="1">
                        <a:lnSpc>
                          <a:spcPct val="100000"/>
                        </a:lnSpc>
                        <a:spcBef>
                          <a:spcPts val="0"/>
                        </a:spcBef>
                        <a:spcAft>
                          <a:spcPts val="0"/>
                        </a:spcAft>
                        <a:buClr>
                          <a:schemeClr val="tx2"/>
                        </a:buClr>
                        <a:buSzPct val="90000"/>
                        <a:buFont typeface="Arial" panose="020B0604020202020204" pitchFamily="34" charset="0"/>
                        <a:buChar char="►"/>
                        <a:tabLst/>
                        <a:defRPr/>
                      </a:pPr>
                      <a:r>
                        <a:rPr kumimoji="0" lang="en-GB" sz="800" b="1" i="0" u="none" strike="noStrike" cap="none" normalizeH="0" baseline="0">
                          <a:ln>
                            <a:noFill/>
                          </a:ln>
                          <a:solidFill>
                            <a:prstClr val="black"/>
                          </a:solidFill>
                          <a:effectLst/>
                          <a:uLnTx/>
                          <a:uFillTx/>
                          <a:latin typeface="Palatino Linotype" panose="02040502050505030304" pitchFamily="18" charset="0"/>
                          <a:ea typeface="+mn-ea"/>
                          <a:cs typeface="+mn-cs"/>
                        </a:rPr>
                        <a:t>Annual investment into clinical infrastructure</a:t>
                      </a:r>
                    </a:p>
                    <a:p>
                      <a:pPr marL="171450" indent="-171450" algn="l" defTabSz="914400" rtl="0" eaLnBrk="1" latinLnBrk="0" hangingPunct="1">
                        <a:spcAft>
                          <a:spcPts val="0"/>
                        </a:spcAft>
                        <a:buClr>
                          <a:schemeClr val="tx2"/>
                        </a:buClr>
                        <a:buSzPct val="90000"/>
                        <a:buFont typeface="Arial" panose="020B0604020202020204" pitchFamily="34" charset="0"/>
                        <a:buChar char="►"/>
                      </a:pPr>
                      <a:endParaRPr kumimoji="0" lang="hu-HU" sz="800" b="1" i="0" u="none" strike="noStrike" kern="1200" cap="none" spc="0" normalizeH="0" baseline="0" dirty="0">
                        <a:ln>
                          <a:noFill/>
                        </a:ln>
                        <a:solidFill>
                          <a:prstClr val="black"/>
                        </a:solidFill>
                        <a:effectLst/>
                        <a:uLnTx/>
                        <a:uFillTx/>
                        <a:latin typeface="Palatino Linotype" panose="02040502050505030304" pitchFamily="18" charset="0"/>
                        <a:ea typeface="+mn-ea"/>
                        <a:cs typeface="+mn-cs"/>
                      </a:endParaRPr>
                    </a:p>
                  </a:txBody>
                  <a:tcPr marT="36000" marB="36000">
                    <a:lnL w="12700" cmpd="sng">
                      <a:noFill/>
                    </a:lnL>
                    <a:lnR w="12700" cmpd="sng">
                      <a:noFill/>
                    </a:lnR>
                    <a:lnT w="3175" cap="flat" cmpd="sng" algn="ctr">
                      <a:noFill/>
                      <a:prstDash val="sysDash"/>
                      <a:round/>
                      <a:headEnd type="none" w="med" len="med"/>
                      <a:tailEnd type="none" w="med" len="med"/>
                    </a:lnT>
                    <a:lnB w="317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5241673"/>
                  </a:ext>
                </a:extLst>
              </a:tr>
            </a:tbl>
          </a:graphicData>
        </a:graphic>
      </p:graphicFrame>
      <p:pic>
        <p:nvPicPr>
          <p:cNvPr id="48" name="Picture 2" descr="Veterinary Medicine Hospital Pet Shop Animals Stock Vector (Royalty Free)  1651245379 | Shutterstock"/>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4906" t="7110" r="3719" b="15314"/>
          <a:stretch/>
        </p:blipFill>
        <p:spPr bwMode="auto">
          <a:xfrm>
            <a:off x="313837" y="362991"/>
            <a:ext cx="452179" cy="413421"/>
          </a:xfrm>
          <a:prstGeom prst="rect">
            <a:avLst/>
          </a:prstGeom>
          <a:noFill/>
          <a:extLst>
            <a:ext uri="{909E8E84-426E-40DD-AFC4-6F175D3DCCD1}">
              <a14:hiddenFill xmlns:a14="http://schemas.microsoft.com/office/drawing/2010/main">
                <a:solidFill>
                  <a:srgbClr val="FFFFFF"/>
                </a:solidFill>
              </a14:hiddenFill>
            </a:ext>
          </a:extLst>
        </p:spPr>
      </p:pic>
      <p:sp>
        <p:nvSpPr>
          <p:cNvPr id="5" name="Dia számának helye 4"/>
          <p:cNvSpPr>
            <a:spLocks noGrp="1"/>
          </p:cNvSpPr>
          <p:nvPr>
            <p:ph type="sldNum" sz="quarter" idx="12"/>
          </p:nvPr>
        </p:nvSpPr>
        <p:spPr/>
        <p:txBody>
          <a:bodyPr/>
          <a:lstStyle/>
          <a:p>
            <a:fld id="{1403881C-B4B5-42A6-B8BC-0A827757A2AA}" type="slidenum">
              <a:rPr lang="hu-HU" smtClean="0"/>
              <a:t>9</a:t>
            </a:fld>
            <a:endParaRPr lang="hu-HU"/>
          </a:p>
        </p:txBody>
      </p:sp>
    </p:spTree>
    <p:extLst>
      <p:ext uri="{BB962C8B-B14F-4D97-AF65-F5344CB8AC3E}">
        <p14:creationId xmlns:p14="http://schemas.microsoft.com/office/powerpoint/2010/main" val="52125026"/>
      </p:ext>
    </p:extLst>
  </p:cSld>
  <p:clrMapOvr>
    <a:masterClrMapping/>
  </p:clrMapOvr>
</p:sld>
</file>

<file path=ppt/theme/theme1.xml><?xml version="1.0" encoding="utf-8"?>
<a:theme xmlns:a="http://schemas.openxmlformats.org/drawingml/2006/main" name="Office-téma">
  <a:themeElements>
    <a:clrScheme name="Office-té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é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é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tx1"/>
          </a:solidFill>
          <a:tailEnd type="triangle"/>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lnDef>
      <a:spPr>
        <a:ln>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200" dirty="0" smtClean="0">
            <a:latin typeface="Palatino Linotype" panose="02040502050505030304" pitchFamily="18"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3936</TotalTime>
  <Words>1924</Words>
  <Application>Microsoft Office PowerPoint</Application>
  <PresentationFormat>Diavetítés a képernyőre (4:3 oldalarány)</PresentationFormat>
  <Paragraphs>270</Paragraphs>
  <Slides>10</Slides>
  <Notes>0</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10</vt:i4>
      </vt:variant>
    </vt:vector>
  </HeadingPairs>
  <TitlesOfParts>
    <vt:vector size="16" baseType="lpstr">
      <vt:lpstr>Arial</vt:lpstr>
      <vt:lpstr>Calibri</vt:lpstr>
      <vt:lpstr>Calibri Light</vt:lpstr>
      <vt:lpstr>Palatino Linotype</vt:lpstr>
      <vt:lpstr>Wingdings</vt:lpstr>
      <vt:lpstr>Office-téma</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VJ</dc:creator>
  <cp:lastModifiedBy>Bendik Bernadett</cp:lastModifiedBy>
  <cp:revision>143</cp:revision>
  <cp:lastPrinted>2024-07-31T08:04:27Z</cp:lastPrinted>
  <dcterms:created xsi:type="dcterms:W3CDTF">2024-03-02T12:32:24Z</dcterms:created>
  <dcterms:modified xsi:type="dcterms:W3CDTF">2024-09-13T10:18:38Z</dcterms:modified>
</cp:coreProperties>
</file>