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7" r:id="rId2"/>
    <p:sldId id="292" r:id="rId3"/>
    <p:sldId id="293" r:id="rId4"/>
    <p:sldId id="294" r:id="rId5"/>
    <p:sldId id="262" r:id="rId6"/>
    <p:sldId id="265" r:id="rId7"/>
    <p:sldId id="269" r:id="rId8"/>
    <p:sldId id="271" r:id="rId9"/>
    <p:sldId id="272" r:id="rId10"/>
    <p:sldId id="273" r:id="rId11"/>
  </p:sldIdLst>
  <p:sldSz cx="9144000" cy="6858000" type="screen4x3"/>
  <p:notesSz cx="6807200" cy="99393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13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D0615-974A-4C28-A3C6-3E094017A666}" type="datetimeFigureOut">
              <a:rPr lang="hu-HU" smtClean="0"/>
              <a:t>2024. 09. 13.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29D77-E42A-40C4-AF65-5369E8F48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312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F9D-9A90-4205-A5C0-976B4EFA3D33}" type="datetimeFigureOut">
              <a:rPr lang="hu-HU" smtClean="0"/>
              <a:t>2024. 09. 13.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881C-B4B5-42A6-B8BC-0A827757A2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3483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F9D-9A90-4205-A5C0-976B4EFA3D33}" type="datetimeFigureOut">
              <a:rPr lang="hu-HU" smtClean="0"/>
              <a:t>2024. 09. 13.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83210" y="6439284"/>
            <a:ext cx="2057400" cy="365125"/>
          </a:xfrm>
        </p:spPr>
        <p:txBody>
          <a:bodyPr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1403881C-B4B5-42A6-B8BC-0A827757A2AA}" type="slidenum">
              <a:rPr lang="hu-HU" smtClean="0"/>
              <a:pPr/>
              <a:t>‹#›</a:t>
            </a:fld>
            <a:endParaRPr lang="hu-HU"/>
          </a:p>
        </p:txBody>
      </p:sp>
      <p:pic>
        <p:nvPicPr>
          <p:cNvPr id="7" name="Kép 6" descr="\\Expertmc\expert\Projektek\Expert NAP\honlap\expert_logo.gif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17600" y="68460"/>
            <a:ext cx="1223010" cy="382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971655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42F9D-9A90-4205-A5C0-976B4EFA3D33}" type="datetimeFigureOut">
              <a:rPr lang="hu-HU" smtClean="0"/>
              <a:t>2024. 09. 13.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3881C-B4B5-42A6-B8BC-0A827757A2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670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4.png"/><Relationship Id="rId4" Type="http://schemas.openxmlformats.org/officeDocument/2006/relationships/image" Target="../media/image5.png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8.png"/><Relationship Id="rId3" Type="http://schemas.openxmlformats.org/officeDocument/2006/relationships/image" Target="../media/image10.jpeg"/><Relationship Id="rId7" Type="http://schemas.openxmlformats.org/officeDocument/2006/relationships/image" Target="../media/image14.png"/><Relationship Id="rId12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6.png"/><Relationship Id="rId5" Type="http://schemas.openxmlformats.org/officeDocument/2006/relationships/image" Target="../media/image12.jpeg"/><Relationship Id="rId10" Type="http://schemas.openxmlformats.org/officeDocument/2006/relationships/image" Target="../media/image5.png"/><Relationship Id="rId4" Type="http://schemas.openxmlformats.org/officeDocument/2006/relationships/image" Target="../media/image11.png"/><Relationship Id="rId9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6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61473" y="3062303"/>
            <a:ext cx="6858000" cy="165576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hu-HU" sz="1800" cap="small" dirty="0">
                <a:latin typeface="Palatino Linotype" panose="02040502050505030304" pitchFamily="18" charset="0"/>
              </a:rPr>
              <a:t>A </a:t>
            </a:r>
            <a:r>
              <a:rPr lang="hu-HU" sz="1800" cap="small" dirty="0" err="1">
                <a:latin typeface="Palatino Linotype" panose="02040502050505030304" pitchFamily="18" charset="0"/>
              </a:rPr>
              <a:t>Balanced</a:t>
            </a:r>
            <a:r>
              <a:rPr lang="hu-HU" sz="1800" cap="small" dirty="0">
                <a:latin typeface="Palatino Linotype" panose="02040502050505030304" pitchFamily="18" charset="0"/>
              </a:rPr>
              <a:t> </a:t>
            </a:r>
            <a:r>
              <a:rPr lang="hu-HU" sz="1800" cap="small" dirty="0" err="1">
                <a:latin typeface="Palatino Linotype" panose="02040502050505030304" pitchFamily="18" charset="0"/>
              </a:rPr>
              <a:t>Scorecard</a:t>
            </a:r>
            <a:r>
              <a:rPr lang="hu-HU" sz="1800" cap="small" dirty="0">
                <a:latin typeface="Palatino Linotype" panose="02040502050505030304" pitchFamily="18" charset="0"/>
              </a:rPr>
              <a:t> alapú mutatószámrendszerre vonatkozó koncepció kialakítása </a:t>
            </a:r>
            <a:br>
              <a:rPr lang="hu-HU" sz="1800" cap="small" dirty="0">
                <a:latin typeface="Palatino Linotype" panose="02040502050505030304" pitchFamily="18" charset="0"/>
              </a:rPr>
            </a:br>
            <a:r>
              <a:rPr lang="hu-HU" sz="1800" cap="small" dirty="0">
                <a:latin typeface="Palatino Linotype" panose="02040502050505030304" pitchFamily="18" charset="0"/>
              </a:rPr>
              <a:t>az Állatorvostudományi Egyetem részére </a:t>
            </a:r>
            <a:br>
              <a:rPr lang="hu-HU" sz="1800" cap="small" dirty="0">
                <a:latin typeface="Palatino Linotype" panose="02040502050505030304" pitchFamily="18" charset="0"/>
              </a:rPr>
            </a:br>
            <a:endParaRPr lang="hu-HU" sz="1800" cap="small" dirty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hu-HU" sz="1800" cap="small" spc="3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hu-HU" sz="1600" dirty="0">
                <a:latin typeface="Palatino Linotype" panose="02040502050505030304" pitchFamily="18" charset="0"/>
              </a:rPr>
              <a:t>2024. március 20.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hu-HU" sz="1800" cap="small" dirty="0">
              <a:latin typeface="Palatino Linotype" panose="02040502050505030304" pitchFamily="18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5943" y="461369"/>
            <a:ext cx="2309060" cy="237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899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églalap 54"/>
          <p:cNvSpPr/>
          <p:nvPr/>
        </p:nvSpPr>
        <p:spPr>
          <a:xfrm>
            <a:off x="97362" y="3152563"/>
            <a:ext cx="8950036" cy="9030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45" name="Téglalap 44"/>
          <p:cNvSpPr/>
          <p:nvPr/>
        </p:nvSpPr>
        <p:spPr>
          <a:xfrm>
            <a:off x="493269" y="3226267"/>
            <a:ext cx="1277553" cy="49637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49" name="Szövegdoboz 48"/>
          <p:cNvSpPr txBox="1"/>
          <p:nvPr/>
        </p:nvSpPr>
        <p:spPr>
          <a:xfrm>
            <a:off x="645314" y="3259848"/>
            <a:ext cx="118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Humán erőforrás</a:t>
            </a:r>
          </a:p>
        </p:txBody>
      </p:sp>
      <p:sp>
        <p:nvSpPr>
          <p:cNvPr id="12" name="Téglalap 11"/>
          <p:cNvSpPr/>
          <p:nvPr/>
        </p:nvSpPr>
        <p:spPr>
          <a:xfrm>
            <a:off x="97362" y="1170054"/>
            <a:ext cx="8950036" cy="858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15" name="Téglalap 14"/>
          <p:cNvSpPr/>
          <p:nvPr/>
        </p:nvSpPr>
        <p:spPr>
          <a:xfrm>
            <a:off x="511740" y="1318330"/>
            <a:ext cx="1277552" cy="496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grpSp>
        <p:nvGrpSpPr>
          <p:cNvPr id="14" name="Csoportba foglalás 13"/>
          <p:cNvGrpSpPr/>
          <p:nvPr/>
        </p:nvGrpSpPr>
        <p:grpSpPr>
          <a:xfrm>
            <a:off x="243149" y="1304996"/>
            <a:ext cx="504000" cy="504000"/>
            <a:chOff x="1154545" y="5375564"/>
            <a:chExt cx="504000" cy="504000"/>
          </a:xfrm>
        </p:grpSpPr>
        <p:sp>
          <p:nvSpPr>
            <p:cNvPr id="13" name="Ellipszis 12"/>
            <p:cNvSpPr/>
            <p:nvPr/>
          </p:nvSpPr>
          <p:spPr>
            <a:xfrm>
              <a:off x="1154545" y="5375564"/>
              <a:ext cx="504000" cy="504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pic>
          <p:nvPicPr>
            <p:cNvPr id="2074" name="Picture 26" descr="Coins - Download free icons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143" y="5480162"/>
              <a:ext cx="294803" cy="2948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Szövegdoboz 1"/>
          <p:cNvSpPr txBox="1"/>
          <p:nvPr/>
        </p:nvSpPr>
        <p:spPr>
          <a:xfrm>
            <a:off x="1" y="0"/>
            <a:ext cx="81095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cap="small" dirty="0">
                <a:latin typeface="Palatino Linotype" panose="02040502050505030304" pitchFamily="18" charset="0"/>
              </a:rPr>
              <a:t>Kezdeményezések és kapcsolódó fő indikátorok a stratégiai célok tükrében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-92765" y="780143"/>
            <a:ext cx="12653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Tangazdaság</a:t>
            </a:r>
          </a:p>
        </p:txBody>
      </p:sp>
      <p:sp>
        <p:nvSpPr>
          <p:cNvPr id="8" name="Téglalap 7"/>
          <p:cNvSpPr/>
          <p:nvPr/>
        </p:nvSpPr>
        <p:spPr>
          <a:xfrm>
            <a:off x="1172617" y="427901"/>
            <a:ext cx="5056529" cy="38536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 sz="100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223687" y="497471"/>
            <a:ext cx="117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solidFill>
                  <a:schemeClr val="bg1"/>
                </a:solidFill>
                <a:latin typeface="Palatino Linotype" panose="02040502050505030304" pitchFamily="18" charset="0"/>
              </a:rPr>
              <a:t>Stratégiai irány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2737798" y="497471"/>
            <a:ext cx="32419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b="1" i="1" dirty="0">
                <a:solidFill>
                  <a:schemeClr val="bg1"/>
                </a:solidFill>
                <a:latin typeface="Palatino Linotype" panose="02040502050505030304" pitchFamily="18" charset="0"/>
              </a:rPr>
              <a:t>Tangazdaság mintagazdasággá alakítása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697965" y="1434888"/>
            <a:ext cx="118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Pénzügy</a:t>
            </a:r>
          </a:p>
        </p:txBody>
      </p:sp>
      <p:sp>
        <p:nvSpPr>
          <p:cNvPr id="34" name="Szövegdoboz 33"/>
          <p:cNvSpPr txBox="1"/>
          <p:nvPr/>
        </p:nvSpPr>
        <p:spPr>
          <a:xfrm>
            <a:off x="1759143" y="1287636"/>
            <a:ext cx="11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i="1" dirty="0">
                <a:latin typeface="Palatino Linotype" panose="02040502050505030304" pitchFamily="18" charset="0"/>
              </a:rPr>
              <a:t>Pénzügyi teljesítmény hatékonyság-növelése</a:t>
            </a:r>
          </a:p>
        </p:txBody>
      </p:sp>
      <p:sp>
        <p:nvSpPr>
          <p:cNvPr id="47" name="Ellipszis 46"/>
          <p:cNvSpPr/>
          <p:nvPr/>
        </p:nvSpPr>
        <p:spPr>
          <a:xfrm>
            <a:off x="224677" y="3229083"/>
            <a:ext cx="504000" cy="504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0" name="Téglalap 49"/>
          <p:cNvSpPr/>
          <p:nvPr/>
        </p:nvSpPr>
        <p:spPr>
          <a:xfrm>
            <a:off x="515575" y="2116595"/>
            <a:ext cx="1277553" cy="496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1" name="Ellipszis 50"/>
          <p:cNvSpPr/>
          <p:nvPr/>
        </p:nvSpPr>
        <p:spPr>
          <a:xfrm>
            <a:off x="246983" y="2112497"/>
            <a:ext cx="504000" cy="504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2" name="Szövegdoboz 51"/>
          <p:cNvSpPr txBox="1"/>
          <p:nvPr/>
        </p:nvSpPr>
        <p:spPr>
          <a:xfrm>
            <a:off x="683326" y="2242103"/>
            <a:ext cx="118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Vevők</a:t>
            </a:r>
          </a:p>
        </p:txBody>
      </p:sp>
      <p:sp>
        <p:nvSpPr>
          <p:cNvPr id="56" name="Téglalap 55"/>
          <p:cNvSpPr/>
          <p:nvPr/>
        </p:nvSpPr>
        <p:spPr>
          <a:xfrm>
            <a:off x="481029" y="4230880"/>
            <a:ext cx="1277553" cy="496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7" name="Ellipszis 56"/>
          <p:cNvSpPr/>
          <p:nvPr/>
        </p:nvSpPr>
        <p:spPr>
          <a:xfrm>
            <a:off x="212437" y="4217546"/>
            <a:ext cx="504000" cy="504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8" name="Szövegdoboz 57"/>
          <p:cNvSpPr txBox="1"/>
          <p:nvPr/>
        </p:nvSpPr>
        <p:spPr>
          <a:xfrm>
            <a:off x="648782" y="4264026"/>
            <a:ext cx="118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Támogató infrastruktúra</a:t>
            </a:r>
          </a:p>
        </p:txBody>
      </p:sp>
      <p:sp>
        <p:nvSpPr>
          <p:cNvPr id="19" name="AutoShape 28" descr="Target Audience Customer Client Targeting Consumer Centricity Aim People  Sign Stock Illustration - Download Image Now - iStock"/>
          <p:cNvSpPr>
            <a:spLocks noChangeAspect="1" noChangeArrowheads="1"/>
          </p:cNvSpPr>
          <p:nvPr/>
        </p:nvSpPr>
        <p:spPr bwMode="auto">
          <a:xfrm>
            <a:off x="4077412" y="597722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078" name="Picture 30" descr="Target Audience Customer Client Targeting Consumer Centricity Aim People  Sign Stock Illustration - Download Image Now - iStock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2" t="13091" r="12008" b="11831"/>
          <a:stretch/>
        </p:blipFill>
        <p:spPr bwMode="auto">
          <a:xfrm>
            <a:off x="330344" y="2199397"/>
            <a:ext cx="337276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Kép 25"/>
          <p:cNvPicPr>
            <a:picLocks noChangeAspect="1"/>
          </p:cNvPicPr>
          <p:nvPr/>
        </p:nvPicPr>
        <p:blipFill rotWithShape="1">
          <a:blip r:embed="rId4"/>
          <a:srcRect l="325" t="2971" r="2839" b="2331"/>
          <a:stretch/>
        </p:blipFill>
        <p:spPr>
          <a:xfrm>
            <a:off x="302414" y="3310886"/>
            <a:ext cx="342900" cy="340361"/>
          </a:xfrm>
          <a:prstGeom prst="rect">
            <a:avLst/>
          </a:prstGeom>
          <a:solidFill>
            <a:schemeClr val="tx1"/>
          </a:solidFill>
        </p:spPr>
      </p:pic>
      <p:grpSp>
        <p:nvGrpSpPr>
          <p:cNvPr id="40" name="Csoportba foglalás 39"/>
          <p:cNvGrpSpPr/>
          <p:nvPr/>
        </p:nvGrpSpPr>
        <p:grpSpPr>
          <a:xfrm>
            <a:off x="288088" y="4299860"/>
            <a:ext cx="360900" cy="339372"/>
            <a:chOff x="300328" y="5837901"/>
            <a:chExt cx="360900" cy="339372"/>
          </a:xfrm>
        </p:grpSpPr>
        <p:pic>
          <p:nvPicPr>
            <p:cNvPr id="33" name="Kép 3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5364" y="5837901"/>
              <a:ext cx="345325" cy="339372"/>
            </a:xfrm>
            <a:prstGeom prst="rect">
              <a:avLst/>
            </a:prstGeom>
          </p:spPr>
        </p:pic>
        <p:pic>
          <p:nvPicPr>
            <p:cNvPr id="2088" name="Picture 40" descr="Free Building SVG, PNG Icon, Symbol. Download Image.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328" y="5863372"/>
              <a:ext cx="186260" cy="186260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31" name="Kép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909" y="5969493"/>
              <a:ext cx="181319" cy="157657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77" name="Szövegdoboz 76"/>
          <p:cNvSpPr txBox="1"/>
          <p:nvPr/>
        </p:nvSpPr>
        <p:spPr>
          <a:xfrm>
            <a:off x="1804326" y="2112497"/>
            <a:ext cx="111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i="1" dirty="0">
                <a:latin typeface="Palatino Linotype" panose="02040502050505030304" pitchFamily="18" charset="0"/>
              </a:rPr>
              <a:t>Mintagazdasággá válás együttműködési feltételeinek megteremtése</a:t>
            </a:r>
          </a:p>
        </p:txBody>
      </p:sp>
      <p:sp>
        <p:nvSpPr>
          <p:cNvPr id="53" name="Szövegdoboz 52"/>
          <p:cNvSpPr txBox="1"/>
          <p:nvPr/>
        </p:nvSpPr>
        <p:spPr>
          <a:xfrm>
            <a:off x="1827312" y="3226267"/>
            <a:ext cx="11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i="1" dirty="0">
                <a:latin typeface="Palatino Linotype" panose="02040502050505030304" pitchFamily="18" charset="0"/>
              </a:rPr>
              <a:t>Tangazdasági tevékenység színvonalának fejlesztése</a:t>
            </a:r>
          </a:p>
        </p:txBody>
      </p:sp>
      <p:sp>
        <p:nvSpPr>
          <p:cNvPr id="54" name="Szövegdoboz 53"/>
          <p:cNvSpPr txBox="1"/>
          <p:nvPr/>
        </p:nvSpPr>
        <p:spPr>
          <a:xfrm>
            <a:off x="1806676" y="4218501"/>
            <a:ext cx="111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i="1" dirty="0">
                <a:latin typeface="Palatino Linotype" panose="02040502050505030304" pitchFamily="18" charset="0"/>
              </a:rPr>
              <a:t>Tangazdaság infrastruktúra fejlesztése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1715407" y="921854"/>
            <a:ext cx="13350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50" cap="small" dirty="0">
                <a:latin typeface="Palatino Linotype" panose="02040502050505030304" pitchFamily="18" charset="0"/>
              </a:rPr>
              <a:t>Stratégiai cél</a:t>
            </a:r>
          </a:p>
        </p:txBody>
      </p:sp>
      <p:sp>
        <p:nvSpPr>
          <p:cNvPr id="61" name="Szövegdoboz 60"/>
          <p:cNvSpPr txBox="1"/>
          <p:nvPr/>
        </p:nvSpPr>
        <p:spPr>
          <a:xfrm>
            <a:off x="3486729" y="921854"/>
            <a:ext cx="13350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50" cap="small" dirty="0">
                <a:latin typeface="Palatino Linotype" panose="02040502050505030304" pitchFamily="18" charset="0"/>
              </a:rPr>
              <a:t>Kezdeményezés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766453"/>
              </p:ext>
            </p:extLst>
          </p:nvPr>
        </p:nvGraphicFramePr>
        <p:xfrm>
          <a:off x="2964078" y="1370598"/>
          <a:ext cx="6096000" cy="438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880">
                  <a:extLst>
                    <a:ext uri="{9D8B030D-6E8A-4147-A177-3AD203B41FA5}">
                      <a16:colId xmlns:a16="http://schemas.microsoft.com/office/drawing/2014/main" val="1661906885"/>
                    </a:ext>
                  </a:extLst>
                </a:gridCol>
                <a:gridCol w="3362120">
                  <a:extLst>
                    <a:ext uri="{9D8B030D-6E8A-4147-A177-3AD203B41FA5}">
                      <a16:colId xmlns:a16="http://schemas.microsoft.com/office/drawing/2014/main" val="1795733886"/>
                    </a:ext>
                  </a:extLst>
                </a:gridCol>
              </a:tblGrid>
              <a:tr h="4383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44546A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Tangazdasági tevékenységből származó bevétel növelése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Eredményesség alakulása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4223582"/>
                  </a:ext>
                </a:extLst>
              </a:tr>
            </a:tbl>
          </a:graphicData>
        </a:graphic>
      </p:graphicFrame>
      <p:sp>
        <p:nvSpPr>
          <p:cNvPr id="42" name="Szövegdoboz 41"/>
          <p:cNvSpPr txBox="1"/>
          <p:nvPr/>
        </p:nvSpPr>
        <p:spPr>
          <a:xfrm>
            <a:off x="6562438" y="921854"/>
            <a:ext cx="13350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50" cap="small" dirty="0">
                <a:latin typeface="Palatino Linotype" panose="02040502050505030304" pitchFamily="18" charset="0"/>
              </a:rPr>
              <a:t>FŐ indikátorok</a:t>
            </a:r>
          </a:p>
        </p:txBody>
      </p:sp>
      <p:graphicFrame>
        <p:nvGraphicFramePr>
          <p:cNvPr id="43" name="Táblázat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997780"/>
              </p:ext>
            </p:extLst>
          </p:nvPr>
        </p:nvGraphicFramePr>
        <p:xfrm>
          <a:off x="2964078" y="2206629"/>
          <a:ext cx="6096000" cy="3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880">
                  <a:extLst>
                    <a:ext uri="{9D8B030D-6E8A-4147-A177-3AD203B41FA5}">
                      <a16:colId xmlns:a16="http://schemas.microsoft.com/office/drawing/2014/main" val="1661906885"/>
                    </a:ext>
                  </a:extLst>
                </a:gridCol>
                <a:gridCol w="3362120">
                  <a:extLst>
                    <a:ext uri="{9D8B030D-6E8A-4147-A177-3AD203B41FA5}">
                      <a16:colId xmlns:a16="http://schemas.microsoft.com/office/drawing/2014/main" val="1795733886"/>
                    </a:ext>
                  </a:extLst>
                </a:gridCol>
              </a:tblGrid>
              <a:tr h="1296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Fejlesztési együttműködés kialakítása a hazai agrárgazdaság fő szereplőivel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Együttműködések száma a hazai agrárgazdaság fő szereplőivel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5458893"/>
                  </a:ext>
                </a:extLst>
              </a:tr>
            </a:tbl>
          </a:graphicData>
        </a:graphic>
      </p:graphicFrame>
      <p:graphicFrame>
        <p:nvGraphicFramePr>
          <p:cNvPr id="44" name="Táblázat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936190"/>
              </p:ext>
            </p:extLst>
          </p:nvPr>
        </p:nvGraphicFramePr>
        <p:xfrm>
          <a:off x="2993080" y="3254622"/>
          <a:ext cx="6096000" cy="3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880">
                  <a:extLst>
                    <a:ext uri="{9D8B030D-6E8A-4147-A177-3AD203B41FA5}">
                      <a16:colId xmlns:a16="http://schemas.microsoft.com/office/drawing/2014/main" val="1661906885"/>
                    </a:ext>
                  </a:extLst>
                </a:gridCol>
                <a:gridCol w="3362120">
                  <a:extLst>
                    <a:ext uri="{9D8B030D-6E8A-4147-A177-3AD203B41FA5}">
                      <a16:colId xmlns:a16="http://schemas.microsoft.com/office/drawing/2014/main" val="1795733886"/>
                    </a:ext>
                  </a:extLst>
                </a:gridCol>
              </a:tblGrid>
              <a:tr h="264129"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hu-HU" sz="800" b="1" kern="120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Szükséges humán erőforrások megszerzése, megtartása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Tervezett létszámtól való eltérés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671436"/>
                  </a:ext>
                </a:extLst>
              </a:tr>
            </a:tbl>
          </a:graphicData>
        </a:graphic>
      </p:graphicFrame>
      <p:graphicFrame>
        <p:nvGraphicFramePr>
          <p:cNvPr id="46" name="Táblázat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808314"/>
              </p:ext>
            </p:extLst>
          </p:nvPr>
        </p:nvGraphicFramePr>
        <p:xfrm>
          <a:off x="2964756" y="4264026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880">
                  <a:extLst>
                    <a:ext uri="{9D8B030D-6E8A-4147-A177-3AD203B41FA5}">
                      <a16:colId xmlns:a16="http://schemas.microsoft.com/office/drawing/2014/main" val="1661906885"/>
                    </a:ext>
                  </a:extLst>
                </a:gridCol>
                <a:gridCol w="3362120">
                  <a:extLst>
                    <a:ext uri="{9D8B030D-6E8A-4147-A177-3AD203B41FA5}">
                      <a16:colId xmlns:a16="http://schemas.microsoft.com/office/drawing/2014/main" val="17957338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hu-HU" sz="800" b="1" kern="120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Eszközpark fejlesztése jelenleg és jövőben meglévő szinergiák hasznosításával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Beszerzett eszközök száma és azok értéke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241673"/>
                  </a:ext>
                </a:extLst>
              </a:tr>
            </a:tbl>
          </a:graphicData>
        </a:graphic>
      </p:graphicFrame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881C-B4B5-42A6-B8BC-0A827757A2AA}" type="slidenum">
              <a:rPr lang="hu-HU" smtClean="0"/>
              <a:t>10</a:t>
            </a:fld>
            <a:endParaRPr lang="hu-HU"/>
          </a:p>
        </p:txBody>
      </p:sp>
      <p:grpSp>
        <p:nvGrpSpPr>
          <p:cNvPr id="48" name="Csoportba foglalás 47"/>
          <p:cNvGrpSpPr/>
          <p:nvPr/>
        </p:nvGrpSpPr>
        <p:grpSpPr>
          <a:xfrm>
            <a:off x="282486" y="396873"/>
            <a:ext cx="542790" cy="441386"/>
            <a:chOff x="7952509" y="617393"/>
            <a:chExt cx="604988" cy="526444"/>
          </a:xfrm>
        </p:grpSpPr>
        <p:pic>
          <p:nvPicPr>
            <p:cNvPr id="59" name="Picture 8" descr="Doctor Icon Royalty-Free Images, Stock Photos &amp; Pictures | Shutterstock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006" t="20243" r="26754" b="28151"/>
            <a:stretch/>
          </p:blipFill>
          <p:spPr bwMode="auto">
            <a:xfrm>
              <a:off x="8174472" y="617393"/>
              <a:ext cx="200075" cy="2408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0" name="Picture 16" descr="Pig photo3idea_studio Lineal icon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1920" y="858260"/>
              <a:ext cx="285577" cy="2855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Kép 61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7952509" y="858260"/>
              <a:ext cx="240237" cy="2408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5542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0"/>
            <a:ext cx="69734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cap="small" dirty="0">
                <a:latin typeface="Palatino Linotype" panose="02040502050505030304" pitchFamily="18" charset="0"/>
              </a:rPr>
              <a:t>A </a:t>
            </a:r>
            <a:r>
              <a:rPr lang="hu-HU" sz="1600" b="1" cap="small" dirty="0" err="1">
                <a:latin typeface="Palatino Linotype" panose="02040502050505030304" pitchFamily="18" charset="0"/>
              </a:rPr>
              <a:t>Balanced</a:t>
            </a:r>
            <a:r>
              <a:rPr lang="hu-HU" sz="1600" b="1" cap="small" dirty="0">
                <a:latin typeface="Palatino Linotype" panose="02040502050505030304" pitchFamily="18" charset="0"/>
              </a:rPr>
              <a:t> </a:t>
            </a:r>
            <a:r>
              <a:rPr lang="hu-HU" sz="1600" b="1" cap="small" dirty="0" err="1">
                <a:latin typeface="Palatino Linotype" panose="02040502050505030304" pitchFamily="18" charset="0"/>
              </a:rPr>
              <a:t>Scorecard</a:t>
            </a:r>
            <a:r>
              <a:rPr lang="hu-HU" sz="1600" b="1" cap="small" dirty="0">
                <a:latin typeface="Palatino Linotype" panose="02040502050505030304" pitchFamily="18" charset="0"/>
              </a:rPr>
              <a:t>, mint stratégiai irányítási rendszer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881C-B4B5-42A6-B8BC-0A827757A2AA}" type="slidenum">
              <a:rPr lang="hu-HU" smtClean="0"/>
              <a:t>2</a:t>
            </a:fld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391283" y="666421"/>
            <a:ext cx="8312450" cy="660125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12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A </a:t>
            </a:r>
            <a:r>
              <a:rPr lang="hu-HU" sz="1200" b="1" dirty="0" err="1">
                <a:solidFill>
                  <a:schemeClr val="bg1"/>
                </a:solidFill>
                <a:latin typeface="Palatino Linotype" panose="02040502050505030304" pitchFamily="18" charset="0"/>
              </a:rPr>
              <a:t>Balanced</a:t>
            </a:r>
            <a:r>
              <a:rPr lang="hu-HU" sz="12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 </a:t>
            </a:r>
            <a:r>
              <a:rPr lang="hu-HU" sz="1200" b="1" dirty="0" err="1">
                <a:solidFill>
                  <a:schemeClr val="bg1"/>
                </a:solidFill>
                <a:latin typeface="Palatino Linotype" panose="02040502050505030304" pitchFamily="18" charset="0"/>
              </a:rPr>
              <a:t>Scorecard</a:t>
            </a:r>
            <a:r>
              <a:rPr lang="hu-HU" sz="12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 egy a stratégiai tervezésben és menedzsmentben széles körben alkalmazott irányítási rendszer, amely a hatékony teljesítménymérés érdekében mutatószámokat rendel a stratégiai célokhoz.</a:t>
            </a:r>
          </a:p>
        </p:txBody>
      </p:sp>
      <p:sp>
        <p:nvSpPr>
          <p:cNvPr id="9" name="Téglalap 8"/>
          <p:cNvSpPr/>
          <p:nvPr/>
        </p:nvSpPr>
        <p:spPr>
          <a:xfrm>
            <a:off x="391283" y="1492909"/>
            <a:ext cx="8312450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1100" dirty="0">
                <a:latin typeface="Palatino Linotype" panose="02040502050505030304" pitchFamily="18" charset="0"/>
              </a:rPr>
              <a:t>A </a:t>
            </a:r>
            <a:r>
              <a:rPr lang="hu-HU" sz="1100" dirty="0" err="1">
                <a:latin typeface="Palatino Linotype" panose="02040502050505030304" pitchFamily="18" charset="0"/>
              </a:rPr>
              <a:t>Balanced</a:t>
            </a:r>
            <a:r>
              <a:rPr lang="hu-HU" sz="1100" dirty="0">
                <a:latin typeface="Palatino Linotype" panose="02040502050505030304" pitchFamily="18" charset="0"/>
              </a:rPr>
              <a:t> </a:t>
            </a:r>
            <a:r>
              <a:rPr lang="hu-HU" sz="1100" dirty="0" err="1">
                <a:latin typeface="Palatino Linotype" panose="02040502050505030304" pitchFamily="18" charset="0"/>
              </a:rPr>
              <a:t>Scorecard</a:t>
            </a:r>
            <a:r>
              <a:rPr lang="hu-HU" sz="1100" dirty="0">
                <a:latin typeface="Palatino Linotype" panose="02040502050505030304" pitchFamily="18" charset="0"/>
              </a:rPr>
              <a:t> (BSC) módszertant ismertető publikációját 1992-ben tette közzé Robert S. Kaplan és David P. Norton a Harvard Business </a:t>
            </a:r>
            <a:r>
              <a:rPr lang="hu-HU" sz="1100" dirty="0" err="1">
                <a:latin typeface="Palatino Linotype" panose="02040502050505030304" pitchFamily="18" charset="0"/>
              </a:rPr>
              <a:t>Review</a:t>
            </a:r>
            <a:r>
              <a:rPr lang="hu-HU" sz="1100" dirty="0">
                <a:latin typeface="Palatino Linotype" panose="02040502050505030304" pitchFamily="18" charset="0"/>
              </a:rPr>
              <a:t> tudományos szaklapban. A módszertan és annak továbbfejlesztett változatai azóta is nagy népszerűségnek örvendenek: az elmúlt évtizedekben világszerte számos iparág vállalatai alkalmazták sikerrel az üzleti teljesítményük fejlesztésére. </a:t>
            </a:r>
          </a:p>
          <a:p>
            <a:pPr algn="just">
              <a:spcBef>
                <a:spcPts val="600"/>
              </a:spcBef>
            </a:pPr>
            <a:r>
              <a:rPr lang="hu-HU" sz="1100" b="1" i="1" dirty="0">
                <a:latin typeface="Palatino Linotype" panose="02040502050505030304" pitchFamily="18" charset="0"/>
              </a:rPr>
              <a:t>A </a:t>
            </a:r>
            <a:r>
              <a:rPr lang="hu-HU" sz="1100" b="1" i="1" dirty="0" err="1">
                <a:latin typeface="Palatino Linotype" panose="02040502050505030304" pitchFamily="18" charset="0"/>
              </a:rPr>
              <a:t>Balanced</a:t>
            </a:r>
            <a:r>
              <a:rPr lang="hu-HU" sz="1100" b="1" i="1" dirty="0">
                <a:latin typeface="Palatino Linotype" panose="02040502050505030304" pitchFamily="18" charset="0"/>
              </a:rPr>
              <a:t> </a:t>
            </a:r>
            <a:r>
              <a:rPr lang="hu-HU" sz="1100" b="1" i="1" dirty="0" err="1">
                <a:latin typeface="Palatino Linotype" panose="02040502050505030304" pitchFamily="18" charset="0"/>
              </a:rPr>
              <a:t>Scorecard</a:t>
            </a:r>
            <a:r>
              <a:rPr lang="hu-HU" sz="1100" b="1" i="1" dirty="0">
                <a:latin typeface="Palatino Linotype" panose="02040502050505030304" pitchFamily="18" charset="0"/>
              </a:rPr>
              <a:t> módszertan mutatószámok alkalmazásával, 4 különböző aspektusból átfogóan vizsgálja a vállalati teljesítmény hatótényezőit és alakulását. </a:t>
            </a:r>
          </a:p>
        </p:txBody>
      </p:sp>
      <p:sp>
        <p:nvSpPr>
          <p:cNvPr id="10" name="Téglalap 9"/>
          <p:cNvSpPr/>
          <p:nvPr/>
        </p:nvSpPr>
        <p:spPr>
          <a:xfrm>
            <a:off x="492883" y="2919729"/>
            <a:ext cx="2411184" cy="795153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1200" b="1" cap="small" dirty="0">
                <a:solidFill>
                  <a:schemeClr val="bg1"/>
                </a:solidFill>
                <a:latin typeface="Palatino Linotype" panose="02040502050505030304" pitchFamily="18" charset="0"/>
              </a:rPr>
              <a:t>Pénzügyi mutatók</a:t>
            </a:r>
          </a:p>
        </p:txBody>
      </p:sp>
      <p:sp>
        <p:nvSpPr>
          <p:cNvPr id="11" name="Téglalap 10"/>
          <p:cNvSpPr/>
          <p:nvPr/>
        </p:nvSpPr>
        <p:spPr>
          <a:xfrm>
            <a:off x="3200520" y="2919729"/>
            <a:ext cx="5410203" cy="3300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1200" b="1" cap="small" dirty="0">
                <a:solidFill>
                  <a:schemeClr val="bg1"/>
                </a:solidFill>
                <a:latin typeface="Palatino Linotype" panose="02040502050505030304" pitchFamily="18" charset="0"/>
              </a:rPr>
              <a:t>Működési mutatók</a:t>
            </a:r>
          </a:p>
        </p:txBody>
      </p:sp>
      <p:sp>
        <p:nvSpPr>
          <p:cNvPr id="12" name="Téglalap 11"/>
          <p:cNvSpPr/>
          <p:nvPr/>
        </p:nvSpPr>
        <p:spPr>
          <a:xfrm>
            <a:off x="420254" y="3675353"/>
            <a:ext cx="2624450" cy="660125"/>
          </a:xfrm>
          <a:prstGeom prst="rect">
            <a:avLst/>
          </a:prstGeom>
          <a:noFill/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1200" i="1" dirty="0">
                <a:latin typeface="Palatino Linotype" panose="02040502050505030304" pitchFamily="18" charset="0"/>
              </a:rPr>
              <a:t>A múltbeli intézkedések eredményességéről informálnak</a:t>
            </a:r>
          </a:p>
        </p:txBody>
      </p:sp>
      <p:sp>
        <p:nvSpPr>
          <p:cNvPr id="13" name="Téglalap 12"/>
          <p:cNvSpPr/>
          <p:nvPr/>
        </p:nvSpPr>
        <p:spPr>
          <a:xfrm>
            <a:off x="3200521" y="3325472"/>
            <a:ext cx="1475246" cy="38941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u-HU" sz="1200" dirty="0">
                <a:latin typeface="Palatino Linotype" panose="02040502050505030304" pitchFamily="18" charset="0"/>
              </a:rPr>
              <a:t>Vevői elégedettség</a:t>
            </a:r>
          </a:p>
        </p:txBody>
      </p:sp>
      <p:sp>
        <p:nvSpPr>
          <p:cNvPr id="14" name="Téglalap 13"/>
          <p:cNvSpPr/>
          <p:nvPr/>
        </p:nvSpPr>
        <p:spPr>
          <a:xfrm>
            <a:off x="4800144" y="3325471"/>
            <a:ext cx="1354667" cy="3894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u-HU" sz="1200" dirty="0">
                <a:latin typeface="Palatino Linotype" panose="02040502050505030304" pitchFamily="18" charset="0"/>
              </a:rPr>
              <a:t>Belső folyamatok</a:t>
            </a:r>
          </a:p>
        </p:txBody>
      </p:sp>
      <p:sp>
        <p:nvSpPr>
          <p:cNvPr id="15" name="Téglalap 14"/>
          <p:cNvSpPr/>
          <p:nvPr/>
        </p:nvSpPr>
        <p:spPr>
          <a:xfrm>
            <a:off x="6279188" y="3325471"/>
            <a:ext cx="2336922" cy="38941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u-HU" sz="1200" dirty="0">
                <a:latin typeface="Palatino Linotype" panose="02040502050505030304" pitchFamily="18" charset="0"/>
              </a:rPr>
              <a:t>Szervezeti innováció és fejlődés</a:t>
            </a:r>
          </a:p>
        </p:txBody>
      </p:sp>
      <p:sp>
        <p:nvSpPr>
          <p:cNvPr id="16" name="Téglalap 15"/>
          <p:cNvSpPr/>
          <p:nvPr/>
        </p:nvSpPr>
        <p:spPr>
          <a:xfrm>
            <a:off x="3512155" y="3700755"/>
            <a:ext cx="4786932" cy="660125"/>
          </a:xfrm>
          <a:prstGeom prst="rect">
            <a:avLst/>
          </a:prstGeom>
          <a:noFill/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1200" i="1" dirty="0">
                <a:latin typeface="Palatino Linotype" panose="02040502050505030304" pitchFamily="18" charset="0"/>
              </a:rPr>
              <a:t>A jövőbeli pénzügyi teljesítményt befolyásolják</a:t>
            </a:r>
          </a:p>
        </p:txBody>
      </p:sp>
      <p:sp>
        <p:nvSpPr>
          <p:cNvPr id="17" name="Téglalap 16"/>
          <p:cNvSpPr/>
          <p:nvPr/>
        </p:nvSpPr>
        <p:spPr>
          <a:xfrm>
            <a:off x="391283" y="2808324"/>
            <a:ext cx="2597450" cy="150175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 sz="1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Téglalap 17"/>
          <p:cNvSpPr/>
          <p:nvPr/>
        </p:nvSpPr>
        <p:spPr>
          <a:xfrm>
            <a:off x="3107723" y="2808323"/>
            <a:ext cx="5596010" cy="150175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 sz="1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391283" y="4348219"/>
            <a:ext cx="842251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sz="1100" dirty="0">
              <a:latin typeface="Palatino Linotype" panose="02040502050505030304" pitchFamily="18" charset="0"/>
            </a:endParaRPr>
          </a:p>
          <a:p>
            <a:pPr>
              <a:spcAft>
                <a:spcPts val="1200"/>
              </a:spcAft>
            </a:pPr>
            <a:r>
              <a:rPr lang="hu-HU" sz="1100" b="1" dirty="0">
                <a:latin typeface="Palatino Linotype" panose="02040502050505030304" pitchFamily="18" charset="0"/>
              </a:rPr>
              <a:t>A BSC alkalmazásának előnyei:</a:t>
            </a:r>
          </a:p>
          <a:p>
            <a:pPr marL="171450" indent="-17145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hu-HU" sz="1100" dirty="0">
                <a:latin typeface="Palatino Linotype" panose="02040502050505030304" pitchFamily="18" charset="0"/>
              </a:rPr>
              <a:t>A stratégiát és a víziót állítja a középpontba;</a:t>
            </a:r>
          </a:p>
          <a:p>
            <a:pPr marL="171450" indent="-171450" algn="just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hu-HU" sz="1100" dirty="0">
                <a:latin typeface="Palatino Linotype" panose="02040502050505030304" pitchFamily="18" charset="0"/>
              </a:rPr>
              <a:t>Átfogó képet ad, mivel holisztikus megközelítést alkalmazva a pénzügyi nézőpont mellett az üzleti teljesítményt befolyásoló egyéb működési szempontokat is vizsgálja;</a:t>
            </a:r>
          </a:p>
          <a:p>
            <a:pPr marL="171450" indent="-17145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hu-HU" sz="1100" dirty="0">
                <a:latin typeface="Palatino Linotype" panose="02040502050505030304" pitchFamily="18" charset="0"/>
              </a:rPr>
              <a:t>Gyorsan és könnyen átlátható a stratégiaalkotásban és annak végrehajtásban résztvevő felek számára egyaránt;</a:t>
            </a:r>
          </a:p>
          <a:p>
            <a:pPr marL="171450" indent="-17145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hu-HU" sz="1100" dirty="0">
                <a:latin typeface="Palatino Linotype" panose="02040502050505030304" pitchFamily="18" charset="0"/>
              </a:rPr>
              <a:t>Vizsgálja az alkalmazott mutatók közötti összefüggéseket, így informál a döntések vállalati szintű lehetséges hatásairól;</a:t>
            </a:r>
          </a:p>
          <a:p>
            <a:pPr marL="171450" indent="-17145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hu-HU" sz="1100" dirty="0">
                <a:latin typeface="Palatino Linotype" panose="02040502050505030304" pitchFamily="18" charset="0"/>
              </a:rPr>
              <a:t>Motivál az alkalmazott indikátorok számának kezelhető szinten tartására;</a:t>
            </a:r>
          </a:p>
          <a:p>
            <a:pPr marL="171450" indent="-17145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hu-HU" sz="1100" dirty="0">
                <a:latin typeface="Palatino Linotype" panose="02040502050505030304" pitchFamily="18" charset="0"/>
              </a:rPr>
              <a:t>Segít lebontani a stratégia célokat operatív szintre és konkrét akciók végrehajtását indukálja;</a:t>
            </a:r>
          </a:p>
          <a:p>
            <a:pPr marL="171450" indent="-17145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hu-HU" sz="1100" dirty="0">
                <a:latin typeface="Palatino Linotype" panose="02040502050505030304" pitchFamily="18" charset="0"/>
              </a:rPr>
              <a:t>Alkalmazásával mérhető és nyomon követhető a stratégiai célok teljesülésének és az ezekre ható tényezők alakulása. </a:t>
            </a:r>
          </a:p>
        </p:txBody>
      </p:sp>
    </p:spTree>
    <p:extLst>
      <p:ext uri="{BB962C8B-B14F-4D97-AF65-F5344CB8AC3E}">
        <p14:creationId xmlns:p14="http://schemas.microsoft.com/office/powerpoint/2010/main" val="127391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0"/>
            <a:ext cx="69734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cap="small" dirty="0">
                <a:latin typeface="Palatino Linotype" panose="02040502050505030304" pitchFamily="18" charset="0"/>
              </a:rPr>
              <a:t>BSC módszertan alkalmazása egyetemeken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881C-B4B5-42A6-B8BC-0A827757A2AA}" type="slidenum">
              <a:rPr lang="hu-HU" smtClean="0"/>
              <a:t>3</a:t>
            </a:fld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382452" y="476850"/>
            <a:ext cx="8117840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hu-HU" sz="1100" b="1" dirty="0">
                <a:latin typeface="Palatino Linotype" panose="02040502050505030304" pitchFamily="18" charset="0"/>
              </a:rPr>
              <a:t>A </a:t>
            </a:r>
            <a:r>
              <a:rPr lang="hu-HU" sz="1100" b="1" dirty="0" err="1">
                <a:latin typeface="Palatino Linotype" panose="02040502050505030304" pitchFamily="18" charset="0"/>
              </a:rPr>
              <a:t>Balanced</a:t>
            </a:r>
            <a:r>
              <a:rPr lang="hu-HU" sz="1100" b="1" dirty="0">
                <a:latin typeface="Palatino Linotype" panose="02040502050505030304" pitchFamily="18" charset="0"/>
              </a:rPr>
              <a:t> </a:t>
            </a:r>
            <a:r>
              <a:rPr lang="hu-HU" sz="1100" b="1" dirty="0" err="1">
                <a:latin typeface="Palatino Linotype" panose="02040502050505030304" pitchFamily="18" charset="0"/>
              </a:rPr>
              <a:t>Scorecard</a:t>
            </a:r>
            <a:r>
              <a:rPr lang="hu-HU" sz="1100" b="1" dirty="0">
                <a:latin typeface="Palatino Linotype" panose="02040502050505030304" pitchFamily="18" charset="0"/>
              </a:rPr>
              <a:t> módszertan alkalmazása az egyetemi stratégiai menedzsmentben különösen indokolt:</a:t>
            </a:r>
          </a:p>
          <a:p>
            <a:pPr marL="171450" indent="-171450" algn="just">
              <a:spcBef>
                <a:spcPts val="6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hu-HU" sz="1100" dirty="0">
                <a:latin typeface="Palatino Linotype" panose="02040502050505030304" pitchFamily="18" charset="0"/>
              </a:rPr>
              <a:t>Alkalmazkodási szükséglet a bizonytalan, gyorsan változó politikai, gazdasági, szociális, technológia, környezethez, valamint szociokulturális, oktatási és környezetvédelmi trendekhez;</a:t>
            </a:r>
          </a:p>
          <a:p>
            <a:pPr marL="171450" indent="-171450" algn="just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hu-HU" sz="1100" dirty="0">
                <a:latin typeface="Palatino Linotype" panose="02040502050505030304" pitchFamily="18" charset="0"/>
              </a:rPr>
              <a:t>Növekvő elvárás az egyetemi működés érintettjei részéről az átlátható és elszámoltatható működést, valamint döntéshozatalt illetően;</a:t>
            </a:r>
          </a:p>
          <a:p>
            <a:pPr marL="171450" indent="-171450" algn="just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hu-HU" sz="1100" dirty="0">
                <a:latin typeface="Palatino Linotype" panose="02040502050505030304" pitchFamily="18" charset="0"/>
              </a:rPr>
              <a:t>Modellváltás –  az alapítványi finanszírozás térhódítása és „vállalkozó egyetem” koncepció növekvő népszerűsége;</a:t>
            </a:r>
          </a:p>
          <a:p>
            <a:pPr marL="171450" indent="-171450" algn="just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hu-HU" sz="1100" dirty="0">
                <a:latin typeface="Palatino Linotype" panose="02040502050505030304" pitchFamily="18" charset="0"/>
              </a:rPr>
              <a:t>Az oktatás mellett jellemzően több különféle alaptevékenység, amelyek bizonyos mértékű kölcsönhatásban vannak egymással</a:t>
            </a:r>
          </a:p>
          <a:p>
            <a:endParaRPr lang="hu-HU" sz="1100" dirty="0">
              <a:latin typeface="Palatino Linotype" panose="02040502050505030304" pitchFamily="18" charset="0"/>
            </a:endParaRPr>
          </a:p>
          <a:p>
            <a:endParaRPr lang="hu-HU" sz="1100" dirty="0">
              <a:latin typeface="Palatino Linotype" panose="02040502050505030304" pitchFamily="18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382452" y="2309815"/>
            <a:ext cx="8117840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1100" dirty="0">
                <a:latin typeface="Palatino Linotype" panose="02040502050505030304" pitchFamily="18" charset="0"/>
              </a:rPr>
              <a:t>Ennek megfelelően számos gyakorlati példa és kapcsolódó tanulmány található a BSC egyetemi alkalmazására a nemzetközi szakirodalomban, amelyek jellemzően a Kaplan-Norton féle eredeti modell továbbfejlesztett, egyetemi sajátosságokat jobban kezelni képes verziói. Néhány példa az ezek által alkalmazott nézőpontokra (</a:t>
            </a:r>
            <a:r>
              <a:rPr lang="hu-HU" sz="1100" dirty="0" err="1">
                <a:latin typeface="Palatino Linotype" panose="02040502050505030304" pitchFamily="18" charset="0"/>
              </a:rPr>
              <a:t>Fijałkowska-Oliveira</a:t>
            </a:r>
            <a:r>
              <a:rPr lang="hu-HU" sz="1100" dirty="0">
                <a:latin typeface="Palatino Linotype" panose="02040502050505030304" pitchFamily="18" charset="0"/>
              </a:rPr>
              <a:t>; 2018)**:</a:t>
            </a:r>
          </a:p>
          <a:p>
            <a:pPr algn="just"/>
            <a:endParaRPr lang="hu-HU" sz="1200" dirty="0">
              <a:latin typeface="Palatino Linotype" panose="02040502050505030304" pitchFamily="18" charset="0"/>
            </a:endParaRPr>
          </a:p>
          <a:p>
            <a:pPr algn="just"/>
            <a:endParaRPr lang="hu-HU" sz="1200" dirty="0">
              <a:latin typeface="Palatino Linotype" panose="02040502050505030304" pitchFamily="18" charset="0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769536" y="3002569"/>
            <a:ext cx="2880000" cy="428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11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Ohio </a:t>
            </a:r>
            <a:r>
              <a:rPr lang="hu-HU" sz="1100" b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State</a:t>
            </a:r>
            <a:r>
              <a:rPr lang="hu-HU" sz="11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 University</a:t>
            </a:r>
          </a:p>
        </p:txBody>
      </p:sp>
      <p:sp>
        <p:nvSpPr>
          <p:cNvPr id="12" name="Téglalap 11"/>
          <p:cNvSpPr/>
          <p:nvPr/>
        </p:nvSpPr>
        <p:spPr>
          <a:xfrm>
            <a:off x="769536" y="3457613"/>
            <a:ext cx="2880000" cy="94631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73050" indent="-228600">
              <a:buFont typeface="+mj-lt"/>
              <a:buAutoNum type="arabicParenR"/>
            </a:pPr>
            <a:r>
              <a:rPr lang="hu-HU" sz="1100" dirty="0">
                <a:latin typeface="Palatino Linotype" panose="02040502050505030304" pitchFamily="18" charset="0"/>
              </a:rPr>
              <a:t>Hallgatói tanulmányok</a:t>
            </a:r>
          </a:p>
          <a:p>
            <a:pPr marL="273050" indent="-228600">
              <a:buFont typeface="+mj-lt"/>
              <a:buAutoNum type="arabicParenR"/>
            </a:pPr>
            <a:r>
              <a:rPr lang="hu-HU" sz="1100" dirty="0">
                <a:latin typeface="Palatino Linotype" panose="02040502050505030304" pitchFamily="18" charset="0"/>
              </a:rPr>
              <a:t>Akadémiai kiválóság</a:t>
            </a:r>
          </a:p>
          <a:p>
            <a:pPr marL="273050" indent="-228600">
              <a:buFont typeface="+mj-lt"/>
              <a:buAutoNum type="arabicParenR"/>
            </a:pPr>
            <a:r>
              <a:rPr lang="hu-HU" sz="1100" dirty="0">
                <a:latin typeface="Palatino Linotype" panose="02040502050505030304" pitchFamily="18" charset="0"/>
              </a:rPr>
              <a:t>Erőforrás menedzsment</a:t>
            </a:r>
          </a:p>
          <a:p>
            <a:pPr marL="273050" indent="-228600">
              <a:buFont typeface="+mj-lt"/>
              <a:buAutoNum type="arabicParenR"/>
            </a:pPr>
            <a:r>
              <a:rPr lang="hu-HU" sz="1100" dirty="0">
                <a:latin typeface="Palatino Linotype" panose="02040502050505030304" pitchFamily="18" charset="0"/>
              </a:rPr>
              <a:t>Közösségi elkötelezettség és elérés</a:t>
            </a:r>
          </a:p>
          <a:p>
            <a:pPr marL="273050" indent="-228600">
              <a:buFont typeface="+mj-lt"/>
              <a:buAutoNum type="arabicParenR"/>
            </a:pPr>
            <a:r>
              <a:rPr lang="hu-HU" sz="1100" dirty="0">
                <a:latin typeface="Palatino Linotype" panose="02040502050505030304" pitchFamily="18" charset="0"/>
              </a:rPr>
              <a:t>Közösségi sokszínűség</a:t>
            </a:r>
          </a:p>
        </p:txBody>
      </p:sp>
      <p:sp>
        <p:nvSpPr>
          <p:cNvPr id="13" name="Téglalap 12"/>
          <p:cNvSpPr/>
          <p:nvPr/>
        </p:nvSpPr>
        <p:spPr>
          <a:xfrm>
            <a:off x="4626242" y="3002569"/>
            <a:ext cx="2880000" cy="428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1100" b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Wisconsin-Stout</a:t>
            </a:r>
            <a:r>
              <a:rPr lang="hu-HU" sz="11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 University</a:t>
            </a:r>
          </a:p>
        </p:txBody>
      </p:sp>
      <p:sp>
        <p:nvSpPr>
          <p:cNvPr id="14" name="Téglalap 13"/>
          <p:cNvSpPr/>
          <p:nvPr/>
        </p:nvSpPr>
        <p:spPr>
          <a:xfrm>
            <a:off x="4626242" y="3457613"/>
            <a:ext cx="2880000" cy="9463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73050" indent="-190500">
              <a:buFont typeface="+mj-lt"/>
              <a:buAutoNum type="arabicParenR"/>
            </a:pPr>
            <a:r>
              <a:rPr lang="hu-HU" sz="1100" dirty="0">
                <a:latin typeface="Palatino Linotype" panose="02040502050505030304" pitchFamily="18" charset="0"/>
              </a:rPr>
              <a:t>Hallgatói tanulmányok</a:t>
            </a:r>
          </a:p>
          <a:p>
            <a:pPr marL="273050" indent="-190500">
              <a:buFont typeface="+mj-lt"/>
              <a:buAutoNum type="arabicParenR"/>
            </a:pPr>
            <a:r>
              <a:rPr lang="hu-HU" sz="1100" dirty="0">
                <a:latin typeface="Palatino Linotype" panose="02040502050505030304" pitchFamily="18" charset="0"/>
              </a:rPr>
              <a:t>Hallgatók és érintettek</a:t>
            </a:r>
          </a:p>
          <a:p>
            <a:pPr marL="273050" indent="-190500">
              <a:buFont typeface="+mj-lt"/>
              <a:buAutoNum type="arabicParenR"/>
            </a:pPr>
            <a:r>
              <a:rPr lang="hu-HU" sz="1100" dirty="0">
                <a:latin typeface="Palatino Linotype" panose="02040502050505030304" pitchFamily="18" charset="0"/>
              </a:rPr>
              <a:t>Pénzügy</a:t>
            </a:r>
          </a:p>
          <a:p>
            <a:pPr marL="273050" indent="-190500">
              <a:buFont typeface="+mj-lt"/>
              <a:buAutoNum type="arabicParenR"/>
            </a:pPr>
            <a:r>
              <a:rPr lang="hu-HU" sz="1100" dirty="0">
                <a:latin typeface="Palatino Linotype" panose="02040502050505030304" pitchFamily="18" charset="0"/>
              </a:rPr>
              <a:t>Fakultás és kapcsolódó személyzet</a:t>
            </a:r>
          </a:p>
          <a:p>
            <a:pPr marL="273050" indent="-190500">
              <a:buFont typeface="+mj-lt"/>
              <a:buAutoNum type="arabicParenR"/>
            </a:pPr>
            <a:r>
              <a:rPr lang="hu-HU" sz="1100" dirty="0">
                <a:latin typeface="Palatino Linotype" panose="02040502050505030304" pitchFamily="18" charset="0"/>
              </a:rPr>
              <a:t>Szervezeti hatékonyság</a:t>
            </a:r>
          </a:p>
        </p:txBody>
      </p:sp>
      <p:sp>
        <p:nvSpPr>
          <p:cNvPr id="15" name="Téglalap 14"/>
          <p:cNvSpPr/>
          <p:nvPr/>
        </p:nvSpPr>
        <p:spPr>
          <a:xfrm>
            <a:off x="5247757" y="4573439"/>
            <a:ext cx="2880000" cy="4285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11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Imperial College London</a:t>
            </a:r>
          </a:p>
        </p:txBody>
      </p:sp>
      <p:sp>
        <p:nvSpPr>
          <p:cNvPr id="16" name="Téglalap 15"/>
          <p:cNvSpPr/>
          <p:nvPr/>
        </p:nvSpPr>
        <p:spPr>
          <a:xfrm>
            <a:off x="5247757" y="5034653"/>
            <a:ext cx="2880000" cy="98514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73050" indent="-228600">
              <a:buFont typeface="+mj-lt"/>
              <a:buAutoNum type="arabicParenR"/>
            </a:pPr>
            <a:r>
              <a:rPr lang="hu-HU" sz="1100" dirty="0">
                <a:latin typeface="Palatino Linotype" panose="02040502050505030304" pitchFamily="18" charset="0"/>
              </a:rPr>
              <a:t>Pénzügy</a:t>
            </a:r>
          </a:p>
          <a:p>
            <a:pPr marL="273050" indent="-228600">
              <a:buFont typeface="+mj-lt"/>
              <a:buAutoNum type="arabicParenR"/>
            </a:pPr>
            <a:r>
              <a:rPr lang="hu-HU" sz="1100" dirty="0">
                <a:latin typeface="Palatino Linotype" panose="02040502050505030304" pitchFamily="18" charset="0"/>
              </a:rPr>
              <a:t>Oktatói és hallgatói fejlődés</a:t>
            </a:r>
          </a:p>
          <a:p>
            <a:pPr marL="273050" indent="-228600">
              <a:buFont typeface="+mj-lt"/>
              <a:buAutoNum type="arabicParenR"/>
            </a:pPr>
            <a:r>
              <a:rPr lang="hu-HU" sz="1100" dirty="0">
                <a:latin typeface="Palatino Linotype" panose="02040502050505030304" pitchFamily="18" charset="0"/>
              </a:rPr>
              <a:t>Intézményi képességek</a:t>
            </a:r>
          </a:p>
          <a:p>
            <a:pPr marL="273050" indent="-228600">
              <a:buFont typeface="+mj-lt"/>
              <a:buAutoNum type="arabicParenR"/>
            </a:pPr>
            <a:r>
              <a:rPr lang="hu-HU" sz="1100" dirty="0">
                <a:latin typeface="Palatino Linotype" panose="02040502050505030304" pitchFamily="18" charset="0"/>
              </a:rPr>
              <a:t>Kutatási eredmények</a:t>
            </a:r>
          </a:p>
        </p:txBody>
      </p:sp>
      <p:sp>
        <p:nvSpPr>
          <p:cNvPr id="18" name="Téglalap 17"/>
          <p:cNvSpPr/>
          <p:nvPr/>
        </p:nvSpPr>
        <p:spPr>
          <a:xfrm>
            <a:off x="1477061" y="4573439"/>
            <a:ext cx="2880000" cy="4285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1100" b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Malcolm</a:t>
            </a:r>
            <a:r>
              <a:rPr lang="hu-HU" sz="11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hu-HU" sz="1100" b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Baldridge</a:t>
            </a:r>
            <a:r>
              <a:rPr lang="hu-HU" sz="11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 díjjal elismert</a:t>
            </a:r>
            <a:br>
              <a:rPr lang="hu-HU" sz="1100" b="1" dirty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hu-HU" sz="11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 IT egyetemek*</a:t>
            </a:r>
          </a:p>
        </p:txBody>
      </p:sp>
      <p:sp>
        <p:nvSpPr>
          <p:cNvPr id="19" name="Téglalap 18"/>
          <p:cNvSpPr/>
          <p:nvPr/>
        </p:nvSpPr>
        <p:spPr>
          <a:xfrm>
            <a:off x="1477061" y="5034653"/>
            <a:ext cx="2880000" cy="98514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73050" indent="-228600">
              <a:buFont typeface="+mj-lt"/>
              <a:buAutoNum type="arabicParenR"/>
            </a:pPr>
            <a:r>
              <a:rPr lang="hu-HU" sz="1100" dirty="0">
                <a:latin typeface="Palatino Linotype" panose="02040502050505030304" pitchFamily="18" charset="0"/>
              </a:rPr>
              <a:t>Hallgatói tanulmányok és ügyek</a:t>
            </a:r>
          </a:p>
          <a:p>
            <a:pPr marL="273050" indent="-228600">
              <a:buFont typeface="+mj-lt"/>
              <a:buAutoNum type="arabicParenR"/>
            </a:pPr>
            <a:r>
              <a:rPr lang="hu-HU" sz="1100" dirty="0">
                <a:latin typeface="Palatino Linotype" panose="02040502050505030304" pitchFamily="18" charset="0"/>
              </a:rPr>
              <a:t>Vevők</a:t>
            </a:r>
          </a:p>
          <a:p>
            <a:pPr marL="273050" indent="-228600">
              <a:buFont typeface="+mj-lt"/>
              <a:buAutoNum type="arabicParenR"/>
            </a:pPr>
            <a:r>
              <a:rPr lang="hu-HU" sz="1100" dirty="0">
                <a:latin typeface="Palatino Linotype" panose="02040502050505030304" pitchFamily="18" charset="0"/>
              </a:rPr>
              <a:t>Vezetés és szervezetirányítás</a:t>
            </a:r>
          </a:p>
          <a:p>
            <a:pPr marL="273050" indent="-228600">
              <a:buFont typeface="+mj-lt"/>
              <a:buAutoNum type="arabicParenR"/>
            </a:pPr>
            <a:r>
              <a:rPr lang="hu-HU" sz="1100" dirty="0">
                <a:latin typeface="Palatino Linotype" panose="02040502050505030304" pitchFamily="18" charset="0"/>
              </a:rPr>
              <a:t>Pénzügy</a:t>
            </a:r>
          </a:p>
        </p:txBody>
      </p:sp>
      <p:sp>
        <p:nvSpPr>
          <p:cNvPr id="20" name="Téglalap 19"/>
          <p:cNvSpPr/>
          <p:nvPr/>
        </p:nvSpPr>
        <p:spPr>
          <a:xfrm>
            <a:off x="160867" y="6190959"/>
            <a:ext cx="8530651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400"/>
              </a:spcAft>
            </a:pPr>
            <a:r>
              <a:rPr lang="hu-HU" sz="1000" i="1" dirty="0">
                <a:latin typeface="Palatino Linotype" panose="02040502050505030304" pitchFamily="18" charset="0"/>
              </a:rPr>
              <a:t>* A </a:t>
            </a:r>
            <a:r>
              <a:rPr lang="hu-HU" sz="1000" i="1" dirty="0" err="1">
                <a:latin typeface="Palatino Linotype" panose="02040502050505030304" pitchFamily="18" charset="0"/>
              </a:rPr>
              <a:t>Malcolm</a:t>
            </a:r>
            <a:r>
              <a:rPr lang="hu-HU" sz="1000" i="1" dirty="0">
                <a:latin typeface="Palatino Linotype" panose="02040502050505030304" pitchFamily="18" charset="0"/>
              </a:rPr>
              <a:t> </a:t>
            </a:r>
            <a:r>
              <a:rPr lang="hu-HU" sz="1000" i="1" dirty="0" err="1">
                <a:latin typeface="Palatino Linotype" panose="02040502050505030304" pitchFamily="18" charset="0"/>
              </a:rPr>
              <a:t>Baldridge</a:t>
            </a:r>
            <a:r>
              <a:rPr lang="hu-HU" sz="1000" i="1" dirty="0">
                <a:latin typeface="Palatino Linotype" panose="02040502050505030304" pitchFamily="18" charset="0"/>
              </a:rPr>
              <a:t> National </a:t>
            </a:r>
            <a:r>
              <a:rPr lang="hu-HU" sz="1000" i="1" dirty="0" err="1">
                <a:latin typeface="Palatino Linotype" panose="02040502050505030304" pitchFamily="18" charset="0"/>
              </a:rPr>
              <a:t>Quality</a:t>
            </a:r>
            <a:r>
              <a:rPr lang="hu-HU" sz="1000" i="1" dirty="0">
                <a:latin typeface="Palatino Linotype" panose="02040502050505030304" pitchFamily="18" charset="0"/>
              </a:rPr>
              <a:t> </a:t>
            </a:r>
            <a:r>
              <a:rPr lang="hu-HU" sz="1000" i="1" dirty="0" err="1">
                <a:latin typeface="Palatino Linotype" panose="02040502050505030304" pitchFamily="18" charset="0"/>
              </a:rPr>
              <a:t>Awarddal</a:t>
            </a:r>
            <a:r>
              <a:rPr lang="hu-HU" sz="1000" i="1" dirty="0">
                <a:latin typeface="Palatino Linotype" panose="02040502050505030304" pitchFamily="18" charset="0"/>
              </a:rPr>
              <a:t> 1987 óta díjazza az Amerikai Egyesült Államok kongresszusa </a:t>
            </a:r>
            <a:r>
              <a:rPr lang="hu-HU" sz="1000" i="1">
                <a:latin typeface="Palatino Linotype" panose="02040502050505030304" pitchFamily="18" charset="0"/>
              </a:rPr>
              <a:t>a minőségirányítási </a:t>
            </a:r>
            <a:r>
              <a:rPr lang="hu-HU" sz="1000" i="1" dirty="0">
                <a:latin typeface="Palatino Linotype" panose="02040502050505030304" pitchFamily="18" charset="0"/>
              </a:rPr>
              <a:t>rendszereket </a:t>
            </a:r>
            <a:r>
              <a:rPr lang="hu-HU" sz="1000" i="1">
                <a:latin typeface="Palatino Linotype" panose="02040502050505030304" pitchFamily="18" charset="0"/>
              </a:rPr>
              <a:t>nagy sikerrel </a:t>
            </a:r>
            <a:r>
              <a:rPr lang="hu-HU" sz="1000" i="1" dirty="0">
                <a:latin typeface="Palatino Linotype" panose="02040502050505030304" pitchFamily="18" charset="0"/>
              </a:rPr>
              <a:t>bevezető és alkalmazó szervezeteket.</a:t>
            </a:r>
          </a:p>
          <a:p>
            <a:pPr algn="just"/>
            <a:r>
              <a:rPr lang="hu-HU" sz="1000" i="1" dirty="0">
                <a:latin typeface="Palatino Linotype" panose="02040502050505030304" pitchFamily="18" charset="0"/>
              </a:rPr>
              <a:t>** Forrás: </a:t>
            </a:r>
            <a:r>
              <a:rPr lang="hu-HU" sz="1000" i="1" dirty="0" err="1">
                <a:latin typeface="Palatino Linotype" panose="02040502050505030304" pitchFamily="18" charset="0"/>
              </a:rPr>
              <a:t>Fijałkowska</a:t>
            </a:r>
            <a:r>
              <a:rPr lang="hu-HU" sz="1000" i="1" dirty="0">
                <a:latin typeface="Palatino Linotype" panose="02040502050505030304" pitchFamily="18" charset="0"/>
              </a:rPr>
              <a:t>, J., </a:t>
            </a:r>
            <a:r>
              <a:rPr lang="hu-HU" sz="1000" i="1" dirty="0" err="1">
                <a:latin typeface="Palatino Linotype" panose="02040502050505030304" pitchFamily="18" charset="0"/>
              </a:rPr>
              <a:t>Oliveira</a:t>
            </a:r>
            <a:r>
              <a:rPr lang="hu-HU" sz="1000" i="1" dirty="0">
                <a:latin typeface="Palatino Linotype" panose="02040502050505030304" pitchFamily="18" charset="0"/>
              </a:rPr>
              <a:t>, C. (2018): </a:t>
            </a:r>
            <a:r>
              <a:rPr lang="hu-HU" sz="1000" i="1" dirty="0" err="1">
                <a:latin typeface="Palatino Linotype" panose="02040502050505030304" pitchFamily="18" charset="0"/>
              </a:rPr>
              <a:t>Balanced</a:t>
            </a:r>
            <a:r>
              <a:rPr lang="hu-HU" sz="1000" i="1" dirty="0">
                <a:latin typeface="Palatino Linotype" panose="02040502050505030304" pitchFamily="18" charset="0"/>
              </a:rPr>
              <a:t> </a:t>
            </a:r>
            <a:r>
              <a:rPr lang="hu-HU" sz="1000" i="1" dirty="0" err="1">
                <a:latin typeface="Palatino Linotype" panose="02040502050505030304" pitchFamily="18" charset="0"/>
              </a:rPr>
              <a:t>Scorecard</a:t>
            </a:r>
            <a:r>
              <a:rPr lang="hu-HU" sz="1000" i="1" dirty="0">
                <a:latin typeface="Palatino Linotype" panose="02040502050505030304" pitchFamily="18" charset="0"/>
              </a:rPr>
              <a:t> </a:t>
            </a:r>
            <a:r>
              <a:rPr lang="hu-HU" sz="1000" i="1" dirty="0" err="1">
                <a:latin typeface="Palatino Linotype" panose="02040502050505030304" pitchFamily="18" charset="0"/>
              </a:rPr>
              <a:t>in</a:t>
            </a:r>
            <a:r>
              <a:rPr lang="hu-HU" sz="1000" i="1" dirty="0">
                <a:latin typeface="Palatino Linotype" panose="02040502050505030304" pitchFamily="18" charset="0"/>
              </a:rPr>
              <a:t> </a:t>
            </a:r>
            <a:r>
              <a:rPr lang="hu-HU" sz="1000" i="1" dirty="0" err="1">
                <a:latin typeface="Palatino Linotype" panose="02040502050505030304" pitchFamily="18" charset="0"/>
              </a:rPr>
              <a:t>Universities</a:t>
            </a:r>
            <a:r>
              <a:rPr lang="hu-HU" sz="1000" i="1" dirty="0">
                <a:latin typeface="Palatino Linotype" panose="02040502050505030304" pitchFamily="18" charset="0"/>
              </a:rPr>
              <a:t>; Journal of </a:t>
            </a:r>
            <a:r>
              <a:rPr lang="hu-HU" sz="1000" i="1" dirty="0" err="1">
                <a:latin typeface="Palatino Linotype" panose="02040502050505030304" pitchFamily="18" charset="0"/>
              </a:rPr>
              <a:t>Intercultural</a:t>
            </a:r>
            <a:r>
              <a:rPr lang="hu-HU" sz="1000" i="1" dirty="0">
                <a:latin typeface="Palatino Linotype" panose="02040502050505030304" pitchFamily="18" charset="0"/>
              </a:rPr>
              <a:t> Management, </a:t>
            </a:r>
            <a:r>
              <a:rPr lang="nl-NL" sz="1000" i="1" dirty="0">
                <a:latin typeface="Palatino Linotype" panose="02040502050505030304" pitchFamily="18" charset="0"/>
              </a:rPr>
              <a:t>Vol. 10</a:t>
            </a:r>
            <a:r>
              <a:rPr lang="hu-HU" sz="1000" i="1" dirty="0">
                <a:latin typeface="Palatino Linotype" panose="02040502050505030304" pitchFamily="18" charset="0"/>
              </a:rPr>
              <a:t>, </a:t>
            </a:r>
            <a:r>
              <a:rPr lang="nl-NL" sz="1000" i="1" dirty="0">
                <a:latin typeface="Palatino Linotype" panose="02040502050505030304" pitchFamily="18" charset="0"/>
              </a:rPr>
              <a:t>No. 4</a:t>
            </a:r>
            <a:r>
              <a:rPr lang="hu-HU" sz="1000" i="1" dirty="0">
                <a:latin typeface="Palatino Linotype" panose="02040502050505030304" pitchFamily="18" charset="0"/>
              </a:rPr>
              <a:t>,</a:t>
            </a:r>
            <a:r>
              <a:rPr lang="nl-NL" sz="1000" i="1" dirty="0">
                <a:latin typeface="Palatino Linotype" panose="02040502050505030304" pitchFamily="18" charset="0"/>
              </a:rPr>
              <a:t> </a:t>
            </a:r>
            <a:r>
              <a:rPr lang="hu-HU" sz="1000" i="1" dirty="0">
                <a:latin typeface="Palatino Linotype" panose="02040502050505030304" pitchFamily="18" charset="0"/>
              </a:rPr>
              <a:t>D</a:t>
            </a:r>
            <a:r>
              <a:rPr lang="nl-NL" sz="1000" i="1" dirty="0">
                <a:latin typeface="Palatino Linotype" panose="02040502050505030304" pitchFamily="18" charset="0"/>
              </a:rPr>
              <a:t>ecember 2018</a:t>
            </a:r>
            <a:r>
              <a:rPr lang="hu-HU" sz="1000" i="1" dirty="0">
                <a:latin typeface="Palatino Linotype" panose="02040502050505030304" pitchFamily="18" charset="0"/>
              </a:rPr>
              <a:t>,</a:t>
            </a:r>
            <a:r>
              <a:rPr lang="nl-NL" sz="1000" i="1" dirty="0">
                <a:latin typeface="Palatino Linotype" panose="02040502050505030304" pitchFamily="18" charset="0"/>
              </a:rPr>
              <a:t> pp. 57–83</a:t>
            </a:r>
            <a:endParaRPr lang="hu-HU" sz="1000" i="1" dirty="0">
              <a:latin typeface="Palatino Linotype" panose="02040502050505030304" pitchFamily="18" charset="0"/>
            </a:endParaRPr>
          </a:p>
          <a:p>
            <a:pPr algn="just"/>
            <a:endParaRPr lang="hu-HU" sz="1000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243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Kör 34"/>
          <p:cNvSpPr/>
          <p:nvPr/>
        </p:nvSpPr>
        <p:spPr>
          <a:xfrm>
            <a:off x="110369" y="2870895"/>
            <a:ext cx="2183823" cy="2160000"/>
          </a:xfrm>
          <a:prstGeom prst="pie">
            <a:avLst>
              <a:gd name="adj1" fmla="val 16179232"/>
              <a:gd name="adj2" fmla="val 5368375"/>
            </a:avLst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33" name="Ellipszis 32"/>
          <p:cNvSpPr/>
          <p:nvPr/>
        </p:nvSpPr>
        <p:spPr>
          <a:xfrm>
            <a:off x="235321" y="2994252"/>
            <a:ext cx="1928714" cy="1860620"/>
          </a:xfrm>
          <a:prstGeom prst="ellipse">
            <a:avLst/>
          </a:prstGeom>
          <a:solidFill>
            <a:schemeClr val="tx2"/>
          </a:solidFill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-1" y="0"/>
            <a:ext cx="7860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cap="small" dirty="0">
                <a:latin typeface="Palatino Linotype" panose="02040502050505030304" pitchFamily="18" charset="0"/>
              </a:rPr>
              <a:t>Az </a:t>
            </a:r>
            <a:r>
              <a:rPr lang="hu-HU" sz="1600" b="1" cap="small" dirty="0" err="1">
                <a:latin typeface="Palatino Linotype" panose="02040502050505030304" pitchFamily="18" charset="0"/>
              </a:rPr>
              <a:t>állatorvostudományi</a:t>
            </a:r>
            <a:r>
              <a:rPr lang="hu-HU" sz="1600" b="1" cap="small" dirty="0">
                <a:latin typeface="Palatino Linotype" panose="02040502050505030304" pitchFamily="18" charset="0"/>
              </a:rPr>
              <a:t> egyetem teljesítményének vizsgálata tekintetében javasolt négy nézőpont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881C-B4B5-42A6-B8BC-0A827757A2AA}" type="slidenum">
              <a:rPr lang="hu-HU" smtClean="0"/>
              <a:t>4</a:t>
            </a:fld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3275768" y="4050774"/>
            <a:ext cx="1656000" cy="49637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3443519" y="4165149"/>
            <a:ext cx="1542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cap="small" dirty="0">
                <a:latin typeface="Palatino Linotype" panose="02040502050505030304" pitchFamily="18" charset="0"/>
              </a:rPr>
              <a:t>humán erőforrás</a:t>
            </a:r>
          </a:p>
        </p:txBody>
      </p:sp>
      <p:sp>
        <p:nvSpPr>
          <p:cNvPr id="11" name="Téglalap 10"/>
          <p:cNvSpPr/>
          <p:nvPr/>
        </p:nvSpPr>
        <p:spPr>
          <a:xfrm>
            <a:off x="2687737" y="2601106"/>
            <a:ext cx="1656000" cy="496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grpSp>
        <p:nvGrpSpPr>
          <p:cNvPr id="12" name="Csoportba foglalás 11"/>
          <p:cNvGrpSpPr/>
          <p:nvPr/>
        </p:nvGrpSpPr>
        <p:grpSpPr>
          <a:xfrm>
            <a:off x="2419146" y="2587772"/>
            <a:ext cx="504000" cy="504000"/>
            <a:chOff x="1154545" y="5375564"/>
            <a:chExt cx="504000" cy="504000"/>
          </a:xfrm>
        </p:grpSpPr>
        <p:sp>
          <p:nvSpPr>
            <p:cNvPr id="13" name="Ellipszis 12"/>
            <p:cNvSpPr/>
            <p:nvPr/>
          </p:nvSpPr>
          <p:spPr>
            <a:xfrm>
              <a:off x="1154545" y="5375564"/>
              <a:ext cx="504000" cy="504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pic>
          <p:nvPicPr>
            <p:cNvPr id="14" name="Picture 26" descr="Coins - Download free icons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143" y="5480162"/>
              <a:ext cx="294803" cy="2948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Szövegdoboz 14"/>
          <p:cNvSpPr txBox="1"/>
          <p:nvPr/>
        </p:nvSpPr>
        <p:spPr>
          <a:xfrm>
            <a:off x="2873962" y="2717664"/>
            <a:ext cx="118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cap="small" dirty="0">
                <a:latin typeface="Palatino Linotype" panose="02040502050505030304" pitchFamily="18" charset="0"/>
              </a:rPr>
              <a:t>Pénzügy</a:t>
            </a:r>
          </a:p>
        </p:txBody>
      </p:sp>
      <p:sp>
        <p:nvSpPr>
          <p:cNvPr id="17" name="Téglalap 16"/>
          <p:cNvSpPr/>
          <p:nvPr/>
        </p:nvSpPr>
        <p:spPr>
          <a:xfrm>
            <a:off x="3275767" y="3220129"/>
            <a:ext cx="1656000" cy="496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19" name="Szövegdoboz 18"/>
          <p:cNvSpPr txBox="1"/>
          <p:nvPr/>
        </p:nvSpPr>
        <p:spPr>
          <a:xfrm>
            <a:off x="3443519" y="3345637"/>
            <a:ext cx="118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cap="small" dirty="0">
                <a:latin typeface="Palatino Linotype" panose="02040502050505030304" pitchFamily="18" charset="0"/>
              </a:rPr>
              <a:t>Vevők</a:t>
            </a:r>
          </a:p>
        </p:txBody>
      </p:sp>
      <p:sp>
        <p:nvSpPr>
          <p:cNvPr id="20" name="Téglalap 19"/>
          <p:cNvSpPr/>
          <p:nvPr/>
        </p:nvSpPr>
        <p:spPr>
          <a:xfrm>
            <a:off x="2687735" y="4728781"/>
            <a:ext cx="1656000" cy="496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22" name="Szövegdoboz 21"/>
          <p:cNvSpPr txBox="1"/>
          <p:nvPr/>
        </p:nvSpPr>
        <p:spPr>
          <a:xfrm>
            <a:off x="2855489" y="4761927"/>
            <a:ext cx="148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cap="small" dirty="0">
                <a:latin typeface="Palatino Linotype" panose="02040502050505030304" pitchFamily="18" charset="0"/>
              </a:rPr>
              <a:t>Támogató infrastruktúra</a:t>
            </a:r>
          </a:p>
        </p:txBody>
      </p:sp>
      <p:grpSp>
        <p:nvGrpSpPr>
          <p:cNvPr id="32" name="Csoportba foglalás 31"/>
          <p:cNvGrpSpPr/>
          <p:nvPr/>
        </p:nvGrpSpPr>
        <p:grpSpPr>
          <a:xfrm>
            <a:off x="3007176" y="3216031"/>
            <a:ext cx="504000" cy="504000"/>
            <a:chOff x="3525990" y="2309980"/>
            <a:chExt cx="504000" cy="504000"/>
          </a:xfrm>
        </p:grpSpPr>
        <p:sp>
          <p:nvSpPr>
            <p:cNvPr id="18" name="Ellipszis 17"/>
            <p:cNvSpPr/>
            <p:nvPr/>
          </p:nvSpPr>
          <p:spPr>
            <a:xfrm>
              <a:off x="3525990" y="2309980"/>
              <a:ext cx="504000" cy="504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pic>
          <p:nvPicPr>
            <p:cNvPr id="23" name="Picture 30" descr="Target Audience Customer Client Targeting Consumer Centricity Aim People  Sign Stock Illustration - Download Image Now - iStock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302" t="13091" r="12008" b="11831"/>
            <a:stretch/>
          </p:blipFill>
          <p:spPr bwMode="auto">
            <a:xfrm>
              <a:off x="3609351" y="2396880"/>
              <a:ext cx="337276" cy="330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1" name="Csoportba foglalás 30"/>
          <p:cNvGrpSpPr/>
          <p:nvPr/>
        </p:nvGrpSpPr>
        <p:grpSpPr>
          <a:xfrm>
            <a:off x="3007176" y="4053590"/>
            <a:ext cx="504000" cy="504000"/>
            <a:chOff x="3525990" y="3221099"/>
            <a:chExt cx="504000" cy="504000"/>
          </a:xfrm>
        </p:grpSpPr>
        <p:sp>
          <p:nvSpPr>
            <p:cNvPr id="16" name="Ellipszis 15"/>
            <p:cNvSpPr/>
            <p:nvPr/>
          </p:nvSpPr>
          <p:spPr>
            <a:xfrm>
              <a:off x="3525990" y="3221099"/>
              <a:ext cx="504000" cy="504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pic>
          <p:nvPicPr>
            <p:cNvPr id="24" name="Kép 23"/>
            <p:cNvPicPr>
              <a:picLocks noChangeAspect="1"/>
            </p:cNvPicPr>
            <p:nvPr/>
          </p:nvPicPr>
          <p:blipFill rotWithShape="1">
            <a:blip r:embed="rId4"/>
            <a:srcRect l="325" t="2971" r="2839" b="2331"/>
            <a:stretch/>
          </p:blipFill>
          <p:spPr>
            <a:xfrm>
              <a:off x="3603727" y="3302902"/>
              <a:ext cx="342900" cy="340361"/>
            </a:xfrm>
            <a:prstGeom prst="rect">
              <a:avLst/>
            </a:prstGeom>
            <a:solidFill>
              <a:schemeClr val="tx1"/>
            </a:solidFill>
          </p:spPr>
        </p:pic>
      </p:grpSp>
      <p:grpSp>
        <p:nvGrpSpPr>
          <p:cNvPr id="30" name="Csoportba foglalás 29"/>
          <p:cNvGrpSpPr/>
          <p:nvPr/>
        </p:nvGrpSpPr>
        <p:grpSpPr>
          <a:xfrm>
            <a:off x="2419144" y="4715447"/>
            <a:ext cx="504000" cy="504000"/>
            <a:chOff x="3513750" y="4116882"/>
            <a:chExt cx="504000" cy="504000"/>
          </a:xfrm>
        </p:grpSpPr>
        <p:sp>
          <p:nvSpPr>
            <p:cNvPr id="21" name="Ellipszis 20"/>
            <p:cNvSpPr/>
            <p:nvPr/>
          </p:nvSpPr>
          <p:spPr>
            <a:xfrm>
              <a:off x="3513750" y="4116882"/>
              <a:ext cx="504000" cy="504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grpSp>
          <p:nvGrpSpPr>
            <p:cNvPr id="25" name="Csoportba foglalás 24"/>
            <p:cNvGrpSpPr/>
            <p:nvPr/>
          </p:nvGrpSpPr>
          <p:grpSpPr>
            <a:xfrm>
              <a:off x="3589401" y="4199196"/>
              <a:ext cx="360900" cy="339372"/>
              <a:chOff x="300328" y="5837901"/>
              <a:chExt cx="360900" cy="339372"/>
            </a:xfrm>
          </p:grpSpPr>
          <p:pic>
            <p:nvPicPr>
              <p:cNvPr id="26" name="Kép 25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5364" y="5837901"/>
                <a:ext cx="345325" cy="339372"/>
              </a:xfrm>
              <a:prstGeom prst="rect">
                <a:avLst/>
              </a:prstGeom>
            </p:spPr>
          </p:pic>
          <p:pic>
            <p:nvPicPr>
              <p:cNvPr id="27" name="Picture 40" descr="Free Building SVG, PNG Icon, Symbol. Download Image.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0328" y="5863372"/>
                <a:ext cx="186260" cy="186260"/>
              </a:xfrm>
              <a:prstGeom prst="rect">
                <a:avLst/>
              </a:prstGeom>
              <a:solidFill>
                <a:schemeClr val="bg1"/>
              </a:solidFill>
            </p:spPr>
          </p:pic>
          <p:pic>
            <p:nvPicPr>
              <p:cNvPr id="28" name="Kép 27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9909" y="5969493"/>
                <a:ext cx="181319" cy="157657"/>
              </a:xfrm>
              <a:prstGeom prst="rect">
                <a:avLst/>
              </a:prstGeom>
              <a:solidFill>
                <a:schemeClr val="bg1"/>
              </a:solidFill>
            </p:spPr>
          </p:pic>
        </p:grpSp>
      </p:grpSp>
      <p:sp>
        <p:nvSpPr>
          <p:cNvPr id="29" name="Ellipszis 28"/>
          <p:cNvSpPr/>
          <p:nvPr/>
        </p:nvSpPr>
        <p:spPr>
          <a:xfrm>
            <a:off x="477473" y="3202357"/>
            <a:ext cx="1444409" cy="144440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36" name="Szabadkézi sokszög 35"/>
          <p:cNvSpPr/>
          <p:nvPr/>
        </p:nvSpPr>
        <p:spPr>
          <a:xfrm>
            <a:off x="1921882" y="2870895"/>
            <a:ext cx="510744" cy="247341"/>
          </a:xfrm>
          <a:custGeom>
            <a:avLst/>
            <a:gdLst>
              <a:gd name="connsiteX0" fmla="*/ 0 w 883920"/>
              <a:gd name="connsiteY0" fmla="*/ 589280 h 589280"/>
              <a:gd name="connsiteX1" fmla="*/ 325120 w 883920"/>
              <a:gd name="connsiteY1" fmla="*/ 0 h 589280"/>
              <a:gd name="connsiteX2" fmla="*/ 883920 w 883920"/>
              <a:gd name="connsiteY2" fmla="*/ 30480 h 589280"/>
              <a:gd name="connsiteX0" fmla="*/ 0 w 893952"/>
              <a:gd name="connsiteY0" fmla="*/ 589280 h 589280"/>
              <a:gd name="connsiteX1" fmla="*/ 325120 w 893952"/>
              <a:gd name="connsiteY1" fmla="*/ 0 h 589280"/>
              <a:gd name="connsiteX2" fmla="*/ 893952 w 893952"/>
              <a:gd name="connsiteY2" fmla="*/ 3589 h 58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3952" h="589280">
                <a:moveTo>
                  <a:pt x="0" y="589280"/>
                </a:moveTo>
                <a:lnTo>
                  <a:pt x="325120" y="0"/>
                </a:lnTo>
                <a:lnTo>
                  <a:pt x="893952" y="3589"/>
                </a:lnTo>
              </a:path>
            </a:pathLst>
          </a:custGeom>
          <a:noFill/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Szabadkézi sokszög 37"/>
          <p:cNvSpPr/>
          <p:nvPr/>
        </p:nvSpPr>
        <p:spPr>
          <a:xfrm>
            <a:off x="2288987" y="3444886"/>
            <a:ext cx="712276" cy="282054"/>
          </a:xfrm>
          <a:custGeom>
            <a:avLst/>
            <a:gdLst>
              <a:gd name="connsiteX0" fmla="*/ 0 w 883920"/>
              <a:gd name="connsiteY0" fmla="*/ 589280 h 589280"/>
              <a:gd name="connsiteX1" fmla="*/ 325120 w 883920"/>
              <a:gd name="connsiteY1" fmla="*/ 0 h 589280"/>
              <a:gd name="connsiteX2" fmla="*/ 883920 w 883920"/>
              <a:gd name="connsiteY2" fmla="*/ 30480 h 589280"/>
              <a:gd name="connsiteX0" fmla="*/ 0 w 893952"/>
              <a:gd name="connsiteY0" fmla="*/ 589280 h 589280"/>
              <a:gd name="connsiteX1" fmla="*/ 325120 w 893952"/>
              <a:gd name="connsiteY1" fmla="*/ 0 h 589280"/>
              <a:gd name="connsiteX2" fmla="*/ 893952 w 893952"/>
              <a:gd name="connsiteY2" fmla="*/ 3589 h 589280"/>
              <a:gd name="connsiteX0" fmla="*/ 0 w 703335"/>
              <a:gd name="connsiteY0" fmla="*/ 320368 h 320368"/>
              <a:gd name="connsiteX1" fmla="*/ 134503 w 703335"/>
              <a:gd name="connsiteY1" fmla="*/ 0 h 320368"/>
              <a:gd name="connsiteX2" fmla="*/ 703335 w 703335"/>
              <a:gd name="connsiteY2" fmla="*/ 3589 h 320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3335" h="320368">
                <a:moveTo>
                  <a:pt x="0" y="320368"/>
                </a:moveTo>
                <a:lnTo>
                  <a:pt x="134503" y="0"/>
                </a:lnTo>
                <a:lnTo>
                  <a:pt x="703335" y="3589"/>
                </a:lnTo>
              </a:path>
            </a:pathLst>
          </a:custGeom>
          <a:noFill/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Szövegdoboz 39"/>
          <p:cNvSpPr txBox="1"/>
          <p:nvPr/>
        </p:nvSpPr>
        <p:spPr>
          <a:xfrm>
            <a:off x="577948" y="3684381"/>
            <a:ext cx="118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b="1" cap="small" dirty="0">
                <a:latin typeface="Palatino Linotype" panose="02040502050505030304" pitchFamily="18" charset="0"/>
              </a:rPr>
              <a:t>Vízió és stratégia</a:t>
            </a:r>
          </a:p>
        </p:txBody>
      </p:sp>
      <p:sp>
        <p:nvSpPr>
          <p:cNvPr id="41" name="Szövegdoboz 40"/>
          <p:cNvSpPr txBox="1"/>
          <p:nvPr/>
        </p:nvSpPr>
        <p:spPr>
          <a:xfrm>
            <a:off x="4399152" y="2625330"/>
            <a:ext cx="4243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latin typeface="Palatino Linotype" panose="02040502050505030304" pitchFamily="18" charset="0"/>
              </a:rPr>
              <a:t>Az Egyetem aktuális pénzügyi helyzetét vizsgálja, illetve hogy mit kell tennie ahhoz, hogy financiális helyzete javuljon a jövőben.</a:t>
            </a:r>
          </a:p>
        </p:txBody>
      </p:sp>
      <p:sp>
        <p:nvSpPr>
          <p:cNvPr id="42" name="Szövegdoboz 41"/>
          <p:cNvSpPr txBox="1"/>
          <p:nvPr/>
        </p:nvSpPr>
        <p:spPr>
          <a:xfrm>
            <a:off x="4931766" y="3155737"/>
            <a:ext cx="38936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latin typeface="Palatino Linotype" panose="02040502050505030304" pitchFamily="18" charset="0"/>
              </a:rPr>
              <a:t>A vevők (hallgatók és együttműködő partnerek) elégedettségét vizsgálja, valamint hogy mit kell tennie az Egyetemnek annak érdekében, hogy számukra még több értéket, hasznot teremtsen. </a:t>
            </a:r>
          </a:p>
        </p:txBody>
      </p:sp>
      <p:sp>
        <p:nvSpPr>
          <p:cNvPr id="43" name="Szövegdoboz 42"/>
          <p:cNvSpPr txBox="1"/>
          <p:nvPr/>
        </p:nvSpPr>
        <p:spPr>
          <a:xfrm>
            <a:off x="4931766" y="3978162"/>
            <a:ext cx="38936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latin typeface="Palatino Linotype" panose="02040502050505030304" pitchFamily="18" charset="0"/>
              </a:rPr>
              <a:t>Azt vizsgálja, hogy az Egyetem képes-e megfelelő minőségű és mennyiségű humán erőforrást biztosítani az alaptevékenységeinek elvégzéséhez.</a:t>
            </a:r>
          </a:p>
        </p:txBody>
      </p:sp>
      <p:sp>
        <p:nvSpPr>
          <p:cNvPr id="44" name="Szövegdoboz 43"/>
          <p:cNvSpPr txBox="1"/>
          <p:nvPr/>
        </p:nvSpPr>
        <p:spPr>
          <a:xfrm>
            <a:off x="4350414" y="4669593"/>
            <a:ext cx="47086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latin typeface="Palatino Linotype" panose="02040502050505030304" pitchFamily="18" charset="0"/>
              </a:rPr>
              <a:t>A vizsgálat tárgyát az képezi, hogy az Egyetem képes-e a piaci igényeknek, elvárásoknak, követelményeknek megfelelő folyamatos fejlődést biztosítani az infrastruktúra tekintetében.</a:t>
            </a:r>
          </a:p>
        </p:txBody>
      </p:sp>
      <p:sp>
        <p:nvSpPr>
          <p:cNvPr id="45" name="Téglalap 44"/>
          <p:cNvSpPr/>
          <p:nvPr/>
        </p:nvSpPr>
        <p:spPr>
          <a:xfrm>
            <a:off x="425150" y="5647542"/>
            <a:ext cx="8117840" cy="942089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A fenti nézőpontok mindegyikében meghatározásra kerülnek a stratégiai célok és a célok megvalósításához szükséges kezdeményezések. </a:t>
            </a:r>
          </a:p>
          <a:p>
            <a:pPr algn="ctr"/>
            <a:r>
              <a:rPr lang="hu-HU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A négy nézőpont mentén olyan mutatószámrendszer kerül kialakításra, melynek elemzése lehetővé teszi az üzleti stratégia sikerességének nyomon követését és értékelését.</a:t>
            </a:r>
          </a:p>
        </p:txBody>
      </p:sp>
      <p:sp>
        <p:nvSpPr>
          <p:cNvPr id="46" name="Szabadkézi sokszög 45"/>
          <p:cNvSpPr/>
          <p:nvPr/>
        </p:nvSpPr>
        <p:spPr>
          <a:xfrm flipV="1">
            <a:off x="1938215" y="4776391"/>
            <a:ext cx="510744" cy="247341"/>
          </a:xfrm>
          <a:custGeom>
            <a:avLst/>
            <a:gdLst>
              <a:gd name="connsiteX0" fmla="*/ 0 w 883920"/>
              <a:gd name="connsiteY0" fmla="*/ 589280 h 589280"/>
              <a:gd name="connsiteX1" fmla="*/ 325120 w 883920"/>
              <a:gd name="connsiteY1" fmla="*/ 0 h 589280"/>
              <a:gd name="connsiteX2" fmla="*/ 883920 w 883920"/>
              <a:gd name="connsiteY2" fmla="*/ 30480 h 589280"/>
              <a:gd name="connsiteX0" fmla="*/ 0 w 893952"/>
              <a:gd name="connsiteY0" fmla="*/ 589280 h 589280"/>
              <a:gd name="connsiteX1" fmla="*/ 325120 w 893952"/>
              <a:gd name="connsiteY1" fmla="*/ 0 h 589280"/>
              <a:gd name="connsiteX2" fmla="*/ 893952 w 893952"/>
              <a:gd name="connsiteY2" fmla="*/ 3589 h 58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3952" h="589280">
                <a:moveTo>
                  <a:pt x="0" y="589280"/>
                </a:moveTo>
                <a:lnTo>
                  <a:pt x="325120" y="0"/>
                </a:lnTo>
                <a:lnTo>
                  <a:pt x="893952" y="3589"/>
                </a:lnTo>
              </a:path>
            </a:pathLst>
          </a:custGeom>
          <a:noFill/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7" name="Szabadkézi sokszög 46"/>
          <p:cNvSpPr/>
          <p:nvPr/>
        </p:nvSpPr>
        <p:spPr>
          <a:xfrm flipV="1">
            <a:off x="2294341" y="4065598"/>
            <a:ext cx="712276" cy="282054"/>
          </a:xfrm>
          <a:custGeom>
            <a:avLst/>
            <a:gdLst>
              <a:gd name="connsiteX0" fmla="*/ 0 w 883920"/>
              <a:gd name="connsiteY0" fmla="*/ 589280 h 589280"/>
              <a:gd name="connsiteX1" fmla="*/ 325120 w 883920"/>
              <a:gd name="connsiteY1" fmla="*/ 0 h 589280"/>
              <a:gd name="connsiteX2" fmla="*/ 883920 w 883920"/>
              <a:gd name="connsiteY2" fmla="*/ 30480 h 589280"/>
              <a:gd name="connsiteX0" fmla="*/ 0 w 893952"/>
              <a:gd name="connsiteY0" fmla="*/ 589280 h 589280"/>
              <a:gd name="connsiteX1" fmla="*/ 325120 w 893952"/>
              <a:gd name="connsiteY1" fmla="*/ 0 h 589280"/>
              <a:gd name="connsiteX2" fmla="*/ 893952 w 893952"/>
              <a:gd name="connsiteY2" fmla="*/ 3589 h 589280"/>
              <a:gd name="connsiteX0" fmla="*/ 0 w 703335"/>
              <a:gd name="connsiteY0" fmla="*/ 320368 h 320368"/>
              <a:gd name="connsiteX1" fmla="*/ 134503 w 703335"/>
              <a:gd name="connsiteY1" fmla="*/ 0 h 320368"/>
              <a:gd name="connsiteX2" fmla="*/ 703335 w 703335"/>
              <a:gd name="connsiteY2" fmla="*/ 3589 h 320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3335" h="320368">
                <a:moveTo>
                  <a:pt x="0" y="320368"/>
                </a:moveTo>
                <a:lnTo>
                  <a:pt x="134503" y="0"/>
                </a:lnTo>
                <a:lnTo>
                  <a:pt x="703335" y="3589"/>
                </a:lnTo>
              </a:path>
            </a:pathLst>
          </a:custGeom>
          <a:noFill/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8" name="Téglalap 47"/>
          <p:cNvSpPr/>
          <p:nvPr/>
        </p:nvSpPr>
        <p:spPr>
          <a:xfrm>
            <a:off x="235321" y="663726"/>
            <a:ext cx="8605520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hu-HU" sz="1100" i="1" dirty="0">
                <a:latin typeface="Palatino Linotype" panose="02040502050505030304" pitchFamily="18" charset="0"/>
              </a:rPr>
              <a:t>Az előzőleg bemutatott egyetemi alkalmazás céljából továbbfejlesztett </a:t>
            </a:r>
            <a:r>
              <a:rPr lang="hu-HU" sz="1100" i="1" dirty="0" err="1">
                <a:latin typeface="Palatino Linotype" panose="02040502050505030304" pitchFamily="18" charset="0"/>
              </a:rPr>
              <a:t>Balanced</a:t>
            </a:r>
            <a:r>
              <a:rPr lang="hu-HU" sz="1100" i="1" dirty="0">
                <a:latin typeface="Palatino Linotype" panose="02040502050505030304" pitchFamily="18" charset="0"/>
              </a:rPr>
              <a:t> </a:t>
            </a:r>
            <a:r>
              <a:rPr lang="hu-HU" sz="1100" i="1" dirty="0" err="1">
                <a:latin typeface="Palatino Linotype" panose="02040502050505030304" pitchFamily="18" charset="0"/>
              </a:rPr>
              <a:t>Scorecard</a:t>
            </a:r>
            <a:r>
              <a:rPr lang="hu-HU" sz="1100" i="1" dirty="0">
                <a:latin typeface="Palatino Linotype" panose="02040502050505030304" pitchFamily="18" charset="0"/>
              </a:rPr>
              <a:t> rendszerek eltérő </a:t>
            </a:r>
            <a:r>
              <a:rPr lang="hu-HU" sz="1100" i="1" dirty="0" err="1">
                <a:latin typeface="Palatino Linotype" panose="02040502050505030304" pitchFamily="18" charset="0"/>
              </a:rPr>
              <a:t>számosságú</a:t>
            </a:r>
            <a:r>
              <a:rPr lang="hu-HU" sz="1100" i="1" dirty="0">
                <a:latin typeface="Palatino Linotype" panose="02040502050505030304" pitchFamily="18" charset="0"/>
              </a:rPr>
              <a:t> és megközelítést alkalmazó nézőpontja is rámutatnak annak szükségességére, hogy az adott egyetem adottságaihoz, sajátosságaihoz és stratégiai céljaihoz minél jobban illeszkedő nézőpontok kerüljenek meghatározása az alkalmazandó BSC koncepció kialakításakor.</a:t>
            </a:r>
          </a:p>
          <a:p>
            <a:pPr algn="just">
              <a:spcAft>
                <a:spcPts val="600"/>
              </a:spcAft>
            </a:pPr>
            <a:r>
              <a:rPr lang="hu-HU" sz="1100" dirty="0">
                <a:latin typeface="Palatino Linotype" panose="02040502050505030304" pitchFamily="18" charset="0"/>
              </a:rPr>
              <a:t>A szakirodalmi kutatást, valamint az </a:t>
            </a:r>
            <a:r>
              <a:rPr lang="hu-HU" sz="1100" dirty="0" err="1">
                <a:latin typeface="Palatino Linotype" panose="02040502050505030304" pitchFamily="18" charset="0"/>
              </a:rPr>
              <a:t>Állatorvostudományi</a:t>
            </a:r>
            <a:r>
              <a:rPr lang="hu-HU" sz="1100" dirty="0">
                <a:latin typeface="Palatino Linotype" panose="02040502050505030304" pitchFamily="18" charset="0"/>
              </a:rPr>
              <a:t> Egyetem stratégiájának tanulmányozását követően kifejlesztésre került </a:t>
            </a:r>
            <a:r>
              <a:rPr lang="hu-HU" sz="1100" dirty="0" err="1">
                <a:latin typeface="Palatino Linotype" panose="02040502050505030304" pitchFamily="18" charset="0"/>
              </a:rPr>
              <a:t>Balanced</a:t>
            </a:r>
            <a:r>
              <a:rPr lang="hu-HU" sz="1100" dirty="0">
                <a:latin typeface="Palatino Linotype" panose="02040502050505030304" pitchFamily="18" charset="0"/>
              </a:rPr>
              <a:t> </a:t>
            </a:r>
            <a:r>
              <a:rPr lang="hu-HU" sz="1100" dirty="0" err="1">
                <a:latin typeface="Palatino Linotype" panose="02040502050505030304" pitchFamily="18" charset="0"/>
              </a:rPr>
              <a:t>Scorecard</a:t>
            </a:r>
            <a:r>
              <a:rPr lang="hu-HU" sz="1100" dirty="0">
                <a:latin typeface="Palatino Linotype" panose="02040502050505030304" pitchFamily="18" charset="0"/>
              </a:rPr>
              <a:t> koncepció az Egyetem működésének hatékonyságát </a:t>
            </a:r>
            <a:r>
              <a:rPr lang="hu-HU" sz="1100" b="1" dirty="0">
                <a:latin typeface="Palatino Linotype" panose="02040502050505030304" pitchFamily="18" charset="0"/>
              </a:rPr>
              <a:t>a pénzügyi, a vevői, a humán erőforrás, illetve a támogató infrastruktúra szerinti nézőpontok </a:t>
            </a:r>
            <a:r>
              <a:rPr lang="hu-HU" sz="1100" dirty="0">
                <a:latin typeface="Palatino Linotype" panose="02040502050505030304" pitchFamily="18" charset="0"/>
              </a:rPr>
              <a:t>szerint vizsgálja.</a:t>
            </a:r>
          </a:p>
          <a:p>
            <a:pPr algn="just"/>
            <a:r>
              <a:rPr lang="hu-HU" sz="1100" dirty="0">
                <a:latin typeface="Palatino Linotype" panose="02040502050505030304" pitchFamily="18" charset="0"/>
              </a:rPr>
              <a:t>Az egyetemi vízió eredményes megvalósulásának alappilléreiként a humán erőforrás és támogató infrastruktúra nézőpontok beemelése elősegíti a különböző, egymástól eltérő alaptevékenységek stratégiai szinten történő egységes megközelítésen alapuló együttes kezelhetőségét.</a:t>
            </a:r>
          </a:p>
        </p:txBody>
      </p:sp>
    </p:spTree>
    <p:extLst>
      <p:ext uri="{BB962C8B-B14F-4D97-AF65-F5344CB8AC3E}">
        <p14:creationId xmlns:p14="http://schemas.microsoft.com/office/powerpoint/2010/main" val="1683926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églalap 46"/>
          <p:cNvSpPr/>
          <p:nvPr/>
        </p:nvSpPr>
        <p:spPr>
          <a:xfrm>
            <a:off x="292232" y="405353"/>
            <a:ext cx="5940300" cy="63623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4" name="Alak 33"/>
          <p:cNvSpPr/>
          <p:nvPr/>
        </p:nvSpPr>
        <p:spPr>
          <a:xfrm flipV="1">
            <a:off x="350981" y="1078818"/>
            <a:ext cx="8387666" cy="5688895"/>
          </a:xfrm>
          <a:prstGeom prst="swooshArrow">
            <a:avLst>
              <a:gd name="adj1" fmla="val 25000"/>
              <a:gd name="adj2" fmla="val 25000"/>
            </a:avLst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350981" y="946111"/>
            <a:ext cx="105361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u-HU" sz="1000" b="1" dirty="0">
                <a:latin typeface="Palatino Linotype" panose="02040502050505030304" pitchFamily="18" charset="0"/>
              </a:rPr>
              <a:t>Misszió, vízió meghatározása 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0" y="0"/>
            <a:ext cx="69734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cap="small" dirty="0">
                <a:latin typeface="Palatino Linotype" panose="02040502050505030304" pitchFamily="18" charset="0"/>
              </a:rPr>
              <a:t>A </a:t>
            </a:r>
            <a:r>
              <a:rPr lang="hu-HU" sz="1600" b="1" cap="small" dirty="0" err="1">
                <a:latin typeface="Palatino Linotype" panose="02040502050505030304" pitchFamily="18" charset="0"/>
              </a:rPr>
              <a:t>Balanced</a:t>
            </a:r>
            <a:r>
              <a:rPr lang="hu-HU" sz="1600" b="1" cap="small" dirty="0">
                <a:latin typeface="Palatino Linotype" panose="02040502050505030304" pitchFamily="18" charset="0"/>
              </a:rPr>
              <a:t> </a:t>
            </a:r>
            <a:r>
              <a:rPr lang="hu-HU" sz="1600" b="1" cap="small" dirty="0" err="1">
                <a:latin typeface="Palatino Linotype" panose="02040502050505030304" pitchFamily="18" charset="0"/>
              </a:rPr>
              <a:t>Scorecard</a:t>
            </a:r>
            <a:r>
              <a:rPr lang="hu-HU" sz="1600" b="1" cap="small" dirty="0">
                <a:latin typeface="Palatino Linotype" panose="02040502050505030304" pitchFamily="18" charset="0"/>
              </a:rPr>
              <a:t> megvalósításának folyamata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2669288" y="2610934"/>
            <a:ext cx="1980000" cy="86177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hu-HU"/>
            </a:defPPr>
            <a:lvl1pPr>
              <a:defRPr sz="1000" b="1">
                <a:latin typeface="Palatino Linotype" panose="02040502050505030304" pitchFamily="18" charset="0"/>
              </a:defRPr>
            </a:lvl1pPr>
          </a:lstStyle>
          <a:p>
            <a:r>
              <a:rPr lang="hu-HU" dirty="0"/>
              <a:t>Indikátorok kijelölése, melyek lehetővé teszik az egyes nézőpontokhoz tartozó stratégiai célok mérését és elérését </a:t>
            </a:r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881C-B4B5-42A6-B8BC-0A827757A2AA}" type="slidenum">
              <a:rPr lang="hu-HU" smtClean="0"/>
              <a:t>5</a:t>
            </a:fld>
            <a:endParaRPr lang="hu-HU"/>
          </a:p>
        </p:txBody>
      </p:sp>
      <p:cxnSp>
        <p:nvCxnSpPr>
          <p:cNvPr id="8" name="Egyenes összekötő 7"/>
          <p:cNvCxnSpPr/>
          <p:nvPr/>
        </p:nvCxnSpPr>
        <p:spPr>
          <a:xfrm>
            <a:off x="350982" y="858982"/>
            <a:ext cx="8599054" cy="0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doboz 11"/>
          <p:cNvSpPr txBox="1"/>
          <p:nvPr/>
        </p:nvSpPr>
        <p:spPr>
          <a:xfrm>
            <a:off x="1123750" y="1398460"/>
            <a:ext cx="1980000" cy="5539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hu-HU"/>
            </a:defPPr>
            <a:lvl1pPr>
              <a:defRPr sz="1000" b="1">
                <a:latin typeface="Palatino Linotype" panose="02040502050505030304" pitchFamily="18" charset="0"/>
              </a:defRPr>
            </a:lvl1pPr>
          </a:lstStyle>
          <a:p>
            <a:r>
              <a:rPr lang="hu-HU" dirty="0"/>
              <a:t>Stratégiai célok azonosítása és lebontása a négy nézőpont mentén</a:t>
            </a:r>
          </a:p>
        </p:txBody>
      </p:sp>
      <p:sp>
        <p:nvSpPr>
          <p:cNvPr id="18" name="Szövegdoboz 17"/>
          <p:cNvSpPr txBox="1"/>
          <p:nvPr/>
        </p:nvSpPr>
        <p:spPr>
          <a:xfrm>
            <a:off x="1896519" y="2004697"/>
            <a:ext cx="2051578" cy="5539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hu-HU"/>
            </a:defPPr>
            <a:lvl1pPr>
              <a:defRPr sz="1000" b="1">
                <a:latin typeface="Palatino Linotype" panose="02040502050505030304" pitchFamily="18" charset="0"/>
              </a:defRPr>
            </a:lvl1pPr>
          </a:lstStyle>
          <a:p>
            <a:r>
              <a:rPr lang="hu-HU" dirty="0"/>
              <a:t>Stratégiai célokhoz kapcsolódó kezdeményezések meghatározása</a:t>
            </a:r>
          </a:p>
        </p:txBody>
      </p:sp>
      <p:sp>
        <p:nvSpPr>
          <p:cNvPr id="19" name="Szövegdoboz 18"/>
          <p:cNvSpPr txBox="1"/>
          <p:nvPr/>
        </p:nvSpPr>
        <p:spPr>
          <a:xfrm>
            <a:off x="7100536" y="5977976"/>
            <a:ext cx="198000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hu-HU"/>
            </a:defPPr>
            <a:lvl1pPr>
              <a:defRPr sz="1000" b="1">
                <a:latin typeface="Palatino Linotype" panose="02040502050505030304" pitchFamily="18" charset="0"/>
              </a:defRPr>
            </a:lvl1pPr>
          </a:lstStyle>
          <a:p>
            <a:r>
              <a:rPr lang="hu-HU" i="1" dirty="0"/>
              <a:t>Stratégiai irányítási rendszer átalakítása, </a:t>
            </a:r>
          </a:p>
        </p:txBody>
      </p:sp>
      <p:sp>
        <p:nvSpPr>
          <p:cNvPr id="23" name="Szövegdoboz 22"/>
          <p:cNvSpPr txBox="1"/>
          <p:nvPr/>
        </p:nvSpPr>
        <p:spPr>
          <a:xfrm>
            <a:off x="3442057" y="3524947"/>
            <a:ext cx="1620137" cy="5539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hu-HU"/>
            </a:defPPr>
            <a:lvl1pPr>
              <a:defRPr sz="1000" b="1">
                <a:latin typeface="Palatino Linotype" panose="02040502050505030304" pitchFamily="18" charset="0"/>
              </a:defRPr>
            </a:lvl1pPr>
          </a:lstStyle>
          <a:p>
            <a:r>
              <a:rPr lang="hu-HU" dirty="0"/>
              <a:t>Indikátorok közötti kapcsolatok (ok-okozat) feltérképezése</a:t>
            </a:r>
          </a:p>
        </p:txBody>
      </p:sp>
      <p:sp>
        <p:nvSpPr>
          <p:cNvPr id="24" name="Szövegdoboz 23"/>
          <p:cNvSpPr txBox="1"/>
          <p:nvPr/>
        </p:nvSpPr>
        <p:spPr>
          <a:xfrm>
            <a:off x="4214824" y="4131183"/>
            <a:ext cx="1980000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hu-HU"/>
            </a:defPPr>
            <a:lvl1pPr>
              <a:defRPr sz="1000" b="1">
                <a:latin typeface="Palatino Linotype" panose="02040502050505030304" pitchFamily="18" charset="0"/>
              </a:defRPr>
            </a:lvl1pPr>
          </a:lstStyle>
          <a:p>
            <a:r>
              <a:rPr lang="hu-HU" dirty="0"/>
              <a:t>Indikátorok adatforrásainak meghatározása, szükség esetén új adatgyűjtési igény  meghatározása</a:t>
            </a:r>
          </a:p>
        </p:txBody>
      </p:sp>
      <p:sp>
        <p:nvSpPr>
          <p:cNvPr id="25" name="Szövegdoboz 24"/>
          <p:cNvSpPr txBox="1"/>
          <p:nvPr/>
        </p:nvSpPr>
        <p:spPr>
          <a:xfrm>
            <a:off x="6291517" y="4828927"/>
            <a:ext cx="1980000" cy="861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hu-HU"/>
            </a:defPPr>
            <a:lvl1pPr>
              <a:defRPr sz="1000" b="1">
                <a:latin typeface="Palatino Linotype" panose="02040502050505030304" pitchFamily="18" charset="0"/>
              </a:defRPr>
            </a:lvl1pPr>
          </a:lstStyle>
          <a:p>
            <a:r>
              <a:rPr lang="hu-HU" dirty="0"/>
              <a:t>Indikátorok célértékeinek meghatározása valamint az aktuális adatok rendelkezésre állását biztosító felelősök kijelölése </a:t>
            </a:r>
          </a:p>
        </p:txBody>
      </p:sp>
      <p:sp>
        <p:nvSpPr>
          <p:cNvPr id="26" name="Szövegdoboz 25"/>
          <p:cNvSpPr txBox="1"/>
          <p:nvPr/>
        </p:nvSpPr>
        <p:spPr>
          <a:xfrm>
            <a:off x="350981" y="487227"/>
            <a:ext cx="5843843" cy="28494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200" cap="small" spc="600" dirty="0">
                <a:solidFill>
                  <a:schemeClr val="bg1"/>
                </a:solidFill>
                <a:latin typeface="Palatino Linotype" panose="02040502050505030304" pitchFamily="18" charset="0"/>
              </a:rPr>
              <a:t>Koncepcióalkotás</a:t>
            </a:r>
          </a:p>
        </p:txBody>
      </p:sp>
      <p:sp>
        <p:nvSpPr>
          <p:cNvPr id="27" name="Szövegdoboz 26"/>
          <p:cNvSpPr txBox="1"/>
          <p:nvPr/>
        </p:nvSpPr>
        <p:spPr>
          <a:xfrm>
            <a:off x="6266824" y="487226"/>
            <a:ext cx="2662484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200" cap="small" spc="600" dirty="0">
                <a:solidFill>
                  <a:schemeClr val="bg1"/>
                </a:solidFill>
                <a:latin typeface="Palatino Linotype" panose="02040502050505030304" pitchFamily="18" charset="0"/>
              </a:rPr>
              <a:t>Implementálás</a:t>
            </a:r>
          </a:p>
        </p:txBody>
      </p:sp>
      <p:sp>
        <p:nvSpPr>
          <p:cNvPr id="37" name="Sávnyíl 36"/>
          <p:cNvSpPr/>
          <p:nvPr/>
        </p:nvSpPr>
        <p:spPr>
          <a:xfrm>
            <a:off x="877787" y="1478928"/>
            <a:ext cx="196735" cy="367646"/>
          </a:xfrm>
          <a:prstGeom prst="chevr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38" name="Sávnyíl 37"/>
          <p:cNvSpPr/>
          <p:nvPr/>
        </p:nvSpPr>
        <p:spPr>
          <a:xfrm>
            <a:off x="752487" y="1478928"/>
            <a:ext cx="196735" cy="367646"/>
          </a:xfrm>
          <a:prstGeom prst="chevr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39" name="Sávnyíl 38"/>
          <p:cNvSpPr/>
          <p:nvPr/>
        </p:nvSpPr>
        <p:spPr>
          <a:xfrm>
            <a:off x="1650556" y="2085165"/>
            <a:ext cx="196735" cy="367646"/>
          </a:xfrm>
          <a:prstGeom prst="chevr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0" name="Sávnyíl 39"/>
          <p:cNvSpPr/>
          <p:nvPr/>
        </p:nvSpPr>
        <p:spPr>
          <a:xfrm>
            <a:off x="1525256" y="2085165"/>
            <a:ext cx="196735" cy="367646"/>
          </a:xfrm>
          <a:prstGeom prst="chevr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1" name="Sávnyíl 40"/>
          <p:cNvSpPr/>
          <p:nvPr/>
        </p:nvSpPr>
        <p:spPr>
          <a:xfrm>
            <a:off x="2423325" y="2812156"/>
            <a:ext cx="196735" cy="367646"/>
          </a:xfrm>
          <a:prstGeom prst="chevr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2" name="Sávnyíl 41"/>
          <p:cNvSpPr/>
          <p:nvPr/>
        </p:nvSpPr>
        <p:spPr>
          <a:xfrm>
            <a:off x="2298025" y="2812156"/>
            <a:ext cx="196735" cy="367646"/>
          </a:xfrm>
          <a:prstGeom prst="chevr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3" name="Sávnyíl 42"/>
          <p:cNvSpPr/>
          <p:nvPr/>
        </p:nvSpPr>
        <p:spPr>
          <a:xfrm>
            <a:off x="3196094" y="3605415"/>
            <a:ext cx="196735" cy="367646"/>
          </a:xfrm>
          <a:prstGeom prst="chevr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4" name="Sávnyíl 43"/>
          <p:cNvSpPr/>
          <p:nvPr/>
        </p:nvSpPr>
        <p:spPr>
          <a:xfrm>
            <a:off x="3070794" y="3605415"/>
            <a:ext cx="196735" cy="367646"/>
          </a:xfrm>
          <a:prstGeom prst="chevr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5" name="Sávnyíl 44"/>
          <p:cNvSpPr/>
          <p:nvPr/>
        </p:nvSpPr>
        <p:spPr>
          <a:xfrm>
            <a:off x="3948097" y="4265623"/>
            <a:ext cx="196735" cy="367646"/>
          </a:xfrm>
          <a:prstGeom prst="chevr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6" name="Sávnyíl 45"/>
          <p:cNvSpPr/>
          <p:nvPr/>
        </p:nvSpPr>
        <p:spPr>
          <a:xfrm>
            <a:off x="3822797" y="4265623"/>
            <a:ext cx="196735" cy="367646"/>
          </a:xfrm>
          <a:prstGeom prst="chevr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9A137374-A5E5-9FD5-4724-4141D01C3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1586" y="5964458"/>
            <a:ext cx="438950" cy="475529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EDDC824F-F72D-E5C1-95BE-9257BBE385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691" y="5039077"/>
            <a:ext cx="438950" cy="4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478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églalap 92"/>
          <p:cNvSpPr/>
          <p:nvPr/>
        </p:nvSpPr>
        <p:spPr>
          <a:xfrm>
            <a:off x="97362" y="4320510"/>
            <a:ext cx="8950036" cy="746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45" name="Téglalap 44"/>
          <p:cNvSpPr/>
          <p:nvPr/>
        </p:nvSpPr>
        <p:spPr>
          <a:xfrm>
            <a:off x="493269" y="4447643"/>
            <a:ext cx="1277553" cy="49637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49" name="Szövegdoboz 48"/>
          <p:cNvSpPr txBox="1"/>
          <p:nvPr/>
        </p:nvSpPr>
        <p:spPr>
          <a:xfrm>
            <a:off x="624078" y="4488502"/>
            <a:ext cx="118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humán erőforrás</a:t>
            </a:r>
          </a:p>
        </p:txBody>
      </p:sp>
      <p:sp>
        <p:nvSpPr>
          <p:cNvPr id="12" name="Téglalap 11"/>
          <p:cNvSpPr/>
          <p:nvPr/>
        </p:nvSpPr>
        <p:spPr>
          <a:xfrm>
            <a:off x="97362" y="2481815"/>
            <a:ext cx="8950036" cy="746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15" name="Téglalap 14"/>
          <p:cNvSpPr/>
          <p:nvPr/>
        </p:nvSpPr>
        <p:spPr>
          <a:xfrm>
            <a:off x="493268" y="2595198"/>
            <a:ext cx="1277552" cy="496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grpSp>
        <p:nvGrpSpPr>
          <p:cNvPr id="14" name="Csoportba foglalás 13"/>
          <p:cNvGrpSpPr/>
          <p:nvPr/>
        </p:nvGrpSpPr>
        <p:grpSpPr>
          <a:xfrm>
            <a:off x="224677" y="2581864"/>
            <a:ext cx="504000" cy="504000"/>
            <a:chOff x="1154545" y="5375564"/>
            <a:chExt cx="504000" cy="504000"/>
          </a:xfrm>
        </p:grpSpPr>
        <p:sp>
          <p:nvSpPr>
            <p:cNvPr id="13" name="Ellipszis 12"/>
            <p:cNvSpPr/>
            <p:nvPr/>
          </p:nvSpPr>
          <p:spPr>
            <a:xfrm>
              <a:off x="1154545" y="5375564"/>
              <a:ext cx="504000" cy="504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pic>
          <p:nvPicPr>
            <p:cNvPr id="2074" name="Picture 26" descr="Coins - Download free icons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143" y="5480162"/>
              <a:ext cx="294803" cy="2948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Szövegdoboz 1"/>
          <p:cNvSpPr txBox="1"/>
          <p:nvPr/>
        </p:nvSpPr>
        <p:spPr>
          <a:xfrm>
            <a:off x="0" y="0"/>
            <a:ext cx="69734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cap="small" dirty="0">
                <a:latin typeface="Palatino Linotype" panose="02040502050505030304" pitchFamily="18" charset="0"/>
              </a:rPr>
              <a:t>Az állatorvostudományi Egyetem stratégiai térképe a BSC alapján</a:t>
            </a:r>
          </a:p>
        </p:txBody>
      </p:sp>
      <p:pic>
        <p:nvPicPr>
          <p:cNvPr id="2050" name="Picture 2" descr="Veterinary Medicine Hospital Pet Shop Animals Stock Vector (Royalty Free)  1651245379 | Shutterstock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" t="7110" r="3719" b="15314"/>
          <a:stretch/>
        </p:blipFill>
        <p:spPr bwMode="auto">
          <a:xfrm>
            <a:off x="6117742" y="658867"/>
            <a:ext cx="593362" cy="542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search - Free education icon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097" y="699338"/>
            <a:ext cx="483436" cy="48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Csoportba foglalás 6"/>
          <p:cNvGrpSpPr/>
          <p:nvPr/>
        </p:nvGrpSpPr>
        <p:grpSpPr>
          <a:xfrm>
            <a:off x="7905725" y="705537"/>
            <a:ext cx="604988" cy="526444"/>
            <a:chOff x="7952509" y="617393"/>
            <a:chExt cx="604988" cy="526444"/>
          </a:xfrm>
        </p:grpSpPr>
        <p:pic>
          <p:nvPicPr>
            <p:cNvPr id="2056" name="Picture 8" descr="Doctor Icon Royalty-Free Images, Stock Photos &amp; Pictures | Shutterstock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006" t="20243" r="26754" b="28151"/>
            <a:stretch/>
          </p:blipFill>
          <p:spPr bwMode="auto">
            <a:xfrm>
              <a:off x="8174472" y="617393"/>
              <a:ext cx="200075" cy="2408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4" name="Picture 16" descr="Pig photo3idea_studio Lineal icon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1920" y="858260"/>
              <a:ext cx="285577" cy="2855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Kép 4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952509" y="858260"/>
              <a:ext cx="240237" cy="240867"/>
            </a:xfrm>
            <a:prstGeom prst="rect">
              <a:avLst/>
            </a:prstGeom>
          </p:spPr>
        </p:pic>
      </p:grpSp>
      <p:pic>
        <p:nvPicPr>
          <p:cNvPr id="2070" name="Picture 22" descr="education Icon - Free PNG &amp; SVG 1325461 - Noun Project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037" y="722893"/>
            <a:ext cx="554181" cy="55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zövegdoboz 5"/>
          <p:cNvSpPr txBox="1"/>
          <p:nvPr/>
        </p:nvSpPr>
        <p:spPr>
          <a:xfrm>
            <a:off x="2117438" y="1224272"/>
            <a:ext cx="1265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cap="small" dirty="0">
                <a:latin typeface="Palatino Linotype" panose="02040502050505030304" pitchFamily="18" charset="0"/>
              </a:rPr>
              <a:t>Oktatás</a:t>
            </a:r>
          </a:p>
        </p:txBody>
      </p:sp>
      <p:sp>
        <p:nvSpPr>
          <p:cNvPr id="16" name="Szövegdoboz 15"/>
          <p:cNvSpPr txBox="1"/>
          <p:nvPr/>
        </p:nvSpPr>
        <p:spPr>
          <a:xfrm>
            <a:off x="3920002" y="1224272"/>
            <a:ext cx="1265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cap="small" dirty="0">
                <a:latin typeface="Palatino Linotype" panose="02040502050505030304" pitchFamily="18" charset="0"/>
              </a:rPr>
              <a:t>Kutatás</a:t>
            </a:r>
          </a:p>
        </p:txBody>
      </p:sp>
      <p:sp>
        <p:nvSpPr>
          <p:cNvPr id="17" name="Szövegdoboz 16"/>
          <p:cNvSpPr txBox="1"/>
          <p:nvPr/>
        </p:nvSpPr>
        <p:spPr>
          <a:xfrm>
            <a:off x="5770407" y="1224272"/>
            <a:ext cx="1265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cap="small" dirty="0">
                <a:latin typeface="Palatino Linotype" panose="02040502050505030304" pitchFamily="18" charset="0"/>
              </a:rPr>
              <a:t>Klinika</a:t>
            </a:r>
          </a:p>
        </p:txBody>
      </p:sp>
      <p:sp>
        <p:nvSpPr>
          <p:cNvPr id="18" name="Szövegdoboz 17"/>
          <p:cNvSpPr txBox="1"/>
          <p:nvPr/>
        </p:nvSpPr>
        <p:spPr>
          <a:xfrm>
            <a:off x="7622252" y="1224272"/>
            <a:ext cx="1265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cap="small" dirty="0">
                <a:latin typeface="Palatino Linotype" panose="02040502050505030304" pitchFamily="18" charset="0"/>
              </a:rPr>
              <a:t>Tangazdaság</a:t>
            </a:r>
          </a:p>
        </p:txBody>
      </p:sp>
      <p:sp>
        <p:nvSpPr>
          <p:cNvPr id="8" name="Téglalap 7"/>
          <p:cNvSpPr/>
          <p:nvPr/>
        </p:nvSpPr>
        <p:spPr>
          <a:xfrm>
            <a:off x="97362" y="1635341"/>
            <a:ext cx="8950036" cy="70239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 sz="100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212437" y="1863427"/>
            <a:ext cx="117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solidFill>
                  <a:schemeClr val="bg1"/>
                </a:solidFill>
                <a:latin typeface="Palatino Linotype" panose="02040502050505030304" pitchFamily="18" charset="0"/>
              </a:rPr>
              <a:t>Stratégiai irány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1864726" y="1804579"/>
            <a:ext cx="1764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b="1" i="1" dirty="0">
                <a:solidFill>
                  <a:schemeClr val="bg1"/>
                </a:solidFill>
                <a:latin typeface="Palatino Linotype" panose="02040502050505030304" pitchFamily="18" charset="0"/>
              </a:rPr>
              <a:t>Oktatás színvonalának szinten tartása, növelése</a:t>
            </a:r>
          </a:p>
        </p:txBody>
      </p:sp>
      <p:sp>
        <p:nvSpPr>
          <p:cNvPr id="23" name="Szövegdoboz 22"/>
          <p:cNvSpPr txBox="1"/>
          <p:nvPr/>
        </p:nvSpPr>
        <p:spPr>
          <a:xfrm>
            <a:off x="3730515" y="1632592"/>
            <a:ext cx="1780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b="1" i="1" dirty="0">
                <a:solidFill>
                  <a:schemeClr val="bg1"/>
                </a:solidFill>
                <a:latin typeface="Palatino Linotype" panose="02040502050505030304" pitchFamily="18" charset="0"/>
              </a:rPr>
              <a:t>Kutatási és innovációs terület önálló alaptevékenységgé fejlesztése</a:t>
            </a:r>
          </a:p>
        </p:txBody>
      </p:sp>
      <p:sp>
        <p:nvSpPr>
          <p:cNvPr id="24" name="Szövegdoboz 23"/>
          <p:cNvSpPr txBox="1"/>
          <p:nvPr/>
        </p:nvSpPr>
        <p:spPr>
          <a:xfrm>
            <a:off x="5612465" y="1698046"/>
            <a:ext cx="16225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b="1" i="1" dirty="0">
                <a:solidFill>
                  <a:schemeClr val="bg1"/>
                </a:solidFill>
                <a:latin typeface="Palatino Linotype" panose="02040502050505030304" pitchFamily="18" charset="0"/>
              </a:rPr>
              <a:t>Legmagasabb progresszivitási szintű klinika megtartása</a:t>
            </a:r>
          </a:p>
        </p:txBody>
      </p:sp>
      <p:sp>
        <p:nvSpPr>
          <p:cNvPr id="25" name="Szövegdoboz 24"/>
          <p:cNvSpPr txBox="1"/>
          <p:nvPr/>
        </p:nvSpPr>
        <p:spPr>
          <a:xfrm>
            <a:off x="7336638" y="1709536"/>
            <a:ext cx="16225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b="1" i="1" dirty="0">
                <a:solidFill>
                  <a:schemeClr val="bg1"/>
                </a:solidFill>
                <a:latin typeface="Palatino Linotype" panose="02040502050505030304" pitchFamily="18" charset="0"/>
              </a:rPr>
              <a:t>Tangazdaság mintagazdasággá alakítása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679493" y="2711756"/>
            <a:ext cx="118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Pénzügy</a:t>
            </a:r>
          </a:p>
        </p:txBody>
      </p:sp>
      <p:sp>
        <p:nvSpPr>
          <p:cNvPr id="34" name="Szövegdoboz 33"/>
          <p:cNvSpPr txBox="1"/>
          <p:nvPr/>
        </p:nvSpPr>
        <p:spPr>
          <a:xfrm>
            <a:off x="2027262" y="2723633"/>
            <a:ext cx="68603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100" i="1" dirty="0">
                <a:latin typeface="Palatino Linotype" panose="02040502050505030304" pitchFamily="18" charset="0"/>
              </a:rPr>
              <a:t>Pénzügyi teljesítmény hatékonyságnövelése</a:t>
            </a:r>
          </a:p>
        </p:txBody>
      </p:sp>
      <p:sp>
        <p:nvSpPr>
          <p:cNvPr id="47" name="Ellipszis 46"/>
          <p:cNvSpPr/>
          <p:nvPr/>
        </p:nvSpPr>
        <p:spPr>
          <a:xfrm>
            <a:off x="224677" y="4450459"/>
            <a:ext cx="504000" cy="504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0" name="Téglalap 49"/>
          <p:cNvSpPr/>
          <p:nvPr/>
        </p:nvSpPr>
        <p:spPr>
          <a:xfrm>
            <a:off x="493269" y="3543438"/>
            <a:ext cx="1277553" cy="496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1" name="Ellipszis 50"/>
          <p:cNvSpPr/>
          <p:nvPr/>
        </p:nvSpPr>
        <p:spPr>
          <a:xfrm>
            <a:off x="224677" y="3539340"/>
            <a:ext cx="504000" cy="504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2" name="Szövegdoboz 51"/>
          <p:cNvSpPr txBox="1"/>
          <p:nvPr/>
        </p:nvSpPr>
        <p:spPr>
          <a:xfrm>
            <a:off x="661020" y="3668946"/>
            <a:ext cx="118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Vevők</a:t>
            </a:r>
          </a:p>
        </p:txBody>
      </p:sp>
      <p:sp>
        <p:nvSpPr>
          <p:cNvPr id="56" name="Téglalap 55"/>
          <p:cNvSpPr/>
          <p:nvPr/>
        </p:nvSpPr>
        <p:spPr>
          <a:xfrm>
            <a:off x="481029" y="5359576"/>
            <a:ext cx="1277553" cy="496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7" name="Ellipszis 56"/>
          <p:cNvSpPr/>
          <p:nvPr/>
        </p:nvSpPr>
        <p:spPr>
          <a:xfrm>
            <a:off x="212437" y="5346242"/>
            <a:ext cx="504000" cy="504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8" name="Szövegdoboz 57"/>
          <p:cNvSpPr txBox="1"/>
          <p:nvPr/>
        </p:nvSpPr>
        <p:spPr>
          <a:xfrm>
            <a:off x="648782" y="5392722"/>
            <a:ext cx="118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Támogató infrastruktúra</a:t>
            </a:r>
          </a:p>
        </p:txBody>
      </p:sp>
      <p:sp>
        <p:nvSpPr>
          <p:cNvPr id="19" name="AutoShape 28" descr="Target Audience Customer Client Targeting Consumer Centricity Aim People  Sign Stock Illustration - Download Image Now - iStock"/>
          <p:cNvSpPr>
            <a:spLocks noChangeAspect="1" noChangeArrowheads="1"/>
          </p:cNvSpPr>
          <p:nvPr/>
        </p:nvSpPr>
        <p:spPr bwMode="auto">
          <a:xfrm>
            <a:off x="3002159" y="1963678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078" name="Picture 30" descr="Target Audience Customer Client Targeting Consumer Centricity Aim People  Sign Stock Illustration - Download Image Now - iStock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2" t="13091" r="12008" b="11831"/>
          <a:stretch/>
        </p:blipFill>
        <p:spPr bwMode="auto">
          <a:xfrm>
            <a:off x="308038" y="3626240"/>
            <a:ext cx="337276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Kép 25"/>
          <p:cNvPicPr>
            <a:picLocks noChangeAspect="1"/>
          </p:cNvPicPr>
          <p:nvPr/>
        </p:nvPicPr>
        <p:blipFill rotWithShape="1">
          <a:blip r:embed="rId10"/>
          <a:srcRect l="325" t="2971" r="2839" b="2331"/>
          <a:stretch/>
        </p:blipFill>
        <p:spPr>
          <a:xfrm>
            <a:off x="302414" y="4532262"/>
            <a:ext cx="342900" cy="340361"/>
          </a:xfrm>
          <a:prstGeom prst="rect">
            <a:avLst/>
          </a:prstGeom>
          <a:solidFill>
            <a:schemeClr val="tx1"/>
          </a:solidFill>
        </p:spPr>
      </p:pic>
      <p:grpSp>
        <p:nvGrpSpPr>
          <p:cNvPr id="40" name="Csoportba foglalás 39"/>
          <p:cNvGrpSpPr/>
          <p:nvPr/>
        </p:nvGrpSpPr>
        <p:grpSpPr>
          <a:xfrm>
            <a:off x="288088" y="5428556"/>
            <a:ext cx="360900" cy="339372"/>
            <a:chOff x="300328" y="5837901"/>
            <a:chExt cx="360900" cy="339372"/>
          </a:xfrm>
        </p:grpSpPr>
        <p:pic>
          <p:nvPicPr>
            <p:cNvPr id="33" name="Kép 32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05364" y="5837901"/>
              <a:ext cx="345325" cy="339372"/>
            </a:xfrm>
            <a:prstGeom prst="rect">
              <a:avLst/>
            </a:prstGeom>
          </p:spPr>
        </p:pic>
        <p:pic>
          <p:nvPicPr>
            <p:cNvPr id="2088" name="Picture 40" descr="Free Building SVG, PNG Icon, Symbol. Download Image.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328" y="5863372"/>
              <a:ext cx="186260" cy="186260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31" name="Kép 30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909" y="5969493"/>
              <a:ext cx="181319" cy="157657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77" name="Szövegdoboz 76"/>
          <p:cNvSpPr txBox="1"/>
          <p:nvPr/>
        </p:nvSpPr>
        <p:spPr>
          <a:xfrm>
            <a:off x="1864728" y="3581143"/>
            <a:ext cx="18489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latin typeface="Palatino Linotype" panose="02040502050505030304" pitchFamily="18" charset="0"/>
              </a:rPr>
              <a:t>Nemzetközi és hazai pozíció megőrzése</a:t>
            </a:r>
          </a:p>
        </p:txBody>
      </p:sp>
      <p:sp>
        <p:nvSpPr>
          <p:cNvPr id="78" name="Szövegdoboz 77"/>
          <p:cNvSpPr txBox="1"/>
          <p:nvPr/>
        </p:nvSpPr>
        <p:spPr>
          <a:xfrm>
            <a:off x="1864728" y="4489329"/>
            <a:ext cx="1561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latin typeface="Palatino Linotype" panose="02040502050505030304" pitchFamily="18" charset="0"/>
              </a:rPr>
              <a:t>Oktatás minőségének fejlesztése</a:t>
            </a:r>
          </a:p>
        </p:txBody>
      </p:sp>
      <p:sp>
        <p:nvSpPr>
          <p:cNvPr id="79" name="Szövegdoboz 78"/>
          <p:cNvSpPr txBox="1"/>
          <p:nvPr/>
        </p:nvSpPr>
        <p:spPr>
          <a:xfrm>
            <a:off x="1864728" y="5368070"/>
            <a:ext cx="18489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latin typeface="Palatino Linotype" panose="02040502050505030304" pitchFamily="18" charset="0"/>
              </a:rPr>
              <a:t>Oktatási infrastruktúra fejlesztése </a:t>
            </a:r>
          </a:p>
        </p:txBody>
      </p:sp>
      <p:sp>
        <p:nvSpPr>
          <p:cNvPr id="80" name="Szövegdoboz 79"/>
          <p:cNvSpPr txBox="1"/>
          <p:nvPr/>
        </p:nvSpPr>
        <p:spPr>
          <a:xfrm>
            <a:off x="3729369" y="3658090"/>
            <a:ext cx="18489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latin typeface="Palatino Linotype" panose="02040502050505030304" pitchFamily="18" charset="0"/>
              </a:rPr>
              <a:t>Találmány hasznosítás</a:t>
            </a:r>
          </a:p>
        </p:txBody>
      </p:sp>
      <p:sp>
        <p:nvSpPr>
          <p:cNvPr id="81" name="Szövegdoboz 80"/>
          <p:cNvSpPr txBox="1"/>
          <p:nvPr/>
        </p:nvSpPr>
        <p:spPr>
          <a:xfrm>
            <a:off x="3729369" y="4489329"/>
            <a:ext cx="1561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latin typeface="Palatino Linotype" panose="02040502050505030304" pitchFamily="18" charset="0"/>
              </a:rPr>
              <a:t>Kutatási színvonal, megőrzése, fejlesztése</a:t>
            </a:r>
          </a:p>
        </p:txBody>
      </p:sp>
      <p:sp>
        <p:nvSpPr>
          <p:cNvPr id="82" name="Szövegdoboz 81"/>
          <p:cNvSpPr txBox="1"/>
          <p:nvPr/>
        </p:nvSpPr>
        <p:spPr>
          <a:xfrm>
            <a:off x="3729369" y="5368070"/>
            <a:ext cx="1561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latin typeface="Palatino Linotype" panose="02040502050505030304" pitchFamily="18" charset="0"/>
              </a:rPr>
              <a:t>Kutatási infrastruktúra fejlesztése</a:t>
            </a:r>
          </a:p>
        </p:txBody>
      </p:sp>
      <p:sp>
        <p:nvSpPr>
          <p:cNvPr id="83" name="Szövegdoboz 82"/>
          <p:cNvSpPr txBox="1"/>
          <p:nvPr/>
        </p:nvSpPr>
        <p:spPr>
          <a:xfrm>
            <a:off x="5578304" y="3658090"/>
            <a:ext cx="18489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latin typeface="Palatino Linotype" panose="02040502050505030304" pitchFamily="18" charset="0"/>
              </a:rPr>
              <a:t>Páciensi kör bővítése</a:t>
            </a:r>
          </a:p>
        </p:txBody>
      </p:sp>
      <p:sp>
        <p:nvSpPr>
          <p:cNvPr id="84" name="Szövegdoboz 83"/>
          <p:cNvSpPr txBox="1"/>
          <p:nvPr/>
        </p:nvSpPr>
        <p:spPr>
          <a:xfrm>
            <a:off x="5578304" y="4489329"/>
            <a:ext cx="1561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latin typeface="Palatino Linotype" panose="02040502050505030304" pitchFamily="18" charset="0"/>
              </a:rPr>
              <a:t>Kiemelkedő szaktudás megőrzése, növelése </a:t>
            </a:r>
          </a:p>
        </p:txBody>
      </p:sp>
      <p:sp>
        <p:nvSpPr>
          <p:cNvPr id="85" name="Szövegdoboz 84"/>
          <p:cNvSpPr txBox="1"/>
          <p:nvPr/>
        </p:nvSpPr>
        <p:spPr>
          <a:xfrm>
            <a:off x="5578304" y="5291126"/>
            <a:ext cx="16722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latin typeface="Palatino Linotype" panose="02040502050505030304" pitchFamily="18" charset="0"/>
              </a:rPr>
              <a:t>Klinikai szolgáltatások infrastruktúrájának fejlesztése</a:t>
            </a:r>
          </a:p>
        </p:txBody>
      </p:sp>
      <p:sp>
        <p:nvSpPr>
          <p:cNvPr id="86" name="Szövegdoboz 85"/>
          <p:cNvSpPr txBox="1"/>
          <p:nvPr/>
        </p:nvSpPr>
        <p:spPr>
          <a:xfrm>
            <a:off x="7427239" y="3504199"/>
            <a:ext cx="18489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latin typeface="Palatino Linotype" panose="02040502050505030304" pitchFamily="18" charset="0"/>
              </a:rPr>
              <a:t>Mintagazdasággá válás együttműködési feltételeinek megteremtése</a:t>
            </a:r>
          </a:p>
        </p:txBody>
      </p:sp>
      <p:sp>
        <p:nvSpPr>
          <p:cNvPr id="87" name="Szövegdoboz 86"/>
          <p:cNvSpPr txBox="1"/>
          <p:nvPr/>
        </p:nvSpPr>
        <p:spPr>
          <a:xfrm>
            <a:off x="7427239" y="4489329"/>
            <a:ext cx="1561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latin typeface="Palatino Linotype" panose="02040502050505030304" pitchFamily="18" charset="0"/>
              </a:rPr>
              <a:t>Tangazdasági tevékenység színvonalának fejlesztése</a:t>
            </a:r>
          </a:p>
        </p:txBody>
      </p:sp>
      <p:sp>
        <p:nvSpPr>
          <p:cNvPr id="88" name="Szövegdoboz 87"/>
          <p:cNvSpPr txBox="1"/>
          <p:nvPr/>
        </p:nvSpPr>
        <p:spPr>
          <a:xfrm>
            <a:off x="7427239" y="5368070"/>
            <a:ext cx="1561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latin typeface="Palatino Linotype" panose="02040502050505030304" pitchFamily="18" charset="0"/>
              </a:rPr>
              <a:t>Tangazdaság infrastruktúra fejlesztése</a:t>
            </a:r>
          </a:p>
        </p:txBody>
      </p:sp>
      <p:sp>
        <p:nvSpPr>
          <p:cNvPr id="42" name="Dia számának helye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881C-B4B5-42A6-B8BC-0A827757A2A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2299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églalap 54"/>
          <p:cNvSpPr/>
          <p:nvPr/>
        </p:nvSpPr>
        <p:spPr>
          <a:xfrm>
            <a:off x="113489" y="4352899"/>
            <a:ext cx="8950036" cy="14525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45" name="Téglalap 44"/>
          <p:cNvSpPr/>
          <p:nvPr/>
        </p:nvSpPr>
        <p:spPr>
          <a:xfrm>
            <a:off x="493269" y="4375797"/>
            <a:ext cx="1277553" cy="49637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49" name="Szövegdoboz 48"/>
          <p:cNvSpPr txBox="1"/>
          <p:nvPr/>
        </p:nvSpPr>
        <p:spPr>
          <a:xfrm>
            <a:off x="636345" y="4423927"/>
            <a:ext cx="118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humán erőforrás</a:t>
            </a:r>
          </a:p>
        </p:txBody>
      </p:sp>
      <p:sp>
        <p:nvSpPr>
          <p:cNvPr id="12" name="Téglalap 11"/>
          <p:cNvSpPr/>
          <p:nvPr/>
        </p:nvSpPr>
        <p:spPr>
          <a:xfrm>
            <a:off x="97362" y="1118002"/>
            <a:ext cx="8950036" cy="10046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15" name="Téglalap 14"/>
          <p:cNvSpPr/>
          <p:nvPr/>
        </p:nvSpPr>
        <p:spPr>
          <a:xfrm>
            <a:off x="511740" y="1318330"/>
            <a:ext cx="1277552" cy="496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grpSp>
        <p:nvGrpSpPr>
          <p:cNvPr id="14" name="Csoportba foglalás 13"/>
          <p:cNvGrpSpPr/>
          <p:nvPr/>
        </p:nvGrpSpPr>
        <p:grpSpPr>
          <a:xfrm>
            <a:off x="243149" y="1304996"/>
            <a:ext cx="504000" cy="504000"/>
            <a:chOff x="1154545" y="5375564"/>
            <a:chExt cx="504000" cy="504000"/>
          </a:xfrm>
        </p:grpSpPr>
        <p:sp>
          <p:nvSpPr>
            <p:cNvPr id="13" name="Ellipszis 12"/>
            <p:cNvSpPr/>
            <p:nvPr/>
          </p:nvSpPr>
          <p:spPr>
            <a:xfrm>
              <a:off x="1154545" y="5375564"/>
              <a:ext cx="504000" cy="504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pic>
          <p:nvPicPr>
            <p:cNvPr id="2074" name="Picture 26" descr="Coins - Download free icons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143" y="5480162"/>
              <a:ext cx="294803" cy="2948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Szövegdoboz 1"/>
          <p:cNvSpPr txBox="1"/>
          <p:nvPr/>
        </p:nvSpPr>
        <p:spPr>
          <a:xfrm>
            <a:off x="1" y="0"/>
            <a:ext cx="81095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cap="small" dirty="0">
                <a:latin typeface="Palatino Linotype" panose="02040502050505030304" pitchFamily="18" charset="0"/>
              </a:rPr>
              <a:t>Kezdeményezések és kapcsolódó fő indikátorok a stratégiai célok tükrében</a:t>
            </a:r>
          </a:p>
        </p:txBody>
      </p:sp>
      <p:pic>
        <p:nvPicPr>
          <p:cNvPr id="2070" name="Picture 22" descr="education Icon - Free PNG &amp; SVG 1325461 - Noun Projec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20" y="402972"/>
            <a:ext cx="440127" cy="440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zövegdoboz 5"/>
          <p:cNvSpPr txBox="1"/>
          <p:nvPr/>
        </p:nvSpPr>
        <p:spPr>
          <a:xfrm>
            <a:off x="-92765" y="780143"/>
            <a:ext cx="12653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Oktatás</a:t>
            </a:r>
          </a:p>
        </p:txBody>
      </p:sp>
      <p:sp>
        <p:nvSpPr>
          <p:cNvPr id="8" name="Téglalap 7"/>
          <p:cNvSpPr/>
          <p:nvPr/>
        </p:nvSpPr>
        <p:spPr>
          <a:xfrm>
            <a:off x="1172617" y="427901"/>
            <a:ext cx="5056529" cy="38536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 sz="100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223687" y="497471"/>
            <a:ext cx="117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solidFill>
                  <a:schemeClr val="bg1"/>
                </a:solidFill>
                <a:latin typeface="Palatino Linotype" panose="02040502050505030304" pitchFamily="18" charset="0"/>
              </a:rPr>
              <a:t>Stratégiai irány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2737798" y="497471"/>
            <a:ext cx="32419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b="1" i="1" dirty="0">
                <a:solidFill>
                  <a:schemeClr val="bg1"/>
                </a:solidFill>
                <a:latin typeface="Palatino Linotype" panose="02040502050505030304" pitchFamily="18" charset="0"/>
              </a:rPr>
              <a:t>Oktatás színvonalának szinten tartása, növelése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697965" y="1434888"/>
            <a:ext cx="118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Pénzügy</a:t>
            </a:r>
          </a:p>
        </p:txBody>
      </p:sp>
      <p:sp>
        <p:nvSpPr>
          <p:cNvPr id="34" name="Szövegdoboz 33"/>
          <p:cNvSpPr txBox="1"/>
          <p:nvPr/>
        </p:nvSpPr>
        <p:spPr>
          <a:xfrm>
            <a:off x="1759143" y="1287636"/>
            <a:ext cx="11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i="1" dirty="0">
                <a:latin typeface="Palatino Linotype" panose="02040502050505030304" pitchFamily="18" charset="0"/>
              </a:rPr>
              <a:t>Pénzügyi teljesítmény hatékonyság-növelése</a:t>
            </a:r>
          </a:p>
        </p:txBody>
      </p:sp>
      <p:sp>
        <p:nvSpPr>
          <p:cNvPr id="47" name="Ellipszis 46"/>
          <p:cNvSpPr/>
          <p:nvPr/>
        </p:nvSpPr>
        <p:spPr>
          <a:xfrm>
            <a:off x="224677" y="4378613"/>
            <a:ext cx="504000" cy="504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0" name="Téglalap 49"/>
          <p:cNvSpPr/>
          <p:nvPr/>
        </p:nvSpPr>
        <p:spPr>
          <a:xfrm>
            <a:off x="515575" y="2299812"/>
            <a:ext cx="1277553" cy="496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1" name="Ellipszis 50"/>
          <p:cNvSpPr/>
          <p:nvPr/>
        </p:nvSpPr>
        <p:spPr>
          <a:xfrm>
            <a:off x="246983" y="2295714"/>
            <a:ext cx="504000" cy="504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2" name="Szövegdoboz 51"/>
          <p:cNvSpPr txBox="1"/>
          <p:nvPr/>
        </p:nvSpPr>
        <p:spPr>
          <a:xfrm>
            <a:off x="683326" y="2425320"/>
            <a:ext cx="118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Vevők</a:t>
            </a:r>
          </a:p>
        </p:txBody>
      </p:sp>
      <p:sp>
        <p:nvSpPr>
          <p:cNvPr id="56" name="Téglalap 55"/>
          <p:cNvSpPr/>
          <p:nvPr/>
        </p:nvSpPr>
        <p:spPr>
          <a:xfrm>
            <a:off x="481029" y="5806670"/>
            <a:ext cx="1277553" cy="496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7" name="Ellipszis 56"/>
          <p:cNvSpPr/>
          <p:nvPr/>
        </p:nvSpPr>
        <p:spPr>
          <a:xfrm>
            <a:off x="212437" y="5793336"/>
            <a:ext cx="504000" cy="504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8" name="Szövegdoboz 57"/>
          <p:cNvSpPr txBox="1"/>
          <p:nvPr/>
        </p:nvSpPr>
        <p:spPr>
          <a:xfrm>
            <a:off x="648782" y="5839816"/>
            <a:ext cx="118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Támogató infrastruktúra</a:t>
            </a:r>
          </a:p>
        </p:txBody>
      </p:sp>
      <p:sp>
        <p:nvSpPr>
          <p:cNvPr id="19" name="AutoShape 28" descr="Target Audience Customer Client Targeting Consumer Centricity Aim People  Sign Stock Illustration - Download Image Now - iStock"/>
          <p:cNvSpPr>
            <a:spLocks noChangeAspect="1" noChangeArrowheads="1"/>
          </p:cNvSpPr>
          <p:nvPr/>
        </p:nvSpPr>
        <p:spPr bwMode="auto">
          <a:xfrm>
            <a:off x="4077412" y="597722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078" name="Picture 30" descr="Target Audience Customer Client Targeting Consumer Centricity Aim People  Sign Stock Illustration - Download Image Now - iStock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2" t="13091" r="12008" b="11831"/>
          <a:stretch/>
        </p:blipFill>
        <p:spPr bwMode="auto">
          <a:xfrm>
            <a:off x="330344" y="2382614"/>
            <a:ext cx="337276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Kép 25"/>
          <p:cNvPicPr>
            <a:picLocks noChangeAspect="1"/>
          </p:cNvPicPr>
          <p:nvPr/>
        </p:nvPicPr>
        <p:blipFill rotWithShape="1">
          <a:blip r:embed="rId5"/>
          <a:srcRect l="325" t="2971" r="2839" b="2331"/>
          <a:stretch/>
        </p:blipFill>
        <p:spPr>
          <a:xfrm>
            <a:off x="302414" y="4460416"/>
            <a:ext cx="342900" cy="340361"/>
          </a:xfrm>
          <a:prstGeom prst="rect">
            <a:avLst/>
          </a:prstGeom>
          <a:solidFill>
            <a:schemeClr val="tx1"/>
          </a:solidFill>
        </p:spPr>
      </p:pic>
      <p:grpSp>
        <p:nvGrpSpPr>
          <p:cNvPr id="40" name="Csoportba foglalás 39"/>
          <p:cNvGrpSpPr/>
          <p:nvPr/>
        </p:nvGrpSpPr>
        <p:grpSpPr>
          <a:xfrm>
            <a:off x="288088" y="5875650"/>
            <a:ext cx="360900" cy="339372"/>
            <a:chOff x="300328" y="5837901"/>
            <a:chExt cx="360900" cy="339372"/>
          </a:xfrm>
        </p:grpSpPr>
        <p:pic>
          <p:nvPicPr>
            <p:cNvPr id="33" name="Kép 3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5364" y="5837901"/>
              <a:ext cx="345325" cy="339372"/>
            </a:xfrm>
            <a:prstGeom prst="rect">
              <a:avLst/>
            </a:prstGeom>
          </p:spPr>
        </p:pic>
        <p:pic>
          <p:nvPicPr>
            <p:cNvPr id="2088" name="Picture 40" descr="Free Building SVG, PNG Icon, Symbol. Download Image.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328" y="5863372"/>
              <a:ext cx="186260" cy="186260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31" name="Kép 3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909" y="5969493"/>
              <a:ext cx="181319" cy="157657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77" name="Szövegdoboz 76"/>
          <p:cNvSpPr txBox="1"/>
          <p:nvPr/>
        </p:nvSpPr>
        <p:spPr>
          <a:xfrm>
            <a:off x="1804326" y="2295714"/>
            <a:ext cx="111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i="1" dirty="0">
                <a:latin typeface="Palatino Linotype" panose="02040502050505030304" pitchFamily="18" charset="0"/>
              </a:rPr>
              <a:t>Nemzetközi és hazai pozíció megőrzése</a:t>
            </a:r>
          </a:p>
        </p:txBody>
      </p:sp>
      <p:sp>
        <p:nvSpPr>
          <p:cNvPr id="53" name="Szövegdoboz 52"/>
          <p:cNvSpPr txBox="1"/>
          <p:nvPr/>
        </p:nvSpPr>
        <p:spPr>
          <a:xfrm>
            <a:off x="1827312" y="4375797"/>
            <a:ext cx="111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i="1" dirty="0">
                <a:latin typeface="Palatino Linotype" panose="02040502050505030304" pitchFamily="18" charset="0"/>
              </a:rPr>
              <a:t>Oktatás minőségének fejlesztése</a:t>
            </a:r>
          </a:p>
        </p:txBody>
      </p:sp>
      <p:sp>
        <p:nvSpPr>
          <p:cNvPr id="54" name="Szövegdoboz 53"/>
          <p:cNvSpPr txBox="1"/>
          <p:nvPr/>
        </p:nvSpPr>
        <p:spPr>
          <a:xfrm>
            <a:off x="1806676" y="5794291"/>
            <a:ext cx="111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i="1" dirty="0">
                <a:latin typeface="Palatino Linotype" panose="02040502050505030304" pitchFamily="18" charset="0"/>
              </a:rPr>
              <a:t>Oktatási infrastruktúra fejlesztése 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1715407" y="838730"/>
            <a:ext cx="13350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50" cap="small" dirty="0">
                <a:latin typeface="Palatino Linotype" panose="02040502050505030304" pitchFamily="18" charset="0"/>
              </a:rPr>
              <a:t>Stratégiai cél</a:t>
            </a:r>
          </a:p>
        </p:txBody>
      </p:sp>
      <p:sp>
        <p:nvSpPr>
          <p:cNvPr id="61" name="Szövegdoboz 60"/>
          <p:cNvSpPr txBox="1"/>
          <p:nvPr/>
        </p:nvSpPr>
        <p:spPr>
          <a:xfrm>
            <a:off x="3486729" y="838730"/>
            <a:ext cx="13350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50" cap="small" dirty="0">
                <a:latin typeface="Palatino Linotype" panose="02040502050505030304" pitchFamily="18" charset="0"/>
              </a:rPr>
              <a:t>Kezdeményezés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215688"/>
              </p:ext>
            </p:extLst>
          </p:nvPr>
        </p:nvGraphicFramePr>
        <p:xfrm>
          <a:off x="2951398" y="1113159"/>
          <a:ext cx="6096000" cy="989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880">
                  <a:extLst>
                    <a:ext uri="{9D8B030D-6E8A-4147-A177-3AD203B41FA5}">
                      <a16:colId xmlns:a16="http://schemas.microsoft.com/office/drawing/2014/main" val="1661906885"/>
                    </a:ext>
                  </a:extLst>
                </a:gridCol>
                <a:gridCol w="3362120">
                  <a:extLst>
                    <a:ext uri="{9D8B030D-6E8A-4147-A177-3AD203B41FA5}">
                      <a16:colId xmlns:a16="http://schemas.microsoft.com/office/drawing/2014/main" val="1795733886"/>
                    </a:ext>
                  </a:extLst>
                </a:gridCol>
              </a:tblGrid>
              <a:tr h="1947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44546A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Oktatásból származó bevétel növelése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Oktatási tevékenységből származó teljes bevétel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4223582"/>
                  </a:ext>
                </a:extLst>
              </a:tr>
              <a:tr h="477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44546A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Oktatás költséghatékonyságának </a:t>
                      </a:r>
                      <a:r>
                        <a:rPr kumimoji="0" lang="hu-HU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monitorozása</a:t>
                      </a:r>
                      <a:r>
                        <a:rPr kumimoji="0" lang="hu-H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hu-HU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szintentartása</a:t>
                      </a:r>
                      <a:endParaRPr kumimoji="0" lang="hu-H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Egy oktatóra jutó közvetlen átlagköltség</a:t>
                      </a:r>
                    </a:p>
                    <a:p>
                      <a:pPr marL="171450" indent="-171450"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Hallgatókra vetített oktatási tevékenységhez kapcsolódó közvetlen fajlagos költségek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8901284"/>
                  </a:ext>
                </a:extLst>
              </a:tr>
              <a:tr h="317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44546A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Közfeladatfinanszírozási szerződésben meghatározott  bevétel maximalizálása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Közfeladatfinanszírozási szerződésben meghatározott oktatási indikátorok teljesülése a szerződésben rögzítetthez képest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463578"/>
                  </a:ext>
                </a:extLst>
              </a:tr>
            </a:tbl>
          </a:graphicData>
        </a:graphic>
      </p:graphicFrame>
      <p:sp>
        <p:nvSpPr>
          <p:cNvPr id="42" name="Szövegdoboz 41"/>
          <p:cNvSpPr txBox="1"/>
          <p:nvPr/>
        </p:nvSpPr>
        <p:spPr>
          <a:xfrm>
            <a:off x="6562438" y="838730"/>
            <a:ext cx="13350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50" cap="small" dirty="0">
                <a:latin typeface="Palatino Linotype" panose="02040502050505030304" pitchFamily="18" charset="0"/>
              </a:rPr>
              <a:t>FŐ indikátorok</a:t>
            </a:r>
          </a:p>
        </p:txBody>
      </p:sp>
      <p:graphicFrame>
        <p:nvGraphicFramePr>
          <p:cNvPr id="43" name="Táblázat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64078"/>
              </p:ext>
            </p:extLst>
          </p:nvPr>
        </p:nvGraphicFramePr>
        <p:xfrm>
          <a:off x="2964756" y="2242421"/>
          <a:ext cx="6096000" cy="1928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880">
                  <a:extLst>
                    <a:ext uri="{9D8B030D-6E8A-4147-A177-3AD203B41FA5}">
                      <a16:colId xmlns:a16="http://schemas.microsoft.com/office/drawing/2014/main" val="1661906885"/>
                    </a:ext>
                  </a:extLst>
                </a:gridCol>
                <a:gridCol w="3362120">
                  <a:extLst>
                    <a:ext uri="{9D8B030D-6E8A-4147-A177-3AD203B41FA5}">
                      <a16:colId xmlns:a16="http://schemas.microsoft.com/office/drawing/2014/main" val="1795733886"/>
                    </a:ext>
                  </a:extLst>
                </a:gridCol>
              </a:tblGrid>
              <a:tr h="1296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Külföldi hallgatói létszám </a:t>
                      </a:r>
                      <a:r>
                        <a:rPr kumimoji="0" lang="hu-HU" sz="8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szintentartása</a:t>
                      </a:r>
                      <a:endParaRPr kumimoji="0" lang="hu-HU" sz="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Aktív külföldi hallgatók száma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5458893"/>
                  </a:ext>
                </a:extLst>
              </a:tr>
              <a:tr h="1151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Európai hallgatók túlsúlyának megőrzése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Európai hallgatók aránya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414364"/>
                  </a:ext>
                </a:extLst>
              </a:tr>
              <a:tr h="233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Haszonállat, illetve az élelmiszerlánc-biztonsági képzésen résztvevő hallgatók számának növelése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Marek</a:t>
                      </a: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ösztöndíjas hallgatók száma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618981"/>
                  </a:ext>
                </a:extLst>
              </a:tr>
              <a:tr h="2049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Nemzetközi </a:t>
                      </a:r>
                      <a:r>
                        <a:rPr kumimoji="0" lang="hu-HU" sz="8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Alumni</a:t>
                      </a: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tevékenység fejlesztése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Nemzetközi </a:t>
                      </a:r>
                      <a:r>
                        <a:rPr kumimoji="0" lang="hu-HU" sz="8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Alumni</a:t>
                      </a: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csoportok száma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2616336"/>
                  </a:ext>
                </a:extLst>
              </a:tr>
              <a:tr h="1845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Nemzetközi továbbképzések szerepének növelése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Nemzetközi továbbképzések (szakmai napok, szakmai képzések, </a:t>
                      </a:r>
                      <a:r>
                        <a:rPr kumimoji="0" lang="hu-HU" sz="8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stb</a:t>
                      </a: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) száma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6569095"/>
                  </a:ext>
                </a:extLst>
              </a:tr>
              <a:tr h="275082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Doktori Iskola nemzetközi pozíciójának erősítése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Stipendium Hungaricum ösztöndíjas külföldi PhD hallgatók száma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0616861"/>
                  </a:ext>
                </a:extLst>
              </a:tr>
              <a:tr h="125496"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hu-HU" sz="800" b="1" i="0" dirty="0">
                          <a:latin typeface="Palatino Linotype" panose="02040502050505030304" pitchFamily="18" charset="0"/>
                        </a:rPr>
                        <a:t>Végzett hallgatók elégedettségének növelése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Végzett hallgatók értékelésének eredménye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042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1" dirty="0">
                          <a:latin typeface="Palatino Linotype" panose="02040502050505030304" pitchFamily="18" charset="0"/>
                        </a:rPr>
                        <a:t>Munkaadók elégedettségének növelése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Munkaadók értékelésének eredménye 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4087394"/>
                  </a:ext>
                </a:extLst>
              </a:tr>
            </a:tbl>
          </a:graphicData>
        </a:graphic>
      </p:graphicFrame>
      <p:graphicFrame>
        <p:nvGraphicFramePr>
          <p:cNvPr id="44" name="Táblázat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10668"/>
              </p:ext>
            </p:extLst>
          </p:nvPr>
        </p:nvGraphicFramePr>
        <p:xfrm>
          <a:off x="2964756" y="4305267"/>
          <a:ext cx="6096000" cy="138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880">
                  <a:extLst>
                    <a:ext uri="{9D8B030D-6E8A-4147-A177-3AD203B41FA5}">
                      <a16:colId xmlns:a16="http://schemas.microsoft.com/office/drawing/2014/main" val="1661906885"/>
                    </a:ext>
                  </a:extLst>
                </a:gridCol>
                <a:gridCol w="3362120">
                  <a:extLst>
                    <a:ext uri="{9D8B030D-6E8A-4147-A177-3AD203B41FA5}">
                      <a16:colId xmlns:a16="http://schemas.microsoft.com/office/drawing/2014/main" val="1795733886"/>
                    </a:ext>
                  </a:extLst>
                </a:gridCol>
              </a:tblGrid>
              <a:tr h="264129"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hu-HU" sz="800" b="1" kern="120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Hallgatói elégedettség növelése (oktatás minőségére vonatkozóan)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Oktatók hallgatói értékelésének eredménye 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671436"/>
                  </a:ext>
                </a:extLst>
              </a:tr>
              <a:tr h="243853"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hu-HU" sz="800" b="1" dirty="0">
                          <a:latin typeface="Palatino Linotype" panose="02040502050505030304" pitchFamily="18" charset="0"/>
                        </a:rPr>
                        <a:t>Az idegen nyelvi felvételi követelményrendszer átalakítása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Toborzó cég mérési eredményei alapján azonosítható mutatószám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526492"/>
                  </a:ext>
                </a:extLst>
              </a:tr>
              <a:tr h="181702"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hu-HU" sz="800" b="1" dirty="0">
                          <a:latin typeface="Palatino Linotype" panose="02040502050505030304" pitchFamily="18" charset="0"/>
                        </a:rPr>
                        <a:t>Alapvető/szükséges gyakorlati kompetenciák fejlesztése 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 munkaadóktól beérkező kérdőívek eredményei 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8981152"/>
                  </a:ext>
                </a:extLst>
              </a:tr>
              <a:tr h="2846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800" b="1" dirty="0">
                          <a:latin typeface="Palatino Linotype" panose="02040502050505030304" pitchFamily="18" charset="0"/>
                        </a:rPr>
                        <a:t>Képzett oktatók megtartása és növelése</a:t>
                      </a:r>
                    </a:p>
                    <a:p>
                      <a:pPr marL="0" indent="0">
                        <a:spcAft>
                          <a:spcPts val="0"/>
                        </a:spcAft>
                      </a:pPr>
                      <a:endParaRPr kumimoji="0" lang="hu-HU" sz="8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Tudományosan</a:t>
                      </a: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minősített oktatók aránya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Oktatásmódszerta</a:t>
                      </a: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ni továbbképzésen való részvétel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Oktatói fluktuáció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3658649"/>
                  </a:ext>
                </a:extLst>
              </a:tr>
            </a:tbl>
          </a:graphicData>
        </a:graphic>
      </p:graphicFrame>
      <p:graphicFrame>
        <p:nvGraphicFramePr>
          <p:cNvPr id="46" name="Táblázat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299743"/>
              </p:ext>
            </p:extLst>
          </p:nvPr>
        </p:nvGraphicFramePr>
        <p:xfrm>
          <a:off x="2964756" y="5834879"/>
          <a:ext cx="6096000" cy="850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880">
                  <a:extLst>
                    <a:ext uri="{9D8B030D-6E8A-4147-A177-3AD203B41FA5}">
                      <a16:colId xmlns:a16="http://schemas.microsoft.com/office/drawing/2014/main" val="1661906885"/>
                    </a:ext>
                  </a:extLst>
                </a:gridCol>
                <a:gridCol w="3362120">
                  <a:extLst>
                    <a:ext uri="{9D8B030D-6E8A-4147-A177-3AD203B41FA5}">
                      <a16:colId xmlns:a16="http://schemas.microsoft.com/office/drawing/2014/main" val="1795733886"/>
                    </a:ext>
                  </a:extLst>
                </a:gridCol>
              </a:tblGrid>
              <a:tr h="479958"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hu-HU" sz="800" b="1" kern="120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Oktatási infrastruktúra modernizálása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eLearning</a:t>
                      </a: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platformokon aktívan eltöltött idő az oktatók és a hallgatók körében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241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800" b="1" dirty="0">
                        <a:latin typeface="Palatino Linotype" panose="02040502050505030304" pitchFamily="18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endParaRPr kumimoji="0" lang="hu-HU" sz="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688687"/>
                  </a:ext>
                </a:extLst>
              </a:tr>
            </a:tbl>
          </a:graphicData>
        </a:graphic>
      </p:graphicFrame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881C-B4B5-42A6-B8BC-0A827757A2A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7480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églalap 54"/>
          <p:cNvSpPr/>
          <p:nvPr/>
        </p:nvSpPr>
        <p:spPr>
          <a:xfrm>
            <a:off x="118509" y="3271798"/>
            <a:ext cx="8950036" cy="17631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45" name="Téglalap 44"/>
          <p:cNvSpPr/>
          <p:nvPr/>
        </p:nvSpPr>
        <p:spPr>
          <a:xfrm>
            <a:off x="493269" y="3340006"/>
            <a:ext cx="1277553" cy="49637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49" name="Szövegdoboz 48"/>
          <p:cNvSpPr txBox="1"/>
          <p:nvPr/>
        </p:nvSpPr>
        <p:spPr>
          <a:xfrm>
            <a:off x="628385" y="3388136"/>
            <a:ext cx="118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humán erőforrás</a:t>
            </a:r>
          </a:p>
        </p:txBody>
      </p:sp>
      <p:sp>
        <p:nvSpPr>
          <p:cNvPr id="12" name="Téglalap 11"/>
          <p:cNvSpPr/>
          <p:nvPr/>
        </p:nvSpPr>
        <p:spPr>
          <a:xfrm>
            <a:off x="97362" y="1170054"/>
            <a:ext cx="8950036" cy="858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15" name="Téglalap 14"/>
          <p:cNvSpPr/>
          <p:nvPr/>
        </p:nvSpPr>
        <p:spPr>
          <a:xfrm>
            <a:off x="511740" y="1318330"/>
            <a:ext cx="1277552" cy="496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grpSp>
        <p:nvGrpSpPr>
          <p:cNvPr id="14" name="Csoportba foglalás 13"/>
          <p:cNvGrpSpPr/>
          <p:nvPr/>
        </p:nvGrpSpPr>
        <p:grpSpPr>
          <a:xfrm>
            <a:off x="243149" y="1304996"/>
            <a:ext cx="504000" cy="504000"/>
            <a:chOff x="1154545" y="5375564"/>
            <a:chExt cx="504000" cy="504000"/>
          </a:xfrm>
        </p:grpSpPr>
        <p:sp>
          <p:nvSpPr>
            <p:cNvPr id="13" name="Ellipszis 12"/>
            <p:cNvSpPr/>
            <p:nvPr/>
          </p:nvSpPr>
          <p:spPr>
            <a:xfrm>
              <a:off x="1154545" y="5375564"/>
              <a:ext cx="504000" cy="504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pic>
          <p:nvPicPr>
            <p:cNvPr id="2074" name="Picture 26" descr="Coins - Download free icons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143" y="5480162"/>
              <a:ext cx="294803" cy="2948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Szövegdoboz 1"/>
          <p:cNvSpPr txBox="1"/>
          <p:nvPr/>
        </p:nvSpPr>
        <p:spPr>
          <a:xfrm>
            <a:off x="1" y="0"/>
            <a:ext cx="81095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cap="small" dirty="0">
                <a:latin typeface="Palatino Linotype" panose="02040502050505030304" pitchFamily="18" charset="0"/>
              </a:rPr>
              <a:t>Kezdeményezések és kapcsolódó fő indikátorok a stratégiai célok tükrében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-92765" y="780143"/>
            <a:ext cx="12653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Kutatás</a:t>
            </a:r>
          </a:p>
        </p:txBody>
      </p:sp>
      <p:sp>
        <p:nvSpPr>
          <p:cNvPr id="8" name="Téglalap 7"/>
          <p:cNvSpPr/>
          <p:nvPr/>
        </p:nvSpPr>
        <p:spPr>
          <a:xfrm>
            <a:off x="1172617" y="427901"/>
            <a:ext cx="5736185" cy="38536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 sz="100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223687" y="497471"/>
            <a:ext cx="117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solidFill>
                  <a:schemeClr val="bg1"/>
                </a:solidFill>
                <a:latin typeface="Palatino Linotype" panose="02040502050505030304" pitchFamily="18" charset="0"/>
              </a:rPr>
              <a:t>Stratégiai irány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2737798" y="497471"/>
            <a:ext cx="40139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b="1" i="1" dirty="0">
                <a:solidFill>
                  <a:schemeClr val="bg1"/>
                </a:solidFill>
                <a:latin typeface="Palatino Linotype" panose="02040502050505030304" pitchFamily="18" charset="0"/>
              </a:rPr>
              <a:t>Kutatási és innovációs terület önálló alaptevékenységgé fejlesztése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697965" y="1434888"/>
            <a:ext cx="118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Pénzügy</a:t>
            </a:r>
          </a:p>
        </p:txBody>
      </p:sp>
      <p:sp>
        <p:nvSpPr>
          <p:cNvPr id="34" name="Szövegdoboz 33"/>
          <p:cNvSpPr txBox="1"/>
          <p:nvPr/>
        </p:nvSpPr>
        <p:spPr>
          <a:xfrm>
            <a:off x="1759143" y="1287636"/>
            <a:ext cx="11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i="1" dirty="0">
                <a:latin typeface="Palatino Linotype" panose="02040502050505030304" pitchFamily="18" charset="0"/>
              </a:rPr>
              <a:t>Pénzügyi teljesítmény hatékonyság-növelése</a:t>
            </a:r>
          </a:p>
        </p:txBody>
      </p:sp>
      <p:sp>
        <p:nvSpPr>
          <p:cNvPr id="47" name="Ellipszis 46"/>
          <p:cNvSpPr/>
          <p:nvPr/>
        </p:nvSpPr>
        <p:spPr>
          <a:xfrm>
            <a:off x="224677" y="3342822"/>
            <a:ext cx="504000" cy="504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0" name="Téglalap 49"/>
          <p:cNvSpPr/>
          <p:nvPr/>
        </p:nvSpPr>
        <p:spPr>
          <a:xfrm>
            <a:off x="515575" y="2116595"/>
            <a:ext cx="1277553" cy="496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1" name="Ellipszis 50"/>
          <p:cNvSpPr/>
          <p:nvPr/>
        </p:nvSpPr>
        <p:spPr>
          <a:xfrm>
            <a:off x="246983" y="2112497"/>
            <a:ext cx="504000" cy="504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2" name="Szövegdoboz 51"/>
          <p:cNvSpPr txBox="1"/>
          <p:nvPr/>
        </p:nvSpPr>
        <p:spPr>
          <a:xfrm>
            <a:off x="683326" y="2242103"/>
            <a:ext cx="118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Vevők</a:t>
            </a:r>
          </a:p>
        </p:txBody>
      </p:sp>
      <p:sp>
        <p:nvSpPr>
          <p:cNvPr id="56" name="Téglalap 55"/>
          <p:cNvSpPr/>
          <p:nvPr/>
        </p:nvSpPr>
        <p:spPr>
          <a:xfrm>
            <a:off x="481029" y="5167388"/>
            <a:ext cx="1277553" cy="496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7" name="Ellipszis 56"/>
          <p:cNvSpPr/>
          <p:nvPr/>
        </p:nvSpPr>
        <p:spPr>
          <a:xfrm>
            <a:off x="212437" y="5154054"/>
            <a:ext cx="504000" cy="504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8" name="Szövegdoboz 57"/>
          <p:cNvSpPr txBox="1"/>
          <p:nvPr/>
        </p:nvSpPr>
        <p:spPr>
          <a:xfrm>
            <a:off x="648782" y="5200534"/>
            <a:ext cx="118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Támogató infrastruktúra</a:t>
            </a:r>
          </a:p>
        </p:txBody>
      </p:sp>
      <p:sp>
        <p:nvSpPr>
          <p:cNvPr id="19" name="AutoShape 28" descr="Target Audience Customer Client Targeting Consumer Centricity Aim People  Sign Stock Illustration - Download Image Now - iStock"/>
          <p:cNvSpPr>
            <a:spLocks noChangeAspect="1" noChangeArrowheads="1"/>
          </p:cNvSpPr>
          <p:nvPr/>
        </p:nvSpPr>
        <p:spPr bwMode="auto">
          <a:xfrm>
            <a:off x="4077412" y="597722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078" name="Picture 30" descr="Target Audience Customer Client Targeting Consumer Centricity Aim People  Sign Stock Illustration - Download Image Now - iStock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2" t="13091" r="12008" b="11831"/>
          <a:stretch/>
        </p:blipFill>
        <p:spPr bwMode="auto">
          <a:xfrm>
            <a:off x="330344" y="2199397"/>
            <a:ext cx="337276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Kép 25"/>
          <p:cNvPicPr>
            <a:picLocks noChangeAspect="1"/>
          </p:cNvPicPr>
          <p:nvPr/>
        </p:nvPicPr>
        <p:blipFill rotWithShape="1">
          <a:blip r:embed="rId4"/>
          <a:srcRect l="325" t="2971" r="2839" b="2331"/>
          <a:stretch/>
        </p:blipFill>
        <p:spPr>
          <a:xfrm>
            <a:off x="302414" y="3424625"/>
            <a:ext cx="342900" cy="340361"/>
          </a:xfrm>
          <a:prstGeom prst="rect">
            <a:avLst/>
          </a:prstGeom>
          <a:solidFill>
            <a:schemeClr val="tx1"/>
          </a:solidFill>
        </p:spPr>
      </p:pic>
      <p:grpSp>
        <p:nvGrpSpPr>
          <p:cNvPr id="40" name="Csoportba foglalás 39"/>
          <p:cNvGrpSpPr/>
          <p:nvPr/>
        </p:nvGrpSpPr>
        <p:grpSpPr>
          <a:xfrm>
            <a:off x="288088" y="5236368"/>
            <a:ext cx="360900" cy="339372"/>
            <a:chOff x="300328" y="5837901"/>
            <a:chExt cx="360900" cy="339372"/>
          </a:xfrm>
        </p:grpSpPr>
        <p:pic>
          <p:nvPicPr>
            <p:cNvPr id="33" name="Kép 3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5364" y="5837901"/>
              <a:ext cx="345325" cy="339372"/>
            </a:xfrm>
            <a:prstGeom prst="rect">
              <a:avLst/>
            </a:prstGeom>
          </p:spPr>
        </p:pic>
        <p:pic>
          <p:nvPicPr>
            <p:cNvPr id="2088" name="Picture 40" descr="Free Building SVG, PNG Icon, Symbol. Download Image.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328" y="5863372"/>
              <a:ext cx="186260" cy="186260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31" name="Kép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909" y="5969493"/>
              <a:ext cx="181319" cy="157657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77" name="Szövegdoboz 76"/>
          <p:cNvSpPr txBox="1"/>
          <p:nvPr/>
        </p:nvSpPr>
        <p:spPr>
          <a:xfrm>
            <a:off x="1806676" y="2145115"/>
            <a:ext cx="11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i="1" dirty="0">
                <a:latin typeface="Palatino Linotype" panose="02040502050505030304" pitchFamily="18" charset="0"/>
              </a:rPr>
              <a:t>Találmány hasznosítás</a:t>
            </a:r>
          </a:p>
        </p:txBody>
      </p:sp>
      <p:sp>
        <p:nvSpPr>
          <p:cNvPr id="53" name="Szövegdoboz 52"/>
          <p:cNvSpPr txBox="1"/>
          <p:nvPr/>
        </p:nvSpPr>
        <p:spPr>
          <a:xfrm>
            <a:off x="1800439" y="5138789"/>
            <a:ext cx="111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i="1" dirty="0">
                <a:latin typeface="Palatino Linotype" panose="02040502050505030304" pitchFamily="18" charset="0"/>
              </a:rPr>
              <a:t>Kutatási infrastruktúra fejlesztése</a:t>
            </a:r>
          </a:p>
        </p:txBody>
      </p:sp>
      <p:sp>
        <p:nvSpPr>
          <p:cNvPr id="54" name="Szövegdoboz 53"/>
          <p:cNvSpPr txBox="1"/>
          <p:nvPr/>
        </p:nvSpPr>
        <p:spPr>
          <a:xfrm>
            <a:off x="1810196" y="3338533"/>
            <a:ext cx="11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i="1" dirty="0">
                <a:latin typeface="Palatino Linotype" panose="02040502050505030304" pitchFamily="18" charset="0"/>
              </a:rPr>
              <a:t>Kutatási színvonal, megőrzése, fejlesztése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1715407" y="921854"/>
            <a:ext cx="13350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50" cap="small" dirty="0">
                <a:latin typeface="Palatino Linotype" panose="02040502050505030304" pitchFamily="18" charset="0"/>
              </a:rPr>
              <a:t>Stratégiai cél</a:t>
            </a:r>
          </a:p>
        </p:txBody>
      </p:sp>
      <p:sp>
        <p:nvSpPr>
          <p:cNvPr id="61" name="Szövegdoboz 60"/>
          <p:cNvSpPr txBox="1"/>
          <p:nvPr/>
        </p:nvSpPr>
        <p:spPr>
          <a:xfrm>
            <a:off x="3486729" y="921854"/>
            <a:ext cx="13350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50" cap="small" dirty="0">
                <a:latin typeface="Palatino Linotype" panose="02040502050505030304" pitchFamily="18" charset="0"/>
              </a:rPr>
              <a:t>Kezdeményezés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542934"/>
              </p:ext>
            </p:extLst>
          </p:nvPr>
        </p:nvGraphicFramePr>
        <p:xfrm>
          <a:off x="2964078" y="1294296"/>
          <a:ext cx="6096000" cy="857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880">
                  <a:extLst>
                    <a:ext uri="{9D8B030D-6E8A-4147-A177-3AD203B41FA5}">
                      <a16:colId xmlns:a16="http://schemas.microsoft.com/office/drawing/2014/main" val="1661906885"/>
                    </a:ext>
                  </a:extLst>
                </a:gridCol>
                <a:gridCol w="3362120">
                  <a:extLst>
                    <a:ext uri="{9D8B030D-6E8A-4147-A177-3AD203B41FA5}">
                      <a16:colId xmlns:a16="http://schemas.microsoft.com/office/drawing/2014/main" val="1795733886"/>
                    </a:ext>
                  </a:extLst>
                </a:gridCol>
              </a:tblGrid>
              <a:tr h="8577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44546A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Kutatásokból származó bevétel növelése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300"/>
                        </a:spcAft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Vállalati kutatás-fejlesztésből (K+F) származó nettó árbevétel</a:t>
                      </a:r>
                    </a:p>
                    <a:p>
                      <a:pPr marL="171450" indent="-171450">
                        <a:spcAft>
                          <a:spcPts val="300"/>
                        </a:spcAft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Saját szellemi tulajdon hasznosításból származó nettó árbevétel  (pl. szabadalom, védjegy, formatervezési minta, know-how, etc.)</a:t>
                      </a:r>
                    </a:p>
                    <a:p>
                      <a:pPr marL="171450" indent="-171450">
                        <a:spcAft>
                          <a:spcPts val="300"/>
                        </a:spcAft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Pályázati forrásból származó bevételek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4223582"/>
                  </a:ext>
                </a:extLst>
              </a:tr>
            </a:tbl>
          </a:graphicData>
        </a:graphic>
      </p:graphicFrame>
      <p:sp>
        <p:nvSpPr>
          <p:cNvPr id="42" name="Szövegdoboz 41"/>
          <p:cNvSpPr txBox="1"/>
          <p:nvPr/>
        </p:nvSpPr>
        <p:spPr>
          <a:xfrm>
            <a:off x="6562438" y="921854"/>
            <a:ext cx="13350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50" cap="small" dirty="0">
                <a:latin typeface="Palatino Linotype" panose="02040502050505030304" pitchFamily="18" charset="0"/>
              </a:rPr>
              <a:t>FŐ indikátorok</a:t>
            </a:r>
          </a:p>
        </p:txBody>
      </p:sp>
      <p:pic>
        <p:nvPicPr>
          <p:cNvPr id="39" name="Picture 4" descr="Research - Free education icon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98" y="408702"/>
            <a:ext cx="352242" cy="352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3" name="Táblázat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996116"/>
              </p:ext>
            </p:extLst>
          </p:nvPr>
        </p:nvGraphicFramePr>
        <p:xfrm>
          <a:off x="2964078" y="2087690"/>
          <a:ext cx="6096000" cy="95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880">
                  <a:extLst>
                    <a:ext uri="{9D8B030D-6E8A-4147-A177-3AD203B41FA5}">
                      <a16:colId xmlns:a16="http://schemas.microsoft.com/office/drawing/2014/main" val="1661906885"/>
                    </a:ext>
                  </a:extLst>
                </a:gridCol>
                <a:gridCol w="3362120">
                  <a:extLst>
                    <a:ext uri="{9D8B030D-6E8A-4147-A177-3AD203B41FA5}">
                      <a16:colId xmlns:a16="http://schemas.microsoft.com/office/drawing/2014/main" val="1795733886"/>
                    </a:ext>
                  </a:extLst>
                </a:gridCol>
              </a:tblGrid>
              <a:tr h="2757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44546A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Innovatív kutatások ösztönzése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300"/>
                        </a:spcAft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Iparjogvédelmi bejelentések száma</a:t>
                      </a:r>
                    </a:p>
                    <a:p>
                      <a:pPr marL="171450" indent="-171450">
                        <a:spcAft>
                          <a:spcPts val="300"/>
                        </a:spcAft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Új vállalati K+F projektek száma</a:t>
                      </a:r>
                    </a:p>
                    <a:p>
                      <a:pPr marL="171450" indent="-171450">
                        <a:spcAft>
                          <a:spcPts val="300"/>
                        </a:spcAft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Saját szellemi tulajdon hasznosításának (pl. szabadalom, védjegy, formatervezési minta, know-how, etc.) esetszáma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8901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44546A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Ipari együttműködések számának fenntartása és növelése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300"/>
                        </a:spcAft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Tanszékek aktív kapcsolatainak száma ipari partnerekkel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463578"/>
                  </a:ext>
                </a:extLst>
              </a:tr>
            </a:tbl>
          </a:graphicData>
        </a:graphic>
      </p:graphicFrame>
      <p:graphicFrame>
        <p:nvGraphicFramePr>
          <p:cNvPr id="44" name="Táblázat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176057"/>
              </p:ext>
            </p:extLst>
          </p:nvPr>
        </p:nvGraphicFramePr>
        <p:xfrm>
          <a:off x="2963361" y="3271798"/>
          <a:ext cx="6096000" cy="1662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880">
                  <a:extLst>
                    <a:ext uri="{9D8B030D-6E8A-4147-A177-3AD203B41FA5}">
                      <a16:colId xmlns:a16="http://schemas.microsoft.com/office/drawing/2014/main" val="1661906885"/>
                    </a:ext>
                  </a:extLst>
                </a:gridCol>
                <a:gridCol w="3362120">
                  <a:extLst>
                    <a:ext uri="{9D8B030D-6E8A-4147-A177-3AD203B41FA5}">
                      <a16:colId xmlns:a16="http://schemas.microsoft.com/office/drawing/2014/main" val="1795733886"/>
                    </a:ext>
                  </a:extLst>
                </a:gridCol>
              </a:tblGrid>
              <a:tr h="1296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Nemzetközi kutatási kapcsolatok javítása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(Állományban vagy megbízási szerződéssel foglalkoztatott) nemzetközi kutatók száma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 külföldi kutatóhelyekkel közös cikkek száma és ezek mérőszámai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5458893"/>
                  </a:ext>
                </a:extLst>
              </a:tr>
              <a:tr h="1151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Kutatói utánpótlás biztosítása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Kutatói tevékenységet újonnan megkezdők száma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Belső kutatói pályázatok száma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414364"/>
                  </a:ext>
                </a:extLst>
              </a:tr>
              <a:tr h="233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Kutatások magas sikerrátájának megtartása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Publikációs output (D1 publikációk, </a:t>
                      </a:r>
                      <a:r>
                        <a:rPr kumimoji="0" lang="hu-HU" sz="8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Veterinary</a:t>
                      </a: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Q1 publikációk, TOP VetQ1 cikkek, </a:t>
                      </a:r>
                      <a:r>
                        <a:rPr kumimoji="0" lang="hu-HU" sz="8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citációk</a:t>
                      </a: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száma)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618981"/>
                  </a:ext>
                </a:extLst>
              </a:tr>
              <a:tr h="2049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Nemzetközi egyetemi rangsorokban való előrelépés 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9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Egyetemi rangsorban elfoglalt hely (Shanghai)</a:t>
                      </a:r>
                      <a:endParaRPr kumimoji="0" lang="hu-HU" sz="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2616336"/>
                  </a:ext>
                </a:extLst>
              </a:tr>
              <a:tr h="2658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Nemzetközi és hazai pályázati aktivitás növelése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9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Elnyert és beadott pályázatok aránya és száma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6569095"/>
                  </a:ext>
                </a:extLst>
              </a:tr>
            </a:tbl>
          </a:graphicData>
        </a:graphic>
      </p:graphicFrame>
      <p:graphicFrame>
        <p:nvGraphicFramePr>
          <p:cNvPr id="46" name="Táblázat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644246"/>
              </p:ext>
            </p:extLst>
          </p:nvPr>
        </p:nvGraphicFramePr>
        <p:xfrm>
          <a:off x="2972545" y="5272160"/>
          <a:ext cx="6096000" cy="3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880">
                  <a:extLst>
                    <a:ext uri="{9D8B030D-6E8A-4147-A177-3AD203B41FA5}">
                      <a16:colId xmlns:a16="http://schemas.microsoft.com/office/drawing/2014/main" val="1661906885"/>
                    </a:ext>
                  </a:extLst>
                </a:gridCol>
                <a:gridCol w="3362120">
                  <a:extLst>
                    <a:ext uri="{9D8B030D-6E8A-4147-A177-3AD203B41FA5}">
                      <a16:colId xmlns:a16="http://schemas.microsoft.com/office/drawing/2014/main" val="1795733886"/>
                    </a:ext>
                  </a:extLst>
                </a:gridCol>
              </a:tblGrid>
              <a:tr h="2260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Infrastruktúra fejlesztése 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Kutatásokhoz kapcsolódó újonnan beszerzett eszközök száma és értéke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4087394"/>
                  </a:ext>
                </a:extLst>
              </a:tr>
            </a:tbl>
          </a:graphicData>
        </a:graphic>
      </p:graphicFrame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881C-B4B5-42A6-B8BC-0A827757A2AA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2421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églalap 54"/>
          <p:cNvSpPr/>
          <p:nvPr/>
        </p:nvSpPr>
        <p:spPr>
          <a:xfrm>
            <a:off x="97362" y="3452128"/>
            <a:ext cx="8950036" cy="1307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45" name="Téglalap 44"/>
          <p:cNvSpPr/>
          <p:nvPr/>
        </p:nvSpPr>
        <p:spPr>
          <a:xfrm>
            <a:off x="493269" y="3525832"/>
            <a:ext cx="1277553" cy="49637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49" name="Szövegdoboz 48"/>
          <p:cNvSpPr txBox="1"/>
          <p:nvPr/>
        </p:nvSpPr>
        <p:spPr>
          <a:xfrm>
            <a:off x="622196" y="3601516"/>
            <a:ext cx="118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Humán erőforrás</a:t>
            </a:r>
          </a:p>
        </p:txBody>
      </p:sp>
      <p:sp>
        <p:nvSpPr>
          <p:cNvPr id="12" name="Téglalap 11"/>
          <p:cNvSpPr/>
          <p:nvPr/>
        </p:nvSpPr>
        <p:spPr>
          <a:xfrm>
            <a:off x="97362" y="1170054"/>
            <a:ext cx="8950036" cy="858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15" name="Téglalap 14"/>
          <p:cNvSpPr/>
          <p:nvPr/>
        </p:nvSpPr>
        <p:spPr>
          <a:xfrm>
            <a:off x="511740" y="1318330"/>
            <a:ext cx="1277552" cy="496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grpSp>
        <p:nvGrpSpPr>
          <p:cNvPr id="14" name="Csoportba foglalás 13"/>
          <p:cNvGrpSpPr/>
          <p:nvPr/>
        </p:nvGrpSpPr>
        <p:grpSpPr>
          <a:xfrm>
            <a:off x="243149" y="1304996"/>
            <a:ext cx="504000" cy="504000"/>
            <a:chOff x="1154545" y="5375564"/>
            <a:chExt cx="504000" cy="504000"/>
          </a:xfrm>
        </p:grpSpPr>
        <p:sp>
          <p:nvSpPr>
            <p:cNvPr id="13" name="Ellipszis 12"/>
            <p:cNvSpPr/>
            <p:nvPr/>
          </p:nvSpPr>
          <p:spPr>
            <a:xfrm>
              <a:off x="1154545" y="5375564"/>
              <a:ext cx="504000" cy="504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pic>
          <p:nvPicPr>
            <p:cNvPr id="2074" name="Picture 26" descr="Coins - Download free icons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143" y="5480162"/>
              <a:ext cx="294803" cy="2948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Szövegdoboz 1"/>
          <p:cNvSpPr txBox="1"/>
          <p:nvPr/>
        </p:nvSpPr>
        <p:spPr>
          <a:xfrm>
            <a:off x="1" y="0"/>
            <a:ext cx="81095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cap="small" dirty="0">
                <a:latin typeface="Palatino Linotype" panose="02040502050505030304" pitchFamily="18" charset="0"/>
              </a:rPr>
              <a:t>Kezdeményezések és kapcsolódó fő indikátorok a stratégiai célok tükrében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-92765" y="780143"/>
            <a:ext cx="12653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Klinika</a:t>
            </a:r>
          </a:p>
        </p:txBody>
      </p:sp>
      <p:sp>
        <p:nvSpPr>
          <p:cNvPr id="8" name="Téglalap 7"/>
          <p:cNvSpPr/>
          <p:nvPr/>
        </p:nvSpPr>
        <p:spPr>
          <a:xfrm>
            <a:off x="1172617" y="427901"/>
            <a:ext cx="5237421" cy="38536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 sz="100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223687" y="497471"/>
            <a:ext cx="117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i="1" dirty="0">
                <a:solidFill>
                  <a:schemeClr val="bg1"/>
                </a:solidFill>
                <a:latin typeface="Palatino Linotype" panose="02040502050505030304" pitchFamily="18" charset="0"/>
              </a:rPr>
              <a:t>Stratégiai irány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2737798" y="497471"/>
            <a:ext cx="3755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b="1" i="1" dirty="0">
                <a:solidFill>
                  <a:schemeClr val="bg1"/>
                </a:solidFill>
                <a:latin typeface="Palatino Linotype" panose="02040502050505030304" pitchFamily="18" charset="0"/>
              </a:rPr>
              <a:t>Legmagasabb progresszivitási szintű klinika megtartása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697965" y="1434888"/>
            <a:ext cx="118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Pénzügy</a:t>
            </a:r>
          </a:p>
        </p:txBody>
      </p:sp>
      <p:sp>
        <p:nvSpPr>
          <p:cNvPr id="34" name="Szövegdoboz 33"/>
          <p:cNvSpPr txBox="1"/>
          <p:nvPr/>
        </p:nvSpPr>
        <p:spPr>
          <a:xfrm>
            <a:off x="1759143" y="1287636"/>
            <a:ext cx="11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i="1" dirty="0">
                <a:latin typeface="Palatino Linotype" panose="02040502050505030304" pitchFamily="18" charset="0"/>
              </a:rPr>
              <a:t>Pénzügyi teljesítmény hatékonyság-növelése</a:t>
            </a:r>
          </a:p>
        </p:txBody>
      </p:sp>
      <p:sp>
        <p:nvSpPr>
          <p:cNvPr id="47" name="Ellipszis 46"/>
          <p:cNvSpPr/>
          <p:nvPr/>
        </p:nvSpPr>
        <p:spPr>
          <a:xfrm>
            <a:off x="224677" y="3528648"/>
            <a:ext cx="504000" cy="504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0" name="Téglalap 49"/>
          <p:cNvSpPr/>
          <p:nvPr/>
        </p:nvSpPr>
        <p:spPr>
          <a:xfrm>
            <a:off x="515575" y="2190483"/>
            <a:ext cx="1277553" cy="496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1" name="Ellipszis 50"/>
          <p:cNvSpPr/>
          <p:nvPr/>
        </p:nvSpPr>
        <p:spPr>
          <a:xfrm>
            <a:off x="246983" y="2186385"/>
            <a:ext cx="504000" cy="504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2" name="Szövegdoboz 51"/>
          <p:cNvSpPr txBox="1"/>
          <p:nvPr/>
        </p:nvSpPr>
        <p:spPr>
          <a:xfrm>
            <a:off x="683326" y="2315991"/>
            <a:ext cx="118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Vevők</a:t>
            </a:r>
          </a:p>
        </p:txBody>
      </p:sp>
      <p:sp>
        <p:nvSpPr>
          <p:cNvPr id="56" name="Téglalap 55"/>
          <p:cNvSpPr/>
          <p:nvPr/>
        </p:nvSpPr>
        <p:spPr>
          <a:xfrm>
            <a:off x="481029" y="4897253"/>
            <a:ext cx="1277553" cy="496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7" name="Ellipszis 56"/>
          <p:cNvSpPr/>
          <p:nvPr/>
        </p:nvSpPr>
        <p:spPr>
          <a:xfrm>
            <a:off x="212437" y="4883919"/>
            <a:ext cx="504000" cy="504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58" name="Szövegdoboz 57"/>
          <p:cNvSpPr txBox="1"/>
          <p:nvPr/>
        </p:nvSpPr>
        <p:spPr>
          <a:xfrm>
            <a:off x="648782" y="4930399"/>
            <a:ext cx="118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cap="small" dirty="0">
                <a:latin typeface="Palatino Linotype" panose="02040502050505030304" pitchFamily="18" charset="0"/>
              </a:rPr>
              <a:t>Támogató infrastruktúra</a:t>
            </a:r>
          </a:p>
        </p:txBody>
      </p:sp>
      <p:sp>
        <p:nvSpPr>
          <p:cNvPr id="19" name="AutoShape 28" descr="Target Audience Customer Client Targeting Consumer Centricity Aim People  Sign Stock Illustration - Download Image Now - iStock"/>
          <p:cNvSpPr>
            <a:spLocks noChangeAspect="1" noChangeArrowheads="1"/>
          </p:cNvSpPr>
          <p:nvPr/>
        </p:nvSpPr>
        <p:spPr bwMode="auto">
          <a:xfrm>
            <a:off x="4077412" y="597722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078" name="Picture 30" descr="Target Audience Customer Client Targeting Consumer Centricity Aim People  Sign Stock Illustration - Download Image Now - iStock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2" t="13091" r="12008" b="11831"/>
          <a:stretch/>
        </p:blipFill>
        <p:spPr bwMode="auto">
          <a:xfrm>
            <a:off x="330344" y="2273285"/>
            <a:ext cx="337276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Kép 25"/>
          <p:cNvPicPr>
            <a:picLocks noChangeAspect="1"/>
          </p:cNvPicPr>
          <p:nvPr/>
        </p:nvPicPr>
        <p:blipFill rotWithShape="1">
          <a:blip r:embed="rId4"/>
          <a:srcRect l="325" t="2971" r="2839" b="2331"/>
          <a:stretch/>
        </p:blipFill>
        <p:spPr>
          <a:xfrm>
            <a:off x="302414" y="3610451"/>
            <a:ext cx="342900" cy="340361"/>
          </a:xfrm>
          <a:prstGeom prst="rect">
            <a:avLst/>
          </a:prstGeom>
          <a:solidFill>
            <a:schemeClr val="tx1"/>
          </a:solidFill>
        </p:spPr>
      </p:pic>
      <p:grpSp>
        <p:nvGrpSpPr>
          <p:cNvPr id="40" name="Csoportba foglalás 39"/>
          <p:cNvGrpSpPr/>
          <p:nvPr/>
        </p:nvGrpSpPr>
        <p:grpSpPr>
          <a:xfrm>
            <a:off x="288088" y="4966233"/>
            <a:ext cx="360900" cy="339372"/>
            <a:chOff x="300328" y="5837901"/>
            <a:chExt cx="360900" cy="339372"/>
          </a:xfrm>
        </p:grpSpPr>
        <p:pic>
          <p:nvPicPr>
            <p:cNvPr id="33" name="Kép 3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5364" y="5837901"/>
              <a:ext cx="345325" cy="339372"/>
            </a:xfrm>
            <a:prstGeom prst="rect">
              <a:avLst/>
            </a:prstGeom>
          </p:spPr>
        </p:pic>
        <p:pic>
          <p:nvPicPr>
            <p:cNvPr id="2088" name="Picture 40" descr="Free Building SVG, PNG Icon, Symbol. Download Image.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328" y="5863372"/>
              <a:ext cx="186260" cy="186260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31" name="Kép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909" y="5969493"/>
              <a:ext cx="181319" cy="157657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77" name="Szövegdoboz 76"/>
          <p:cNvSpPr txBox="1"/>
          <p:nvPr/>
        </p:nvSpPr>
        <p:spPr>
          <a:xfrm>
            <a:off x="1835034" y="2203375"/>
            <a:ext cx="11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i="1" dirty="0">
                <a:latin typeface="Palatino Linotype" panose="02040502050505030304" pitchFamily="18" charset="0"/>
              </a:rPr>
              <a:t>Páciensi kör bővítése</a:t>
            </a:r>
          </a:p>
        </p:txBody>
      </p:sp>
      <p:sp>
        <p:nvSpPr>
          <p:cNvPr id="53" name="Szövegdoboz 52"/>
          <p:cNvSpPr txBox="1"/>
          <p:nvPr/>
        </p:nvSpPr>
        <p:spPr>
          <a:xfrm>
            <a:off x="1783574" y="3525832"/>
            <a:ext cx="10951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i="1" dirty="0">
                <a:latin typeface="Palatino Linotype" panose="02040502050505030304" pitchFamily="18" charset="0"/>
              </a:rPr>
              <a:t>Kiemelkedő szaktudás megőrzése, növelése </a:t>
            </a:r>
          </a:p>
        </p:txBody>
      </p:sp>
      <p:sp>
        <p:nvSpPr>
          <p:cNvPr id="54" name="Szövegdoboz 53"/>
          <p:cNvSpPr txBox="1"/>
          <p:nvPr/>
        </p:nvSpPr>
        <p:spPr>
          <a:xfrm>
            <a:off x="1760496" y="4884874"/>
            <a:ext cx="1236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" i="1" dirty="0">
                <a:latin typeface="Palatino Linotype" panose="02040502050505030304" pitchFamily="18" charset="0"/>
              </a:rPr>
              <a:t>Klinikai szolgáltatások infrastruktúrájának fejlesztése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1715407" y="921854"/>
            <a:ext cx="13350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50" cap="small" dirty="0">
                <a:latin typeface="Palatino Linotype" panose="02040502050505030304" pitchFamily="18" charset="0"/>
              </a:rPr>
              <a:t>Stratégiai cél</a:t>
            </a:r>
          </a:p>
        </p:txBody>
      </p:sp>
      <p:sp>
        <p:nvSpPr>
          <p:cNvPr id="61" name="Szövegdoboz 60"/>
          <p:cNvSpPr txBox="1"/>
          <p:nvPr/>
        </p:nvSpPr>
        <p:spPr>
          <a:xfrm>
            <a:off x="3486729" y="921854"/>
            <a:ext cx="13350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50" cap="small" dirty="0">
                <a:latin typeface="Palatino Linotype" panose="02040502050505030304" pitchFamily="18" charset="0"/>
              </a:rPr>
              <a:t>Kezdeményezés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746381"/>
              </p:ext>
            </p:extLst>
          </p:nvPr>
        </p:nvGraphicFramePr>
        <p:xfrm>
          <a:off x="2964078" y="1525009"/>
          <a:ext cx="6096000" cy="1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880">
                  <a:extLst>
                    <a:ext uri="{9D8B030D-6E8A-4147-A177-3AD203B41FA5}">
                      <a16:colId xmlns:a16="http://schemas.microsoft.com/office/drawing/2014/main" val="1661906885"/>
                    </a:ext>
                  </a:extLst>
                </a:gridCol>
                <a:gridCol w="3362120">
                  <a:extLst>
                    <a:ext uri="{9D8B030D-6E8A-4147-A177-3AD203B41FA5}">
                      <a16:colId xmlns:a16="http://schemas.microsoft.com/office/drawing/2014/main" val="17957338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44546A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Klinikai szolgáltatásból származó bevétel növelése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Klinikai szolgáltatásból származó bevétel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4223582"/>
                  </a:ext>
                </a:extLst>
              </a:tr>
            </a:tbl>
          </a:graphicData>
        </a:graphic>
      </p:graphicFrame>
      <p:sp>
        <p:nvSpPr>
          <p:cNvPr id="42" name="Szövegdoboz 41"/>
          <p:cNvSpPr txBox="1"/>
          <p:nvPr/>
        </p:nvSpPr>
        <p:spPr>
          <a:xfrm>
            <a:off x="6562438" y="921854"/>
            <a:ext cx="13350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50" cap="small" dirty="0">
                <a:latin typeface="Palatino Linotype" panose="02040502050505030304" pitchFamily="18" charset="0"/>
              </a:rPr>
              <a:t>FŐ indikátorok</a:t>
            </a:r>
          </a:p>
        </p:txBody>
      </p:sp>
      <p:graphicFrame>
        <p:nvGraphicFramePr>
          <p:cNvPr id="43" name="Táblázat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277224"/>
              </p:ext>
            </p:extLst>
          </p:nvPr>
        </p:nvGraphicFramePr>
        <p:xfrm>
          <a:off x="2974427" y="2142644"/>
          <a:ext cx="6096000" cy="11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880">
                  <a:extLst>
                    <a:ext uri="{9D8B030D-6E8A-4147-A177-3AD203B41FA5}">
                      <a16:colId xmlns:a16="http://schemas.microsoft.com/office/drawing/2014/main" val="1661906885"/>
                    </a:ext>
                  </a:extLst>
                </a:gridCol>
                <a:gridCol w="3362120">
                  <a:extLst>
                    <a:ext uri="{9D8B030D-6E8A-4147-A177-3AD203B41FA5}">
                      <a16:colId xmlns:a16="http://schemas.microsoft.com/office/drawing/2014/main" val="1795733886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Esetszám </a:t>
                      </a:r>
                      <a:r>
                        <a:rPr kumimoji="0" lang="hu-HU" sz="8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szintentartás</a:t>
                      </a: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/növelése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Klinikai </a:t>
                      </a:r>
                      <a:r>
                        <a:rPr kumimoji="0" lang="hu-HU" sz="8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várótermi</a:t>
                      </a: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bejelentkezések száma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Új kórlapok száma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RTG/CT vizsgálatok száma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Ultrahang vizsgálatok száma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Endoszkópos vizsgálatok száma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Műtéti kapacitás/munkalap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CT kapacitás/munkalap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Ultrahang kapacitás/munkalap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Endoszkópos kapacitás/munkalap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5458893"/>
                  </a:ext>
                </a:extLst>
              </a:tr>
            </a:tbl>
          </a:graphicData>
        </a:graphic>
      </p:graphicFrame>
      <p:graphicFrame>
        <p:nvGraphicFramePr>
          <p:cNvPr id="44" name="Táblázat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194613"/>
              </p:ext>
            </p:extLst>
          </p:nvPr>
        </p:nvGraphicFramePr>
        <p:xfrm>
          <a:off x="2964756" y="3593842"/>
          <a:ext cx="6096000" cy="1167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880">
                  <a:extLst>
                    <a:ext uri="{9D8B030D-6E8A-4147-A177-3AD203B41FA5}">
                      <a16:colId xmlns:a16="http://schemas.microsoft.com/office/drawing/2014/main" val="1661906885"/>
                    </a:ext>
                  </a:extLst>
                </a:gridCol>
                <a:gridCol w="3362120">
                  <a:extLst>
                    <a:ext uri="{9D8B030D-6E8A-4147-A177-3AD203B41FA5}">
                      <a16:colId xmlns:a16="http://schemas.microsoft.com/office/drawing/2014/main" val="1795733886"/>
                    </a:ext>
                  </a:extLst>
                </a:gridCol>
              </a:tblGrid>
              <a:tr h="264129"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hu-HU" sz="800" b="1" kern="120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Klinikai szolgáltatások színvonalának fejlesztése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Nemzetközi (európai) specialisták (College tagok) száma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671436"/>
                  </a:ext>
                </a:extLst>
              </a:tr>
              <a:tr h="243853"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hu-HU" sz="800" b="1" dirty="0">
                          <a:latin typeface="Palatino Linotype" panose="02040502050505030304" pitchFamily="18" charset="0"/>
                        </a:rPr>
                        <a:t>Hazai és nemzetközi speciális szaktudással rendelkező szakemberek (specialisták) igényeinek megfelelő feltételek kialakítása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Nemzetközi (európai) specialisták (College tagok) száma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endParaRPr kumimoji="0" lang="hu-HU" sz="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526492"/>
                  </a:ext>
                </a:extLst>
              </a:tr>
              <a:tr h="232813"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hu-HU" sz="800" b="1" dirty="0">
                          <a:latin typeface="Palatino Linotype" panose="02040502050505030304" pitchFamily="18" charset="0"/>
                        </a:rPr>
                        <a:t>Gyakornoki és rezidensi aktivitás növelése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Gyakornokok és rezidensek száma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8981152"/>
                  </a:ext>
                </a:extLst>
              </a:tr>
              <a:tr h="232813"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hu-HU" sz="800" b="1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Klinikai munkavállalók</a:t>
                      </a:r>
                      <a:r>
                        <a:rPr lang="hu-HU" sz="800" b="1" baseline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megtartása</a:t>
                      </a:r>
                      <a:endParaRPr lang="hu-HU" sz="800" b="1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Klinikai munkavállalók fluktuációja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7829063"/>
                  </a:ext>
                </a:extLst>
              </a:tr>
            </a:tbl>
          </a:graphicData>
        </a:graphic>
      </p:graphicFrame>
      <p:graphicFrame>
        <p:nvGraphicFramePr>
          <p:cNvPr id="46" name="Táblázat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890498"/>
              </p:ext>
            </p:extLst>
          </p:nvPr>
        </p:nvGraphicFramePr>
        <p:xfrm>
          <a:off x="2964756" y="5033885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880">
                  <a:extLst>
                    <a:ext uri="{9D8B030D-6E8A-4147-A177-3AD203B41FA5}">
                      <a16:colId xmlns:a16="http://schemas.microsoft.com/office/drawing/2014/main" val="1661906885"/>
                    </a:ext>
                  </a:extLst>
                </a:gridCol>
                <a:gridCol w="3362120">
                  <a:extLst>
                    <a:ext uri="{9D8B030D-6E8A-4147-A177-3AD203B41FA5}">
                      <a16:colId xmlns:a16="http://schemas.microsoft.com/office/drawing/2014/main" val="17957338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hu-HU" sz="800" b="1" kern="120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Műszerpark modernizálása</a:t>
                      </a: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kumimoji="0" lang="hu-HU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Éves beruházás mértéke a klinikai infrastruktúrát illetően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Clr>
                          <a:schemeClr val="tx2"/>
                        </a:buClr>
                        <a:buSzPct val="90000"/>
                        <a:buFont typeface="Arial" panose="020B0604020202020204" pitchFamily="34" charset="0"/>
                        <a:buChar char="►"/>
                      </a:pPr>
                      <a:endParaRPr kumimoji="0" lang="hu-HU" sz="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241673"/>
                  </a:ext>
                </a:extLst>
              </a:tr>
            </a:tbl>
          </a:graphicData>
        </a:graphic>
      </p:graphicFrame>
      <p:pic>
        <p:nvPicPr>
          <p:cNvPr id="48" name="Picture 2" descr="Veterinary Medicine Hospital Pet Shop Animals Stock Vector (Royalty Free)  1651245379 | Shutterstock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" t="7110" r="3719" b="15314"/>
          <a:stretch/>
        </p:blipFill>
        <p:spPr bwMode="auto">
          <a:xfrm>
            <a:off x="313837" y="362991"/>
            <a:ext cx="452179" cy="413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881C-B4B5-42A6-B8BC-0A827757A2AA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125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tx1"/>
          </a:solidFill>
          <a:tailEnd type="triangl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200" dirty="0" smtClean="0">
            <a:latin typeface="Palatino Linotype" panose="0204050205050503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3912</TotalTime>
  <Words>1628</Words>
  <Application>Microsoft Office PowerPoint</Application>
  <PresentationFormat>Diavetítés a képernyőre (4:3 oldalarány)</PresentationFormat>
  <Paragraphs>265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Palatino Linotype</vt:lpstr>
      <vt:lpstr>Wingdings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VJ</dc:creator>
  <cp:lastModifiedBy>Bendik Bernadett</cp:lastModifiedBy>
  <cp:revision>141</cp:revision>
  <cp:lastPrinted>2024-07-31T08:04:27Z</cp:lastPrinted>
  <dcterms:created xsi:type="dcterms:W3CDTF">2024-03-02T12:32:24Z</dcterms:created>
  <dcterms:modified xsi:type="dcterms:W3CDTF">2024-09-13T09:10:35Z</dcterms:modified>
</cp:coreProperties>
</file>