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8" r:id="rId3"/>
  </p:sldIdLst>
  <p:sldSz cx="36004500" cy="25203150"/>
  <p:notesSz cx="6797675" cy="9928225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38">
          <p15:clr>
            <a:srgbClr val="A4A3A4"/>
          </p15:clr>
        </p15:guide>
        <p15:guide id="2" pos="113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92" autoAdjust="0"/>
    <p:restoredTop sz="94660"/>
  </p:normalViewPr>
  <p:slideViewPr>
    <p:cSldViewPr>
      <p:cViewPr>
        <p:scale>
          <a:sx n="50" d="100"/>
          <a:sy n="50" d="100"/>
        </p:scale>
        <p:origin x="-942" y="-3450"/>
      </p:cViewPr>
      <p:guideLst>
        <p:guide orient="horz" pos="7938"/>
        <p:guide pos="113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60" cy="498135"/>
          </a:xfrm>
          <a:prstGeom prst="rect">
            <a:avLst/>
          </a:prstGeom>
        </p:spPr>
        <p:txBody>
          <a:bodyPr vert="horz" lIns="91269" tIns="45634" rIns="91269" bIns="45634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60" cy="498135"/>
          </a:xfrm>
          <a:prstGeom prst="rect">
            <a:avLst/>
          </a:prstGeom>
        </p:spPr>
        <p:txBody>
          <a:bodyPr vert="horz" lIns="91269" tIns="45634" rIns="91269" bIns="45634" rtlCol="0"/>
          <a:lstStyle>
            <a:lvl1pPr algn="r">
              <a:defRPr sz="1200"/>
            </a:lvl1pPr>
          </a:lstStyle>
          <a:p>
            <a:fld id="{EACAAFA0-0020-4BE7-BFAB-04CDA1410D87}" type="datetimeFigureOut">
              <a:rPr lang="hu-HU" smtClean="0"/>
              <a:t>2025.02.04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1241425"/>
            <a:ext cx="47879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69" tIns="45634" rIns="91269" bIns="45634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8"/>
          </a:xfrm>
          <a:prstGeom prst="rect">
            <a:avLst/>
          </a:prstGeom>
        </p:spPr>
        <p:txBody>
          <a:bodyPr vert="horz" lIns="91269" tIns="45634" rIns="91269" bIns="45634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60" cy="498134"/>
          </a:xfrm>
          <a:prstGeom prst="rect">
            <a:avLst/>
          </a:prstGeom>
        </p:spPr>
        <p:txBody>
          <a:bodyPr vert="horz" lIns="91269" tIns="45634" rIns="91269" bIns="45634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60" cy="498134"/>
          </a:xfrm>
          <a:prstGeom prst="rect">
            <a:avLst/>
          </a:prstGeom>
        </p:spPr>
        <p:txBody>
          <a:bodyPr vert="horz" lIns="91269" tIns="45634" rIns="91269" bIns="45634" rtlCol="0" anchor="b"/>
          <a:lstStyle>
            <a:lvl1pPr algn="r">
              <a:defRPr sz="1200"/>
            </a:lvl1pPr>
          </a:lstStyle>
          <a:p>
            <a:fld id="{CC5D7FB5-0873-4E65-BD13-9942B4BA76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8689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7FB5-0873-4E65-BD13-9942B4BA7622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4664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700339" y="7829317"/>
            <a:ext cx="30603825" cy="5402342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400675" y="14281785"/>
            <a:ext cx="25203150" cy="644080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3C019-51FE-4AC9-B6CD-0827FE93E790}" type="datetimeFigureOut">
              <a:rPr lang="hu-HU" smtClean="0"/>
              <a:pPr/>
              <a:t>2025.02.04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5452-A0D3-4B42-9852-D9A075CA56D5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3C019-51FE-4AC9-B6CD-0827FE93E790}" type="datetimeFigureOut">
              <a:rPr lang="hu-HU" smtClean="0"/>
              <a:pPr/>
              <a:t>2025.02.04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5452-A0D3-4B42-9852-D9A075CA56D5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26103263" y="1009300"/>
            <a:ext cx="8101013" cy="21504354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800226" y="1009300"/>
            <a:ext cx="23702963" cy="21504354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3C019-51FE-4AC9-B6CD-0827FE93E790}" type="datetimeFigureOut">
              <a:rPr lang="hu-HU" smtClean="0"/>
              <a:pPr/>
              <a:t>2025.02.04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5452-A0D3-4B42-9852-D9A075CA56D5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3C019-51FE-4AC9-B6CD-0827FE93E790}" type="datetimeFigureOut">
              <a:rPr lang="hu-HU" smtClean="0"/>
              <a:pPr/>
              <a:t>2025.02.04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5452-A0D3-4B42-9852-D9A075CA56D5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44108" y="16195363"/>
            <a:ext cx="30603825" cy="500562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844108" y="10682172"/>
            <a:ext cx="30603825" cy="5513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3C019-51FE-4AC9-B6CD-0827FE93E790}" type="datetimeFigureOut">
              <a:rPr lang="hu-HU" smtClean="0"/>
              <a:pPr/>
              <a:t>2025.02.04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5452-A0D3-4B42-9852-D9A075CA56D5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800225" y="5880741"/>
            <a:ext cx="15901988" cy="166329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8302287" y="5880741"/>
            <a:ext cx="15901988" cy="166329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3C019-51FE-4AC9-B6CD-0827FE93E790}" type="datetimeFigureOut">
              <a:rPr lang="hu-HU" smtClean="0"/>
              <a:pPr/>
              <a:t>2025.02.04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5452-A0D3-4B42-9852-D9A075CA56D5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800225" y="5641540"/>
            <a:ext cx="15908240" cy="2351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800225" y="7992666"/>
            <a:ext cx="15908240" cy="145209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18289789" y="5641540"/>
            <a:ext cx="15914489" cy="2351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18289789" y="7992666"/>
            <a:ext cx="15914489" cy="145209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3C019-51FE-4AC9-B6CD-0827FE93E790}" type="datetimeFigureOut">
              <a:rPr lang="hu-HU" smtClean="0"/>
              <a:pPr/>
              <a:t>2025.02.04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5452-A0D3-4B42-9852-D9A075CA56D5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3C019-51FE-4AC9-B6CD-0827FE93E790}" type="datetimeFigureOut">
              <a:rPr lang="hu-HU" smtClean="0"/>
              <a:pPr/>
              <a:t>2025.02.04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5452-A0D3-4B42-9852-D9A075CA56D5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3C019-51FE-4AC9-B6CD-0827FE93E790}" type="datetimeFigureOut">
              <a:rPr lang="hu-HU" smtClean="0"/>
              <a:pPr/>
              <a:t>2025.02.04</a:t>
            </a:fld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5452-A0D3-4B42-9852-D9A075CA56D5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00227" y="1003459"/>
            <a:ext cx="11845232" cy="427053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076759" y="1003464"/>
            <a:ext cx="20127516" cy="21510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800227" y="5273998"/>
            <a:ext cx="11845232" cy="1723965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3C019-51FE-4AC9-B6CD-0827FE93E790}" type="datetimeFigureOut">
              <a:rPr lang="hu-HU" smtClean="0"/>
              <a:pPr/>
              <a:t>2025.02.04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5452-A0D3-4B42-9852-D9A075CA56D5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57134" y="17642205"/>
            <a:ext cx="21602700" cy="20827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7057134" y="2251948"/>
            <a:ext cx="21602700" cy="151218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057134" y="19724967"/>
            <a:ext cx="21602700" cy="29578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3C019-51FE-4AC9-B6CD-0827FE93E790}" type="datetimeFigureOut">
              <a:rPr lang="hu-HU" smtClean="0"/>
              <a:pPr/>
              <a:t>2025.02.04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5452-A0D3-4B42-9852-D9A075CA56D5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800225" y="1009295"/>
            <a:ext cx="32404050" cy="4200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800225" y="5880741"/>
            <a:ext cx="32404050" cy="16632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1800225" y="23359592"/>
            <a:ext cx="8401050" cy="1341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3C019-51FE-4AC9-B6CD-0827FE93E790}" type="datetimeFigureOut">
              <a:rPr lang="hu-HU" smtClean="0"/>
              <a:pPr/>
              <a:t>2025.02.04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12301539" y="23359592"/>
            <a:ext cx="11401425" cy="1341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25803225" y="23359592"/>
            <a:ext cx="8401050" cy="1341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45452-A0D3-4B42-9852-D9A075CA56D5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6985026" y="1080295"/>
            <a:ext cx="22178464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u-HU" sz="9600" b="1" dirty="0"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Sebészeti és Ortopédiai Osztály Árjegyzéke</a:t>
            </a:r>
            <a:endParaRPr lang="hu-HU" sz="2800" b="1" dirty="0">
              <a:effectLst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  <p:pic>
        <p:nvPicPr>
          <p:cNvPr id="1026" name="Picture 2" descr="C:\Users\Szabina\Desktop\ÁRLISTA LTK 2015\logo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9224" y="1066035"/>
            <a:ext cx="4557730" cy="3398636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827786" y="533789"/>
            <a:ext cx="1872208" cy="1669075"/>
          </a:xfrm>
          <a:prstGeom prst="rect">
            <a:avLst/>
          </a:prstGeom>
          <a:noFill/>
        </p:spPr>
      </p:pic>
      <p:cxnSp>
        <p:nvCxnSpPr>
          <p:cNvPr id="35" name="Egyenes összekötő 34"/>
          <p:cNvCxnSpPr>
            <a:cxnSpLocks/>
          </p:cNvCxnSpPr>
          <p:nvPr/>
        </p:nvCxnSpPr>
        <p:spPr>
          <a:xfrm flipV="1">
            <a:off x="7128156" y="2592463"/>
            <a:ext cx="28156014" cy="72008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39"/>
          <p:cNvCxnSpPr/>
          <p:nvPr/>
        </p:nvCxnSpPr>
        <p:spPr>
          <a:xfrm flipV="1">
            <a:off x="34564090" y="1800375"/>
            <a:ext cx="8384" cy="9361040"/>
          </a:xfrm>
          <a:prstGeom prst="line">
            <a:avLst/>
          </a:prstGeom>
          <a:ln w="635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43"/>
          <p:cNvCxnSpPr/>
          <p:nvPr/>
        </p:nvCxnSpPr>
        <p:spPr>
          <a:xfrm flipV="1">
            <a:off x="1440410" y="14042775"/>
            <a:ext cx="8384" cy="9360000"/>
          </a:xfrm>
          <a:prstGeom prst="line">
            <a:avLst/>
          </a:prstGeom>
          <a:ln w="635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45"/>
          <p:cNvCxnSpPr/>
          <p:nvPr/>
        </p:nvCxnSpPr>
        <p:spPr>
          <a:xfrm flipV="1">
            <a:off x="792338" y="22623896"/>
            <a:ext cx="23762640" cy="72008"/>
          </a:xfrm>
          <a:prstGeom prst="line">
            <a:avLst/>
          </a:prstGeom>
          <a:ln w="635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41" name="Picture 17" descr="C:\Users\Szabina\Desktop\ÁRLISTA LTK 2015\PICT0142 (2).JPG"/>
          <p:cNvPicPr>
            <a:picLocks noChangeAspect="1" noChangeArrowheads="1"/>
          </p:cNvPicPr>
          <p:nvPr/>
        </p:nvPicPr>
        <p:blipFill>
          <a:blip r:embed="rId5" cstate="print"/>
          <a:srcRect l="18772" t="4693" r="9895" b="6141"/>
          <a:stretch>
            <a:fillRect/>
          </a:stretch>
        </p:blipFill>
        <p:spPr bwMode="auto">
          <a:xfrm>
            <a:off x="30243610" y="11161415"/>
            <a:ext cx="3528392" cy="5040560"/>
          </a:xfrm>
          <a:prstGeom prst="rect">
            <a:avLst/>
          </a:prstGeom>
          <a:noFill/>
        </p:spPr>
      </p:pic>
      <p:sp>
        <p:nvSpPr>
          <p:cNvPr id="69" name="Szövegdoboz 68"/>
          <p:cNvSpPr txBox="1"/>
          <p:nvPr/>
        </p:nvSpPr>
        <p:spPr>
          <a:xfrm>
            <a:off x="0" y="24125757"/>
            <a:ext cx="36004500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/>
              <a:t>                         </a:t>
            </a:r>
          </a:p>
          <a:p>
            <a:r>
              <a:rPr lang="hu-HU" sz="2800" b="1" dirty="0">
                <a:latin typeface="Minion Pro" pitchFamily="18" charset="0"/>
              </a:rPr>
              <a:t>	</a:t>
            </a:r>
            <a:r>
              <a:rPr lang="hu-HU" sz="3200" b="1" dirty="0">
                <a:latin typeface="Minion Pro" pitchFamily="18" charset="0"/>
              </a:rPr>
              <a:t>      </a:t>
            </a:r>
            <a:r>
              <a:rPr lang="hu-HU" sz="3600" b="1" dirty="0"/>
              <a:t>Az árak tájékoztató jellegű bruttó összegek, szövődménymentes  esetben a kórházból való távozáskor fizetendő összeget jelölik.</a:t>
            </a:r>
            <a:endParaRPr lang="hu-HU" sz="3600" dirty="0"/>
          </a:p>
          <a:p>
            <a:endParaRPr lang="hu-HU" dirty="0"/>
          </a:p>
        </p:txBody>
      </p:sp>
      <p:sp>
        <p:nvSpPr>
          <p:cNvPr id="71" name="Szövegdoboz 70"/>
          <p:cNvSpPr txBox="1"/>
          <p:nvPr/>
        </p:nvSpPr>
        <p:spPr>
          <a:xfrm>
            <a:off x="2015664" y="7921055"/>
            <a:ext cx="4314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/>
              <a:t>Csonttörés műtéti ellátása</a:t>
            </a:r>
          </a:p>
        </p:txBody>
      </p:sp>
      <p:sp>
        <p:nvSpPr>
          <p:cNvPr id="72" name="Szövegdoboz 71"/>
          <p:cNvSpPr txBox="1"/>
          <p:nvPr/>
        </p:nvSpPr>
        <p:spPr>
          <a:xfrm>
            <a:off x="2160490" y="15030683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/>
              <a:t>Sérült ló ellátása</a:t>
            </a:r>
          </a:p>
        </p:txBody>
      </p:sp>
      <p:sp>
        <p:nvSpPr>
          <p:cNvPr id="73" name="Szövegdoboz 72"/>
          <p:cNvSpPr txBox="1"/>
          <p:nvPr/>
        </p:nvSpPr>
        <p:spPr>
          <a:xfrm>
            <a:off x="1440410" y="20215259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/>
              <a:t>Vékonybél anasztomózis</a:t>
            </a:r>
          </a:p>
        </p:txBody>
      </p:sp>
      <p:sp>
        <p:nvSpPr>
          <p:cNvPr id="76" name="Szövegdoboz 75"/>
          <p:cNvSpPr txBox="1"/>
          <p:nvPr/>
        </p:nvSpPr>
        <p:spPr>
          <a:xfrm>
            <a:off x="30639654" y="21293779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/>
              <a:t>Szemészeti vizsgálat</a:t>
            </a:r>
          </a:p>
        </p:txBody>
      </p:sp>
      <p:sp>
        <p:nvSpPr>
          <p:cNvPr id="77" name="Szövegdoboz 76"/>
          <p:cNvSpPr txBox="1"/>
          <p:nvPr/>
        </p:nvSpPr>
        <p:spPr>
          <a:xfrm>
            <a:off x="29883570" y="9826362"/>
            <a:ext cx="4672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/>
              <a:t>Metszőfog-törés cerclage drótos rögzítése</a:t>
            </a:r>
          </a:p>
        </p:txBody>
      </p:sp>
      <p:sp>
        <p:nvSpPr>
          <p:cNvPr id="78" name="Szövegdoboz 77"/>
          <p:cNvSpPr txBox="1"/>
          <p:nvPr/>
        </p:nvSpPr>
        <p:spPr>
          <a:xfrm>
            <a:off x="30243610" y="16316374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/>
              <a:t>Artroszkópia</a:t>
            </a:r>
          </a:p>
        </p:txBody>
      </p:sp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7F2FFB5C-A799-822C-5A8C-8CB94FA19815}"/>
              </a:ext>
            </a:extLst>
          </p:cNvPr>
          <p:cNvGrpSpPr/>
          <p:nvPr/>
        </p:nvGrpSpPr>
        <p:grpSpPr>
          <a:xfrm>
            <a:off x="6408963" y="3960613"/>
            <a:ext cx="23743909" cy="16928881"/>
            <a:chOff x="6408963" y="3960615"/>
            <a:chExt cx="23743909" cy="12444067"/>
          </a:xfrm>
        </p:grpSpPr>
        <p:grpSp>
          <p:nvGrpSpPr>
            <p:cNvPr id="2" name="Csoportba foglalás 1">
              <a:extLst>
                <a:ext uri="{FF2B5EF4-FFF2-40B4-BE49-F238E27FC236}">
                  <a16:creationId xmlns:a16="http://schemas.microsoft.com/office/drawing/2014/main" id="{70F6DB8A-C96E-685F-1178-A300F0666293}"/>
                </a:ext>
              </a:extLst>
            </p:cNvPr>
            <p:cNvGrpSpPr/>
            <p:nvPr/>
          </p:nvGrpSpPr>
          <p:grpSpPr>
            <a:xfrm>
              <a:off x="6408963" y="3960615"/>
              <a:ext cx="11702602" cy="12444067"/>
              <a:chOff x="6409216" y="3960615"/>
              <a:chExt cx="11661421" cy="12444067"/>
            </a:xfrm>
          </p:grpSpPr>
          <p:sp>
            <p:nvSpPr>
              <p:cNvPr id="11" name="Szövegdoboz 10"/>
              <p:cNvSpPr txBox="1"/>
              <p:nvPr/>
            </p:nvSpPr>
            <p:spPr>
              <a:xfrm>
                <a:off x="6641754" y="4542862"/>
                <a:ext cx="11417046" cy="173827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hu-HU"/>
                </a:defPPr>
                <a:lvl1pPr>
                  <a:lnSpc>
                    <a:spcPts val="4500"/>
                  </a:lnSpc>
                  <a:defRPr sz="3200" b="1"/>
                </a:lvl1pPr>
              </a:lstStyle>
              <a:p>
                <a:r>
                  <a:rPr lang="hu-HU" dirty="0"/>
                  <a:t>Csonttörések műtéti ellátása 		       600.000 –  2.000.000 Ft</a:t>
                </a:r>
              </a:p>
              <a:p>
                <a:r>
                  <a:rPr lang="hu-HU" dirty="0" err="1"/>
                  <a:t>Artroszkópia</a:t>
                </a:r>
                <a:r>
                  <a:rPr lang="hu-HU" dirty="0"/>
                  <a:t> (1 ízület – 2 ízület)		       550.000 –     700.000 Ft</a:t>
                </a:r>
              </a:p>
              <a:p>
                <a:r>
                  <a:rPr lang="hu-HU" dirty="0" err="1"/>
                  <a:t>Tenoszkópia</a:t>
                </a:r>
                <a:r>
                  <a:rPr lang="hu-HU" dirty="0"/>
                  <a:t>	 							550.000 Ft</a:t>
                </a:r>
              </a:p>
              <a:p>
                <a:r>
                  <a:rPr lang="hu-HU" dirty="0"/>
                  <a:t>Metszőfog-törés műtéti ellátása			250.000 – 	350.000 Ft</a:t>
                </a:r>
              </a:p>
            </p:txBody>
          </p:sp>
          <p:sp>
            <p:nvSpPr>
              <p:cNvPr id="12" name="Szövegdoboz 11"/>
              <p:cNvSpPr txBox="1"/>
              <p:nvPr/>
            </p:nvSpPr>
            <p:spPr>
              <a:xfrm>
                <a:off x="7201050" y="3960615"/>
                <a:ext cx="6576571" cy="49207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hu-HU"/>
                </a:defPPr>
                <a:lvl1pPr>
                  <a:lnSpc>
                    <a:spcPts val="4500"/>
                  </a:lnSpc>
                  <a:defRPr sz="3200" b="1"/>
                </a:lvl1pPr>
              </a:lstStyle>
              <a:p>
                <a:r>
                  <a:rPr lang="hu-HU" sz="4400" dirty="0"/>
                  <a:t>Ortopédiai beavatkozások</a:t>
                </a:r>
              </a:p>
            </p:txBody>
          </p:sp>
          <p:sp>
            <p:nvSpPr>
              <p:cNvPr id="15" name="Szövegdoboz 14"/>
              <p:cNvSpPr txBox="1"/>
              <p:nvPr/>
            </p:nvSpPr>
            <p:spPr>
              <a:xfrm>
                <a:off x="6880476" y="13223640"/>
                <a:ext cx="6417561" cy="49207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hu-HU"/>
                </a:defPPr>
                <a:lvl1pPr>
                  <a:lnSpc>
                    <a:spcPts val="4500"/>
                  </a:lnSpc>
                  <a:defRPr sz="3200" b="1"/>
                </a:lvl1pPr>
              </a:lstStyle>
              <a:p>
                <a:r>
                  <a:rPr lang="hu-HU" sz="4400" dirty="0"/>
                  <a:t>Műtétek fejen és nyakon</a:t>
                </a:r>
              </a:p>
            </p:txBody>
          </p:sp>
          <p:sp>
            <p:nvSpPr>
              <p:cNvPr id="16" name="Szövegdoboz 15"/>
              <p:cNvSpPr txBox="1"/>
              <p:nvPr/>
            </p:nvSpPr>
            <p:spPr>
              <a:xfrm>
                <a:off x="7125879" y="10561373"/>
                <a:ext cx="5256584" cy="49207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hu-HU"/>
                </a:defPPr>
                <a:lvl1pPr>
                  <a:lnSpc>
                    <a:spcPts val="4500"/>
                  </a:lnSpc>
                  <a:defRPr sz="3200" b="1"/>
                </a:lvl1pPr>
              </a:lstStyle>
              <a:p>
                <a:r>
                  <a:rPr lang="hu-HU" sz="4400" dirty="0"/>
                  <a:t>Sérült ló ellátása</a:t>
                </a:r>
              </a:p>
            </p:txBody>
          </p:sp>
          <p:sp>
            <p:nvSpPr>
              <p:cNvPr id="17" name="Szövegdoboz 16"/>
              <p:cNvSpPr txBox="1"/>
              <p:nvPr/>
            </p:nvSpPr>
            <p:spPr>
              <a:xfrm>
                <a:off x="7125879" y="7170312"/>
                <a:ext cx="5256584" cy="49551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hu-HU"/>
                </a:defPPr>
                <a:lvl1pPr>
                  <a:lnSpc>
                    <a:spcPts val="4500"/>
                  </a:lnSpc>
                  <a:defRPr sz="3200" b="1"/>
                </a:lvl1pPr>
              </a:lstStyle>
              <a:p>
                <a:r>
                  <a:rPr lang="hu-HU" sz="4400" dirty="0"/>
                  <a:t>Ortopédiai Kivizsgálás</a:t>
                </a:r>
              </a:p>
            </p:txBody>
          </p:sp>
          <p:sp>
            <p:nvSpPr>
              <p:cNvPr id="23" name="Szövegdoboz 22"/>
              <p:cNvSpPr txBox="1"/>
              <p:nvPr/>
            </p:nvSpPr>
            <p:spPr>
              <a:xfrm>
                <a:off x="6641754" y="7779404"/>
                <a:ext cx="11256236" cy="216247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hu-HU"/>
                </a:defPPr>
                <a:lvl1pPr>
                  <a:lnSpc>
                    <a:spcPts val="4500"/>
                  </a:lnSpc>
                  <a:defRPr sz="3200" b="1"/>
                </a:lvl1pPr>
              </a:lstStyle>
              <a:p>
                <a:r>
                  <a:rPr lang="hu-HU" dirty="0"/>
                  <a:t>Részletes sántaság vizsgálat  	  		 100.000 – 160.000 Ft</a:t>
                </a:r>
              </a:p>
              <a:p>
                <a:r>
                  <a:rPr lang="hu-HU" dirty="0"/>
                  <a:t>Digitális röntgen (felvételenként)				    9.500 Ft</a:t>
                </a:r>
              </a:p>
              <a:p>
                <a:r>
                  <a:rPr lang="hu-HU" dirty="0"/>
                  <a:t>Ortopédiai ultrahangvizsgálat				            36.600 Ft</a:t>
                </a:r>
              </a:p>
              <a:p>
                <a:r>
                  <a:rPr lang="hu-HU" dirty="0"/>
                  <a:t>Komputer Tomográfiás (CT) vizsgálat 			          275.000 Ft</a:t>
                </a:r>
              </a:p>
              <a:p>
                <a:r>
                  <a:rPr lang="hu-HU" dirty="0"/>
                  <a:t>MRI									          480.000 Ft</a:t>
                </a:r>
              </a:p>
            </p:txBody>
          </p:sp>
          <p:sp>
            <p:nvSpPr>
              <p:cNvPr id="24" name="Szövegdoboz 23"/>
              <p:cNvSpPr txBox="1"/>
              <p:nvPr/>
            </p:nvSpPr>
            <p:spPr>
              <a:xfrm>
                <a:off x="6474786" y="11159476"/>
                <a:ext cx="11595851" cy="131407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hu-HU"/>
                </a:defPPr>
                <a:lvl1pPr>
                  <a:lnSpc>
                    <a:spcPts val="4500"/>
                  </a:lnSpc>
                  <a:defRPr sz="3200" b="1"/>
                </a:lvl1pPr>
              </a:lstStyle>
              <a:p>
                <a:r>
                  <a:rPr lang="hu-HU" dirty="0"/>
                  <a:t>Sérült ló ellátása álló helyzetben			   120.000 – 250.000 Ft </a:t>
                </a:r>
              </a:p>
              <a:p>
                <a:r>
                  <a:rPr lang="hu-HU" dirty="0"/>
                  <a:t>Sérült ló ellátása általános anesztéziában	   280.000 – 600.000 Ft</a:t>
                </a:r>
              </a:p>
              <a:p>
                <a:r>
                  <a:rPr lang="hu-HU" dirty="0"/>
                  <a:t>Üvegszálas gipszkötés					     70.000 – 100.000 Ft </a:t>
                </a:r>
              </a:p>
            </p:txBody>
          </p:sp>
          <p:sp>
            <p:nvSpPr>
              <p:cNvPr id="25" name="Szövegdoboz 24"/>
              <p:cNvSpPr txBox="1"/>
              <p:nvPr/>
            </p:nvSpPr>
            <p:spPr>
              <a:xfrm>
                <a:off x="6480970" y="13818003"/>
                <a:ext cx="11589667" cy="258667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hu-HU"/>
                </a:defPPr>
                <a:lvl1pPr>
                  <a:lnSpc>
                    <a:spcPts val="4500"/>
                  </a:lnSpc>
                  <a:defRPr sz="3200" b="1"/>
                </a:lvl1pPr>
              </a:lstStyle>
              <a:p>
                <a:r>
                  <a:rPr lang="hu-HU" dirty="0"/>
                  <a:t>Foghúzás álló helyzetben                  		   200.000 – 300.000 Ft</a:t>
                </a:r>
              </a:p>
              <a:p>
                <a:r>
                  <a:rPr lang="hu-HU" dirty="0"/>
                  <a:t>Sinus trepanáció					   170.000 – 300.000 Ft</a:t>
                </a:r>
              </a:p>
              <a:p>
                <a:r>
                  <a:rPr lang="hu-HU" dirty="0"/>
                  <a:t>Felső légúti lézer műtétek				   200.000 – 300.000 Ft</a:t>
                </a:r>
              </a:p>
              <a:p>
                <a:r>
                  <a:rPr lang="hu-HU" dirty="0"/>
                  <a:t>Bal oldali gégebénulás műtéti megoldása			  450.000 Ft</a:t>
                </a:r>
              </a:p>
              <a:p>
                <a:r>
                  <a:rPr lang="hu-HU" dirty="0"/>
                  <a:t>Karórágás műtéti gyógykezelése					  400.000 Ft</a:t>
                </a:r>
              </a:p>
              <a:p>
                <a:endParaRPr lang="hu-HU" dirty="0"/>
              </a:p>
            </p:txBody>
          </p:sp>
          <p:cxnSp>
            <p:nvCxnSpPr>
              <p:cNvPr id="81" name="Egyenes összekötő 80"/>
              <p:cNvCxnSpPr/>
              <p:nvPr/>
            </p:nvCxnSpPr>
            <p:spPr>
              <a:xfrm>
                <a:off x="6480970" y="4464671"/>
                <a:ext cx="7200800" cy="0"/>
              </a:xfrm>
              <a:prstGeom prst="line">
                <a:avLst/>
              </a:prstGeom>
              <a:noFill/>
            </p:spPr>
          </p:cxnSp>
          <p:cxnSp>
            <p:nvCxnSpPr>
              <p:cNvPr id="87" name="Egyenes összekötő 86"/>
              <p:cNvCxnSpPr/>
              <p:nvPr/>
            </p:nvCxnSpPr>
            <p:spPr>
              <a:xfrm>
                <a:off x="6708915" y="13700024"/>
                <a:ext cx="7272808" cy="0"/>
              </a:xfrm>
              <a:prstGeom prst="line">
                <a:avLst/>
              </a:prstGeom>
              <a:noFill/>
            </p:spPr>
          </p:cxnSp>
          <p:cxnSp>
            <p:nvCxnSpPr>
              <p:cNvPr id="88" name="Egyenes összekötő 87"/>
              <p:cNvCxnSpPr/>
              <p:nvPr/>
            </p:nvCxnSpPr>
            <p:spPr>
              <a:xfrm>
                <a:off x="6409216" y="10788788"/>
                <a:ext cx="7200800" cy="0"/>
              </a:xfrm>
              <a:prstGeom prst="line">
                <a:avLst/>
              </a:prstGeom>
              <a:noFill/>
            </p:spPr>
          </p:cxnSp>
          <p:cxnSp>
            <p:nvCxnSpPr>
              <p:cNvPr id="89" name="Egyenes összekötő 88"/>
              <p:cNvCxnSpPr/>
              <p:nvPr/>
            </p:nvCxnSpPr>
            <p:spPr>
              <a:xfrm>
                <a:off x="6409216" y="7416855"/>
                <a:ext cx="7200800" cy="0"/>
              </a:xfrm>
              <a:prstGeom prst="line">
                <a:avLst/>
              </a:prstGeom>
              <a:noFill/>
            </p:spPr>
          </p:cxnSp>
        </p:grpSp>
        <p:grpSp>
          <p:nvGrpSpPr>
            <p:cNvPr id="13" name="Csoportba foglalás 12">
              <a:extLst>
                <a:ext uri="{FF2B5EF4-FFF2-40B4-BE49-F238E27FC236}">
                  <a16:creationId xmlns:a16="http://schemas.microsoft.com/office/drawing/2014/main" id="{F23F1DDC-7082-6131-6BA9-5A603B702465}"/>
                </a:ext>
              </a:extLst>
            </p:cNvPr>
            <p:cNvGrpSpPr/>
            <p:nvPr/>
          </p:nvGrpSpPr>
          <p:grpSpPr>
            <a:xfrm>
              <a:off x="17921329" y="3960615"/>
              <a:ext cx="12231543" cy="12015468"/>
              <a:chOff x="18002250" y="3960615"/>
              <a:chExt cx="12071426" cy="12015468"/>
            </a:xfrm>
          </p:grpSpPr>
          <p:sp>
            <p:nvSpPr>
              <p:cNvPr id="14" name="Szövegdoboz 13"/>
              <p:cNvSpPr txBox="1"/>
              <p:nvPr/>
            </p:nvSpPr>
            <p:spPr>
              <a:xfrm>
                <a:off x="18650322" y="3960615"/>
                <a:ext cx="8408134" cy="49207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hu-HU"/>
                </a:defPPr>
                <a:lvl1pPr>
                  <a:lnSpc>
                    <a:spcPts val="4500"/>
                  </a:lnSpc>
                  <a:defRPr sz="3200" b="1"/>
                </a:lvl1pPr>
              </a:lstStyle>
              <a:p>
                <a:r>
                  <a:rPr lang="hu-HU" sz="4400" dirty="0"/>
                  <a:t>Lágyszervi műtétek</a:t>
                </a:r>
              </a:p>
            </p:txBody>
          </p:sp>
          <p:sp>
            <p:nvSpPr>
              <p:cNvPr id="18" name="Szövegdoboz 17"/>
              <p:cNvSpPr txBox="1"/>
              <p:nvPr/>
            </p:nvSpPr>
            <p:spPr>
              <a:xfrm>
                <a:off x="18594004" y="7861864"/>
                <a:ext cx="5256584" cy="49207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hu-HU"/>
                </a:defPPr>
                <a:lvl1pPr>
                  <a:lnSpc>
                    <a:spcPts val="4500"/>
                  </a:lnSpc>
                  <a:defRPr sz="3200" b="1"/>
                </a:lvl1pPr>
              </a:lstStyle>
              <a:p>
                <a:r>
                  <a:rPr lang="hu-HU" sz="4400" dirty="0"/>
                  <a:t>Behívási költség</a:t>
                </a:r>
              </a:p>
            </p:txBody>
          </p:sp>
          <p:sp>
            <p:nvSpPr>
              <p:cNvPr id="19" name="Szövegdoboz 18"/>
              <p:cNvSpPr txBox="1"/>
              <p:nvPr/>
            </p:nvSpPr>
            <p:spPr>
              <a:xfrm>
                <a:off x="18438689" y="9767400"/>
                <a:ext cx="7013055" cy="49207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hu-HU"/>
                </a:defPPr>
                <a:lvl1pPr>
                  <a:lnSpc>
                    <a:spcPts val="4500"/>
                  </a:lnSpc>
                  <a:defRPr sz="3200" b="1"/>
                </a:lvl1pPr>
              </a:lstStyle>
              <a:p>
                <a:r>
                  <a:rPr lang="hu-HU" sz="4400" dirty="0"/>
                  <a:t>Húgy-, és ivarszervek műtétei</a:t>
                </a:r>
              </a:p>
            </p:txBody>
          </p:sp>
          <p:sp>
            <p:nvSpPr>
              <p:cNvPr id="22" name="Szövegdoboz 21"/>
              <p:cNvSpPr txBox="1"/>
              <p:nvPr/>
            </p:nvSpPr>
            <p:spPr>
              <a:xfrm>
                <a:off x="18509132" y="12837431"/>
                <a:ext cx="3623706" cy="49207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hu-HU"/>
                </a:defPPr>
                <a:lvl1pPr>
                  <a:lnSpc>
                    <a:spcPts val="4500"/>
                  </a:lnSpc>
                  <a:defRPr sz="3200" b="1"/>
                </a:lvl1pPr>
              </a:lstStyle>
              <a:p>
                <a:r>
                  <a:rPr lang="hu-HU" sz="4400" dirty="0"/>
                  <a:t>Szemészet</a:t>
                </a:r>
              </a:p>
            </p:txBody>
          </p:sp>
          <p:sp>
            <p:nvSpPr>
              <p:cNvPr id="27" name="Szövegdoboz 26"/>
              <p:cNvSpPr txBox="1"/>
              <p:nvPr/>
            </p:nvSpPr>
            <p:spPr>
              <a:xfrm>
                <a:off x="18508503" y="13389404"/>
                <a:ext cx="11426875" cy="258667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hu-HU"/>
                </a:defPPr>
                <a:lvl1pPr>
                  <a:lnSpc>
                    <a:spcPts val="4500"/>
                  </a:lnSpc>
                  <a:defRPr sz="3200" b="1"/>
                </a:lvl1pPr>
              </a:lstStyle>
              <a:p>
                <a:r>
                  <a:rPr lang="hu-HU" dirty="0"/>
                  <a:t>Szemészeti műszeres vizsgálat 				         	    80.000 Ft</a:t>
                </a:r>
              </a:p>
              <a:p>
                <a:r>
                  <a:rPr lang="hu-HU" dirty="0"/>
                  <a:t>Szubpalpebrális drén behelyezése álló helyzetben             50.000 Ft</a:t>
                </a:r>
              </a:p>
              <a:p>
                <a:r>
                  <a:rPr lang="hu-HU" dirty="0"/>
                  <a:t>Szemhéj varrása álló helyzetben			                 	  160.000 Ft</a:t>
                </a:r>
              </a:p>
              <a:p>
                <a:r>
                  <a:rPr lang="hu-HU" dirty="0"/>
                  <a:t>Szem eltávolítása       					                 	  250.000 Ft</a:t>
                </a:r>
              </a:p>
              <a:p>
                <a:r>
                  <a:rPr lang="hu-HU" dirty="0"/>
                  <a:t>Szaruhártyán végzett műtéti beavatkozások                      400.000 Ft</a:t>
                </a:r>
              </a:p>
              <a:p>
                <a:r>
                  <a:rPr lang="hu-HU" dirty="0"/>
                  <a:t>Cyclosporin implantátum behelyezése                                500.000 Ft</a:t>
                </a:r>
              </a:p>
            </p:txBody>
          </p:sp>
          <p:sp>
            <p:nvSpPr>
              <p:cNvPr id="30" name="Szövegdoboz 29"/>
              <p:cNvSpPr txBox="1"/>
              <p:nvPr/>
            </p:nvSpPr>
            <p:spPr>
              <a:xfrm>
                <a:off x="18437438" y="10338181"/>
                <a:ext cx="11611886" cy="216247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hu-HU"/>
                </a:defPPr>
                <a:lvl1pPr>
                  <a:lnSpc>
                    <a:spcPts val="4500"/>
                  </a:lnSpc>
                  <a:defRPr sz="3200" b="1"/>
                </a:lvl1pPr>
              </a:lstStyle>
              <a:p>
                <a:r>
                  <a:rPr lang="hu-HU" dirty="0"/>
                  <a:t>Herélés fedetten 		                   		                       190.000 Ft</a:t>
                </a:r>
              </a:p>
              <a:p>
                <a:r>
                  <a:rPr lang="hu-HU" dirty="0"/>
                  <a:t>Herélés teljes zárással, lágyéktájékon 	   	                       250.000 Ft</a:t>
                </a:r>
              </a:p>
              <a:p>
                <a:r>
                  <a:rPr lang="hu-HU" dirty="0"/>
                  <a:t>Rejtett here műtéti megoldása 	  	              250.000 – 350.000 Ft</a:t>
                </a:r>
              </a:p>
              <a:p>
                <a:r>
                  <a:rPr lang="hu-HU" dirty="0"/>
                  <a:t>Preputium és pénisz </a:t>
                </a:r>
                <a:r>
                  <a:rPr lang="hu-HU" dirty="0" err="1"/>
                  <a:t>műtétei</a:t>
                </a:r>
                <a:r>
                  <a:rPr lang="hu-HU" dirty="0"/>
                  <a:t> 					   300.000 Ft</a:t>
                </a:r>
              </a:p>
              <a:p>
                <a:r>
                  <a:rPr lang="hu-HU" dirty="0"/>
                  <a:t>Petefészek </a:t>
                </a:r>
                <a:r>
                  <a:rPr lang="hu-HU" dirty="0" err="1"/>
                  <a:t>laparoszkópos</a:t>
                </a:r>
                <a:r>
                  <a:rPr lang="hu-HU" dirty="0"/>
                  <a:t> műtétje álló helyzetben	   450.000 Ft</a:t>
                </a:r>
              </a:p>
            </p:txBody>
          </p:sp>
          <p:sp>
            <p:nvSpPr>
              <p:cNvPr id="31" name="Szövegdoboz 30"/>
              <p:cNvSpPr txBox="1"/>
              <p:nvPr/>
            </p:nvSpPr>
            <p:spPr>
              <a:xfrm>
                <a:off x="18492134" y="8409001"/>
                <a:ext cx="11315767" cy="88987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hu-HU"/>
                </a:defPPr>
                <a:lvl1pPr>
                  <a:lnSpc>
                    <a:spcPts val="4500"/>
                  </a:lnSpc>
                  <a:defRPr sz="3200" b="1"/>
                </a:lvl1pPr>
              </a:lstStyle>
              <a:p>
                <a:r>
                  <a:rPr lang="hu-HU" dirty="0"/>
                  <a:t>Műtéthez 	(operatőr, </a:t>
                </a:r>
                <a:r>
                  <a:rPr lang="hu-HU" dirty="0" err="1"/>
                  <a:t>aneszt</a:t>
                </a:r>
                <a:r>
                  <a:rPr lang="hu-HU" dirty="0"/>
                  <a:t>, műtős és </a:t>
                </a:r>
                <a:r>
                  <a:rPr lang="hu-HU" dirty="0" err="1"/>
                  <a:t>aszisztens</a:t>
                </a:r>
                <a:r>
                  <a:rPr lang="hu-HU" dirty="0"/>
                  <a:t>		  300.000 Ft</a:t>
                </a:r>
              </a:p>
              <a:p>
                <a:r>
                  <a:rPr lang="hu-HU" dirty="0"/>
                  <a:t>Sürgősségi Szakvizsgálat (seb., bel., szül., </a:t>
                </a:r>
                <a:r>
                  <a:rPr lang="hu-HU" dirty="0" err="1"/>
                  <a:t>kórbi</a:t>
                </a:r>
                <a:r>
                  <a:rPr lang="hu-HU" dirty="0"/>
                  <a:t>)                100.000 Ft</a:t>
                </a:r>
              </a:p>
            </p:txBody>
          </p:sp>
          <p:sp>
            <p:nvSpPr>
              <p:cNvPr id="33" name="Szövegdoboz 32"/>
              <p:cNvSpPr txBox="1"/>
              <p:nvPr/>
            </p:nvSpPr>
            <p:spPr>
              <a:xfrm>
                <a:off x="18650320" y="4489932"/>
                <a:ext cx="11423356" cy="301087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hu-HU"/>
                </a:defPPr>
                <a:lvl1pPr>
                  <a:lnSpc>
                    <a:spcPts val="4500"/>
                  </a:lnSpc>
                  <a:defRPr sz="3200" b="1"/>
                </a:lvl1pPr>
              </a:lstStyle>
              <a:p>
                <a:r>
                  <a:rPr lang="hu-HU" dirty="0"/>
                  <a:t>Diagnosztikai </a:t>
                </a:r>
                <a:r>
                  <a:rPr lang="hu-HU" dirty="0" err="1"/>
                  <a:t>laparotómia</a:t>
                </a:r>
                <a:r>
                  <a:rPr lang="hu-HU" dirty="0"/>
                  <a:t> 			     	                     600.000 Ft</a:t>
                </a:r>
              </a:p>
              <a:p>
                <a:r>
                  <a:rPr lang="hu-HU" dirty="0" err="1"/>
                  <a:t>Laparoszkópos</a:t>
                </a:r>
                <a:r>
                  <a:rPr lang="hu-HU" dirty="0"/>
                  <a:t> műtéti beavatkozások		   400.000 - 500.000 Ft</a:t>
                </a:r>
              </a:p>
              <a:p>
                <a:r>
                  <a:rPr lang="hu-HU" dirty="0"/>
                  <a:t>Kólikaműtét összköltsége 			     1.500.000 – 2.500.000 Ft</a:t>
                </a:r>
              </a:p>
              <a:p>
                <a:r>
                  <a:rPr lang="hu-HU" dirty="0"/>
                  <a:t>Ló tartása, ápolása (7 – 14 nap)		  	    70.000 – 140.000 Ft</a:t>
                </a:r>
              </a:p>
              <a:p>
                <a:r>
                  <a:rPr lang="hu-HU" dirty="0"/>
                  <a:t>Sebészeti behívási költség				       		 300.000 Ft</a:t>
                </a:r>
              </a:p>
              <a:p>
                <a:r>
                  <a:rPr lang="hu-HU" dirty="0"/>
                  <a:t>Hasfalsérv plasztikai műtét hálóbevarrással	  490.000 – 600.000 Ft</a:t>
                </a:r>
              </a:p>
              <a:p>
                <a:r>
                  <a:rPr lang="hu-HU" dirty="0"/>
                  <a:t>Köldöksérv műtét				     	       		 200.000 Ft</a:t>
                </a:r>
              </a:p>
            </p:txBody>
          </p:sp>
          <p:cxnSp>
            <p:nvCxnSpPr>
              <p:cNvPr id="84" name="Egyenes összekötő 83"/>
              <p:cNvCxnSpPr/>
              <p:nvPr/>
            </p:nvCxnSpPr>
            <p:spPr>
              <a:xfrm>
                <a:off x="18201043" y="10682924"/>
                <a:ext cx="7200800" cy="0"/>
              </a:xfrm>
              <a:prstGeom prst="line">
                <a:avLst/>
              </a:prstGeom>
              <a:noFill/>
            </p:spPr>
          </p:cxnSp>
          <p:cxnSp>
            <p:nvCxnSpPr>
              <p:cNvPr id="86" name="Egyenes összekötő 85"/>
              <p:cNvCxnSpPr/>
              <p:nvPr/>
            </p:nvCxnSpPr>
            <p:spPr>
              <a:xfrm>
                <a:off x="18002250" y="4464671"/>
                <a:ext cx="7200800" cy="0"/>
              </a:xfrm>
              <a:prstGeom prst="line">
                <a:avLst/>
              </a:prstGeom>
              <a:noFill/>
            </p:spPr>
          </p:cxnSp>
          <p:cxnSp>
            <p:nvCxnSpPr>
              <p:cNvPr id="101" name="Egyenes összekötő 100"/>
              <p:cNvCxnSpPr/>
              <p:nvPr/>
            </p:nvCxnSpPr>
            <p:spPr>
              <a:xfrm>
                <a:off x="18295308" y="14123476"/>
                <a:ext cx="7200800" cy="47034"/>
              </a:xfrm>
              <a:prstGeom prst="line">
                <a:avLst/>
              </a:prstGeom>
              <a:noFill/>
            </p:spPr>
          </p:cxnSp>
          <p:cxnSp>
            <p:nvCxnSpPr>
              <p:cNvPr id="58" name="Egyenes összekötő 57"/>
              <p:cNvCxnSpPr/>
              <p:nvPr/>
            </p:nvCxnSpPr>
            <p:spPr>
              <a:xfrm>
                <a:off x="18224241" y="8989114"/>
                <a:ext cx="7200800" cy="0"/>
              </a:xfrm>
              <a:prstGeom prst="line">
                <a:avLst/>
              </a:prstGeom>
              <a:noFill/>
            </p:spPr>
          </p:cxnSp>
        </p:grpSp>
      </p:grpSp>
      <p:sp>
        <p:nvSpPr>
          <p:cNvPr id="60" name="Szövegdoboz 59"/>
          <p:cNvSpPr txBox="1"/>
          <p:nvPr/>
        </p:nvSpPr>
        <p:spPr>
          <a:xfrm>
            <a:off x="33123930" y="24351073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latin typeface="Minion Pro" pitchFamily="18" charset="0"/>
              </a:rPr>
              <a:t>2025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rcRect l="37794" t="10801" r="31100" b="12332"/>
          <a:stretch>
            <a:fillRect/>
          </a:stretch>
        </p:blipFill>
        <p:spPr bwMode="auto">
          <a:xfrm>
            <a:off x="2160490" y="9865271"/>
            <a:ext cx="3677995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 l="24800" t="13601" r="26900" b="22000"/>
          <a:stretch>
            <a:fillRect/>
          </a:stretch>
        </p:blipFill>
        <p:spPr bwMode="auto">
          <a:xfrm>
            <a:off x="30243610" y="17493617"/>
            <a:ext cx="504056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 cstate="print"/>
          <a:srcRect l="31494" t="7301" r="36613" b="8701"/>
          <a:stretch>
            <a:fillRect/>
          </a:stretch>
        </p:blipFill>
        <p:spPr bwMode="auto">
          <a:xfrm>
            <a:off x="30243610" y="11089407"/>
            <a:ext cx="360040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D:\Képek\LTK esetek\All In_állkapocstörés\20140407_160833.jpg"/>
          <p:cNvPicPr>
            <a:picLocks noChangeAspect="1" noChangeArrowheads="1"/>
          </p:cNvPicPr>
          <p:nvPr/>
        </p:nvPicPr>
        <p:blipFill>
          <a:blip r:embed="rId9" cstate="print"/>
          <a:srcRect l="30753" r="10740" b="989"/>
          <a:stretch>
            <a:fillRect/>
          </a:stretch>
        </p:blipFill>
        <p:spPr bwMode="auto">
          <a:xfrm>
            <a:off x="30315618" y="4752703"/>
            <a:ext cx="3528392" cy="4968552"/>
          </a:xfrm>
          <a:prstGeom prst="rect">
            <a:avLst/>
          </a:prstGeom>
          <a:noFill/>
        </p:spPr>
      </p:pic>
      <p:pic>
        <p:nvPicPr>
          <p:cNvPr id="29" name="Kép 28" descr="A képen beltéri, ruházat, fénykép, ülő látható&#10;&#10;Automatikusan generált leírás">
            <a:extLst>
              <a:ext uri="{FF2B5EF4-FFF2-40B4-BE49-F238E27FC236}">
                <a16:creationId xmlns:a16="http://schemas.microsoft.com/office/drawing/2014/main" id="{9200E1FD-8512-4A65-8831-DD7DC9EF3C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3" t="16401" r="32255" b="25458"/>
          <a:stretch/>
        </p:blipFill>
        <p:spPr>
          <a:xfrm>
            <a:off x="2160490" y="4953724"/>
            <a:ext cx="2012311" cy="2895323"/>
          </a:xfrm>
          <a:prstGeom prst="rect">
            <a:avLst/>
          </a:prstGeom>
        </p:spPr>
      </p:pic>
      <p:pic>
        <p:nvPicPr>
          <p:cNvPr id="32" name="Kép 31" descr="A képen beltéri, férfi, fénykép, fehér látható&#10;&#10;Automatikusan generált leírás">
            <a:extLst>
              <a:ext uri="{FF2B5EF4-FFF2-40B4-BE49-F238E27FC236}">
                <a16:creationId xmlns:a16="http://schemas.microsoft.com/office/drawing/2014/main" id="{4CEDDD2D-5D23-08D4-7E72-CE464DE1E4D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1" t="41733" r="21654" b="6949"/>
          <a:stretch/>
        </p:blipFill>
        <p:spPr>
          <a:xfrm>
            <a:off x="4176490" y="4959079"/>
            <a:ext cx="1990702" cy="2889968"/>
          </a:xfrm>
          <a:prstGeom prst="rect">
            <a:avLst/>
          </a:prstGeom>
        </p:spPr>
      </p:pic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782662B2-4109-9A9C-2FAC-D3769034212B}"/>
              </a:ext>
            </a:extLst>
          </p:cNvPr>
          <p:cNvCxnSpPr>
            <a:cxnSpLocks/>
          </p:cNvCxnSpPr>
          <p:nvPr/>
        </p:nvCxnSpPr>
        <p:spPr>
          <a:xfrm>
            <a:off x="6881887" y="4464671"/>
            <a:ext cx="6681296" cy="7200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131EFC21-CE0D-21DC-6A1F-8FFE7D9FFDBA}"/>
              </a:ext>
            </a:extLst>
          </p:cNvPr>
          <p:cNvCxnSpPr>
            <a:cxnSpLocks/>
          </p:cNvCxnSpPr>
          <p:nvPr/>
        </p:nvCxnSpPr>
        <p:spPr>
          <a:xfrm>
            <a:off x="6881887" y="8929167"/>
            <a:ext cx="5071691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27">
            <a:extLst>
              <a:ext uri="{FF2B5EF4-FFF2-40B4-BE49-F238E27FC236}">
                <a16:creationId xmlns:a16="http://schemas.microsoft.com/office/drawing/2014/main" id="{C000434B-857D-1D61-476F-9B1414B4766B}"/>
              </a:ext>
            </a:extLst>
          </p:cNvPr>
          <p:cNvCxnSpPr>
            <a:cxnSpLocks/>
          </p:cNvCxnSpPr>
          <p:nvPr/>
        </p:nvCxnSpPr>
        <p:spPr>
          <a:xfrm>
            <a:off x="6709720" y="13537679"/>
            <a:ext cx="4991438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id="{CE9F1363-58D4-FD46-8F82-60291A70F59C}"/>
              </a:ext>
            </a:extLst>
          </p:cNvPr>
          <p:cNvCxnSpPr>
            <a:cxnSpLocks/>
          </p:cNvCxnSpPr>
          <p:nvPr/>
        </p:nvCxnSpPr>
        <p:spPr>
          <a:xfrm>
            <a:off x="6709720" y="17210087"/>
            <a:ext cx="639598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6">
            <a:extLst>
              <a:ext uri="{FF2B5EF4-FFF2-40B4-BE49-F238E27FC236}">
                <a16:creationId xmlns:a16="http://schemas.microsoft.com/office/drawing/2014/main" id="{9E45B8C2-AA65-9B8A-0C2A-A9282BBD2944}"/>
              </a:ext>
            </a:extLst>
          </p:cNvPr>
          <p:cNvCxnSpPr>
            <a:cxnSpLocks/>
          </p:cNvCxnSpPr>
          <p:nvPr/>
        </p:nvCxnSpPr>
        <p:spPr>
          <a:xfrm>
            <a:off x="18417711" y="9865271"/>
            <a:ext cx="4553091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BFC7105E-7DBD-9F84-49C9-84174C5A68AA}"/>
              </a:ext>
            </a:extLst>
          </p:cNvPr>
          <p:cNvCxnSpPr>
            <a:cxnSpLocks/>
          </p:cNvCxnSpPr>
          <p:nvPr/>
        </p:nvCxnSpPr>
        <p:spPr>
          <a:xfrm>
            <a:off x="18417711" y="16634023"/>
            <a:ext cx="2896907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41">
            <a:extLst>
              <a:ext uri="{FF2B5EF4-FFF2-40B4-BE49-F238E27FC236}">
                <a16:creationId xmlns:a16="http://schemas.microsoft.com/office/drawing/2014/main" id="{1D10E902-0E22-0AF7-82FB-8CED54B56E7C}"/>
              </a:ext>
            </a:extLst>
          </p:cNvPr>
          <p:cNvCxnSpPr>
            <a:cxnSpLocks/>
          </p:cNvCxnSpPr>
          <p:nvPr/>
        </p:nvCxnSpPr>
        <p:spPr>
          <a:xfrm>
            <a:off x="18577997" y="4526038"/>
            <a:ext cx="482485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gyenes összekötő 58">
            <a:extLst>
              <a:ext uri="{FF2B5EF4-FFF2-40B4-BE49-F238E27FC236}">
                <a16:creationId xmlns:a16="http://schemas.microsoft.com/office/drawing/2014/main" id="{F991D563-2B9A-8E8E-A824-1D2C21B46742}"/>
              </a:ext>
            </a:extLst>
          </p:cNvPr>
          <p:cNvCxnSpPr>
            <a:cxnSpLocks/>
          </p:cNvCxnSpPr>
          <p:nvPr/>
        </p:nvCxnSpPr>
        <p:spPr>
          <a:xfrm flipV="1">
            <a:off x="18362290" y="12437227"/>
            <a:ext cx="7152296" cy="2033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Kép 37" descr="A képen beltéri, zöld, ízeltlábúak, növény látható&#10;&#10;Automatikusan generált leírás">
            <a:extLst>
              <a:ext uri="{FF2B5EF4-FFF2-40B4-BE49-F238E27FC236}">
                <a16:creationId xmlns:a16="http://schemas.microsoft.com/office/drawing/2014/main" id="{D7A8561A-3896-D061-A02E-E3E5ED52CA7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06" y="16983756"/>
            <a:ext cx="4527788" cy="30185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E8521A82-EEF3-67B9-7024-FADE97E438FD}"/>
              </a:ext>
            </a:extLst>
          </p:cNvPr>
          <p:cNvSpPr txBox="1"/>
          <p:nvPr/>
        </p:nvSpPr>
        <p:spPr>
          <a:xfrm>
            <a:off x="2808562" y="72183"/>
            <a:ext cx="31704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b="1" dirty="0"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Belgyógyászati és Szaporodásbiológiai Osztály Árjegyzéke</a:t>
            </a:r>
          </a:p>
        </p:txBody>
      </p:sp>
      <p:graphicFrame>
        <p:nvGraphicFramePr>
          <p:cNvPr id="7" name="Táblázat 7">
            <a:extLst>
              <a:ext uri="{FF2B5EF4-FFF2-40B4-BE49-F238E27FC236}">
                <a16:creationId xmlns:a16="http://schemas.microsoft.com/office/drawing/2014/main" id="{83DEAC2A-9D87-CB76-4796-223996E61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388525"/>
              </p:ext>
            </p:extLst>
          </p:nvPr>
        </p:nvGraphicFramePr>
        <p:xfrm>
          <a:off x="8332469" y="1924469"/>
          <a:ext cx="8878228" cy="9684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973">
                  <a:extLst>
                    <a:ext uri="{9D8B030D-6E8A-4147-A177-3AD203B41FA5}">
                      <a16:colId xmlns:a16="http://schemas.microsoft.com/office/drawing/2014/main" val="1184309540"/>
                    </a:ext>
                  </a:extLst>
                </a:gridCol>
                <a:gridCol w="4361367">
                  <a:extLst>
                    <a:ext uri="{9D8B030D-6E8A-4147-A177-3AD203B41FA5}">
                      <a16:colId xmlns:a16="http://schemas.microsoft.com/office/drawing/2014/main" val="1785245426"/>
                    </a:ext>
                  </a:extLst>
                </a:gridCol>
                <a:gridCol w="278079">
                  <a:extLst>
                    <a:ext uri="{9D8B030D-6E8A-4147-A177-3AD203B41FA5}">
                      <a16:colId xmlns:a16="http://schemas.microsoft.com/office/drawing/2014/main" val="957300038"/>
                    </a:ext>
                  </a:extLst>
                </a:gridCol>
                <a:gridCol w="1519080">
                  <a:extLst>
                    <a:ext uri="{9D8B030D-6E8A-4147-A177-3AD203B41FA5}">
                      <a16:colId xmlns:a16="http://schemas.microsoft.com/office/drawing/2014/main" val="2107002943"/>
                    </a:ext>
                  </a:extLst>
                </a:gridCol>
                <a:gridCol w="2074729">
                  <a:extLst>
                    <a:ext uri="{9D8B030D-6E8A-4147-A177-3AD203B41FA5}">
                      <a16:colId xmlns:a16="http://schemas.microsoft.com/office/drawing/2014/main" val="1568804023"/>
                    </a:ext>
                  </a:extLst>
                </a:gridCol>
              </a:tblGrid>
              <a:tr h="586325">
                <a:tc gridSpan="5">
                  <a:txBody>
                    <a:bodyPr/>
                    <a:lstStyle/>
                    <a:p>
                      <a:pPr algn="l" fontAlgn="b"/>
                      <a:r>
                        <a:rPr lang="hu-HU" sz="3700" b="1" i="0" u="sng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Emésztőszervi vizsgálatok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b"/>
                      <a:endParaRPr lang="hu-HU" sz="1100" b="1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193083"/>
                  </a:ext>
                </a:extLst>
              </a:tr>
              <a:tr h="474311">
                <a:tc gridSpan="3"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Kólikás ló vizsgálata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hu-H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02" marR="10002" marT="100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54 500 Ft</a:t>
                      </a:r>
                    </a:p>
                  </a:txBody>
                  <a:tcPr marL="26255" marR="26255" marT="26255" marB="0" anchor="ctr">
                    <a:lnL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190121"/>
                  </a:ext>
                </a:extLst>
              </a:tr>
              <a:tr h="474311">
                <a:tc gridSpan="3"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Kólikás ló konzervatív kezelése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hu-H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02" marR="10002" marT="100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250 000 – 600 000 Ft</a:t>
                      </a:r>
                    </a:p>
                  </a:txBody>
                  <a:tcPr marL="26255" marR="26255" marT="26255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0695831"/>
                  </a:ext>
                </a:extLst>
              </a:tr>
              <a:tr h="474311">
                <a:tc gridSpan="5">
                  <a:txBody>
                    <a:bodyPr/>
                    <a:lstStyle/>
                    <a:p>
                      <a:pPr algn="just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Kólika műtét és utókezelés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687983"/>
                  </a:ext>
                </a:extLst>
              </a:tr>
              <a:tr h="474311"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posztoperatív kezelés</a:t>
                      </a:r>
                    </a:p>
                  </a:txBody>
                  <a:tcPr marL="10002" marR="10002" marT="10002" marB="0" anchor="ctr"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1 500 000  – 2 500 000 Ft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1 100 000 Ft – 2 500 000 Ft</a:t>
                      </a:r>
                    </a:p>
                  </a:txBody>
                  <a:tcPr marL="10002" marR="10002" marT="10002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381641"/>
                  </a:ext>
                </a:extLst>
              </a:tr>
              <a:tr h="556879"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Kólikás ló kezelése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hu-H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02" marR="10002" marT="10002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559491"/>
                  </a:ext>
                </a:extLst>
              </a:tr>
              <a:tr h="474311"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Rectalis</a:t>
                      </a:r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vizsgálat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9 800 Ft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7 500 Ft</a:t>
                      </a:r>
                    </a:p>
                  </a:txBody>
                  <a:tcPr marL="10002" marR="10002" marT="10002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369934"/>
                  </a:ext>
                </a:extLst>
              </a:tr>
              <a:tr h="474311"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Hasi ultrahangvizsgálat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29 200 Ft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22 000 Ft</a:t>
                      </a:r>
                    </a:p>
                  </a:txBody>
                  <a:tcPr marL="10002" marR="10002" marT="10002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957869"/>
                  </a:ext>
                </a:extLst>
              </a:tr>
              <a:tr h="474311"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Orr-nyelőcső szondázás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10.450 Ft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7 700 Ft</a:t>
                      </a:r>
                      <a:endParaRPr lang="hu-H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02" marR="10002" marT="10002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178897"/>
                  </a:ext>
                </a:extLst>
              </a:tr>
              <a:tr h="474311"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Hasűri próbacsapolás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9 200 Ft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7 500 Ft</a:t>
                      </a:r>
                    </a:p>
                  </a:txBody>
                  <a:tcPr marL="10002" marR="10002" marT="10002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29936"/>
                  </a:ext>
                </a:extLst>
              </a:tr>
              <a:tr h="474311"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Vakbélfej </a:t>
                      </a:r>
                      <a:r>
                        <a:rPr lang="hu-HU" sz="2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szúrcsapolás</a:t>
                      </a:r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24 500 Ft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22 000 Ft</a:t>
                      </a:r>
                      <a:endParaRPr lang="hu-H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02" marR="10002" marT="10002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567872"/>
                  </a:ext>
                </a:extLst>
              </a:tr>
              <a:tr h="474311"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Transrectalis</a:t>
                      </a:r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hu-HU" sz="2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szúrcsapolás</a:t>
                      </a:r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24 500 Ft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22 000 Ft</a:t>
                      </a:r>
                    </a:p>
                  </a:txBody>
                  <a:tcPr marL="10002" marR="10002" marT="10002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440866"/>
                  </a:ext>
                </a:extLst>
              </a:tr>
              <a:tr h="474311"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Krónikus betegség kivizsgálása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200 000 – 300 000 Ft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150 000 – 200 000 Ft</a:t>
                      </a:r>
                    </a:p>
                  </a:txBody>
                  <a:tcPr marL="10002" marR="10002" marT="10002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301888"/>
                  </a:ext>
                </a:extLst>
              </a:tr>
              <a:tr h="474311"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Gasztroszkópia</a:t>
                      </a:r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63 500 Ft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50 000 Ft</a:t>
                      </a:r>
                    </a:p>
                  </a:txBody>
                  <a:tcPr marL="10002" marR="10002" marT="10002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057440"/>
                  </a:ext>
                </a:extLst>
              </a:tr>
              <a:tr h="474311"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Hasi ultrahangvizsgálat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29 200 Ft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hu-H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22 000 Ft</a:t>
                      </a:r>
                    </a:p>
                  </a:txBody>
                  <a:tcPr marL="10002" marR="10002" marT="10002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896985"/>
                  </a:ext>
                </a:extLst>
              </a:tr>
              <a:tr h="474311"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Rectalis</a:t>
                      </a:r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ultrahangvizsgálat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b"/>
                      <a:endParaRPr lang="hu-HU" sz="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27 000 Ft</a:t>
                      </a:r>
                    </a:p>
                  </a:txBody>
                  <a:tcPr marL="26255" marR="26255" marT="2625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5503326"/>
                  </a:ext>
                </a:extLst>
              </a:tr>
              <a:tr h="474311"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Orális glükóztolerancia teszt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b"/>
                      <a:endParaRPr lang="hu-HU" sz="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27 000 Ft</a:t>
                      </a:r>
                    </a:p>
                  </a:txBody>
                  <a:tcPr marL="26255" marR="26255" marT="2625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242229"/>
                  </a:ext>
                </a:extLst>
              </a:tr>
              <a:tr h="474311"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Hasűri próbacsapolás</a:t>
                      </a: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hu-H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02" marR="10002" marT="100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9 230 Ft</a:t>
                      </a:r>
                    </a:p>
                  </a:txBody>
                  <a:tcPr marL="26255" marR="26255" marT="26255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080285"/>
                  </a:ext>
                </a:extLst>
              </a:tr>
              <a:tr h="474311"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Bélbiopszia</a:t>
                      </a:r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hu-H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02" marR="10002" marT="100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14 500 Ft</a:t>
                      </a:r>
                    </a:p>
                  </a:txBody>
                  <a:tcPr marL="26255" marR="26255" marT="26255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719000"/>
                  </a:ext>
                </a:extLst>
              </a:tr>
              <a:tr h="474311"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Májbiopszia</a:t>
                      </a:r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hu-H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02" marR="10002" marT="100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hu-H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33 000 Ft</a:t>
                      </a:r>
                    </a:p>
                  </a:txBody>
                  <a:tcPr marL="26255" marR="26255" marT="26255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606299"/>
                  </a:ext>
                </a:extLst>
              </a:tr>
            </a:tbl>
          </a:graphicData>
        </a:graphic>
      </p:graphicFrame>
      <p:graphicFrame>
        <p:nvGraphicFramePr>
          <p:cNvPr id="11" name="Táblázat 10">
            <a:extLst>
              <a:ext uri="{FF2B5EF4-FFF2-40B4-BE49-F238E27FC236}">
                <a16:creationId xmlns:a16="http://schemas.microsoft.com/office/drawing/2014/main" id="{56D5949D-73D4-2FC5-A754-A10557EC34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410417"/>
              </p:ext>
            </p:extLst>
          </p:nvPr>
        </p:nvGraphicFramePr>
        <p:xfrm>
          <a:off x="8377004" y="11737479"/>
          <a:ext cx="8833696" cy="44382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1691">
                  <a:extLst>
                    <a:ext uri="{9D8B030D-6E8A-4147-A177-3AD203B41FA5}">
                      <a16:colId xmlns:a16="http://schemas.microsoft.com/office/drawing/2014/main" val="118259875"/>
                    </a:ext>
                  </a:extLst>
                </a:gridCol>
                <a:gridCol w="195857">
                  <a:extLst>
                    <a:ext uri="{9D8B030D-6E8A-4147-A177-3AD203B41FA5}">
                      <a16:colId xmlns:a16="http://schemas.microsoft.com/office/drawing/2014/main" val="573058472"/>
                    </a:ext>
                  </a:extLst>
                </a:gridCol>
                <a:gridCol w="3885221">
                  <a:extLst>
                    <a:ext uri="{9D8B030D-6E8A-4147-A177-3AD203B41FA5}">
                      <a16:colId xmlns:a16="http://schemas.microsoft.com/office/drawing/2014/main" val="3633456731"/>
                    </a:ext>
                  </a:extLst>
                </a:gridCol>
                <a:gridCol w="1202699">
                  <a:extLst>
                    <a:ext uri="{9D8B030D-6E8A-4147-A177-3AD203B41FA5}">
                      <a16:colId xmlns:a16="http://schemas.microsoft.com/office/drawing/2014/main" val="2033934048"/>
                    </a:ext>
                  </a:extLst>
                </a:gridCol>
                <a:gridCol w="3128228">
                  <a:extLst>
                    <a:ext uri="{9D8B030D-6E8A-4147-A177-3AD203B41FA5}">
                      <a16:colId xmlns:a16="http://schemas.microsoft.com/office/drawing/2014/main" val="47135904"/>
                    </a:ext>
                  </a:extLst>
                </a:gridCol>
              </a:tblGrid>
              <a:tr h="640949">
                <a:tc gridSpan="4">
                  <a:txBody>
                    <a:bodyPr/>
                    <a:lstStyle/>
                    <a:p>
                      <a:pPr algn="l" fontAlgn="b"/>
                      <a:r>
                        <a:rPr lang="hu-HU" sz="37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Légzőszervi vizsgálatok</a:t>
                      </a:r>
                      <a:endParaRPr lang="hu-HU" sz="3700" b="1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5676881"/>
                  </a:ext>
                </a:extLst>
              </a:tr>
              <a:tr h="474660">
                <a:tc gridSpan="3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Légzőszervi kivizsgálás</a:t>
                      </a:r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200 000 – 350 000 Ft</a:t>
                      </a:r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hu-HU" sz="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447600"/>
                  </a:ext>
                </a:extLst>
              </a:tr>
              <a:tr h="474660"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Légúti </a:t>
                      </a:r>
                      <a:r>
                        <a:rPr lang="hu-HU" sz="29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endoszkópia</a:t>
                      </a:r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hu-HU" sz="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29 590 Ft</a:t>
                      </a:r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909590"/>
                  </a:ext>
                </a:extLst>
              </a:tr>
              <a:tr h="474660"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r>
                        <a:rPr lang="hu-HU" sz="29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Overground</a:t>
                      </a:r>
                      <a:r>
                        <a:rPr lang="hu-HU" sz="2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29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endoszkópia</a:t>
                      </a:r>
                      <a:endParaRPr lang="hu-HU" sz="5300" b="1" dirty="0">
                        <a:solidFill>
                          <a:schemeClr val="tx1"/>
                        </a:solidFill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65 890 Ft</a:t>
                      </a:r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3619471"/>
                  </a:ext>
                </a:extLst>
              </a:tr>
              <a:tr h="474660">
                <a:tc gridSpan="2"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Légcsőváladék vétele</a:t>
                      </a:r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16 500 Ft</a:t>
                      </a:r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698201"/>
                  </a:ext>
                </a:extLst>
              </a:tr>
              <a:tr h="474660">
                <a:tc gridSpan="2"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Bronchoalveolaris</a:t>
                      </a:r>
                      <a:r>
                        <a:rPr lang="hu-HU" sz="2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u-HU" sz="29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lavage</a:t>
                      </a:r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24 750 Ft</a:t>
                      </a:r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 fontAlgn="b"/>
                      <a:r>
                        <a:rPr lang="hu-HU" sz="2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29 700 Ft</a:t>
                      </a:r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272939"/>
                  </a:ext>
                </a:extLst>
              </a:tr>
              <a:tr h="474660">
                <a:tc gridSpan="2"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Mellkasi ultrahangvizsgálat</a:t>
                      </a:r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9371343"/>
                  </a:ext>
                </a:extLst>
              </a:tr>
              <a:tr h="474660">
                <a:tc rowSpan="2" gridSpan="2"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l" fontAlgn="b"/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Mellűri próbacsapolás</a:t>
                      </a:r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24 200 Ft</a:t>
                      </a:r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938104"/>
                  </a:ext>
                </a:extLst>
              </a:tr>
              <a:tr h="474660">
                <a:tc gridSpan="2" vMerge="1">
                  <a:txBody>
                    <a:bodyPr/>
                    <a:lstStyle/>
                    <a:p>
                      <a:pPr algn="l" fontAlgn="b"/>
                      <a:endParaRPr lang="hu-H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hu-H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Tüdőbiopszia</a:t>
                      </a:r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24 500 Ft</a:t>
                      </a:r>
                      <a:endParaRPr lang="hu-HU" sz="2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255" marR="26255" marT="2625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5627943"/>
                  </a:ext>
                </a:extLst>
              </a:tr>
            </a:tbl>
          </a:graphicData>
        </a:graphic>
      </p:graphicFrame>
      <p:graphicFrame>
        <p:nvGraphicFramePr>
          <p:cNvPr id="14" name="Táblázat 13">
            <a:extLst>
              <a:ext uri="{FF2B5EF4-FFF2-40B4-BE49-F238E27FC236}">
                <a16:creationId xmlns:a16="http://schemas.microsoft.com/office/drawing/2014/main" id="{76828E0A-0BE0-BC95-13C1-47E4BC791C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763754"/>
              </p:ext>
            </p:extLst>
          </p:nvPr>
        </p:nvGraphicFramePr>
        <p:xfrm>
          <a:off x="18793796" y="1970575"/>
          <a:ext cx="8833700" cy="30141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76673">
                  <a:extLst>
                    <a:ext uri="{9D8B030D-6E8A-4147-A177-3AD203B41FA5}">
                      <a16:colId xmlns:a16="http://schemas.microsoft.com/office/drawing/2014/main" val="690470801"/>
                    </a:ext>
                  </a:extLst>
                </a:gridCol>
                <a:gridCol w="2357027">
                  <a:extLst>
                    <a:ext uri="{9D8B030D-6E8A-4147-A177-3AD203B41FA5}">
                      <a16:colId xmlns:a16="http://schemas.microsoft.com/office/drawing/2014/main" val="3772466921"/>
                    </a:ext>
                  </a:extLst>
                </a:gridCol>
              </a:tblGrid>
              <a:tr h="595074"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3700" b="1" u="sng" strike="noStrike" dirty="0">
                          <a:effectLst/>
                        </a:rPr>
                        <a:t>Kardiovaszkuláris vizsgálatok</a:t>
                      </a:r>
                      <a:endParaRPr lang="hu-HU" sz="37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45889108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Fizikális vizsgálat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17 000 Ft</a:t>
                      </a: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202514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Nyugalmi EKG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25 000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644629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Terheléses és </a:t>
                      </a:r>
                      <a:r>
                        <a:rPr lang="hu-HU" sz="2900" b="1" u="none" strike="noStrike" dirty="0" err="1">
                          <a:effectLst/>
                        </a:rPr>
                        <a:t>Holter</a:t>
                      </a:r>
                      <a:r>
                        <a:rPr lang="hu-HU" sz="2900" b="1" u="none" strike="noStrike" dirty="0">
                          <a:effectLst/>
                        </a:rPr>
                        <a:t> EKG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58 000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03645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 err="1">
                          <a:effectLst/>
                        </a:rPr>
                        <a:t>Echokardiográfia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60 000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2153852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Szívburok próbacsapolása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30 500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2060065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2431EC5A-CBED-817A-D97A-91856D02F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817553"/>
              </p:ext>
            </p:extLst>
          </p:nvPr>
        </p:nvGraphicFramePr>
        <p:xfrm>
          <a:off x="8377003" y="16345991"/>
          <a:ext cx="8833697" cy="31049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6082">
                  <a:extLst>
                    <a:ext uri="{9D8B030D-6E8A-4147-A177-3AD203B41FA5}">
                      <a16:colId xmlns:a16="http://schemas.microsoft.com/office/drawing/2014/main" val="951508572"/>
                    </a:ext>
                  </a:extLst>
                </a:gridCol>
                <a:gridCol w="6005105">
                  <a:extLst>
                    <a:ext uri="{9D8B030D-6E8A-4147-A177-3AD203B41FA5}">
                      <a16:colId xmlns:a16="http://schemas.microsoft.com/office/drawing/2014/main" val="1546679661"/>
                    </a:ext>
                  </a:extLst>
                </a:gridCol>
                <a:gridCol w="2232510">
                  <a:extLst>
                    <a:ext uri="{9D8B030D-6E8A-4147-A177-3AD203B41FA5}">
                      <a16:colId xmlns:a16="http://schemas.microsoft.com/office/drawing/2014/main" val="1863548968"/>
                    </a:ext>
                  </a:extLst>
                </a:gridCol>
              </a:tblGrid>
              <a:tr h="595074"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3700" b="1" u="sng" strike="noStrike" dirty="0">
                          <a:effectLst/>
                        </a:rPr>
                        <a:t>Idegrendszeri vizsgálatok</a:t>
                      </a:r>
                      <a:endParaRPr lang="hu-HU" sz="37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41029"/>
                  </a:ext>
                </a:extLst>
              </a:tr>
              <a:tr h="915114"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Súlyos idegrendszeri betegségben szenvedő ló intenzív kezelése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400 000 Ft-tól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903192"/>
                  </a:ext>
                </a:extLst>
              </a:tr>
              <a:tr h="555069">
                <a:tc>
                  <a:txBody>
                    <a:bodyPr/>
                    <a:lstStyle/>
                    <a:p>
                      <a:pPr algn="l" fontAlgn="b"/>
                      <a:endParaRPr lang="hu-HU" sz="3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Elfekvő ló kezelése (/nap)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19 300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6550943"/>
                  </a:ext>
                </a:extLst>
              </a:tr>
              <a:tr h="555069">
                <a:tc>
                  <a:txBody>
                    <a:bodyPr/>
                    <a:lstStyle/>
                    <a:p>
                      <a:pPr algn="l" fontAlgn="b"/>
                      <a:endParaRPr lang="hu-HU" sz="3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Ló tartása felfüggesztő hálóban (/nap)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11 000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4223294"/>
                  </a:ext>
                </a:extLst>
              </a:tr>
              <a:tr h="475059"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Idegrendszeri klinikai vizsgálat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28 200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798480"/>
                  </a:ext>
                </a:extLst>
              </a:tr>
            </a:tbl>
          </a:graphicData>
        </a:graphic>
      </p:graphicFrame>
      <p:graphicFrame>
        <p:nvGraphicFramePr>
          <p:cNvPr id="19" name="Táblázat 18">
            <a:extLst>
              <a:ext uri="{FF2B5EF4-FFF2-40B4-BE49-F238E27FC236}">
                <a16:creationId xmlns:a16="http://schemas.microsoft.com/office/drawing/2014/main" id="{3CE6D31A-8BCC-7D6D-8E2A-34B4887EC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612150"/>
              </p:ext>
            </p:extLst>
          </p:nvPr>
        </p:nvGraphicFramePr>
        <p:xfrm>
          <a:off x="18793798" y="5184751"/>
          <a:ext cx="8833697" cy="54294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6311">
                  <a:extLst>
                    <a:ext uri="{9D8B030D-6E8A-4147-A177-3AD203B41FA5}">
                      <a16:colId xmlns:a16="http://schemas.microsoft.com/office/drawing/2014/main" val="2071820744"/>
                    </a:ext>
                  </a:extLst>
                </a:gridCol>
                <a:gridCol w="5569738">
                  <a:extLst>
                    <a:ext uri="{9D8B030D-6E8A-4147-A177-3AD203B41FA5}">
                      <a16:colId xmlns:a16="http://schemas.microsoft.com/office/drawing/2014/main" val="3759879190"/>
                    </a:ext>
                  </a:extLst>
                </a:gridCol>
                <a:gridCol w="387741">
                  <a:extLst>
                    <a:ext uri="{9D8B030D-6E8A-4147-A177-3AD203B41FA5}">
                      <a16:colId xmlns:a16="http://schemas.microsoft.com/office/drawing/2014/main" val="2632994525"/>
                    </a:ext>
                  </a:extLst>
                </a:gridCol>
                <a:gridCol w="2299907">
                  <a:extLst>
                    <a:ext uri="{9D8B030D-6E8A-4147-A177-3AD203B41FA5}">
                      <a16:colId xmlns:a16="http://schemas.microsoft.com/office/drawing/2014/main" val="3081661309"/>
                    </a:ext>
                  </a:extLst>
                </a:gridCol>
              </a:tblGrid>
              <a:tr h="595074">
                <a:tc gridSpan="4">
                  <a:txBody>
                    <a:bodyPr/>
                    <a:lstStyle/>
                    <a:p>
                      <a:pPr algn="l" fontAlgn="b"/>
                      <a:r>
                        <a:rPr lang="hu-HU" sz="3700" b="1" u="sng" strike="noStrike" dirty="0">
                          <a:effectLst/>
                        </a:rPr>
                        <a:t>Szülészeti ellátás és </a:t>
                      </a:r>
                      <a:r>
                        <a:rPr lang="hu-HU" sz="3700" b="1" u="sng" strike="noStrike" dirty="0" err="1">
                          <a:effectLst/>
                        </a:rPr>
                        <a:t>neonatológia</a:t>
                      </a:r>
                      <a:endParaRPr lang="hu-HU" sz="37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hu-HU" sz="11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0370966"/>
                  </a:ext>
                </a:extLst>
              </a:tr>
              <a:tr h="483060">
                <a:tc gridSpan="3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Szülészeti segítségnyújtás utókezeléssel: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300 000 Ft-tól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6247175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>
                          <a:effectLst/>
                        </a:rPr>
                        <a:t>Szaporodásbiológiai fizikális vizsgálat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16 500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2766835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Szülészeti segítségnyújtás (egyszerű)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49 580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0947138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>
                          <a:effectLst/>
                        </a:rPr>
                        <a:t>Szülészeti segítségnyújtás (bonyolult)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93 500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9187161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 err="1">
                          <a:effectLst/>
                        </a:rPr>
                        <a:t>Epidurális</a:t>
                      </a:r>
                      <a:r>
                        <a:rPr lang="hu-HU" sz="2900" b="1" u="none" strike="noStrike" dirty="0">
                          <a:effectLst/>
                        </a:rPr>
                        <a:t> érzéstelenítés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16 500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7609226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Méhöblítés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10 500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403906"/>
                  </a:ext>
                </a:extLst>
              </a:tr>
              <a:tr h="4830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Újszülött csikó intenzív ellátása (/nap)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100 000  Ft-tól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hu-H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9654377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Csikó vizsgálata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20 800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622235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>
                          <a:effectLst/>
                        </a:rPr>
                        <a:t>Oxigénterápia (/óra)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18 700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2195342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Tápszondán történő etetés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58 500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3007885"/>
                  </a:ext>
                </a:extLst>
              </a:tr>
            </a:tbl>
          </a:graphicData>
        </a:graphic>
      </p:graphicFrame>
      <p:graphicFrame>
        <p:nvGraphicFramePr>
          <p:cNvPr id="20" name="Táblázat 19">
            <a:extLst>
              <a:ext uri="{FF2B5EF4-FFF2-40B4-BE49-F238E27FC236}">
                <a16:creationId xmlns:a16="http://schemas.microsoft.com/office/drawing/2014/main" id="{BFBB1B65-9DEF-4CC4-1D72-E9DCAB3417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361117"/>
              </p:ext>
            </p:extLst>
          </p:nvPr>
        </p:nvGraphicFramePr>
        <p:xfrm>
          <a:off x="18793796" y="10945391"/>
          <a:ext cx="8833701" cy="63956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66059">
                  <a:extLst>
                    <a:ext uri="{9D8B030D-6E8A-4147-A177-3AD203B41FA5}">
                      <a16:colId xmlns:a16="http://schemas.microsoft.com/office/drawing/2014/main" val="2465558189"/>
                    </a:ext>
                  </a:extLst>
                </a:gridCol>
                <a:gridCol w="1474586">
                  <a:extLst>
                    <a:ext uri="{9D8B030D-6E8A-4147-A177-3AD203B41FA5}">
                      <a16:colId xmlns:a16="http://schemas.microsoft.com/office/drawing/2014/main" val="2459713973"/>
                    </a:ext>
                  </a:extLst>
                </a:gridCol>
                <a:gridCol w="1893056">
                  <a:extLst>
                    <a:ext uri="{9D8B030D-6E8A-4147-A177-3AD203B41FA5}">
                      <a16:colId xmlns:a16="http://schemas.microsoft.com/office/drawing/2014/main" val="1565800266"/>
                    </a:ext>
                  </a:extLst>
                </a:gridCol>
              </a:tblGrid>
              <a:tr h="595074">
                <a:tc gridSpan="3">
                  <a:txBody>
                    <a:bodyPr/>
                    <a:lstStyle/>
                    <a:p>
                      <a:pPr algn="l" fontAlgn="b"/>
                      <a:r>
                        <a:rPr lang="hu-HU" sz="3700" b="1" u="sng" strike="noStrike" dirty="0">
                          <a:effectLst/>
                        </a:rPr>
                        <a:t>Szaporodásbiológia és termékenyítés</a:t>
                      </a:r>
                      <a:endParaRPr lang="hu-HU" sz="37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hu-H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3296525"/>
                  </a:ext>
                </a:extLst>
              </a:tr>
              <a:tr h="4830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Szaporodásbiológiai fizikális vizsgálat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16 500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2221298"/>
                  </a:ext>
                </a:extLst>
              </a:tr>
              <a:tr h="4830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Szaporodásbiológiai ultrahang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18 000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038160"/>
                  </a:ext>
                </a:extLst>
              </a:tr>
              <a:tr h="4830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Ciklusdiagnosztika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hu-HU" sz="2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2123173"/>
                  </a:ext>
                </a:extLst>
              </a:tr>
              <a:tr h="4830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Termékenyítés fagy. spermával (1. ciklus)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110 000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1202297"/>
                  </a:ext>
                </a:extLst>
              </a:tr>
              <a:tr h="4830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Termékenyítés fagy. spermával (2. ciklus)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71 500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7748407"/>
                  </a:ext>
                </a:extLst>
              </a:tr>
              <a:tr h="4830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Termékenyítés fagy. spermával (3. ciklus)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55 000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7335710"/>
                  </a:ext>
                </a:extLst>
              </a:tr>
              <a:tr h="4830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Méhöblítés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10 500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007069"/>
                  </a:ext>
                </a:extLst>
              </a:tr>
              <a:tr h="4830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 err="1">
                          <a:effectLst/>
                        </a:rPr>
                        <a:t>Méhbiopszia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24 000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722375"/>
                  </a:ext>
                </a:extLst>
              </a:tr>
              <a:tr h="4830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Méh citológiai mintavétel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8 800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9789814"/>
                  </a:ext>
                </a:extLst>
              </a:tr>
              <a:tr h="4830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Méh citológiai vizsgálat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6 000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0558734"/>
                  </a:ext>
                </a:extLst>
              </a:tr>
              <a:tr h="4830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Méh bakteriológiai mintavétel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8 800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2932867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Méh gyógyszeres kezelése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6 000-10 000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hu-H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2423308"/>
                  </a:ext>
                </a:extLst>
              </a:tr>
            </a:tbl>
          </a:graphicData>
        </a:graphic>
      </p:graphicFrame>
      <p:pic>
        <p:nvPicPr>
          <p:cNvPr id="22" name="Kép 21" descr="A képen fű, széna, személy, állás látható&#10;&#10;Automatikusan generált leírás">
            <a:extLst>
              <a:ext uri="{FF2B5EF4-FFF2-40B4-BE49-F238E27FC236}">
                <a16:creationId xmlns:a16="http://schemas.microsoft.com/office/drawing/2014/main" id="{DD719858-5DC8-DA01-C8CC-819AD05F7B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354" y="10117555"/>
            <a:ext cx="6513615" cy="4885206"/>
          </a:xfrm>
          <a:prstGeom prst="rect">
            <a:avLst/>
          </a:prstGeom>
        </p:spPr>
      </p:pic>
      <p:pic>
        <p:nvPicPr>
          <p:cNvPr id="26" name="Kép 25" descr="A képen személy, kültéri, emlősök, ló látható&#10;&#10;Automatikusan generált leírás">
            <a:extLst>
              <a:ext uri="{FF2B5EF4-FFF2-40B4-BE49-F238E27FC236}">
                <a16:creationId xmlns:a16="http://schemas.microsoft.com/office/drawing/2014/main" id="{A57B3484-1B58-A453-A7AE-C692B15BEA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2" y="2904973"/>
            <a:ext cx="6513615" cy="4885212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06367B5C-FA83-8FC3-0F32-9854B4D3A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549" y="17412974"/>
            <a:ext cx="6513615" cy="4890517"/>
          </a:xfrm>
          <a:prstGeom prst="rect">
            <a:avLst/>
          </a:prstGeom>
        </p:spPr>
      </p:pic>
      <p:graphicFrame>
        <p:nvGraphicFramePr>
          <p:cNvPr id="28" name="Táblázat 27">
            <a:extLst>
              <a:ext uri="{FF2B5EF4-FFF2-40B4-BE49-F238E27FC236}">
                <a16:creationId xmlns:a16="http://schemas.microsoft.com/office/drawing/2014/main" id="{B68345F7-EF5D-2764-14E1-74A3BC942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1944"/>
              </p:ext>
            </p:extLst>
          </p:nvPr>
        </p:nvGraphicFramePr>
        <p:xfrm>
          <a:off x="18793796" y="17582044"/>
          <a:ext cx="8833695" cy="63967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13286">
                  <a:extLst>
                    <a:ext uri="{9D8B030D-6E8A-4147-A177-3AD203B41FA5}">
                      <a16:colId xmlns:a16="http://schemas.microsoft.com/office/drawing/2014/main" val="793316523"/>
                    </a:ext>
                  </a:extLst>
                </a:gridCol>
                <a:gridCol w="3520409">
                  <a:extLst>
                    <a:ext uri="{9D8B030D-6E8A-4147-A177-3AD203B41FA5}">
                      <a16:colId xmlns:a16="http://schemas.microsoft.com/office/drawing/2014/main" val="2180359192"/>
                    </a:ext>
                  </a:extLst>
                </a:gridCol>
              </a:tblGrid>
              <a:tr h="635079"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3900" b="1" u="sng" strike="noStrike" dirty="0">
                          <a:effectLst/>
                        </a:rPr>
                        <a:t>Laborvizsgálatok</a:t>
                      </a:r>
                      <a:endParaRPr lang="hu-HU" sz="39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909840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Hematológia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3 800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265366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Biokémia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11 000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164248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Vérgázanalízis, </a:t>
                      </a:r>
                      <a:r>
                        <a:rPr lang="hu-HU" sz="2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ionogram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9 500 Ft</a:t>
                      </a: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811875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Véralvadási profil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14 000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9826803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Hormonvizsgálatok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30 000 – 35 000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0531909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Citológia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15 000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5204532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Szövettan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24 500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698985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Bakteriológiai tenyésztés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14 000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139120"/>
                  </a:ext>
                </a:extLst>
              </a:tr>
              <a:tr h="931116"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Antibiotikum érzékenységi vizsgálat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2 000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981324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Vizeletvizsgálat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8 000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162504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u="none" strike="noStrike" dirty="0">
                          <a:effectLst/>
                        </a:rPr>
                        <a:t>Bélsár parazitológia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u="none" strike="noStrike" dirty="0">
                          <a:effectLst/>
                        </a:rPr>
                        <a:t>6 000 Ft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356381"/>
                  </a:ext>
                </a:extLst>
              </a:tr>
            </a:tbl>
          </a:graphicData>
        </a:graphic>
      </p:graphicFrame>
      <p:pic>
        <p:nvPicPr>
          <p:cNvPr id="5" name="Kép 4" descr="A képen fű, kültéri, égbolt, férfi látható&#10;&#10;Automatikusan generált leírás">
            <a:extLst>
              <a:ext uri="{FF2B5EF4-FFF2-40B4-BE49-F238E27FC236}">
                <a16:creationId xmlns:a16="http://schemas.microsoft.com/office/drawing/2014/main" id="{6C93C881-902F-26D5-61D6-08788A237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r="5838"/>
          <a:stretch/>
        </p:blipFill>
        <p:spPr>
          <a:xfrm>
            <a:off x="1444919" y="10117553"/>
            <a:ext cx="6513615" cy="4890517"/>
          </a:xfrm>
          <a:prstGeom prst="rect">
            <a:avLst/>
          </a:prstGeom>
        </p:spPr>
      </p:pic>
      <p:graphicFrame>
        <p:nvGraphicFramePr>
          <p:cNvPr id="10" name="Táblázat 9">
            <a:extLst>
              <a:ext uri="{FF2B5EF4-FFF2-40B4-BE49-F238E27FC236}">
                <a16:creationId xmlns:a16="http://schemas.microsoft.com/office/drawing/2014/main" id="{532C8784-42C6-6F2C-C60A-660BE41FC3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403048"/>
              </p:ext>
            </p:extLst>
          </p:nvPr>
        </p:nvGraphicFramePr>
        <p:xfrm>
          <a:off x="8377003" y="19658359"/>
          <a:ext cx="8833697" cy="25311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01187">
                  <a:extLst>
                    <a:ext uri="{9D8B030D-6E8A-4147-A177-3AD203B41FA5}">
                      <a16:colId xmlns:a16="http://schemas.microsoft.com/office/drawing/2014/main" val="3056322182"/>
                    </a:ext>
                  </a:extLst>
                </a:gridCol>
                <a:gridCol w="2232510">
                  <a:extLst>
                    <a:ext uri="{9D8B030D-6E8A-4147-A177-3AD203B41FA5}">
                      <a16:colId xmlns:a16="http://schemas.microsoft.com/office/drawing/2014/main" val="743015168"/>
                    </a:ext>
                  </a:extLst>
                </a:gridCol>
              </a:tblGrid>
              <a:tr h="595074">
                <a:tc>
                  <a:txBody>
                    <a:bodyPr/>
                    <a:lstStyle/>
                    <a:p>
                      <a:pPr algn="l" fontAlgn="b"/>
                      <a:r>
                        <a:rPr lang="hu-HU" sz="3700" b="1" i="0" u="sng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Húgyszervi</a:t>
                      </a:r>
                      <a:r>
                        <a:rPr lang="hu-HU" sz="37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vizsgálatok</a:t>
                      </a: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060286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Ultrahangvizsgálat</a:t>
                      </a: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30 000 Ft</a:t>
                      </a: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3390938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Cisztoszkópia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30 800 Ft</a:t>
                      </a: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3573679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Vesebipszia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36 000 Ft</a:t>
                      </a: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9242773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Enzimuria</a:t>
                      </a:r>
                      <a:r>
                        <a:rPr lang="hu-HU" sz="2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és frakcionált </a:t>
                      </a:r>
                      <a:r>
                        <a:rPr lang="hu-HU" sz="2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exkréció</a:t>
                      </a:r>
                      <a:r>
                        <a:rPr lang="hu-HU" sz="2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22 000 Ft</a:t>
                      </a: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05961"/>
                  </a:ext>
                </a:extLst>
              </a:tr>
            </a:tbl>
          </a:graphicData>
        </a:graphic>
      </p:graphicFrame>
      <p:graphicFrame>
        <p:nvGraphicFramePr>
          <p:cNvPr id="12" name="Táblázat 11">
            <a:extLst>
              <a:ext uri="{FF2B5EF4-FFF2-40B4-BE49-F238E27FC236}">
                <a16:creationId xmlns:a16="http://schemas.microsoft.com/office/drawing/2014/main" id="{CCE66BD4-CC71-594F-9112-5FB984CD0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534060"/>
              </p:ext>
            </p:extLst>
          </p:nvPr>
        </p:nvGraphicFramePr>
        <p:xfrm>
          <a:off x="8377003" y="22394663"/>
          <a:ext cx="8833697" cy="15650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01187">
                  <a:extLst>
                    <a:ext uri="{9D8B030D-6E8A-4147-A177-3AD203B41FA5}">
                      <a16:colId xmlns:a16="http://schemas.microsoft.com/office/drawing/2014/main" val="2554262086"/>
                    </a:ext>
                  </a:extLst>
                </a:gridCol>
                <a:gridCol w="2232510">
                  <a:extLst>
                    <a:ext uri="{9D8B030D-6E8A-4147-A177-3AD203B41FA5}">
                      <a16:colId xmlns:a16="http://schemas.microsoft.com/office/drawing/2014/main" val="1137946949"/>
                    </a:ext>
                  </a:extLst>
                </a:gridCol>
              </a:tblGrid>
              <a:tr h="595074">
                <a:tc>
                  <a:txBody>
                    <a:bodyPr/>
                    <a:lstStyle/>
                    <a:p>
                      <a:pPr algn="l" fontAlgn="b"/>
                      <a:r>
                        <a:rPr lang="hu-HU" sz="37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Bőrgyógyászati vizsgálatok</a:t>
                      </a: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2136305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Bőrbiopszia</a:t>
                      </a:r>
                      <a:endParaRPr lang="hu-HU" sz="2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24 000 Ft</a:t>
                      </a: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1404559"/>
                  </a:ext>
                </a:extLst>
              </a:tr>
              <a:tr h="483060">
                <a:tc>
                  <a:txBody>
                    <a:bodyPr/>
                    <a:lstStyle/>
                    <a:p>
                      <a:pPr algn="l" fontAlgn="b"/>
                      <a:r>
                        <a:rPr lang="hu-HU" sz="2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Vékonytű aspiráció</a:t>
                      </a: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10 000 Ft</a:t>
                      </a:r>
                    </a:p>
                  </a:txBody>
                  <a:tcPr marL="35004" marR="35004" marT="3500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1783159"/>
                  </a:ext>
                </a:extLst>
              </a:tr>
            </a:tbl>
          </a:graphicData>
        </a:graphic>
      </p:graphicFrame>
      <p:pic>
        <p:nvPicPr>
          <p:cNvPr id="15" name="Kép 14" descr="A képen szöveg, beltéri, vonalas, polc látható&#10;&#10;Automatikusan generált leírás">
            <a:extLst>
              <a:ext uri="{FF2B5EF4-FFF2-40B4-BE49-F238E27FC236}">
                <a16:creationId xmlns:a16="http://schemas.microsoft.com/office/drawing/2014/main" id="{D51BCB08-DBDD-45F6-F3E2-250C528A55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7" t="13170" r="4224"/>
          <a:stretch/>
        </p:blipFill>
        <p:spPr>
          <a:xfrm>
            <a:off x="27904491" y="17412974"/>
            <a:ext cx="6513615" cy="4895473"/>
          </a:xfrm>
          <a:prstGeom prst="rect">
            <a:avLst/>
          </a:prstGeom>
        </p:spPr>
      </p:pic>
      <p:pic>
        <p:nvPicPr>
          <p:cNvPr id="18" name="Kép 17" descr="A képen ló, barna, emlősök, állás látható&#10;&#10;Automatikusan generált leírás">
            <a:extLst>
              <a:ext uri="{FF2B5EF4-FFF2-40B4-BE49-F238E27FC236}">
                <a16:creationId xmlns:a16="http://schemas.microsoft.com/office/drawing/2014/main" id="{940F7678-4D23-FA1B-E1B9-B6B2CD03E9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346" y="2894703"/>
            <a:ext cx="6520689" cy="4890517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B4C7CEF0-D9B7-879E-2509-D69E8E13A1E0}"/>
              </a:ext>
            </a:extLst>
          </p:cNvPr>
          <p:cNvSpPr txBox="1"/>
          <p:nvPr/>
        </p:nvSpPr>
        <p:spPr>
          <a:xfrm>
            <a:off x="2855285" y="7817399"/>
            <a:ext cx="3673512" cy="536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88" b="1" dirty="0"/>
              <a:t>Ultrahangvizsgálat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ABC9649-7289-611E-EA8E-ABA192F1BAEB}"/>
              </a:ext>
            </a:extLst>
          </p:cNvPr>
          <p:cNvSpPr txBox="1"/>
          <p:nvPr/>
        </p:nvSpPr>
        <p:spPr>
          <a:xfrm>
            <a:off x="2413581" y="15002761"/>
            <a:ext cx="4690773" cy="536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88" b="1" dirty="0" err="1"/>
              <a:t>Overground</a:t>
            </a:r>
            <a:r>
              <a:rPr lang="hu-HU" sz="2888" b="1" dirty="0"/>
              <a:t> </a:t>
            </a:r>
            <a:r>
              <a:rPr lang="hu-HU" sz="2888" b="1" dirty="0" err="1"/>
              <a:t>endoszkópia</a:t>
            </a:r>
            <a:endParaRPr lang="hu-HU" sz="2888" b="1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5C75266-B55F-8745-6A73-3E84EC274BEA}"/>
              </a:ext>
            </a:extLst>
          </p:cNvPr>
          <p:cNvSpPr txBox="1"/>
          <p:nvPr/>
        </p:nvSpPr>
        <p:spPr>
          <a:xfrm>
            <a:off x="29835390" y="7817399"/>
            <a:ext cx="3120390" cy="536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88" b="1" dirty="0"/>
              <a:t>Nyugalmi EKG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4788F066-E4A9-C8D3-9714-DF236674F064}"/>
              </a:ext>
            </a:extLst>
          </p:cNvPr>
          <p:cNvSpPr txBox="1"/>
          <p:nvPr/>
        </p:nvSpPr>
        <p:spPr>
          <a:xfrm>
            <a:off x="29835392" y="15067509"/>
            <a:ext cx="3228742" cy="536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88" b="1" dirty="0"/>
              <a:t>Csikó vizsgálata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F6038E1-A579-5687-A342-DD609BA84B27}"/>
              </a:ext>
            </a:extLst>
          </p:cNvPr>
          <p:cNvSpPr txBox="1"/>
          <p:nvPr/>
        </p:nvSpPr>
        <p:spPr>
          <a:xfrm>
            <a:off x="29835390" y="22373195"/>
            <a:ext cx="3920490" cy="536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88" b="1" dirty="0"/>
              <a:t>Laborvizsgálatok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8685F703-C3E4-7689-65D4-29ED2AA54BA3}"/>
              </a:ext>
            </a:extLst>
          </p:cNvPr>
          <p:cNvSpPr txBox="1"/>
          <p:nvPr/>
        </p:nvSpPr>
        <p:spPr>
          <a:xfrm>
            <a:off x="1586396" y="22289012"/>
            <a:ext cx="5835992" cy="981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88" b="1" dirty="0"/>
              <a:t>Idegrendszeri tüneteket mutató ló kezelése felfüggesztő hálóban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ED0ACE6D-51E4-C142-C1AD-B054548D1995}"/>
              </a:ext>
            </a:extLst>
          </p:cNvPr>
          <p:cNvSpPr txBox="1"/>
          <p:nvPr/>
        </p:nvSpPr>
        <p:spPr>
          <a:xfrm>
            <a:off x="0" y="24125757"/>
            <a:ext cx="36004500" cy="10772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/>
              <a:t>                         </a:t>
            </a:r>
          </a:p>
          <a:p>
            <a:r>
              <a:rPr lang="hu-HU" sz="2800" b="1" dirty="0">
                <a:latin typeface="Minion Pro" pitchFamily="18" charset="0"/>
              </a:rPr>
              <a:t>	       Az árak tájékoztató jellegű bruttó összegek, szövődménymentes esetben a kórházból való távozáskor fizetendő összeget jelölik.</a:t>
            </a:r>
            <a:endParaRPr lang="hu-HU" dirty="0"/>
          </a:p>
          <a:p>
            <a:endParaRPr lang="hu-HU" dirty="0"/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4AFB6BE1-3F8D-020C-5FC8-6A062364E0E2}"/>
              </a:ext>
            </a:extLst>
          </p:cNvPr>
          <p:cNvSpPr txBox="1"/>
          <p:nvPr/>
        </p:nvSpPr>
        <p:spPr>
          <a:xfrm>
            <a:off x="33051922" y="24410887"/>
            <a:ext cx="144016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sz="2800" b="1" dirty="0">
                <a:latin typeface="Minion Pro" pitchFamily="18" charset="0"/>
              </a:rPr>
              <a:t>2025</a:t>
            </a:r>
          </a:p>
        </p:txBody>
      </p: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E5E290DD-9BCD-717E-2474-C7A74D4E9193}"/>
              </a:ext>
            </a:extLst>
          </p:cNvPr>
          <p:cNvCxnSpPr>
            <a:cxnSpLocks/>
          </p:cNvCxnSpPr>
          <p:nvPr/>
        </p:nvCxnSpPr>
        <p:spPr>
          <a:xfrm>
            <a:off x="2880570" y="1728367"/>
            <a:ext cx="32115568" cy="0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8A603240-2B11-8673-2159-523844053228}"/>
              </a:ext>
            </a:extLst>
          </p:cNvPr>
          <p:cNvCxnSpPr/>
          <p:nvPr/>
        </p:nvCxnSpPr>
        <p:spPr>
          <a:xfrm flipV="1">
            <a:off x="34564090" y="1296319"/>
            <a:ext cx="8384" cy="9361040"/>
          </a:xfrm>
          <a:prstGeom prst="line">
            <a:avLst/>
          </a:prstGeom>
          <a:ln w="635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9" name="Picture 3">
            <a:extLst>
              <a:ext uri="{FF2B5EF4-FFF2-40B4-BE49-F238E27FC236}">
                <a16:creationId xmlns:a16="http://schemas.microsoft.com/office/drawing/2014/main" id="{35D86ECD-1741-BBCE-84D6-D5FCE6456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30846" y="350397"/>
            <a:ext cx="1509579" cy="1345791"/>
          </a:xfrm>
          <a:prstGeom prst="rect">
            <a:avLst/>
          </a:prstGeom>
          <a:noFill/>
        </p:spPr>
      </p:pic>
      <p:pic>
        <p:nvPicPr>
          <p:cNvPr id="30" name="Picture 2" descr="C:\Users\Szabina\Desktop\ÁRLISTA LTK 2015\logo200.png">
            <a:extLst>
              <a:ext uri="{FF2B5EF4-FFF2-40B4-BE49-F238E27FC236}">
                <a16:creationId xmlns:a16="http://schemas.microsoft.com/office/drawing/2014/main" id="{5A9B870F-8D92-9883-965D-F2F34E216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5721" y="350397"/>
            <a:ext cx="2285000" cy="17038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3868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1666</TotalTime>
  <Words>980</Words>
  <Application>Microsoft Office PowerPoint</Application>
  <PresentationFormat>Egyéni</PresentationFormat>
  <Paragraphs>222</Paragraphs>
  <Slides>2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</vt:i4>
      </vt:variant>
    </vt:vector>
  </HeadingPairs>
  <TitlesOfParts>
    <vt:vector size="6" baseType="lpstr">
      <vt:lpstr>Arial</vt:lpstr>
      <vt:lpstr>Calibri</vt:lpstr>
      <vt:lpstr>Minion Pro</vt:lpstr>
      <vt:lpstr>Office-téma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Szabina</dc:creator>
  <cp:lastModifiedBy>Kállainé Mezei Csilla</cp:lastModifiedBy>
  <cp:revision>183</cp:revision>
  <cp:lastPrinted>2024-02-02T10:53:34Z</cp:lastPrinted>
  <dcterms:created xsi:type="dcterms:W3CDTF">2015-05-12T19:54:56Z</dcterms:created>
  <dcterms:modified xsi:type="dcterms:W3CDTF">2025-02-04T08:38:30Z</dcterms:modified>
</cp:coreProperties>
</file>