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Lst>
  <p:notesMasterIdLst>
    <p:notesMasterId r:id="rId32"/>
  </p:notesMasterIdLst>
  <p:handoutMasterIdLst>
    <p:handoutMasterId r:id="rId33"/>
  </p:handoutMasterIdLst>
  <p:sldIdLst>
    <p:sldId id="256" r:id="rId2"/>
    <p:sldId id="326" r:id="rId3"/>
    <p:sldId id="296" r:id="rId4"/>
    <p:sldId id="352" r:id="rId5"/>
    <p:sldId id="305" r:id="rId6"/>
    <p:sldId id="350" r:id="rId7"/>
    <p:sldId id="351" r:id="rId8"/>
    <p:sldId id="327" r:id="rId9"/>
    <p:sldId id="328" r:id="rId10"/>
    <p:sldId id="330" r:id="rId11"/>
    <p:sldId id="331" r:id="rId12"/>
    <p:sldId id="332" r:id="rId13"/>
    <p:sldId id="271" r:id="rId14"/>
    <p:sldId id="325" r:id="rId15"/>
    <p:sldId id="316" r:id="rId16"/>
    <p:sldId id="317" r:id="rId17"/>
    <p:sldId id="346" r:id="rId18"/>
    <p:sldId id="258" r:id="rId19"/>
    <p:sldId id="289" r:id="rId20"/>
    <p:sldId id="340" r:id="rId21"/>
    <p:sldId id="334" r:id="rId22"/>
    <p:sldId id="336" r:id="rId23"/>
    <p:sldId id="299" r:id="rId24"/>
    <p:sldId id="345" r:id="rId25"/>
    <p:sldId id="308" r:id="rId26"/>
    <p:sldId id="353" r:id="rId27"/>
    <p:sldId id="354" r:id="rId28"/>
    <p:sldId id="355" r:id="rId29"/>
    <p:sldId id="356" r:id="rId30"/>
    <p:sldId id="342" r:id="rId31"/>
  </p:sldIdLst>
  <p:sldSz cx="9144000" cy="6858000" type="screen4x3"/>
  <p:notesSz cx="6670675" cy="97774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2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4660"/>
  </p:normalViewPr>
  <p:slideViewPr>
    <p:cSldViewPr>
      <p:cViewPr varScale="1">
        <p:scale>
          <a:sx n="78" d="100"/>
          <a:sy n="78" d="100"/>
        </p:scale>
        <p:origin x="162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E95F53B-A4EF-45B3-EE1D-1A7613ACCB69}"/>
              </a:ext>
            </a:extLst>
          </p:cNvPr>
          <p:cNvSpPr>
            <a:spLocks noGrp="1" noChangeArrowheads="1"/>
          </p:cNvSpPr>
          <p:nvPr>
            <p:ph type="hdr" sz="quarter"/>
          </p:nvPr>
        </p:nvSpPr>
        <p:spPr bwMode="auto">
          <a:xfrm>
            <a:off x="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896A58EF-40E8-B4E0-35AE-82B0BE22E26F}"/>
              </a:ext>
            </a:extLst>
          </p:cNvPr>
          <p:cNvSpPr>
            <a:spLocks noGrp="1" noChangeArrowheads="1"/>
          </p:cNvSpPr>
          <p:nvPr>
            <p:ph type="dt" sz="quarter" idx="1"/>
          </p:nvPr>
        </p:nvSpPr>
        <p:spPr bwMode="auto">
          <a:xfrm>
            <a:off x="377825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US"/>
          </a:p>
        </p:txBody>
      </p:sp>
      <p:sp>
        <p:nvSpPr>
          <p:cNvPr id="39940" name="Rectangle 4">
            <a:extLst>
              <a:ext uri="{FF2B5EF4-FFF2-40B4-BE49-F238E27FC236}">
                <a16:creationId xmlns:a16="http://schemas.microsoft.com/office/drawing/2014/main" id="{4F070ECC-9206-7EB2-581D-8157E3D53431}"/>
              </a:ext>
            </a:extLst>
          </p:cNvPr>
          <p:cNvSpPr>
            <a:spLocks noGrp="1" noChangeArrowheads="1"/>
          </p:cNvSpPr>
          <p:nvPr>
            <p:ph type="ftr" sz="quarter" idx="2"/>
          </p:nvPr>
        </p:nvSpPr>
        <p:spPr bwMode="auto">
          <a:xfrm>
            <a:off x="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9941" name="Rectangle 5">
            <a:extLst>
              <a:ext uri="{FF2B5EF4-FFF2-40B4-BE49-F238E27FC236}">
                <a16:creationId xmlns:a16="http://schemas.microsoft.com/office/drawing/2014/main" id="{D9E6CE3E-327C-A2A1-DF9C-D9A2350958DF}"/>
              </a:ext>
            </a:extLst>
          </p:cNvPr>
          <p:cNvSpPr>
            <a:spLocks noGrp="1" noChangeArrowheads="1"/>
          </p:cNvSpPr>
          <p:nvPr>
            <p:ph type="sldNum" sz="quarter" idx="3"/>
          </p:nvPr>
        </p:nvSpPr>
        <p:spPr bwMode="auto">
          <a:xfrm>
            <a:off x="377825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AA605BB-9348-4524-9ADF-C24A1042F839}" type="slidenum">
              <a:rPr lang="en-US" altLang="hu-HU"/>
              <a:pPr>
                <a:defRPr/>
              </a:pPr>
              <a:t>‹#›</a:t>
            </a:fld>
            <a:endParaRPr lang="en-US"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D6314C8-4EFE-D348-6F4D-A3702C81E034}"/>
              </a:ext>
            </a:extLst>
          </p:cNvPr>
          <p:cNvSpPr>
            <a:spLocks noGrp="1" noChangeArrowheads="1"/>
          </p:cNvSpPr>
          <p:nvPr>
            <p:ph type="hdr" sz="quarter"/>
          </p:nvPr>
        </p:nvSpPr>
        <p:spPr bwMode="auto">
          <a:xfrm>
            <a:off x="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7891" name="Rectangle 3">
            <a:extLst>
              <a:ext uri="{FF2B5EF4-FFF2-40B4-BE49-F238E27FC236}">
                <a16:creationId xmlns:a16="http://schemas.microsoft.com/office/drawing/2014/main" id="{C98DE626-2AD2-8EDF-F5F5-937F835B2D5A}"/>
              </a:ext>
            </a:extLst>
          </p:cNvPr>
          <p:cNvSpPr>
            <a:spLocks noGrp="1" noChangeArrowheads="1"/>
          </p:cNvSpPr>
          <p:nvPr>
            <p:ph type="dt" idx="1"/>
          </p:nvPr>
        </p:nvSpPr>
        <p:spPr bwMode="auto">
          <a:xfrm>
            <a:off x="377825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US"/>
          </a:p>
        </p:txBody>
      </p:sp>
      <p:sp>
        <p:nvSpPr>
          <p:cNvPr id="6148" name="Rectangle 4">
            <a:extLst>
              <a:ext uri="{FF2B5EF4-FFF2-40B4-BE49-F238E27FC236}">
                <a16:creationId xmlns:a16="http://schemas.microsoft.com/office/drawing/2014/main" id="{3EB4FEBA-9877-2038-E380-78B66DA6CC70}"/>
              </a:ext>
            </a:extLst>
          </p:cNvPr>
          <p:cNvSpPr>
            <a:spLocks noGrp="1" noRot="1" noChangeAspect="1" noChangeArrowheads="1" noTextEdit="1"/>
          </p:cNvSpPr>
          <p:nvPr>
            <p:ph type="sldImg" idx="2"/>
          </p:nvPr>
        </p:nvSpPr>
        <p:spPr bwMode="auto">
          <a:xfrm>
            <a:off x="892175" y="733425"/>
            <a:ext cx="48863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D9FFDC5C-CC04-9AD9-8316-CFB6545DE596}"/>
              </a:ext>
            </a:extLst>
          </p:cNvPr>
          <p:cNvSpPr>
            <a:spLocks noGrp="1" noChangeArrowheads="1"/>
          </p:cNvSpPr>
          <p:nvPr>
            <p:ph type="body" sz="quarter" idx="3"/>
          </p:nvPr>
        </p:nvSpPr>
        <p:spPr bwMode="auto">
          <a:xfrm>
            <a:off x="666750" y="4645025"/>
            <a:ext cx="5337175" cy="4398963"/>
          </a:xfrm>
          <a:prstGeom prst="rect">
            <a:avLst/>
          </a:prstGeom>
          <a:noFill/>
          <a:ln>
            <a:noFill/>
          </a:ln>
          <a:effectLst/>
        </p:spPr>
        <p:txBody>
          <a:bodyPr vert="horz" wrap="square" lIns="89803" tIns="44902" rIns="89803" bIns="44902" numCol="1" anchor="t" anchorCtr="0" compatLnSpc="1">
            <a:prstTxWarp prst="textNoShape">
              <a:avLst/>
            </a:prstTxWarp>
          </a:bodyPr>
          <a:lstStyle/>
          <a:p>
            <a:pPr lvl="0"/>
            <a:r>
              <a:rPr lang="en-US" altLang="hu-HU" noProof="0"/>
              <a:t>Mintaszöveg szerkesztése</a:t>
            </a:r>
          </a:p>
          <a:p>
            <a:pPr lvl="1"/>
            <a:r>
              <a:rPr lang="en-US" altLang="hu-HU" noProof="0"/>
              <a:t>Második szint</a:t>
            </a:r>
          </a:p>
          <a:p>
            <a:pPr lvl="2"/>
            <a:r>
              <a:rPr lang="en-US" altLang="hu-HU" noProof="0"/>
              <a:t>Harmadik szint</a:t>
            </a:r>
          </a:p>
          <a:p>
            <a:pPr lvl="3"/>
            <a:r>
              <a:rPr lang="en-US" altLang="hu-HU" noProof="0"/>
              <a:t>Negyedik szint</a:t>
            </a:r>
          </a:p>
          <a:p>
            <a:pPr lvl="4"/>
            <a:r>
              <a:rPr lang="en-US" altLang="hu-HU" noProof="0"/>
              <a:t>Ötödik szint</a:t>
            </a:r>
          </a:p>
        </p:txBody>
      </p:sp>
      <p:sp>
        <p:nvSpPr>
          <p:cNvPr id="37894" name="Rectangle 6">
            <a:extLst>
              <a:ext uri="{FF2B5EF4-FFF2-40B4-BE49-F238E27FC236}">
                <a16:creationId xmlns:a16="http://schemas.microsoft.com/office/drawing/2014/main" id="{5EFD7152-8D68-A3CD-45A2-6EAEE0DA19DA}"/>
              </a:ext>
            </a:extLst>
          </p:cNvPr>
          <p:cNvSpPr>
            <a:spLocks noGrp="1" noChangeArrowheads="1"/>
          </p:cNvSpPr>
          <p:nvPr>
            <p:ph type="ftr" sz="quarter" idx="4"/>
          </p:nvPr>
        </p:nvSpPr>
        <p:spPr bwMode="auto">
          <a:xfrm>
            <a:off x="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7895" name="Rectangle 7">
            <a:extLst>
              <a:ext uri="{FF2B5EF4-FFF2-40B4-BE49-F238E27FC236}">
                <a16:creationId xmlns:a16="http://schemas.microsoft.com/office/drawing/2014/main" id="{41A85A90-E55D-EB0A-291E-A62361BE75D9}"/>
              </a:ext>
            </a:extLst>
          </p:cNvPr>
          <p:cNvSpPr>
            <a:spLocks noGrp="1" noChangeArrowheads="1"/>
          </p:cNvSpPr>
          <p:nvPr>
            <p:ph type="sldNum" sz="quarter" idx="5"/>
          </p:nvPr>
        </p:nvSpPr>
        <p:spPr bwMode="auto">
          <a:xfrm>
            <a:off x="377825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3233158-A00C-434E-ABF0-6269DA224ED3}" type="slidenum">
              <a:rPr lang="en-US" altLang="hu-HU"/>
              <a:pPr>
                <a:defRPr/>
              </a:pPr>
              <a:t>‹#›</a:t>
            </a:fld>
            <a:endParaRPr lang="en-US"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a:extLst>
              <a:ext uri="{FF2B5EF4-FFF2-40B4-BE49-F238E27FC236}">
                <a16:creationId xmlns:a16="http://schemas.microsoft.com/office/drawing/2014/main" id="{344FB6ED-5239-D7D8-1297-692768418AD1}"/>
              </a:ext>
            </a:extLst>
          </p:cNvPr>
          <p:cNvSpPr>
            <a:spLocks noGrp="1"/>
          </p:cNvSpPr>
          <p:nvPr>
            <p:ph type="dt" sz="half" idx="10"/>
          </p:nvPr>
        </p:nvSpPr>
        <p:spPr/>
        <p:txBody>
          <a:bodyPr/>
          <a:lstStyle>
            <a:lvl1pPr>
              <a:defRPr/>
            </a:lvl1pPr>
          </a:lstStyle>
          <a:p>
            <a:pPr>
              <a:defRPr/>
            </a:pPr>
            <a:fld id="{749694AA-D813-417D-85D7-7DFC8697FADA}" type="datetimeFigureOut">
              <a:rPr lang="hu-HU"/>
              <a:pPr>
                <a:defRPr/>
              </a:pPr>
              <a:t>2025. 09. 06.</a:t>
            </a:fld>
            <a:endParaRPr lang="hu-HU"/>
          </a:p>
        </p:txBody>
      </p:sp>
      <p:sp>
        <p:nvSpPr>
          <p:cNvPr id="5" name="Footer Placeholder 4">
            <a:extLst>
              <a:ext uri="{FF2B5EF4-FFF2-40B4-BE49-F238E27FC236}">
                <a16:creationId xmlns:a16="http://schemas.microsoft.com/office/drawing/2014/main" id="{3390BE03-6506-3AED-E073-AFDA24F90C40}"/>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6DB61959-9A9B-142B-7913-A1F33567BB09}"/>
              </a:ext>
            </a:extLst>
          </p:cNvPr>
          <p:cNvSpPr>
            <a:spLocks noGrp="1"/>
          </p:cNvSpPr>
          <p:nvPr>
            <p:ph type="sldNum" sz="quarter" idx="12"/>
          </p:nvPr>
        </p:nvSpPr>
        <p:spPr/>
        <p:txBody>
          <a:bodyPr/>
          <a:lstStyle>
            <a:lvl1pPr>
              <a:defRPr/>
            </a:lvl1pPr>
          </a:lstStyle>
          <a:p>
            <a:pPr>
              <a:defRPr/>
            </a:pPr>
            <a:fld id="{4AA354E8-0D73-47AA-A629-B6912C1FBDAF}" type="slidenum">
              <a:rPr lang="hu-HU" altLang="hu-HU"/>
              <a:pPr>
                <a:defRPr/>
              </a:pPr>
              <a:t>‹#›</a:t>
            </a:fld>
            <a:endParaRPr lang="hu-HU" altLang="hu-HU"/>
          </a:p>
        </p:txBody>
      </p:sp>
    </p:spTree>
    <p:extLst>
      <p:ext uri="{BB962C8B-B14F-4D97-AF65-F5344CB8AC3E}">
        <p14:creationId xmlns:p14="http://schemas.microsoft.com/office/powerpoint/2010/main" val="36295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A6009AB5-CC71-7437-3AD7-28C7979FDD63}"/>
              </a:ext>
            </a:extLst>
          </p:cNvPr>
          <p:cNvSpPr>
            <a:spLocks noGrp="1"/>
          </p:cNvSpPr>
          <p:nvPr>
            <p:ph type="dt" sz="half" idx="10"/>
          </p:nvPr>
        </p:nvSpPr>
        <p:spPr/>
        <p:txBody>
          <a:bodyPr/>
          <a:lstStyle>
            <a:lvl1pPr>
              <a:defRPr/>
            </a:lvl1pPr>
          </a:lstStyle>
          <a:p>
            <a:pPr>
              <a:defRPr/>
            </a:pPr>
            <a:fld id="{7DCC526B-6097-4DBB-A352-A3D88643656D}" type="datetimeFigureOut">
              <a:rPr lang="hu-HU"/>
              <a:pPr>
                <a:defRPr/>
              </a:pPr>
              <a:t>2025. 09. 06.</a:t>
            </a:fld>
            <a:endParaRPr lang="hu-HU"/>
          </a:p>
        </p:txBody>
      </p:sp>
      <p:sp>
        <p:nvSpPr>
          <p:cNvPr id="6" name="Footer Placeholder 4">
            <a:extLst>
              <a:ext uri="{FF2B5EF4-FFF2-40B4-BE49-F238E27FC236}">
                <a16:creationId xmlns:a16="http://schemas.microsoft.com/office/drawing/2014/main" id="{02F5F83A-B164-0D83-34CD-5976238F6B59}"/>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D4238DCC-FFEB-F0A3-AC9A-D21AF7C5A984}"/>
              </a:ext>
            </a:extLst>
          </p:cNvPr>
          <p:cNvSpPr>
            <a:spLocks noGrp="1"/>
          </p:cNvSpPr>
          <p:nvPr>
            <p:ph type="sldNum" sz="quarter" idx="12"/>
          </p:nvPr>
        </p:nvSpPr>
        <p:spPr/>
        <p:txBody>
          <a:bodyPr/>
          <a:lstStyle>
            <a:lvl1pPr>
              <a:defRPr/>
            </a:lvl1pPr>
          </a:lstStyle>
          <a:p>
            <a:pPr>
              <a:defRPr/>
            </a:pPr>
            <a:fld id="{78075672-FA1E-46A4-9D4E-F83D6F815F4A}" type="slidenum">
              <a:rPr lang="hu-HU" altLang="hu-HU"/>
              <a:pPr>
                <a:defRPr/>
              </a:pPr>
              <a:t>‹#›</a:t>
            </a:fld>
            <a:endParaRPr lang="hu-HU" altLang="hu-HU"/>
          </a:p>
        </p:txBody>
      </p:sp>
    </p:spTree>
    <p:extLst>
      <p:ext uri="{BB962C8B-B14F-4D97-AF65-F5344CB8AC3E}">
        <p14:creationId xmlns:p14="http://schemas.microsoft.com/office/powerpoint/2010/main" val="117627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3">
            <a:extLst>
              <a:ext uri="{FF2B5EF4-FFF2-40B4-BE49-F238E27FC236}">
                <a16:creationId xmlns:a16="http://schemas.microsoft.com/office/drawing/2014/main" id="{7388253F-CB92-DD4E-6EF9-1D11B31164BE}"/>
              </a:ext>
            </a:extLst>
          </p:cNvPr>
          <p:cNvSpPr>
            <a:spLocks noGrp="1"/>
          </p:cNvSpPr>
          <p:nvPr>
            <p:ph type="dt" sz="half" idx="10"/>
          </p:nvPr>
        </p:nvSpPr>
        <p:spPr/>
        <p:txBody>
          <a:bodyPr/>
          <a:lstStyle>
            <a:lvl1pPr>
              <a:defRPr/>
            </a:lvl1pPr>
          </a:lstStyle>
          <a:p>
            <a:pPr>
              <a:defRPr/>
            </a:pPr>
            <a:fld id="{CF080DF4-5A72-4CCD-A216-0D310DF5A723}" type="datetimeFigureOut">
              <a:rPr lang="hu-HU"/>
              <a:pPr>
                <a:defRPr/>
              </a:pPr>
              <a:t>2025. 09. 06.</a:t>
            </a:fld>
            <a:endParaRPr lang="hu-HU"/>
          </a:p>
        </p:txBody>
      </p:sp>
      <p:sp>
        <p:nvSpPr>
          <p:cNvPr id="4" name="Footer Placeholder 4">
            <a:extLst>
              <a:ext uri="{FF2B5EF4-FFF2-40B4-BE49-F238E27FC236}">
                <a16:creationId xmlns:a16="http://schemas.microsoft.com/office/drawing/2014/main" id="{0FDB300E-50D9-1687-857B-698676A1F157}"/>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6C9C6D8F-3019-74D4-19A0-E2DB8CA963C3}"/>
              </a:ext>
            </a:extLst>
          </p:cNvPr>
          <p:cNvSpPr>
            <a:spLocks noGrp="1"/>
          </p:cNvSpPr>
          <p:nvPr>
            <p:ph type="sldNum" sz="quarter" idx="12"/>
          </p:nvPr>
        </p:nvSpPr>
        <p:spPr/>
        <p:txBody>
          <a:bodyPr/>
          <a:lstStyle>
            <a:lvl1pPr>
              <a:defRPr/>
            </a:lvl1pPr>
          </a:lstStyle>
          <a:p>
            <a:pPr>
              <a:defRPr/>
            </a:pPr>
            <a:fld id="{7ED02C3B-C149-4F32-AC60-14A4772BE3E9}" type="slidenum">
              <a:rPr lang="hu-HU" altLang="hu-HU"/>
              <a:pPr>
                <a:defRPr/>
              </a:pPr>
              <a:t>‹#›</a:t>
            </a:fld>
            <a:endParaRPr lang="hu-HU" altLang="hu-HU"/>
          </a:p>
        </p:txBody>
      </p:sp>
    </p:spTree>
    <p:extLst>
      <p:ext uri="{BB962C8B-B14F-4D97-AF65-F5344CB8AC3E}">
        <p14:creationId xmlns:p14="http://schemas.microsoft.com/office/powerpoint/2010/main" val="422861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7C819FE-7FF2-FD15-FFFF-BD7D25228501}"/>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4" name="TextBox 14">
            <a:extLst>
              <a:ext uri="{FF2B5EF4-FFF2-40B4-BE49-F238E27FC236}">
                <a16:creationId xmlns:a16="http://schemas.microsoft.com/office/drawing/2014/main" id="{C474F0E2-DDB6-AB75-AB30-26104FD26E4F}"/>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C72E6E29-8373-CF60-84C4-7FD6B83997F8}"/>
              </a:ext>
            </a:extLst>
          </p:cNvPr>
          <p:cNvSpPr>
            <a:spLocks noGrp="1"/>
          </p:cNvSpPr>
          <p:nvPr>
            <p:ph type="dt" sz="half" idx="15"/>
          </p:nvPr>
        </p:nvSpPr>
        <p:spPr/>
        <p:txBody>
          <a:bodyPr/>
          <a:lstStyle>
            <a:lvl1pPr>
              <a:defRPr/>
            </a:lvl1pPr>
          </a:lstStyle>
          <a:p>
            <a:pPr>
              <a:defRPr/>
            </a:pPr>
            <a:fld id="{5ADF4516-7470-4F15-BDB3-6178DB3CD8E1}" type="datetimeFigureOut">
              <a:rPr lang="hu-HU"/>
              <a:pPr>
                <a:defRPr/>
              </a:pPr>
              <a:t>2025. 09. 06.</a:t>
            </a:fld>
            <a:endParaRPr lang="hu-HU"/>
          </a:p>
        </p:txBody>
      </p:sp>
      <p:sp>
        <p:nvSpPr>
          <p:cNvPr id="6" name="Footer Placeholder 4">
            <a:extLst>
              <a:ext uri="{FF2B5EF4-FFF2-40B4-BE49-F238E27FC236}">
                <a16:creationId xmlns:a16="http://schemas.microsoft.com/office/drawing/2014/main" id="{979B7A63-5D8F-CD99-8183-97F4FEF3DCC5}"/>
              </a:ext>
            </a:extLst>
          </p:cNvPr>
          <p:cNvSpPr>
            <a:spLocks noGrp="1"/>
          </p:cNvSpPr>
          <p:nvPr>
            <p:ph type="ftr" sz="quarter" idx="16"/>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C0E40BF7-8D4A-DFCF-5E37-3A414775FFF5}"/>
              </a:ext>
            </a:extLst>
          </p:cNvPr>
          <p:cNvSpPr>
            <a:spLocks noGrp="1"/>
          </p:cNvSpPr>
          <p:nvPr>
            <p:ph type="sldNum" sz="quarter" idx="17"/>
          </p:nvPr>
        </p:nvSpPr>
        <p:spPr/>
        <p:txBody>
          <a:bodyPr/>
          <a:lstStyle>
            <a:lvl1pPr>
              <a:defRPr/>
            </a:lvl1pPr>
          </a:lstStyle>
          <a:p>
            <a:pPr>
              <a:defRPr/>
            </a:pPr>
            <a:fld id="{0770DC64-DC91-41D0-810F-41A1C4B51639}" type="slidenum">
              <a:rPr lang="hu-HU" altLang="hu-HU"/>
              <a:pPr>
                <a:defRPr/>
              </a:pPr>
              <a:t>‹#›</a:t>
            </a:fld>
            <a:endParaRPr lang="hu-HU" altLang="hu-HU"/>
          </a:p>
        </p:txBody>
      </p:sp>
    </p:spTree>
    <p:extLst>
      <p:ext uri="{BB962C8B-B14F-4D97-AF65-F5344CB8AC3E}">
        <p14:creationId xmlns:p14="http://schemas.microsoft.com/office/powerpoint/2010/main" val="337885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B623709D-E190-1AFA-D24F-34E19C1E230C}"/>
              </a:ext>
            </a:extLst>
          </p:cNvPr>
          <p:cNvSpPr>
            <a:spLocks noGrp="1"/>
          </p:cNvSpPr>
          <p:nvPr>
            <p:ph type="dt" sz="half" idx="10"/>
          </p:nvPr>
        </p:nvSpPr>
        <p:spPr/>
        <p:txBody>
          <a:bodyPr/>
          <a:lstStyle>
            <a:lvl1pPr>
              <a:defRPr/>
            </a:lvl1pPr>
          </a:lstStyle>
          <a:p>
            <a:pPr>
              <a:defRPr/>
            </a:pPr>
            <a:fld id="{0C03E07A-7067-4A37-9406-1D9655910F7D}" type="datetimeFigureOut">
              <a:rPr lang="hu-HU"/>
              <a:pPr>
                <a:defRPr/>
              </a:pPr>
              <a:t>2025. 09. 06.</a:t>
            </a:fld>
            <a:endParaRPr lang="hu-HU"/>
          </a:p>
        </p:txBody>
      </p:sp>
      <p:sp>
        <p:nvSpPr>
          <p:cNvPr id="5" name="Footer Placeholder 4">
            <a:extLst>
              <a:ext uri="{FF2B5EF4-FFF2-40B4-BE49-F238E27FC236}">
                <a16:creationId xmlns:a16="http://schemas.microsoft.com/office/drawing/2014/main" id="{8AD871A7-8C0D-14FB-435F-AF0A5C45C20C}"/>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F13D643C-A0E9-2D40-A9F8-D576F1634137}"/>
              </a:ext>
            </a:extLst>
          </p:cNvPr>
          <p:cNvSpPr>
            <a:spLocks noGrp="1"/>
          </p:cNvSpPr>
          <p:nvPr>
            <p:ph type="sldNum" sz="quarter" idx="12"/>
          </p:nvPr>
        </p:nvSpPr>
        <p:spPr/>
        <p:txBody>
          <a:bodyPr/>
          <a:lstStyle>
            <a:lvl1pPr>
              <a:defRPr/>
            </a:lvl1pPr>
          </a:lstStyle>
          <a:p>
            <a:pPr>
              <a:defRPr/>
            </a:pPr>
            <a:fld id="{DB37015F-C628-4C61-AB67-D5F79BC4EC14}" type="slidenum">
              <a:rPr lang="hu-HU" altLang="hu-HU"/>
              <a:pPr>
                <a:defRPr/>
              </a:pPr>
              <a:t>‹#›</a:t>
            </a:fld>
            <a:endParaRPr lang="hu-HU" altLang="hu-HU"/>
          </a:p>
        </p:txBody>
      </p:sp>
    </p:spTree>
    <p:extLst>
      <p:ext uri="{BB962C8B-B14F-4D97-AF65-F5344CB8AC3E}">
        <p14:creationId xmlns:p14="http://schemas.microsoft.com/office/powerpoint/2010/main" val="29551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cxnSp>
        <p:nvCxnSpPr>
          <p:cNvPr id="4" name="Straight Connector 16">
            <a:extLst>
              <a:ext uri="{FF2B5EF4-FFF2-40B4-BE49-F238E27FC236}">
                <a16:creationId xmlns:a16="http://schemas.microsoft.com/office/drawing/2014/main" id="{7A0B14DD-431D-5B6A-27AF-773189BCFA48}"/>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82968709-DFAF-756C-4996-16732ACCA30D}"/>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3">
            <a:extLst>
              <a:ext uri="{FF2B5EF4-FFF2-40B4-BE49-F238E27FC236}">
                <a16:creationId xmlns:a16="http://schemas.microsoft.com/office/drawing/2014/main" id="{F12CB7A0-BED7-65BB-E6CB-54C541EF373A}"/>
              </a:ext>
            </a:extLst>
          </p:cNvPr>
          <p:cNvSpPr>
            <a:spLocks noGrp="1"/>
          </p:cNvSpPr>
          <p:nvPr>
            <p:ph type="dt" sz="half" idx="18"/>
          </p:nvPr>
        </p:nvSpPr>
        <p:spPr/>
        <p:txBody>
          <a:bodyPr/>
          <a:lstStyle>
            <a:lvl1pPr>
              <a:defRPr/>
            </a:lvl1pPr>
          </a:lstStyle>
          <a:p>
            <a:pPr>
              <a:defRPr/>
            </a:pPr>
            <a:fld id="{724080AC-F63C-41D2-879C-C124CE2DFB0A}" type="datetimeFigureOut">
              <a:rPr lang="hu-HU"/>
              <a:pPr>
                <a:defRPr/>
              </a:pPr>
              <a:t>2025. 09. 06.</a:t>
            </a:fld>
            <a:endParaRPr lang="hu-HU"/>
          </a:p>
        </p:txBody>
      </p:sp>
      <p:sp>
        <p:nvSpPr>
          <p:cNvPr id="8" name="Footer Placeholder 4">
            <a:extLst>
              <a:ext uri="{FF2B5EF4-FFF2-40B4-BE49-F238E27FC236}">
                <a16:creationId xmlns:a16="http://schemas.microsoft.com/office/drawing/2014/main" id="{3AA4CAAA-F7AE-10A6-058D-CDB567653B07}"/>
              </a:ext>
            </a:extLst>
          </p:cNvPr>
          <p:cNvSpPr>
            <a:spLocks noGrp="1"/>
          </p:cNvSpPr>
          <p:nvPr>
            <p:ph type="ftr" sz="quarter" idx="19"/>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4F16BC80-3ECA-3602-C7D3-29B1F87D1658}"/>
              </a:ext>
            </a:extLst>
          </p:cNvPr>
          <p:cNvSpPr>
            <a:spLocks noGrp="1"/>
          </p:cNvSpPr>
          <p:nvPr>
            <p:ph type="sldNum" sz="quarter" idx="20"/>
          </p:nvPr>
        </p:nvSpPr>
        <p:spPr/>
        <p:txBody>
          <a:bodyPr/>
          <a:lstStyle>
            <a:lvl1pPr>
              <a:defRPr/>
            </a:lvl1pPr>
          </a:lstStyle>
          <a:p>
            <a:pPr>
              <a:defRPr/>
            </a:pPr>
            <a:fld id="{F00C5915-5BE0-4DDA-B5BB-EE61F4E64ACB}" type="slidenum">
              <a:rPr lang="hu-HU" altLang="hu-HU"/>
              <a:pPr>
                <a:defRPr/>
              </a:pPr>
              <a:t>‹#›</a:t>
            </a:fld>
            <a:endParaRPr lang="hu-HU" altLang="hu-HU"/>
          </a:p>
        </p:txBody>
      </p:sp>
    </p:spTree>
    <p:extLst>
      <p:ext uri="{BB962C8B-B14F-4D97-AF65-F5344CB8AC3E}">
        <p14:creationId xmlns:p14="http://schemas.microsoft.com/office/powerpoint/2010/main" val="2238466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cxnSp>
        <p:nvCxnSpPr>
          <p:cNvPr id="4" name="Straight Connector 18">
            <a:extLst>
              <a:ext uri="{FF2B5EF4-FFF2-40B4-BE49-F238E27FC236}">
                <a16:creationId xmlns:a16="http://schemas.microsoft.com/office/drawing/2014/main" id="{4593633C-FCAB-046C-865A-73B809E98B35}"/>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9">
            <a:extLst>
              <a:ext uri="{FF2B5EF4-FFF2-40B4-BE49-F238E27FC236}">
                <a16:creationId xmlns:a16="http://schemas.microsoft.com/office/drawing/2014/main" id="{DA7AF671-982D-AB3E-7D14-64A3CBB049DC}"/>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3">
            <a:extLst>
              <a:ext uri="{FF2B5EF4-FFF2-40B4-BE49-F238E27FC236}">
                <a16:creationId xmlns:a16="http://schemas.microsoft.com/office/drawing/2014/main" id="{20A68338-2BB2-F655-B73F-60A66C6020FD}"/>
              </a:ext>
            </a:extLst>
          </p:cNvPr>
          <p:cNvSpPr>
            <a:spLocks noGrp="1"/>
          </p:cNvSpPr>
          <p:nvPr>
            <p:ph type="dt" sz="half" idx="23"/>
          </p:nvPr>
        </p:nvSpPr>
        <p:spPr/>
        <p:txBody>
          <a:bodyPr/>
          <a:lstStyle>
            <a:lvl1pPr>
              <a:defRPr/>
            </a:lvl1pPr>
          </a:lstStyle>
          <a:p>
            <a:pPr>
              <a:defRPr/>
            </a:pPr>
            <a:fld id="{26329E59-EBE5-47A3-B78D-CECBA5B85A6C}" type="datetimeFigureOut">
              <a:rPr lang="hu-HU"/>
              <a:pPr>
                <a:defRPr/>
              </a:pPr>
              <a:t>2025. 09. 06.</a:t>
            </a:fld>
            <a:endParaRPr lang="hu-HU"/>
          </a:p>
        </p:txBody>
      </p:sp>
      <p:sp>
        <p:nvSpPr>
          <p:cNvPr id="8" name="Footer Placeholder 4">
            <a:extLst>
              <a:ext uri="{FF2B5EF4-FFF2-40B4-BE49-F238E27FC236}">
                <a16:creationId xmlns:a16="http://schemas.microsoft.com/office/drawing/2014/main" id="{5908725A-5DAC-ADB4-CD83-1F31B7D3DB84}"/>
              </a:ext>
            </a:extLst>
          </p:cNvPr>
          <p:cNvSpPr>
            <a:spLocks noGrp="1"/>
          </p:cNvSpPr>
          <p:nvPr>
            <p:ph type="ftr" sz="quarter" idx="24"/>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0F36CF05-F891-6670-1DB6-DD5DA43433C5}"/>
              </a:ext>
            </a:extLst>
          </p:cNvPr>
          <p:cNvSpPr>
            <a:spLocks noGrp="1"/>
          </p:cNvSpPr>
          <p:nvPr>
            <p:ph type="sldNum" sz="quarter" idx="25"/>
          </p:nvPr>
        </p:nvSpPr>
        <p:spPr/>
        <p:txBody>
          <a:bodyPr/>
          <a:lstStyle>
            <a:lvl1pPr>
              <a:defRPr/>
            </a:lvl1pPr>
          </a:lstStyle>
          <a:p>
            <a:pPr>
              <a:defRPr/>
            </a:pPr>
            <a:fld id="{AF7F0865-13AA-4CF2-86EA-7B5A97CD21E8}" type="slidenum">
              <a:rPr lang="hu-HU" altLang="hu-HU"/>
              <a:pPr>
                <a:defRPr/>
              </a:pPr>
              <a:t>‹#›</a:t>
            </a:fld>
            <a:endParaRPr lang="hu-HU" altLang="hu-HU"/>
          </a:p>
        </p:txBody>
      </p:sp>
    </p:spTree>
    <p:extLst>
      <p:ext uri="{BB962C8B-B14F-4D97-AF65-F5344CB8AC3E}">
        <p14:creationId xmlns:p14="http://schemas.microsoft.com/office/powerpoint/2010/main" val="135000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A485036F-CEE4-21B1-B448-1137DCBFB3C9}"/>
              </a:ext>
            </a:extLst>
          </p:cNvPr>
          <p:cNvSpPr>
            <a:spLocks noGrp="1"/>
          </p:cNvSpPr>
          <p:nvPr>
            <p:ph type="dt" sz="half" idx="10"/>
          </p:nvPr>
        </p:nvSpPr>
        <p:spPr/>
        <p:txBody>
          <a:bodyPr/>
          <a:lstStyle>
            <a:lvl1pPr>
              <a:defRPr/>
            </a:lvl1pPr>
          </a:lstStyle>
          <a:p>
            <a:pPr>
              <a:defRPr/>
            </a:pPr>
            <a:fld id="{36D993B7-34E7-4FEC-AB7D-E612581F6F77}" type="datetimeFigureOut">
              <a:rPr lang="hu-HU"/>
              <a:pPr>
                <a:defRPr/>
              </a:pPr>
              <a:t>2025. 09. 06.</a:t>
            </a:fld>
            <a:endParaRPr lang="hu-HU"/>
          </a:p>
        </p:txBody>
      </p:sp>
      <p:sp>
        <p:nvSpPr>
          <p:cNvPr id="5" name="Footer Placeholder 4">
            <a:extLst>
              <a:ext uri="{FF2B5EF4-FFF2-40B4-BE49-F238E27FC236}">
                <a16:creationId xmlns:a16="http://schemas.microsoft.com/office/drawing/2014/main" id="{A69B04FB-F386-A317-4516-C3DBF68C4C4F}"/>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44C1AC26-BBED-38ED-C18A-DF627D0A5A0E}"/>
              </a:ext>
            </a:extLst>
          </p:cNvPr>
          <p:cNvSpPr>
            <a:spLocks noGrp="1"/>
          </p:cNvSpPr>
          <p:nvPr>
            <p:ph type="sldNum" sz="quarter" idx="12"/>
          </p:nvPr>
        </p:nvSpPr>
        <p:spPr/>
        <p:txBody>
          <a:bodyPr/>
          <a:lstStyle>
            <a:lvl1pPr>
              <a:defRPr/>
            </a:lvl1pPr>
          </a:lstStyle>
          <a:p>
            <a:pPr>
              <a:defRPr/>
            </a:pPr>
            <a:fld id="{80783AFD-3638-4DA5-B744-FBD77DB9DCBA}" type="slidenum">
              <a:rPr lang="hu-HU" altLang="hu-HU"/>
              <a:pPr>
                <a:defRPr/>
              </a:pPr>
              <a:t>‹#›</a:t>
            </a:fld>
            <a:endParaRPr lang="hu-HU" altLang="hu-HU"/>
          </a:p>
        </p:txBody>
      </p:sp>
    </p:spTree>
    <p:extLst>
      <p:ext uri="{BB962C8B-B14F-4D97-AF65-F5344CB8AC3E}">
        <p14:creationId xmlns:p14="http://schemas.microsoft.com/office/powerpoint/2010/main" val="424422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hu-HU"/>
              <a:t>Mintacím szerkesztése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1E286782-8CAF-94B8-9A6B-BDEC8C150223}"/>
              </a:ext>
            </a:extLst>
          </p:cNvPr>
          <p:cNvSpPr>
            <a:spLocks noGrp="1"/>
          </p:cNvSpPr>
          <p:nvPr>
            <p:ph type="dt" sz="half" idx="10"/>
          </p:nvPr>
        </p:nvSpPr>
        <p:spPr/>
        <p:txBody>
          <a:bodyPr/>
          <a:lstStyle>
            <a:lvl1pPr>
              <a:defRPr/>
            </a:lvl1pPr>
          </a:lstStyle>
          <a:p>
            <a:pPr>
              <a:defRPr/>
            </a:pPr>
            <a:fld id="{10BAB8C6-20AB-49F5-8250-E9407A14AE55}" type="datetimeFigureOut">
              <a:rPr lang="hu-HU"/>
              <a:pPr>
                <a:defRPr/>
              </a:pPr>
              <a:t>2025. 09. 06.</a:t>
            </a:fld>
            <a:endParaRPr lang="hu-HU"/>
          </a:p>
        </p:txBody>
      </p:sp>
      <p:sp>
        <p:nvSpPr>
          <p:cNvPr id="5" name="Footer Placeholder 4">
            <a:extLst>
              <a:ext uri="{FF2B5EF4-FFF2-40B4-BE49-F238E27FC236}">
                <a16:creationId xmlns:a16="http://schemas.microsoft.com/office/drawing/2014/main" id="{0CE9FB3B-0DF9-13E1-B64C-159419AFA1AA}"/>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196667D0-7BF6-93EC-416B-0B0D66B332AB}"/>
              </a:ext>
            </a:extLst>
          </p:cNvPr>
          <p:cNvSpPr>
            <a:spLocks noGrp="1"/>
          </p:cNvSpPr>
          <p:nvPr>
            <p:ph type="sldNum" sz="quarter" idx="12"/>
          </p:nvPr>
        </p:nvSpPr>
        <p:spPr/>
        <p:txBody>
          <a:bodyPr/>
          <a:lstStyle>
            <a:lvl1pPr>
              <a:defRPr/>
            </a:lvl1pPr>
          </a:lstStyle>
          <a:p>
            <a:pPr>
              <a:defRPr/>
            </a:pPr>
            <a:fld id="{780BA20E-074B-41ED-85D9-D6708A4DE837}" type="slidenum">
              <a:rPr lang="hu-HU" altLang="hu-HU"/>
              <a:pPr>
                <a:defRPr/>
              </a:pPr>
              <a:t>‹#›</a:t>
            </a:fld>
            <a:endParaRPr lang="hu-HU" altLang="hu-HU"/>
          </a:p>
        </p:txBody>
      </p:sp>
    </p:spTree>
    <p:extLst>
      <p:ext uri="{BB962C8B-B14F-4D97-AF65-F5344CB8AC3E}">
        <p14:creationId xmlns:p14="http://schemas.microsoft.com/office/powerpoint/2010/main" val="2749982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a:extLst>
              <a:ext uri="{FF2B5EF4-FFF2-40B4-BE49-F238E27FC236}">
                <a16:creationId xmlns:a16="http://schemas.microsoft.com/office/drawing/2014/main" id="{CB043181-4C2A-0811-508B-26822F79BA24}"/>
              </a:ext>
            </a:extLst>
          </p:cNvPr>
          <p:cNvSpPr>
            <a:spLocks noGrp="1" noChangeArrowheads="1"/>
          </p:cNvSpPr>
          <p:nvPr>
            <p:ph type="dt" sz="half" idx="10"/>
          </p:nvPr>
        </p:nvSpPr>
        <p:spPr/>
        <p:txBody>
          <a:bodyPr/>
          <a:lstStyle>
            <a:lvl1pPr>
              <a:defRPr/>
            </a:lvl1pPr>
          </a:lstStyle>
          <a:p>
            <a:pPr>
              <a:defRPr/>
            </a:pPr>
            <a:fld id="{13A0AF70-7866-403D-9CAC-BB1B20142934}" type="datetimeFigureOut">
              <a:rPr lang="hu-HU"/>
              <a:pPr>
                <a:defRPr/>
              </a:pPr>
              <a:t>2025. 09. 06.</a:t>
            </a:fld>
            <a:endParaRPr lang="hu-HU"/>
          </a:p>
        </p:txBody>
      </p:sp>
      <p:sp>
        <p:nvSpPr>
          <p:cNvPr id="6" name="Footer Placeholder 5">
            <a:extLst>
              <a:ext uri="{FF2B5EF4-FFF2-40B4-BE49-F238E27FC236}">
                <a16:creationId xmlns:a16="http://schemas.microsoft.com/office/drawing/2014/main" id="{C3689AF7-1C28-7CFE-0AF4-BD43D5F3D805}"/>
              </a:ext>
            </a:extLst>
          </p:cNvPr>
          <p:cNvSpPr>
            <a:spLocks noGrp="1" noChangeArrowheads="1"/>
          </p:cNvSpPr>
          <p:nvPr>
            <p:ph type="ftr" sz="quarter" idx="11"/>
          </p:nvPr>
        </p:nvSpPr>
        <p:spPr/>
        <p:txBody>
          <a:bodyPr/>
          <a:lstStyle>
            <a:lvl1pPr>
              <a:defRPr/>
            </a:lvl1pPr>
          </a:lstStyle>
          <a:p>
            <a:pPr>
              <a:defRPr/>
            </a:pPr>
            <a:endParaRPr lang="hu-HU"/>
          </a:p>
        </p:txBody>
      </p:sp>
      <p:sp>
        <p:nvSpPr>
          <p:cNvPr id="7" name="Slide Number Placeholder 6">
            <a:extLst>
              <a:ext uri="{FF2B5EF4-FFF2-40B4-BE49-F238E27FC236}">
                <a16:creationId xmlns:a16="http://schemas.microsoft.com/office/drawing/2014/main" id="{92B382C7-DA3C-24CE-4172-C8ED75DB0824}"/>
              </a:ext>
            </a:extLst>
          </p:cNvPr>
          <p:cNvSpPr>
            <a:spLocks noGrp="1" noChangeArrowheads="1"/>
          </p:cNvSpPr>
          <p:nvPr>
            <p:ph type="sldNum" sz="quarter" idx="12"/>
          </p:nvPr>
        </p:nvSpPr>
        <p:spPr/>
        <p:txBody>
          <a:bodyPr/>
          <a:lstStyle>
            <a:lvl1pPr>
              <a:defRPr/>
            </a:lvl1pPr>
          </a:lstStyle>
          <a:p>
            <a:pPr>
              <a:defRPr/>
            </a:pPr>
            <a:fld id="{FA40ABD2-052D-47A8-A949-FC82CFD716BB}" type="slidenum">
              <a:rPr lang="hu-HU" altLang="hu-HU"/>
              <a:pPr>
                <a:defRPr/>
              </a:pPr>
              <a:t>‹#›</a:t>
            </a:fld>
            <a:endParaRPr lang="hu-HU" altLang="hu-HU"/>
          </a:p>
        </p:txBody>
      </p:sp>
    </p:spTree>
    <p:extLst>
      <p:ext uri="{BB962C8B-B14F-4D97-AF65-F5344CB8AC3E}">
        <p14:creationId xmlns:p14="http://schemas.microsoft.com/office/powerpoint/2010/main" val="38308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6D3FFCE4-87FF-CE1D-4346-12D74F96F739}"/>
              </a:ext>
            </a:extLst>
          </p:cNvPr>
          <p:cNvSpPr>
            <a:spLocks noGrp="1"/>
          </p:cNvSpPr>
          <p:nvPr>
            <p:ph type="dt" sz="half" idx="10"/>
          </p:nvPr>
        </p:nvSpPr>
        <p:spPr/>
        <p:txBody>
          <a:bodyPr/>
          <a:lstStyle>
            <a:lvl1pPr>
              <a:defRPr/>
            </a:lvl1pPr>
          </a:lstStyle>
          <a:p>
            <a:pPr>
              <a:defRPr/>
            </a:pPr>
            <a:fld id="{1C58B57F-A1C9-4F94-B8C8-C782A0FC1EC6}" type="datetimeFigureOut">
              <a:rPr lang="hu-HU"/>
              <a:pPr>
                <a:defRPr/>
              </a:pPr>
              <a:t>2025. 09. 06.</a:t>
            </a:fld>
            <a:endParaRPr lang="hu-HU"/>
          </a:p>
        </p:txBody>
      </p:sp>
      <p:sp>
        <p:nvSpPr>
          <p:cNvPr id="5" name="Footer Placeholder 4">
            <a:extLst>
              <a:ext uri="{FF2B5EF4-FFF2-40B4-BE49-F238E27FC236}">
                <a16:creationId xmlns:a16="http://schemas.microsoft.com/office/drawing/2014/main" id="{CD36BAE0-8610-C7DF-2904-6BCF797B39E7}"/>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656C5280-2CEE-AB09-0802-AF44E947194C}"/>
              </a:ext>
            </a:extLst>
          </p:cNvPr>
          <p:cNvSpPr>
            <a:spLocks noGrp="1"/>
          </p:cNvSpPr>
          <p:nvPr>
            <p:ph type="sldNum" sz="quarter" idx="12"/>
          </p:nvPr>
        </p:nvSpPr>
        <p:spPr/>
        <p:txBody>
          <a:bodyPr/>
          <a:lstStyle>
            <a:lvl1pPr>
              <a:defRPr/>
            </a:lvl1pPr>
          </a:lstStyle>
          <a:p>
            <a:pPr>
              <a:defRPr/>
            </a:pPr>
            <a:fld id="{00CDC312-9AEF-4A61-9305-E9120E2C0718}" type="slidenum">
              <a:rPr lang="hu-HU" altLang="hu-HU"/>
              <a:pPr>
                <a:defRPr/>
              </a:pPr>
              <a:t>‹#›</a:t>
            </a:fld>
            <a:endParaRPr lang="hu-HU" altLang="hu-HU"/>
          </a:p>
        </p:txBody>
      </p:sp>
    </p:spTree>
    <p:extLst>
      <p:ext uri="{BB962C8B-B14F-4D97-AF65-F5344CB8AC3E}">
        <p14:creationId xmlns:p14="http://schemas.microsoft.com/office/powerpoint/2010/main" val="2609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BA1515EF-B029-B9F3-37A1-23EA26CC6C13}"/>
              </a:ext>
            </a:extLst>
          </p:cNvPr>
          <p:cNvSpPr>
            <a:spLocks noGrp="1"/>
          </p:cNvSpPr>
          <p:nvPr>
            <p:ph type="dt" sz="half" idx="10"/>
          </p:nvPr>
        </p:nvSpPr>
        <p:spPr/>
        <p:txBody>
          <a:bodyPr/>
          <a:lstStyle>
            <a:lvl1pPr>
              <a:defRPr/>
            </a:lvl1pPr>
          </a:lstStyle>
          <a:p>
            <a:pPr>
              <a:defRPr/>
            </a:pPr>
            <a:fld id="{597593CA-E0F1-4307-B389-EDB7A1A17849}" type="datetimeFigureOut">
              <a:rPr lang="hu-HU"/>
              <a:pPr>
                <a:defRPr/>
              </a:pPr>
              <a:t>2025. 09. 06.</a:t>
            </a:fld>
            <a:endParaRPr lang="hu-HU"/>
          </a:p>
        </p:txBody>
      </p:sp>
      <p:sp>
        <p:nvSpPr>
          <p:cNvPr id="5" name="Footer Placeholder 4">
            <a:extLst>
              <a:ext uri="{FF2B5EF4-FFF2-40B4-BE49-F238E27FC236}">
                <a16:creationId xmlns:a16="http://schemas.microsoft.com/office/drawing/2014/main" id="{144BCE7F-22EA-32DA-61AA-FDB8A377C735}"/>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B4D16856-FDF4-DEB8-F5EB-32308D8AD4E6}"/>
              </a:ext>
            </a:extLst>
          </p:cNvPr>
          <p:cNvSpPr>
            <a:spLocks noGrp="1"/>
          </p:cNvSpPr>
          <p:nvPr>
            <p:ph type="sldNum" sz="quarter" idx="12"/>
          </p:nvPr>
        </p:nvSpPr>
        <p:spPr/>
        <p:txBody>
          <a:bodyPr/>
          <a:lstStyle>
            <a:lvl1pPr>
              <a:defRPr/>
            </a:lvl1pPr>
          </a:lstStyle>
          <a:p>
            <a:pPr>
              <a:defRPr/>
            </a:pPr>
            <a:fld id="{4E334589-1CAD-4238-9C91-A21202F809E4}" type="slidenum">
              <a:rPr lang="hu-HU" altLang="hu-HU"/>
              <a:pPr>
                <a:defRPr/>
              </a:pPr>
              <a:t>‹#›</a:t>
            </a:fld>
            <a:endParaRPr lang="hu-HU" altLang="hu-HU"/>
          </a:p>
        </p:txBody>
      </p:sp>
    </p:spTree>
    <p:extLst>
      <p:ext uri="{BB962C8B-B14F-4D97-AF65-F5344CB8AC3E}">
        <p14:creationId xmlns:p14="http://schemas.microsoft.com/office/powerpoint/2010/main" val="291134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5FDBC683-B9E2-37CE-8162-D021B1267213}"/>
              </a:ext>
            </a:extLst>
          </p:cNvPr>
          <p:cNvSpPr>
            <a:spLocks noGrp="1"/>
          </p:cNvSpPr>
          <p:nvPr>
            <p:ph type="dt" sz="half" idx="10"/>
          </p:nvPr>
        </p:nvSpPr>
        <p:spPr/>
        <p:txBody>
          <a:bodyPr/>
          <a:lstStyle>
            <a:lvl1pPr>
              <a:defRPr/>
            </a:lvl1pPr>
          </a:lstStyle>
          <a:p>
            <a:pPr>
              <a:defRPr/>
            </a:pPr>
            <a:fld id="{2B529880-5402-49A2-8673-10D8BB256D95}" type="datetimeFigureOut">
              <a:rPr lang="hu-HU"/>
              <a:pPr>
                <a:defRPr/>
              </a:pPr>
              <a:t>2025. 09. 06.</a:t>
            </a:fld>
            <a:endParaRPr lang="hu-HU"/>
          </a:p>
        </p:txBody>
      </p:sp>
      <p:sp>
        <p:nvSpPr>
          <p:cNvPr id="6" name="Footer Placeholder 4">
            <a:extLst>
              <a:ext uri="{FF2B5EF4-FFF2-40B4-BE49-F238E27FC236}">
                <a16:creationId xmlns:a16="http://schemas.microsoft.com/office/drawing/2014/main" id="{748CA6B4-56D9-A12E-D91D-87C817F38E15}"/>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589444CC-F217-9F7A-D54A-ABEB8328D69F}"/>
              </a:ext>
            </a:extLst>
          </p:cNvPr>
          <p:cNvSpPr>
            <a:spLocks noGrp="1"/>
          </p:cNvSpPr>
          <p:nvPr>
            <p:ph type="sldNum" sz="quarter" idx="12"/>
          </p:nvPr>
        </p:nvSpPr>
        <p:spPr/>
        <p:txBody>
          <a:bodyPr/>
          <a:lstStyle>
            <a:lvl1pPr>
              <a:defRPr/>
            </a:lvl1pPr>
          </a:lstStyle>
          <a:p>
            <a:pPr>
              <a:defRPr/>
            </a:pPr>
            <a:fld id="{6798FD78-6433-483D-A91C-1DD2336C86DE}" type="slidenum">
              <a:rPr lang="hu-HU" altLang="hu-HU"/>
              <a:pPr>
                <a:defRPr/>
              </a:pPr>
              <a:t>‹#›</a:t>
            </a:fld>
            <a:endParaRPr lang="hu-HU" altLang="hu-HU"/>
          </a:p>
        </p:txBody>
      </p:sp>
    </p:spTree>
    <p:extLst>
      <p:ext uri="{BB962C8B-B14F-4D97-AF65-F5344CB8AC3E}">
        <p14:creationId xmlns:p14="http://schemas.microsoft.com/office/powerpoint/2010/main" val="7674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a:extLst>
              <a:ext uri="{FF2B5EF4-FFF2-40B4-BE49-F238E27FC236}">
                <a16:creationId xmlns:a16="http://schemas.microsoft.com/office/drawing/2014/main" id="{6ED10B30-6971-BA6D-4F35-5B49260EF5B7}"/>
              </a:ext>
            </a:extLst>
          </p:cNvPr>
          <p:cNvSpPr>
            <a:spLocks noGrp="1"/>
          </p:cNvSpPr>
          <p:nvPr>
            <p:ph type="dt" sz="half" idx="10"/>
          </p:nvPr>
        </p:nvSpPr>
        <p:spPr/>
        <p:txBody>
          <a:bodyPr/>
          <a:lstStyle>
            <a:lvl1pPr>
              <a:defRPr/>
            </a:lvl1pPr>
          </a:lstStyle>
          <a:p>
            <a:pPr>
              <a:defRPr/>
            </a:pPr>
            <a:fld id="{79075141-E2A1-4063-9B1C-C9346E871C47}" type="datetimeFigureOut">
              <a:rPr lang="hu-HU"/>
              <a:pPr>
                <a:defRPr/>
              </a:pPr>
              <a:t>2025. 09. 06.</a:t>
            </a:fld>
            <a:endParaRPr lang="hu-HU"/>
          </a:p>
        </p:txBody>
      </p:sp>
      <p:sp>
        <p:nvSpPr>
          <p:cNvPr id="8" name="Footer Placeholder 4">
            <a:extLst>
              <a:ext uri="{FF2B5EF4-FFF2-40B4-BE49-F238E27FC236}">
                <a16:creationId xmlns:a16="http://schemas.microsoft.com/office/drawing/2014/main" id="{61002EF7-1FEB-B452-742C-5F8723153978}"/>
              </a:ext>
            </a:extLst>
          </p:cNvPr>
          <p:cNvSpPr>
            <a:spLocks noGrp="1"/>
          </p:cNvSpPr>
          <p:nvPr>
            <p:ph type="ftr" sz="quarter" idx="11"/>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4ABDBD26-0992-1C1B-D24B-4706118A4F13}"/>
              </a:ext>
            </a:extLst>
          </p:cNvPr>
          <p:cNvSpPr>
            <a:spLocks noGrp="1"/>
          </p:cNvSpPr>
          <p:nvPr>
            <p:ph type="sldNum" sz="quarter" idx="12"/>
          </p:nvPr>
        </p:nvSpPr>
        <p:spPr/>
        <p:txBody>
          <a:bodyPr/>
          <a:lstStyle>
            <a:lvl1pPr>
              <a:defRPr/>
            </a:lvl1pPr>
          </a:lstStyle>
          <a:p>
            <a:pPr>
              <a:defRPr/>
            </a:pPr>
            <a:fld id="{0A3EEEB3-2E81-468D-929E-1FD5BF37230C}" type="slidenum">
              <a:rPr lang="hu-HU" altLang="hu-HU"/>
              <a:pPr>
                <a:defRPr/>
              </a:pPr>
              <a:t>‹#›</a:t>
            </a:fld>
            <a:endParaRPr lang="hu-HU" altLang="hu-HU"/>
          </a:p>
        </p:txBody>
      </p:sp>
    </p:spTree>
    <p:extLst>
      <p:ext uri="{BB962C8B-B14F-4D97-AF65-F5344CB8AC3E}">
        <p14:creationId xmlns:p14="http://schemas.microsoft.com/office/powerpoint/2010/main" val="104415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3">
            <a:extLst>
              <a:ext uri="{FF2B5EF4-FFF2-40B4-BE49-F238E27FC236}">
                <a16:creationId xmlns:a16="http://schemas.microsoft.com/office/drawing/2014/main" id="{7A854747-0D3D-D3E3-A2A0-77DBC2D6A078}"/>
              </a:ext>
            </a:extLst>
          </p:cNvPr>
          <p:cNvSpPr>
            <a:spLocks noGrp="1"/>
          </p:cNvSpPr>
          <p:nvPr>
            <p:ph type="dt" sz="half" idx="10"/>
          </p:nvPr>
        </p:nvSpPr>
        <p:spPr/>
        <p:txBody>
          <a:bodyPr/>
          <a:lstStyle>
            <a:lvl1pPr>
              <a:defRPr/>
            </a:lvl1pPr>
          </a:lstStyle>
          <a:p>
            <a:pPr>
              <a:defRPr/>
            </a:pPr>
            <a:fld id="{CC9E2E2E-694E-4057-BCFB-8D5C72CF621E}" type="datetimeFigureOut">
              <a:rPr lang="hu-HU"/>
              <a:pPr>
                <a:defRPr/>
              </a:pPr>
              <a:t>2025. 09. 06.</a:t>
            </a:fld>
            <a:endParaRPr lang="hu-HU"/>
          </a:p>
        </p:txBody>
      </p:sp>
      <p:sp>
        <p:nvSpPr>
          <p:cNvPr id="4" name="Footer Placeholder 4">
            <a:extLst>
              <a:ext uri="{FF2B5EF4-FFF2-40B4-BE49-F238E27FC236}">
                <a16:creationId xmlns:a16="http://schemas.microsoft.com/office/drawing/2014/main" id="{7F673B8C-10D6-71EA-0201-88AE5D0EC237}"/>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7F8F44A4-02E1-64FF-810F-7F7E4C939B42}"/>
              </a:ext>
            </a:extLst>
          </p:cNvPr>
          <p:cNvSpPr>
            <a:spLocks noGrp="1"/>
          </p:cNvSpPr>
          <p:nvPr>
            <p:ph type="sldNum" sz="quarter" idx="12"/>
          </p:nvPr>
        </p:nvSpPr>
        <p:spPr/>
        <p:txBody>
          <a:bodyPr/>
          <a:lstStyle>
            <a:lvl1pPr>
              <a:defRPr/>
            </a:lvl1pPr>
          </a:lstStyle>
          <a:p>
            <a:pPr>
              <a:defRPr/>
            </a:pPr>
            <a:fld id="{827A95DD-E58E-4C43-B378-A8172848EDFA}" type="slidenum">
              <a:rPr lang="hu-HU" altLang="hu-HU"/>
              <a:pPr>
                <a:defRPr/>
              </a:pPr>
              <a:t>‹#›</a:t>
            </a:fld>
            <a:endParaRPr lang="hu-HU" altLang="hu-HU"/>
          </a:p>
        </p:txBody>
      </p:sp>
    </p:spTree>
    <p:extLst>
      <p:ext uri="{BB962C8B-B14F-4D97-AF65-F5344CB8AC3E}">
        <p14:creationId xmlns:p14="http://schemas.microsoft.com/office/powerpoint/2010/main" val="237430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15951F-D157-A054-6233-549123479DFF}"/>
              </a:ext>
            </a:extLst>
          </p:cNvPr>
          <p:cNvSpPr>
            <a:spLocks noGrp="1"/>
          </p:cNvSpPr>
          <p:nvPr>
            <p:ph type="dt" sz="half" idx="10"/>
          </p:nvPr>
        </p:nvSpPr>
        <p:spPr/>
        <p:txBody>
          <a:bodyPr/>
          <a:lstStyle>
            <a:lvl1pPr>
              <a:defRPr/>
            </a:lvl1pPr>
          </a:lstStyle>
          <a:p>
            <a:pPr>
              <a:defRPr/>
            </a:pPr>
            <a:fld id="{58A5018D-3F50-4218-B1BE-9BF356E6A2A5}" type="datetimeFigureOut">
              <a:rPr lang="hu-HU"/>
              <a:pPr>
                <a:defRPr/>
              </a:pPr>
              <a:t>2025. 09. 06.</a:t>
            </a:fld>
            <a:endParaRPr lang="hu-HU"/>
          </a:p>
        </p:txBody>
      </p:sp>
      <p:sp>
        <p:nvSpPr>
          <p:cNvPr id="3" name="Footer Placeholder 4">
            <a:extLst>
              <a:ext uri="{FF2B5EF4-FFF2-40B4-BE49-F238E27FC236}">
                <a16:creationId xmlns:a16="http://schemas.microsoft.com/office/drawing/2014/main" id="{AA4FBEB4-BB2E-3992-50EC-C2B95E88A611}"/>
              </a:ext>
            </a:extLst>
          </p:cNvPr>
          <p:cNvSpPr>
            <a:spLocks noGrp="1"/>
          </p:cNvSpPr>
          <p:nvPr>
            <p:ph type="ftr" sz="quarter" idx="11"/>
          </p:nvPr>
        </p:nvSpPr>
        <p:spPr/>
        <p:txBody>
          <a:bodyPr/>
          <a:lstStyle>
            <a:lvl1pPr>
              <a:defRPr/>
            </a:lvl1pPr>
          </a:lstStyle>
          <a:p>
            <a:pPr>
              <a:defRPr/>
            </a:pPr>
            <a:endParaRPr lang="hu-HU"/>
          </a:p>
        </p:txBody>
      </p:sp>
      <p:sp>
        <p:nvSpPr>
          <p:cNvPr id="4" name="Slide Number Placeholder 5">
            <a:extLst>
              <a:ext uri="{FF2B5EF4-FFF2-40B4-BE49-F238E27FC236}">
                <a16:creationId xmlns:a16="http://schemas.microsoft.com/office/drawing/2014/main" id="{4ACBCB29-CACB-DA93-4C9C-75E3732F6CE3}"/>
              </a:ext>
            </a:extLst>
          </p:cNvPr>
          <p:cNvSpPr>
            <a:spLocks noGrp="1"/>
          </p:cNvSpPr>
          <p:nvPr>
            <p:ph type="sldNum" sz="quarter" idx="12"/>
          </p:nvPr>
        </p:nvSpPr>
        <p:spPr/>
        <p:txBody>
          <a:bodyPr/>
          <a:lstStyle>
            <a:lvl1pPr>
              <a:defRPr/>
            </a:lvl1pPr>
          </a:lstStyle>
          <a:p>
            <a:pPr>
              <a:defRPr/>
            </a:pPr>
            <a:fld id="{11846A46-D045-4BF3-977B-E6C1743354C8}" type="slidenum">
              <a:rPr lang="hu-HU" altLang="hu-HU"/>
              <a:pPr>
                <a:defRPr/>
              </a:pPr>
              <a:t>‹#›</a:t>
            </a:fld>
            <a:endParaRPr lang="hu-HU" altLang="hu-HU"/>
          </a:p>
        </p:txBody>
      </p:sp>
    </p:spTree>
    <p:extLst>
      <p:ext uri="{BB962C8B-B14F-4D97-AF65-F5344CB8AC3E}">
        <p14:creationId xmlns:p14="http://schemas.microsoft.com/office/powerpoint/2010/main" val="408379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ECFB32B9-DB90-14B3-5425-1A91F0357738}"/>
              </a:ext>
            </a:extLst>
          </p:cNvPr>
          <p:cNvSpPr>
            <a:spLocks noGrp="1"/>
          </p:cNvSpPr>
          <p:nvPr>
            <p:ph type="dt" sz="half" idx="10"/>
          </p:nvPr>
        </p:nvSpPr>
        <p:spPr/>
        <p:txBody>
          <a:bodyPr/>
          <a:lstStyle>
            <a:lvl1pPr>
              <a:defRPr/>
            </a:lvl1pPr>
          </a:lstStyle>
          <a:p>
            <a:pPr>
              <a:defRPr/>
            </a:pPr>
            <a:fld id="{CB1EB2EC-5729-4692-BE49-6CF80F29C09D}" type="datetimeFigureOut">
              <a:rPr lang="hu-HU"/>
              <a:pPr>
                <a:defRPr/>
              </a:pPr>
              <a:t>2025. 09. 06.</a:t>
            </a:fld>
            <a:endParaRPr lang="hu-HU"/>
          </a:p>
        </p:txBody>
      </p:sp>
      <p:sp>
        <p:nvSpPr>
          <p:cNvPr id="6" name="Footer Placeholder 4">
            <a:extLst>
              <a:ext uri="{FF2B5EF4-FFF2-40B4-BE49-F238E27FC236}">
                <a16:creationId xmlns:a16="http://schemas.microsoft.com/office/drawing/2014/main" id="{1433E731-C9B3-138D-6540-D49ACBD0C5D4}"/>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C2ECE978-FDE3-3E4C-F6D7-564FE4C3155D}"/>
              </a:ext>
            </a:extLst>
          </p:cNvPr>
          <p:cNvSpPr>
            <a:spLocks noGrp="1"/>
          </p:cNvSpPr>
          <p:nvPr>
            <p:ph type="sldNum" sz="quarter" idx="12"/>
          </p:nvPr>
        </p:nvSpPr>
        <p:spPr/>
        <p:txBody>
          <a:bodyPr/>
          <a:lstStyle>
            <a:lvl1pPr>
              <a:defRPr/>
            </a:lvl1pPr>
          </a:lstStyle>
          <a:p>
            <a:pPr>
              <a:defRPr/>
            </a:pPr>
            <a:fld id="{A8080351-CDC2-40CF-97C9-A9E7C178BA8B}" type="slidenum">
              <a:rPr lang="hu-HU" altLang="hu-HU"/>
              <a:pPr>
                <a:defRPr/>
              </a:pPr>
              <a:t>‹#›</a:t>
            </a:fld>
            <a:endParaRPr lang="hu-HU" altLang="hu-HU"/>
          </a:p>
        </p:txBody>
      </p:sp>
    </p:spTree>
    <p:extLst>
      <p:ext uri="{BB962C8B-B14F-4D97-AF65-F5344CB8AC3E}">
        <p14:creationId xmlns:p14="http://schemas.microsoft.com/office/powerpoint/2010/main" val="170319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0A1BC7A5-052A-1659-398D-2BE3AF615000}"/>
              </a:ext>
            </a:extLst>
          </p:cNvPr>
          <p:cNvSpPr>
            <a:spLocks noGrp="1"/>
          </p:cNvSpPr>
          <p:nvPr>
            <p:ph type="dt" sz="half" idx="10"/>
          </p:nvPr>
        </p:nvSpPr>
        <p:spPr/>
        <p:txBody>
          <a:bodyPr/>
          <a:lstStyle>
            <a:lvl1pPr>
              <a:defRPr/>
            </a:lvl1pPr>
          </a:lstStyle>
          <a:p>
            <a:pPr>
              <a:defRPr/>
            </a:pPr>
            <a:fld id="{DD67CD65-FDA6-41F4-83BA-1B36D0AED42B}" type="datetimeFigureOut">
              <a:rPr lang="hu-HU"/>
              <a:pPr>
                <a:defRPr/>
              </a:pPr>
              <a:t>2025. 09. 06.</a:t>
            </a:fld>
            <a:endParaRPr lang="hu-HU"/>
          </a:p>
        </p:txBody>
      </p:sp>
      <p:sp>
        <p:nvSpPr>
          <p:cNvPr id="6" name="Footer Placeholder 4">
            <a:extLst>
              <a:ext uri="{FF2B5EF4-FFF2-40B4-BE49-F238E27FC236}">
                <a16:creationId xmlns:a16="http://schemas.microsoft.com/office/drawing/2014/main" id="{A3C696CE-076D-5F8A-37A1-39919E74C62A}"/>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23BF55BD-D375-61FD-C39F-57567218AFD7}"/>
              </a:ext>
            </a:extLst>
          </p:cNvPr>
          <p:cNvSpPr>
            <a:spLocks noGrp="1"/>
          </p:cNvSpPr>
          <p:nvPr>
            <p:ph type="sldNum" sz="quarter" idx="12"/>
          </p:nvPr>
        </p:nvSpPr>
        <p:spPr/>
        <p:txBody>
          <a:bodyPr/>
          <a:lstStyle>
            <a:lvl1pPr>
              <a:defRPr/>
            </a:lvl1pPr>
          </a:lstStyle>
          <a:p>
            <a:pPr>
              <a:defRPr/>
            </a:pPr>
            <a:fld id="{9176CAD3-3E9E-4EA0-A20C-D742EBA647D2}" type="slidenum">
              <a:rPr lang="hu-HU" altLang="hu-HU"/>
              <a:pPr>
                <a:defRPr/>
              </a:pPr>
              <a:t>‹#›</a:t>
            </a:fld>
            <a:endParaRPr lang="hu-HU" altLang="hu-HU"/>
          </a:p>
        </p:txBody>
      </p:sp>
    </p:spTree>
    <p:extLst>
      <p:ext uri="{BB962C8B-B14F-4D97-AF65-F5344CB8AC3E}">
        <p14:creationId xmlns:p14="http://schemas.microsoft.com/office/powerpoint/2010/main" val="159027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A0C30C9-D994-3619-F83E-6EC97E7243A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7" name="Title Placeholder 1">
            <a:extLst>
              <a:ext uri="{FF2B5EF4-FFF2-40B4-BE49-F238E27FC236}">
                <a16:creationId xmlns:a16="http://schemas.microsoft.com/office/drawing/2014/main" id="{5E91C4CA-B99F-F3C9-DFBD-0BD3E9490C44}"/>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a:t>Mintacím szerkesztése</a:t>
            </a:r>
            <a:endParaRPr lang="en-US" altLang="en-US"/>
          </a:p>
        </p:txBody>
      </p:sp>
      <p:sp>
        <p:nvSpPr>
          <p:cNvPr id="1028" name="Text Placeholder 2">
            <a:extLst>
              <a:ext uri="{FF2B5EF4-FFF2-40B4-BE49-F238E27FC236}">
                <a16:creationId xmlns:a16="http://schemas.microsoft.com/office/drawing/2014/main" id="{75D8B7F7-06EF-E629-0EC8-AC287C5E40B5}"/>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a:t>Mintaszöveg szerkesztése</a:t>
            </a:r>
          </a:p>
          <a:p>
            <a:pPr lvl="1"/>
            <a:r>
              <a:rPr lang="hu-HU" altLang="en-US"/>
              <a:t>Második szint</a:t>
            </a:r>
          </a:p>
          <a:p>
            <a:pPr lvl="2"/>
            <a:r>
              <a:rPr lang="hu-HU" altLang="en-US"/>
              <a:t>Harmadik szint</a:t>
            </a:r>
          </a:p>
          <a:p>
            <a:pPr lvl="3"/>
            <a:r>
              <a:rPr lang="hu-HU" altLang="en-US"/>
              <a:t>Negyedik szint</a:t>
            </a:r>
          </a:p>
          <a:p>
            <a:pPr lvl="4"/>
            <a:r>
              <a:rPr lang="hu-HU" altLang="en-US"/>
              <a:t>Ötödik szint</a:t>
            </a:r>
            <a:endParaRPr lang="en-US" altLang="en-US"/>
          </a:p>
        </p:txBody>
      </p:sp>
      <p:sp>
        <p:nvSpPr>
          <p:cNvPr id="4" name="Date Placeholder 3">
            <a:extLst>
              <a:ext uri="{FF2B5EF4-FFF2-40B4-BE49-F238E27FC236}">
                <a16:creationId xmlns:a16="http://schemas.microsoft.com/office/drawing/2014/main" id="{6CE0FC9A-CBD1-6DBC-4228-51CB89E20FF5}"/>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smtClean="0">
                <a:solidFill>
                  <a:schemeClr val="tx1">
                    <a:tint val="75000"/>
                    <a:alpha val="60000"/>
                  </a:schemeClr>
                </a:solidFill>
                <a:latin typeface="+mn-lt"/>
              </a:defRPr>
            </a:lvl1pPr>
          </a:lstStyle>
          <a:p>
            <a:pPr>
              <a:defRPr/>
            </a:pPr>
            <a:fld id="{49AF592D-A971-4E33-B83B-859C650AC3A8}" type="datetimeFigureOut">
              <a:rPr lang="hu-HU"/>
              <a:pPr>
                <a:defRPr/>
              </a:pPr>
              <a:t>2025. 09. 06.</a:t>
            </a:fld>
            <a:endParaRPr lang="hu-HU"/>
          </a:p>
        </p:txBody>
      </p:sp>
      <p:sp>
        <p:nvSpPr>
          <p:cNvPr id="5" name="Footer Placeholder 4">
            <a:extLst>
              <a:ext uri="{FF2B5EF4-FFF2-40B4-BE49-F238E27FC236}">
                <a16:creationId xmlns:a16="http://schemas.microsoft.com/office/drawing/2014/main" id="{F3DC40D8-26F2-994B-1E6E-DC239C0C622C}"/>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hu-HU"/>
          </a:p>
        </p:txBody>
      </p:sp>
      <p:sp>
        <p:nvSpPr>
          <p:cNvPr id="6" name="Slide Number Placeholder 5">
            <a:extLst>
              <a:ext uri="{FF2B5EF4-FFF2-40B4-BE49-F238E27FC236}">
                <a16:creationId xmlns:a16="http://schemas.microsoft.com/office/drawing/2014/main" id="{A6E636BA-4C3C-06B0-3ED6-5B6BFB1F413C}"/>
              </a:ext>
            </a:extLst>
          </p:cNvPr>
          <p:cNvSpPr>
            <a:spLocks noGrp="1"/>
          </p:cNvSpPr>
          <p:nvPr>
            <p:ph type="sldNum" sz="quarter" idx="4"/>
          </p:nvPr>
        </p:nvSpPr>
        <p:spPr>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smtClean="0">
                <a:solidFill>
                  <a:schemeClr val="tx1">
                    <a:tint val="75000"/>
                  </a:schemeClr>
                </a:solidFill>
                <a:latin typeface="+mn-lt"/>
              </a:defRPr>
            </a:lvl1pPr>
          </a:lstStyle>
          <a:p>
            <a:pPr>
              <a:defRPr/>
            </a:pPr>
            <a:fld id="{E84D4528-E312-4A70-AFF7-A23D946111D0}" type="slidenum">
              <a:rPr lang="hu-HU" altLang="hu-HU"/>
              <a:pPr>
                <a:defRPr/>
              </a:pPr>
              <a:t>‹#›</a:t>
            </a:fld>
            <a:endParaRPr lang="hu-HU" altLang="hu-HU"/>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9" r:id="rId12"/>
    <p:sldLayoutId id="2147483816" r:id="rId13"/>
    <p:sldLayoutId id="2147483820" r:id="rId14"/>
    <p:sldLayoutId id="2147483821" r:id="rId15"/>
    <p:sldLayoutId id="2147483817" r:id="rId16"/>
    <p:sldLayoutId id="2147483818" r:id="rId17"/>
    <p:sldLayoutId id="2147483822" r:id="rId18"/>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univet.hu/en/ceremonial-opening-2025/"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mailto:bp2@oif.gov.hu" TargetMode="External"/><Relationship Id="rId3" Type="http://schemas.openxmlformats.org/officeDocument/2006/relationships/image" Target="../media/image10.png"/><Relationship Id="rId7" Type="http://schemas.openxmlformats.org/officeDocument/2006/relationships/hyperlink" Target="https://enterhungary.gov.hu/eh/?en"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univet.hu/en/education/students-secretariat/first-steps-of-our-freshmen/residence-permit-information/"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hyperlink" Target="https://univet.hu/en/student-support-services-at-univet-budapest/admin-help-for-freshers/permanent-student-card/"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kormanyablak.hu/hu/kormanyablakok/budapest/1"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mailto:Neptun.Support@univet.hu"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arany.zita.csilla@univet.h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5ABD4BC-7148-E518-02C2-FCA45EDD27BA}"/>
              </a:ext>
            </a:extLst>
          </p:cNvPr>
          <p:cNvSpPr>
            <a:spLocks noGrp="1" noChangeArrowheads="1"/>
          </p:cNvSpPr>
          <p:nvPr>
            <p:ph type="ctrTitle" idx="4294967295"/>
          </p:nvPr>
        </p:nvSpPr>
        <p:spPr>
          <a:xfrm>
            <a:off x="0" y="685800"/>
            <a:ext cx="7772400" cy="942975"/>
          </a:xfrm>
        </p:spPr>
        <p:txBody>
          <a:bodyPr rtlCol="0" anchor="b" anchorCtr="1">
            <a:noAutofit/>
          </a:bodyPr>
          <a:lstStyle/>
          <a:p>
            <a:pPr defTabSz="457207" fontAlgn="auto">
              <a:spcAft>
                <a:spcPts val="0"/>
              </a:spcAft>
              <a:defRPr/>
            </a:pPr>
            <a:r>
              <a:rPr lang="hu-HU" sz="5400" kern="0" dirty="0">
                <a:effectLst>
                  <a:outerShdw blurRad="38100" dist="38100" dir="2700000" algn="tl">
                    <a:srgbClr val="000000"/>
                  </a:outerShdw>
                </a:effectLst>
                <a:latin typeface="Aptos Display" panose="020B0004020202020204" pitchFamily="34" charset="0"/>
                <a:cs typeface="Aldhabi" panose="020F0502020204030204" pitchFamily="2" charset="-78"/>
              </a:rPr>
              <a:t> </a:t>
            </a:r>
            <a:r>
              <a:rPr lang="hu-HU" sz="5400" kern="0" dirty="0" err="1">
                <a:effectLst>
                  <a:outerShdw blurRad="38100" dist="38100" dir="2700000" algn="tl">
                    <a:srgbClr val="000000"/>
                  </a:outerShdw>
                </a:effectLst>
                <a:latin typeface="Aptos Display" panose="020B0004020202020204" pitchFamily="34" charset="0"/>
                <a:cs typeface="Aldhabi" panose="020F0502020204030204" pitchFamily="2" charset="-78"/>
              </a:rPr>
              <a:t>Welcome</a:t>
            </a:r>
            <a:r>
              <a:rPr lang="hu-HU" sz="5400" kern="0" dirty="0">
                <a:effectLst>
                  <a:outerShdw blurRad="38100" dist="38100" dir="2700000" algn="tl">
                    <a:srgbClr val="000000"/>
                  </a:outerShdw>
                </a:effectLst>
                <a:latin typeface="Aptos Display" panose="020B0004020202020204" pitchFamily="34" charset="0"/>
                <a:cs typeface="Aldhabi" panose="020F0502020204030204" pitchFamily="2" charset="-78"/>
              </a:rPr>
              <a:t> </a:t>
            </a:r>
            <a:r>
              <a:rPr lang="hu-HU" sz="5400" kern="0" dirty="0" err="1">
                <a:effectLst>
                  <a:outerShdw blurRad="38100" dist="38100" dir="2700000" algn="tl">
                    <a:srgbClr val="000000"/>
                  </a:outerShdw>
                </a:effectLst>
                <a:latin typeface="Aptos Display" panose="020B0004020202020204" pitchFamily="34" charset="0"/>
                <a:cs typeface="Aldhabi" panose="020F0502020204030204" pitchFamily="2" charset="-78"/>
              </a:rPr>
              <a:t>to</a:t>
            </a:r>
            <a:r>
              <a:rPr lang="hu-HU" sz="5400" kern="0" dirty="0">
                <a:effectLst>
                  <a:outerShdw blurRad="38100" dist="38100" dir="2700000" algn="tl">
                    <a:srgbClr val="000000"/>
                  </a:outerShdw>
                </a:effectLst>
                <a:latin typeface="Aptos Display" panose="020B0004020202020204" pitchFamily="34" charset="0"/>
                <a:cs typeface="Aldhabi" panose="020F0502020204030204" pitchFamily="2" charset="-78"/>
              </a:rPr>
              <a:t> UVMB</a:t>
            </a:r>
            <a:endParaRPr lang="en-US" sz="5400" kern="0" dirty="0">
              <a:effectLst>
                <a:outerShdw blurRad="38100" dist="38100" dir="2700000" algn="tl">
                  <a:srgbClr val="000000"/>
                </a:outerShdw>
              </a:effectLst>
              <a:latin typeface="Aptos Display" panose="020B0004020202020204" pitchFamily="34" charset="0"/>
              <a:cs typeface="Aldhabi" panose="020F0502020204030204" pitchFamily="2" charset="-78"/>
            </a:endParaRPr>
          </a:p>
        </p:txBody>
      </p:sp>
      <p:sp>
        <p:nvSpPr>
          <p:cNvPr id="8197" name="Szövegdoboz 5">
            <a:extLst>
              <a:ext uri="{FF2B5EF4-FFF2-40B4-BE49-F238E27FC236}">
                <a16:creationId xmlns:a16="http://schemas.microsoft.com/office/drawing/2014/main" id="{7D321255-4ED9-223A-7DC2-58FC2FAF2F7A}"/>
              </a:ext>
            </a:extLst>
          </p:cNvPr>
          <p:cNvSpPr txBox="1">
            <a:spLocks noChangeArrowheads="1"/>
          </p:cNvSpPr>
          <p:nvPr/>
        </p:nvSpPr>
        <p:spPr bwMode="auto">
          <a:xfrm>
            <a:off x="431591" y="1835989"/>
            <a:ext cx="3700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2400" dirty="0" err="1">
                <a:latin typeface="Century Gothic"/>
              </a:rPr>
              <a:t>Students</a:t>
            </a:r>
            <a:r>
              <a:rPr lang="hu-HU" altLang="en-US" sz="2400" dirty="0">
                <a:latin typeface="Century Gothic"/>
              </a:rPr>
              <a:t>’ </a:t>
            </a:r>
            <a:r>
              <a:rPr lang="hu-HU" altLang="en-US" sz="2400" dirty="0" err="1">
                <a:latin typeface="Century Gothic"/>
              </a:rPr>
              <a:t>Secretariat</a:t>
            </a:r>
            <a:r>
              <a:rPr lang="hu-HU" altLang="en-US" sz="2400" dirty="0">
                <a:latin typeface="Century Gothic"/>
              </a:rPr>
              <a:t>: </a:t>
            </a:r>
            <a:endParaRPr lang="en-GB" altLang="en-US" sz="2400" dirty="0">
              <a:latin typeface="Century Gothic"/>
            </a:endParaRPr>
          </a:p>
        </p:txBody>
      </p:sp>
      <p:sp>
        <p:nvSpPr>
          <p:cNvPr id="8198" name="Szövegdoboz 6">
            <a:extLst>
              <a:ext uri="{FF2B5EF4-FFF2-40B4-BE49-F238E27FC236}">
                <a16:creationId xmlns:a16="http://schemas.microsoft.com/office/drawing/2014/main" id="{1FE4E5B2-353C-BB66-053E-D69781896D91}"/>
              </a:ext>
            </a:extLst>
          </p:cNvPr>
          <p:cNvSpPr txBox="1">
            <a:spLocks noChangeArrowheads="1"/>
          </p:cNvSpPr>
          <p:nvPr/>
        </p:nvSpPr>
        <p:spPr bwMode="auto">
          <a:xfrm>
            <a:off x="1905001" y="2809156"/>
            <a:ext cx="19970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Dr László REINITZ</a:t>
            </a:r>
          </a:p>
          <a:p>
            <a:pPr eaLnBrk="1" hangingPunct="1"/>
            <a:endParaRPr lang="hu-HU" altLang="en-US"/>
          </a:p>
          <a:p>
            <a:pPr eaLnBrk="1" hangingPunct="1"/>
            <a:r>
              <a:rPr lang="hu-HU" altLang="en-US"/>
              <a:t>Head of</a:t>
            </a:r>
          </a:p>
          <a:p>
            <a:pPr eaLnBrk="1" hangingPunct="1"/>
            <a:r>
              <a:rPr lang="hu-HU" altLang="en-US"/>
              <a:t>International Secretariat</a:t>
            </a:r>
            <a:endParaRPr lang="en-GB" altLang="en-US"/>
          </a:p>
        </p:txBody>
      </p:sp>
      <p:sp>
        <p:nvSpPr>
          <p:cNvPr id="8199" name="Szövegdoboz 7">
            <a:extLst>
              <a:ext uri="{FF2B5EF4-FFF2-40B4-BE49-F238E27FC236}">
                <a16:creationId xmlns:a16="http://schemas.microsoft.com/office/drawing/2014/main" id="{BB713AFF-E1E9-78B9-D377-1C4AB7C0C719}"/>
              </a:ext>
            </a:extLst>
          </p:cNvPr>
          <p:cNvSpPr txBox="1">
            <a:spLocks noChangeArrowheads="1"/>
          </p:cNvSpPr>
          <p:nvPr/>
        </p:nvSpPr>
        <p:spPr bwMode="auto">
          <a:xfrm>
            <a:off x="5748069" y="2816495"/>
            <a:ext cx="23607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dirty="0" err="1">
                <a:latin typeface="Century Gothic"/>
              </a:rPr>
              <a:t>Miss</a:t>
            </a:r>
            <a:r>
              <a:rPr lang="hu-HU" altLang="en-US" dirty="0">
                <a:latin typeface="Century Gothic"/>
              </a:rPr>
              <a:t> Zita ARANY</a:t>
            </a:r>
          </a:p>
          <a:p>
            <a:pPr eaLnBrk="1" hangingPunct="1"/>
            <a:endParaRPr lang="hu-HU" altLang="en-US"/>
          </a:p>
          <a:p>
            <a:pPr eaLnBrk="1" hangingPunct="1"/>
            <a:r>
              <a:rPr lang="hu-HU" altLang="en-US" dirty="0" err="1">
                <a:latin typeface="Century Gothic"/>
              </a:rPr>
              <a:t>Students</a:t>
            </a:r>
            <a:r>
              <a:rPr lang="hu-HU" altLang="en-US" dirty="0">
                <a:latin typeface="Century Gothic"/>
              </a:rPr>
              <a:t>’</a:t>
            </a:r>
          </a:p>
          <a:p>
            <a:pPr eaLnBrk="1" hangingPunct="1"/>
            <a:r>
              <a:rPr lang="hu-HU" altLang="en-US" dirty="0" err="1">
                <a:latin typeface="Century Gothic"/>
              </a:rPr>
              <a:t>Secretary</a:t>
            </a:r>
            <a:r>
              <a:rPr lang="hu-HU" altLang="en-US" dirty="0">
                <a:latin typeface="Century Gothic"/>
              </a:rPr>
              <a:t> </a:t>
            </a:r>
            <a:r>
              <a:rPr lang="hu-HU" altLang="en-US" dirty="0" err="1">
                <a:latin typeface="Century Gothic"/>
              </a:rPr>
              <a:t>for</a:t>
            </a:r>
            <a:r>
              <a:rPr lang="hu-HU" altLang="en-US" dirty="0">
                <a:latin typeface="Century Gothic"/>
              </a:rPr>
              <a:t> </a:t>
            </a:r>
          </a:p>
          <a:p>
            <a:r>
              <a:rPr lang="hu-HU" altLang="en-US" dirty="0">
                <a:latin typeface="Century Gothic"/>
              </a:rPr>
              <a:t>1st and 2nd </a:t>
            </a:r>
            <a:r>
              <a:rPr lang="hu-HU" altLang="en-US" dirty="0" err="1">
                <a:latin typeface="Century Gothic"/>
              </a:rPr>
              <a:t>year</a:t>
            </a:r>
            <a:endParaRPr lang="hu-HU" altLang="en-US" dirty="0">
              <a:latin typeface="Century Gothic"/>
            </a:endParaRPr>
          </a:p>
          <a:p>
            <a:pPr eaLnBrk="1" hangingPunct="1"/>
            <a:endParaRPr lang="en-GB" altLang="en-US"/>
          </a:p>
        </p:txBody>
      </p:sp>
      <p:sp>
        <p:nvSpPr>
          <p:cNvPr id="8201" name="Szövegdoboz 9">
            <a:extLst>
              <a:ext uri="{FF2B5EF4-FFF2-40B4-BE49-F238E27FC236}">
                <a16:creationId xmlns:a16="http://schemas.microsoft.com/office/drawing/2014/main" id="{6610C1F4-AD97-99AA-3F10-CD1BADEADE0C}"/>
              </a:ext>
            </a:extLst>
          </p:cNvPr>
          <p:cNvSpPr txBox="1">
            <a:spLocks noChangeArrowheads="1"/>
          </p:cNvSpPr>
          <p:nvPr/>
        </p:nvSpPr>
        <p:spPr bwMode="auto">
          <a:xfrm>
            <a:off x="1805647" y="5080958"/>
            <a:ext cx="1988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1400" err="1">
                <a:latin typeface="Century Gothic"/>
              </a:rPr>
              <a:t>Mrs</a:t>
            </a:r>
            <a:r>
              <a:rPr lang="hu-HU" altLang="en-US" sz="1400" dirty="0">
                <a:latin typeface="Century Gothic"/>
              </a:rPr>
              <a:t> Mónika CSINTALANNÉ STEINER</a:t>
            </a:r>
          </a:p>
          <a:p>
            <a:endParaRPr lang="hu-HU" altLang="en-US" sz="1400" dirty="0">
              <a:latin typeface="Century Gothic"/>
            </a:endParaRPr>
          </a:p>
          <a:p>
            <a:pPr eaLnBrk="1" hangingPunct="1"/>
            <a:r>
              <a:rPr lang="hu-HU" altLang="en-US" sz="1400" dirty="0">
                <a:latin typeface="Century Gothic"/>
              </a:rPr>
              <a:t>5th </a:t>
            </a:r>
            <a:r>
              <a:rPr lang="hu-HU" altLang="en-US" sz="1400" err="1">
                <a:latin typeface="Century Gothic"/>
              </a:rPr>
              <a:t>year</a:t>
            </a:r>
            <a:r>
              <a:rPr lang="hu-HU" altLang="en-US" sz="1400" dirty="0">
                <a:latin typeface="Century Gothic"/>
              </a:rPr>
              <a:t>,</a:t>
            </a:r>
          </a:p>
          <a:p>
            <a:r>
              <a:rPr lang="hu-HU" altLang="en-US" sz="1400" dirty="0">
                <a:latin typeface="Century Gothic"/>
              </a:rPr>
              <a:t>11th </a:t>
            </a:r>
            <a:r>
              <a:rPr lang="hu-HU" altLang="en-US" sz="1400" err="1">
                <a:latin typeface="Century Gothic"/>
              </a:rPr>
              <a:t>semester</a:t>
            </a:r>
            <a:endParaRPr lang="hu-HU" altLang="en-US" sz="1400"/>
          </a:p>
        </p:txBody>
      </p:sp>
      <p:pic>
        <p:nvPicPr>
          <p:cNvPr id="8202" name="Kép 10">
            <a:extLst>
              <a:ext uri="{FF2B5EF4-FFF2-40B4-BE49-F238E27FC236}">
                <a16:creationId xmlns:a16="http://schemas.microsoft.com/office/drawing/2014/main" id="{9BD2470A-B492-5469-3724-C528CA602C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0" y="654050"/>
            <a:ext cx="1428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Szövegdoboz 14">
            <a:extLst>
              <a:ext uri="{FF2B5EF4-FFF2-40B4-BE49-F238E27FC236}">
                <a16:creationId xmlns:a16="http://schemas.microsoft.com/office/drawing/2014/main" id="{51657E2C-EA9F-6E69-9963-B43DE0B691B7}"/>
              </a:ext>
            </a:extLst>
          </p:cNvPr>
          <p:cNvSpPr txBox="1">
            <a:spLocks noChangeArrowheads="1"/>
          </p:cNvSpPr>
          <p:nvPr/>
        </p:nvSpPr>
        <p:spPr bwMode="auto">
          <a:xfrm>
            <a:off x="4561727" y="4995324"/>
            <a:ext cx="1863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1600" dirty="0">
                <a:latin typeface="Century Gothic"/>
              </a:rPr>
              <a:t>Ms. </a:t>
            </a:r>
            <a:r>
              <a:rPr lang="hu-HU" altLang="en-US" sz="1600" dirty="0">
                <a:latin typeface="Century Gothic"/>
              </a:rPr>
              <a:t>Csilla </a:t>
            </a:r>
            <a:r>
              <a:rPr lang="en-GB" altLang="en-US" sz="1600" dirty="0">
                <a:latin typeface="Century Gothic"/>
              </a:rPr>
              <a:t>MÁRFÖLDI </a:t>
            </a:r>
            <a:endParaRPr lang="hu-HU" altLang="en-US" sz="1600" dirty="0">
              <a:latin typeface="Century Gothic"/>
            </a:endParaRPr>
          </a:p>
          <a:p>
            <a:pPr eaLnBrk="1" hangingPunct="1"/>
            <a:endParaRPr lang="hu-HU" altLang="en-US" sz="1600" dirty="0"/>
          </a:p>
          <a:p>
            <a:pPr eaLnBrk="1" hangingPunct="1"/>
            <a:r>
              <a:rPr lang="hu-HU" altLang="en-US" sz="1600" dirty="0">
                <a:latin typeface="Century Gothic"/>
              </a:rPr>
              <a:t>3rd, 4th </a:t>
            </a:r>
            <a:r>
              <a:rPr lang="hu-HU" altLang="en-US" sz="1600" err="1">
                <a:latin typeface="Century Gothic"/>
              </a:rPr>
              <a:t>year</a:t>
            </a:r>
            <a:endParaRPr lang="en-GB" altLang="en-US" sz="1600" err="1">
              <a:latin typeface="Century Gothic"/>
            </a:endParaRPr>
          </a:p>
        </p:txBody>
      </p:sp>
      <p:sp>
        <p:nvSpPr>
          <p:cNvPr id="5" name="TextBox 4">
            <a:extLst>
              <a:ext uri="{FF2B5EF4-FFF2-40B4-BE49-F238E27FC236}">
                <a16:creationId xmlns:a16="http://schemas.microsoft.com/office/drawing/2014/main" id="{E7A362FC-73B9-B75F-065F-8B645FBBC2ED}"/>
              </a:ext>
            </a:extLst>
          </p:cNvPr>
          <p:cNvSpPr txBox="1"/>
          <p:nvPr/>
        </p:nvSpPr>
        <p:spPr>
          <a:xfrm>
            <a:off x="7395180" y="4997314"/>
            <a:ext cx="162286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latin typeface="Century Gothic"/>
              </a:rPr>
              <a:t>Ms</a:t>
            </a:r>
            <a:r>
              <a:rPr lang="en-US" sz="1600" dirty="0">
                <a:latin typeface="Century Gothic"/>
              </a:rPr>
              <a:t> Dóra</a:t>
            </a:r>
            <a:endParaRPr lang="en-US" sz="1600"/>
          </a:p>
          <a:p>
            <a:r>
              <a:rPr lang="en-US" sz="1600" dirty="0">
                <a:latin typeface="Century Gothic"/>
              </a:rPr>
              <a:t>KOVÁCS</a:t>
            </a:r>
          </a:p>
          <a:p>
            <a:endParaRPr lang="en-US" sz="1600" dirty="0">
              <a:latin typeface="Century Gothic"/>
            </a:endParaRPr>
          </a:p>
          <a:p>
            <a:r>
              <a:rPr lang="en-US" sz="1600" dirty="0">
                <a:latin typeface="Century Gothic"/>
              </a:rPr>
              <a:t>German </a:t>
            </a:r>
            <a:r>
              <a:rPr lang="en-US" sz="1600" err="1">
                <a:latin typeface="Century Gothic"/>
              </a:rPr>
              <a:t>programme</a:t>
            </a:r>
            <a:endParaRPr lang="en-US" sz="1600">
              <a:latin typeface="Century Gothic"/>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a:extLst>
              <a:ext uri="{FF2B5EF4-FFF2-40B4-BE49-F238E27FC236}">
                <a16:creationId xmlns:a16="http://schemas.microsoft.com/office/drawing/2014/main" id="{6F2CA6DD-D4EC-6B18-0C17-3A323C4B4FB0}"/>
              </a:ext>
            </a:extLst>
          </p:cNvPr>
          <p:cNvSpPr>
            <a:spLocks noGrp="1" noChangeArrowheads="1"/>
          </p:cNvSpPr>
          <p:nvPr>
            <p:ph type="title"/>
          </p:nvPr>
        </p:nvSpPr>
        <p:spPr>
          <a:xfrm>
            <a:off x="457200" y="1447800"/>
            <a:ext cx="8229600" cy="2239962"/>
          </a:xfrm>
        </p:spPr>
        <p:txBody>
          <a:bodyPr/>
          <a:lstStyle/>
          <a:p>
            <a:r>
              <a:rPr lang="hu-HU" altLang="hu-HU" sz="2800" b="1" dirty="0">
                <a:solidFill>
                  <a:schemeClr val="tx1"/>
                </a:solidFill>
              </a:rPr>
              <a:t>Building D: </a:t>
            </a:r>
            <a:r>
              <a:rPr lang="hu-HU" altLang="hu-HU" sz="2800" dirty="0" err="1"/>
              <a:t>Library</a:t>
            </a:r>
            <a:r>
              <a:rPr lang="hu-HU" altLang="hu-HU" sz="2800" dirty="0"/>
              <a:t> (</a:t>
            </a:r>
            <a:r>
              <a:rPr lang="hu-HU" altLang="hu-HU" sz="2800" dirty="0" err="1"/>
              <a:t>reading</a:t>
            </a:r>
            <a:r>
              <a:rPr lang="hu-HU" altLang="hu-HU" sz="2800" dirty="0"/>
              <a:t> </a:t>
            </a:r>
            <a:r>
              <a:rPr lang="hu-HU" altLang="hu-HU" sz="2800" dirty="0" err="1"/>
              <a:t>room</a:t>
            </a:r>
            <a:r>
              <a:rPr lang="hu-HU" altLang="hu-HU" sz="2800" dirty="0"/>
              <a:t> – </a:t>
            </a:r>
            <a:r>
              <a:rPr lang="hu-HU" altLang="hu-HU" sz="2800" dirty="0" err="1"/>
              <a:t>entrance</a:t>
            </a:r>
            <a:r>
              <a:rPr lang="hu-HU" altLang="hu-HU" sz="2800" dirty="0"/>
              <a:t> </a:t>
            </a:r>
            <a:r>
              <a:rPr lang="hu-HU" altLang="hu-HU" sz="2800" dirty="0" err="1"/>
              <a:t>from</a:t>
            </a:r>
            <a:r>
              <a:rPr lang="hu-HU" altLang="hu-HU" sz="2800" dirty="0"/>
              <a:t> Rottenbiller </a:t>
            </a:r>
            <a:r>
              <a:rPr lang="hu-HU" altLang="hu-HU" sz="2800" dirty="0" err="1"/>
              <a:t>street</a:t>
            </a:r>
            <a:r>
              <a:rPr lang="hu-HU" altLang="hu-HU" sz="2800" dirty="0"/>
              <a:t> </a:t>
            </a:r>
            <a:r>
              <a:rPr lang="hu-HU" altLang="hu-HU" sz="2800" dirty="0" err="1"/>
              <a:t>side</a:t>
            </a:r>
            <a:r>
              <a:rPr lang="hu-HU" altLang="hu-HU" sz="2800" dirty="0"/>
              <a:t>)</a:t>
            </a:r>
            <a:br>
              <a:rPr lang="hu-HU" altLang="hu-HU" sz="2800" dirty="0"/>
            </a:br>
            <a:r>
              <a:rPr lang="hu-HU" altLang="hu-HU" sz="2800" dirty="0" err="1"/>
              <a:t>Equus</a:t>
            </a:r>
            <a:r>
              <a:rPr lang="hu-HU" altLang="hu-HU" sz="2800" dirty="0"/>
              <a:t> club: </a:t>
            </a:r>
            <a:r>
              <a:rPr lang="hu-HU" altLang="hu-HU" sz="2800" dirty="0" err="1"/>
              <a:t>study</a:t>
            </a:r>
            <a:r>
              <a:rPr lang="hu-HU" altLang="hu-HU" sz="2800" dirty="0"/>
              <a:t> </a:t>
            </a:r>
            <a:r>
              <a:rPr lang="hu-HU" altLang="hu-HU" sz="2800" dirty="0" err="1"/>
              <a:t>room</a:t>
            </a:r>
            <a:r>
              <a:rPr lang="hu-HU" altLang="hu-HU" sz="2800" dirty="0"/>
              <a:t>, </a:t>
            </a:r>
            <a:r>
              <a:rPr lang="hu-HU" altLang="hu-HU" sz="2800" dirty="0" err="1"/>
              <a:t>disco</a:t>
            </a:r>
            <a:r>
              <a:rPr lang="hu-HU" altLang="hu-HU" sz="2800" dirty="0"/>
              <a:t> </a:t>
            </a:r>
            <a:r>
              <a:rPr lang="hu-HU" altLang="hu-HU" sz="2800" dirty="0" err="1"/>
              <a:t>on</a:t>
            </a:r>
            <a:r>
              <a:rPr lang="hu-HU" altLang="hu-HU" sz="2800" dirty="0"/>
              <a:t> </a:t>
            </a:r>
            <a:r>
              <a:rPr lang="hu-HU" altLang="hu-HU" sz="2800" dirty="0" err="1"/>
              <a:t>Thursdays</a:t>
            </a:r>
            <a:r>
              <a:rPr lang="hu-HU" altLang="hu-HU" sz="2800" dirty="0"/>
              <a:t>, </a:t>
            </a:r>
            <a:r>
              <a:rPr lang="hu-HU" altLang="hu-HU" sz="2800" dirty="0" err="1"/>
              <a:t>concerts</a:t>
            </a:r>
            <a:r>
              <a:rPr lang="hu-HU" altLang="hu-HU" sz="2800" dirty="0"/>
              <a:t>, </a:t>
            </a:r>
            <a:r>
              <a:rPr lang="hu-HU" altLang="hu-HU" sz="2800" dirty="0" err="1"/>
              <a:t>quizzes</a:t>
            </a:r>
            <a:endParaRPr lang="hu-HU" altLang="hu-H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1AE4EFF7-2FC5-5CD2-5EAB-E22A51BF2566}"/>
              </a:ext>
            </a:extLst>
          </p:cNvPr>
          <p:cNvSpPr>
            <a:spLocks noGrp="1" noChangeArrowheads="1"/>
          </p:cNvSpPr>
          <p:nvPr>
            <p:ph type="title"/>
          </p:nvPr>
        </p:nvSpPr>
        <p:spPr>
          <a:xfrm>
            <a:off x="457200" y="274638"/>
            <a:ext cx="8229600" cy="2239962"/>
          </a:xfrm>
        </p:spPr>
        <p:txBody>
          <a:bodyPr/>
          <a:lstStyle/>
          <a:p>
            <a:r>
              <a:rPr lang="hu-HU" altLang="hu-HU" sz="3600" b="1"/>
              <a:t>Building G: </a:t>
            </a:r>
            <a:r>
              <a:rPr lang="hu-HU" altLang="hu-HU" sz="3600"/>
              <a:t>book store + gym (weight lifting room in the basement + sauna)</a:t>
            </a:r>
          </a:p>
        </p:txBody>
      </p:sp>
      <p:pic>
        <p:nvPicPr>
          <p:cNvPr id="18437" name="Picture 7" descr="293-9343_IMG">
            <a:extLst>
              <a:ext uri="{FF2B5EF4-FFF2-40B4-BE49-F238E27FC236}">
                <a16:creationId xmlns:a16="http://schemas.microsoft.com/office/drawing/2014/main" id="{F5655395-11EC-FD5D-78B7-2C3591BB06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9462" y="1981200"/>
            <a:ext cx="2505075" cy="333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EAB3F9B7-042F-ABB1-C8B2-DE0A6C3EB0D5}"/>
              </a:ext>
            </a:extLst>
          </p:cNvPr>
          <p:cNvSpPr>
            <a:spLocks noGrp="1" noChangeArrowheads="1"/>
          </p:cNvSpPr>
          <p:nvPr>
            <p:ph type="title"/>
          </p:nvPr>
        </p:nvSpPr>
        <p:spPr>
          <a:xfrm>
            <a:off x="190500" y="1752600"/>
            <a:ext cx="8763000" cy="1554162"/>
          </a:xfrm>
        </p:spPr>
        <p:txBody>
          <a:bodyPr/>
          <a:lstStyle/>
          <a:p>
            <a:r>
              <a:rPr lang="hu-HU" altLang="hu-HU" dirty="0"/>
              <a:t>Student center – Building P.</a:t>
            </a:r>
            <a:br>
              <a:rPr lang="hu-HU" altLang="hu-HU" dirty="0"/>
            </a:br>
            <a:r>
              <a:rPr lang="hu-HU" altLang="hu-HU" dirty="0"/>
              <a:t>7.30 – 21.00 (</a:t>
            </a:r>
            <a:r>
              <a:rPr lang="hu-HU" altLang="hu-HU" dirty="0" err="1"/>
              <a:t>cafeteria</a:t>
            </a:r>
            <a:r>
              <a:rPr lang="hu-HU" altLang="hu-HU" dirty="0"/>
              <a:t> + </a:t>
            </a:r>
            <a:r>
              <a:rPr lang="hu-HU" altLang="hu-HU" dirty="0" err="1"/>
              <a:t>lounge</a:t>
            </a:r>
            <a:r>
              <a:rPr lang="hu-HU" altLang="hu-HU"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AF9FD0CC-6613-D985-4945-07F2D2405983}"/>
              </a:ext>
            </a:extLst>
          </p:cNvPr>
          <p:cNvSpPr>
            <a:spLocks noGrp="1" noChangeArrowheads="1"/>
          </p:cNvSpPr>
          <p:nvPr>
            <p:ph type="body" idx="4294967295"/>
          </p:nvPr>
        </p:nvSpPr>
        <p:spPr>
          <a:xfrm>
            <a:off x="287547" y="448574"/>
            <a:ext cx="5108276" cy="6096000"/>
          </a:xfrm>
        </p:spPr>
        <p:txBody>
          <a:bodyPr rtlCol="0">
            <a:normAutofit/>
          </a:bodyPr>
          <a:lstStyle/>
          <a:p>
            <a:pPr marL="0" indent="0" defTabSz="457207" fontAlgn="auto">
              <a:lnSpc>
                <a:spcPct val="80000"/>
              </a:lnSpc>
              <a:spcAft>
                <a:spcPts val="0"/>
              </a:spcAft>
              <a:buClr>
                <a:schemeClr val="bg2">
                  <a:lumMod val="40000"/>
                  <a:lumOff val="60000"/>
                </a:schemeClr>
              </a:buClr>
              <a:buFontTx/>
              <a:buNone/>
              <a:defRPr/>
            </a:pPr>
            <a:r>
              <a:rPr lang="hu-HU" altLang="hu-HU" sz="2400" b="1" dirty="0" err="1">
                <a:effectLst>
                  <a:outerShdw blurRad="38100" dist="38100" dir="2700000" algn="tl">
                    <a:srgbClr val="C0C0C0"/>
                  </a:outerShdw>
                </a:effectLst>
              </a:rPr>
              <a:t>Clinics</a:t>
            </a:r>
            <a:endParaRPr lang="hu-HU" altLang="hu-HU" sz="2400" b="1" dirty="0">
              <a:effectLst>
                <a:outerShdw blurRad="38100" dist="38100" dir="2700000" algn="tl">
                  <a:srgbClr val="C0C0C0"/>
                </a:outerShdw>
              </a:effectLst>
            </a:endParaRPr>
          </a:p>
          <a:p>
            <a:pPr marL="0" indent="0" defTabSz="457207" fontAlgn="auto">
              <a:lnSpc>
                <a:spcPct val="80000"/>
              </a:lnSpc>
              <a:spcAft>
                <a:spcPts val="0"/>
              </a:spcAft>
              <a:buClr>
                <a:schemeClr val="bg2">
                  <a:lumMod val="40000"/>
                  <a:lumOff val="60000"/>
                </a:schemeClr>
              </a:buClr>
              <a:buFontTx/>
              <a:buNone/>
              <a:defRPr/>
            </a:pPr>
            <a:r>
              <a:rPr lang="hu-HU" altLang="hu-HU" dirty="0" err="1">
                <a:effectLst>
                  <a:outerShdw blurRad="38100" dist="38100" dir="2700000" algn="tl">
                    <a:srgbClr val="C0C0C0"/>
                  </a:outerShdw>
                </a:effectLst>
              </a:rPr>
              <a:t>Small</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animal</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clinic</a:t>
            </a:r>
            <a:r>
              <a:rPr lang="hu-HU" altLang="hu-HU" dirty="0">
                <a:effectLst>
                  <a:outerShdw blurRad="38100" dist="38100" dir="2700000" algn="tl">
                    <a:srgbClr val="C0C0C0"/>
                  </a:outerShdw>
                </a:effectLst>
              </a:rPr>
              <a:t> and </a:t>
            </a:r>
            <a:r>
              <a:rPr lang="hu-HU" altLang="hu-HU" dirty="0" err="1">
                <a:effectLst>
                  <a:outerShdw blurRad="38100" dist="38100" dir="2700000" algn="tl">
                    <a:srgbClr val="C0C0C0"/>
                  </a:outerShdw>
                </a:effectLst>
              </a:rPr>
              <a:t>Exotic</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animal</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clinic</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are</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on</a:t>
            </a:r>
            <a:r>
              <a:rPr lang="hu-HU" altLang="hu-HU" dirty="0">
                <a:effectLst>
                  <a:outerShdw blurRad="38100" dist="38100" dir="2700000" algn="tl">
                    <a:srgbClr val="C0C0C0"/>
                  </a:outerShdw>
                </a:effectLst>
              </a:rPr>
              <a:t> campus</a:t>
            </a:r>
          </a:p>
          <a:p>
            <a:pPr marL="0" indent="0" defTabSz="457207" fontAlgn="auto">
              <a:lnSpc>
                <a:spcPct val="80000"/>
              </a:lnSpc>
              <a:spcAft>
                <a:spcPts val="0"/>
              </a:spcAft>
              <a:buClr>
                <a:schemeClr val="bg2">
                  <a:lumMod val="40000"/>
                  <a:lumOff val="60000"/>
                </a:schemeClr>
              </a:buClr>
              <a:buFontTx/>
              <a:buNone/>
              <a:defRPr/>
            </a:pPr>
            <a:r>
              <a:rPr lang="hu-HU" altLang="hu-HU" dirty="0">
                <a:effectLst>
                  <a:outerShdw blurRad="38100" dist="38100" dir="2700000" algn="tl">
                    <a:srgbClr val="C0C0C0"/>
                  </a:outerShdw>
                </a:effectLst>
              </a:rPr>
              <a:t>Farm </a:t>
            </a:r>
            <a:r>
              <a:rPr lang="hu-HU" altLang="hu-HU" dirty="0" err="1">
                <a:effectLst>
                  <a:outerShdw blurRad="38100" dist="38100" dir="2700000" algn="tl">
                    <a:srgbClr val="C0C0C0"/>
                  </a:outerShdw>
                </a:effectLst>
              </a:rPr>
              <a:t>animal</a:t>
            </a:r>
            <a:r>
              <a:rPr lang="hu-HU" altLang="hu-HU" dirty="0">
                <a:effectLst>
                  <a:outerShdw blurRad="38100" dist="38100" dir="2700000" algn="tl">
                    <a:srgbClr val="C0C0C0"/>
                  </a:outerShdw>
                </a:effectLst>
              </a:rPr>
              <a:t> and </a:t>
            </a:r>
            <a:r>
              <a:rPr lang="hu-HU" altLang="hu-HU" dirty="0" err="1">
                <a:effectLst>
                  <a:outerShdw blurRad="38100" dist="38100" dir="2700000" algn="tl">
                    <a:srgbClr val="C0C0C0"/>
                  </a:outerShdw>
                </a:effectLst>
              </a:rPr>
              <a:t>Equine</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Clinic</a:t>
            </a:r>
            <a:r>
              <a:rPr lang="hu-HU" altLang="hu-HU" dirty="0">
                <a:effectLst>
                  <a:outerShdw blurRad="38100" dist="38100" dir="2700000" algn="tl">
                    <a:srgbClr val="C0C0C0"/>
                  </a:outerShdw>
                </a:effectLst>
              </a:rPr>
              <a:t> is </a:t>
            </a:r>
            <a:r>
              <a:rPr lang="hu-HU" altLang="hu-HU" dirty="0" err="1">
                <a:effectLst>
                  <a:outerShdw blurRad="38100" dist="38100" dir="2700000" algn="tl">
                    <a:srgbClr val="C0C0C0"/>
                  </a:outerShdw>
                </a:effectLst>
              </a:rPr>
              <a:t>at</a:t>
            </a:r>
            <a:r>
              <a:rPr lang="hu-HU" altLang="hu-HU" dirty="0">
                <a:effectLst>
                  <a:outerShdw blurRad="38100" dist="38100" dir="2700000" algn="tl">
                    <a:srgbClr val="C0C0C0"/>
                  </a:outerShdw>
                </a:effectLst>
              </a:rPr>
              <a:t> Üllő (</a:t>
            </a:r>
            <a:r>
              <a:rPr lang="hu-HU" altLang="hu-HU" dirty="0" err="1">
                <a:effectLst>
                  <a:outerShdw blurRad="38100" dist="38100" dir="2700000" algn="tl">
                    <a:srgbClr val="C0C0C0"/>
                  </a:outerShdw>
                </a:effectLst>
              </a:rPr>
              <a:t>shuttle</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bus</a:t>
            </a:r>
            <a:r>
              <a:rPr lang="hu-HU" altLang="hu-HU" dirty="0">
                <a:effectLst>
                  <a:outerShdw blurRad="38100" dist="38100" dir="2700000" algn="tl">
                    <a:srgbClr val="C0C0C0"/>
                  </a:outerShdw>
                </a:effectLst>
              </a:rPr>
              <a:t>)</a:t>
            </a:r>
          </a:p>
          <a:p>
            <a:pPr defTabSz="457207" fontAlgn="auto">
              <a:lnSpc>
                <a:spcPct val="80000"/>
              </a:lnSpc>
              <a:spcAft>
                <a:spcPts val="0"/>
              </a:spcAft>
              <a:buClr>
                <a:schemeClr val="bg2">
                  <a:lumMod val="40000"/>
                  <a:lumOff val="60000"/>
                </a:schemeClr>
              </a:buClr>
              <a:buFontTx/>
              <a:buNone/>
              <a:defRPr/>
            </a:pPr>
            <a:endParaRPr lang="hu-HU" altLang="hu-HU" dirty="0">
              <a:effectLst>
                <a:outerShdw blurRad="38100" dist="38100" dir="2700000" algn="tl">
                  <a:srgbClr val="C0C0C0"/>
                </a:outerShdw>
              </a:effectLst>
            </a:endParaRPr>
          </a:p>
          <a:p>
            <a:pPr defTabSz="457207">
              <a:lnSpc>
                <a:spcPct val="80000"/>
              </a:lnSpc>
              <a:spcAft>
                <a:spcPts val="0"/>
              </a:spcAft>
              <a:buNone/>
              <a:defRPr/>
            </a:pPr>
            <a:endParaRPr lang="hu-HU" altLang="hu-HU" dirty="0">
              <a:effectLst>
                <a:outerShdw blurRad="38100" dist="38100" dir="2700000" algn="tl">
                  <a:srgbClr val="C0C0C0"/>
                </a:outerShdw>
              </a:effectLst>
            </a:endParaRPr>
          </a:p>
          <a:p>
            <a:pPr marL="0" indent="0" defTabSz="457207" fontAlgn="auto">
              <a:lnSpc>
                <a:spcPct val="80000"/>
              </a:lnSpc>
              <a:spcAft>
                <a:spcPts val="0"/>
              </a:spcAft>
              <a:buClr>
                <a:schemeClr val="bg2">
                  <a:lumMod val="40000"/>
                  <a:lumOff val="60000"/>
                </a:schemeClr>
              </a:buClr>
              <a:buNone/>
              <a:defRPr/>
            </a:pPr>
            <a:endParaRPr lang="hu-HU" altLang="hu-HU" b="1" dirty="0">
              <a:effectLst>
                <a:outerShdw blurRad="38100" dist="38100" dir="2700000" algn="tl">
                  <a:srgbClr val="C0C0C0"/>
                </a:outerShdw>
              </a:effectLst>
            </a:endParaRPr>
          </a:p>
          <a:p>
            <a:pPr marL="0" indent="0" defTabSz="457207">
              <a:lnSpc>
                <a:spcPct val="80000"/>
              </a:lnSpc>
              <a:spcAft>
                <a:spcPts val="0"/>
              </a:spcAft>
              <a:buFontTx/>
              <a:buNone/>
              <a:defRPr/>
            </a:pPr>
            <a:r>
              <a:rPr lang="hu-HU" altLang="hu-HU" b="1" dirty="0" err="1">
                <a:effectLst>
                  <a:outerShdw blurRad="38100" dist="38100" dir="2700000" algn="tl">
                    <a:srgbClr val="C0C0C0"/>
                  </a:outerShdw>
                </a:effectLst>
              </a:rPr>
              <a:t>Biking</a:t>
            </a:r>
            <a:r>
              <a:rPr lang="hu-HU" altLang="hu-HU" b="1" dirty="0">
                <a:effectLst>
                  <a:outerShdw blurRad="38100" dist="38100" dir="2700000" algn="tl">
                    <a:srgbClr val="C0C0C0"/>
                  </a:outerShdw>
                </a:effectLst>
              </a:rPr>
              <a:t>: </a:t>
            </a:r>
            <a:r>
              <a:rPr lang="hu-HU" altLang="hu-HU" dirty="0">
                <a:effectLst>
                  <a:outerShdw blurRad="38100" dist="38100" dir="2700000" algn="tl">
                    <a:srgbClr val="C0C0C0"/>
                  </a:outerShdw>
                </a:effectLst>
              </a:rPr>
              <a:t>Bike-parking </a:t>
            </a:r>
            <a:r>
              <a:rPr lang="hu-HU" altLang="hu-HU" dirty="0" err="1">
                <a:effectLst>
                  <a:outerShdw blurRad="38100" dist="38100" dir="2700000" algn="tl">
                    <a:srgbClr val="C0C0C0"/>
                  </a:outerShdw>
                </a:effectLst>
              </a:rPr>
              <a:t>next</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to</a:t>
            </a:r>
            <a:endParaRPr lang="hu-HU" altLang="hu-HU" dirty="0">
              <a:effectLst>
                <a:outerShdw blurRad="38100" dist="38100" dir="2700000" algn="tl">
                  <a:srgbClr val="C0C0C0"/>
                </a:outerShdw>
              </a:effectLst>
            </a:endParaRPr>
          </a:p>
          <a:p>
            <a:pPr marL="457200" lvl="1" indent="0" defTabSz="457207" fontAlgn="auto">
              <a:lnSpc>
                <a:spcPct val="80000"/>
              </a:lnSpc>
              <a:spcAft>
                <a:spcPts val="0"/>
              </a:spcAft>
              <a:buClr>
                <a:schemeClr val="bg2">
                  <a:lumMod val="40000"/>
                  <a:lumOff val="60000"/>
                </a:schemeClr>
              </a:buClr>
              <a:buNone/>
              <a:defRPr/>
            </a:pPr>
            <a:r>
              <a:rPr lang="hu-HU" altLang="hu-HU" sz="2000" dirty="0" err="1">
                <a:effectLst>
                  <a:outerShdw blurRad="38100" dist="38100" dir="2700000" algn="tl">
                    <a:srgbClr val="C0C0C0"/>
                  </a:outerShdw>
                </a:effectLst>
              </a:rPr>
              <a:t>Bldg</a:t>
            </a:r>
            <a:r>
              <a:rPr lang="hu-HU" altLang="hu-HU" sz="2000" dirty="0">
                <a:effectLst>
                  <a:outerShdw blurRad="38100" dist="38100" dir="2700000" algn="tl">
                    <a:srgbClr val="C0C0C0"/>
                  </a:outerShdw>
                </a:effectLst>
              </a:rPr>
              <a:t>. C (</a:t>
            </a:r>
            <a:r>
              <a:rPr lang="hu-HU" altLang="hu-HU" sz="2000" dirty="0" err="1">
                <a:effectLst>
                  <a:outerShdw blurRad="38100" dist="38100" dir="2700000" algn="tl">
                    <a:srgbClr val="C0C0C0"/>
                  </a:outerShdw>
                </a:effectLst>
              </a:rPr>
              <a:t>Chemistry</a:t>
            </a:r>
            <a:r>
              <a:rPr lang="hu-HU" altLang="hu-HU" sz="2000" dirty="0">
                <a:effectLst>
                  <a:outerShdw blurRad="38100" dist="38100" dir="2700000" algn="tl">
                    <a:srgbClr val="C0C0C0"/>
                  </a:outerShdw>
                </a:effectLst>
              </a:rPr>
              <a:t>) </a:t>
            </a:r>
            <a:endParaRPr lang="hu-HU" dirty="0"/>
          </a:p>
          <a:p>
            <a:pPr marL="457200" lvl="1" indent="0" defTabSz="457207" fontAlgn="auto">
              <a:lnSpc>
                <a:spcPct val="80000"/>
              </a:lnSpc>
              <a:spcAft>
                <a:spcPts val="0"/>
              </a:spcAft>
              <a:buClr>
                <a:schemeClr val="bg2">
                  <a:lumMod val="40000"/>
                  <a:lumOff val="60000"/>
                </a:schemeClr>
              </a:buClr>
              <a:buFontTx/>
              <a:buNone/>
              <a:defRPr/>
            </a:pPr>
            <a:r>
              <a:rPr lang="hu-HU" altLang="hu-HU" sz="2000" dirty="0" err="1">
                <a:effectLst>
                  <a:outerShdw blurRad="38100" dist="38100" dir="2700000" algn="tl">
                    <a:srgbClr val="C0C0C0"/>
                  </a:outerShdw>
                </a:effectLst>
              </a:rPr>
              <a:t>or</a:t>
            </a:r>
            <a:r>
              <a:rPr lang="hu-HU" altLang="hu-HU" sz="2000" dirty="0">
                <a:effectLst>
                  <a:outerShdw blurRad="38100" dist="38100" dir="2700000" algn="tl">
                    <a:srgbClr val="C0C0C0"/>
                  </a:outerShdw>
                </a:effectLst>
              </a:rPr>
              <a:t> </a:t>
            </a:r>
            <a:r>
              <a:rPr lang="hu-HU" altLang="hu-HU" sz="2000" dirty="0" err="1">
                <a:effectLst>
                  <a:outerShdw blurRad="38100" dist="38100" dir="2700000" algn="tl">
                    <a:srgbClr val="C0C0C0"/>
                  </a:outerShdw>
                </a:effectLst>
              </a:rPr>
              <a:t>at</a:t>
            </a:r>
            <a:r>
              <a:rPr lang="hu-HU" altLang="hu-HU" sz="2000" dirty="0">
                <a:effectLst>
                  <a:outerShdw blurRad="38100" dist="38100" dir="2700000" algn="tl">
                    <a:srgbClr val="C0C0C0"/>
                  </a:outerShdw>
                </a:effectLst>
              </a:rPr>
              <a:t> </a:t>
            </a:r>
            <a:r>
              <a:rPr lang="hu-HU" altLang="hu-HU" sz="2000" dirty="0" err="1">
                <a:effectLst>
                  <a:outerShdw blurRad="38100" dist="38100" dir="2700000" algn="tl">
                    <a:srgbClr val="C0C0C0"/>
                  </a:outerShdw>
                </a:effectLst>
              </a:rPr>
              <a:t>the</a:t>
            </a:r>
            <a:r>
              <a:rPr lang="hu-HU" altLang="hu-HU" sz="2000" dirty="0">
                <a:effectLst>
                  <a:outerShdw blurRad="38100" dist="38100" dir="2700000" algn="tl">
                    <a:srgbClr val="C0C0C0"/>
                  </a:outerShdw>
                </a:effectLst>
              </a:rPr>
              <a:t> </a:t>
            </a:r>
            <a:r>
              <a:rPr lang="hu-HU" altLang="hu-HU" sz="2000" dirty="0" err="1">
                <a:effectLst>
                  <a:outerShdw blurRad="38100" dist="38100" dir="2700000" algn="tl">
                    <a:srgbClr val="C0C0C0"/>
                  </a:outerShdw>
                </a:effectLst>
              </a:rPr>
              <a:t>Cafeteria</a:t>
            </a:r>
            <a:endParaRPr lang="hu-HU" altLang="hu-HU" sz="2000" dirty="0">
              <a:effectLst>
                <a:outerShdw blurRad="38100" dist="38100" dir="2700000" algn="tl">
                  <a:srgbClr val="C0C0C0"/>
                </a:outerShdw>
              </a:effectLst>
            </a:endParaRPr>
          </a:p>
          <a:p>
            <a:pPr marL="457200" lvl="1" indent="0" defTabSz="457207" fontAlgn="auto">
              <a:lnSpc>
                <a:spcPct val="80000"/>
              </a:lnSpc>
              <a:spcAft>
                <a:spcPts val="0"/>
              </a:spcAft>
              <a:buClr>
                <a:schemeClr val="bg2">
                  <a:lumMod val="40000"/>
                  <a:lumOff val="60000"/>
                </a:schemeClr>
              </a:buClr>
              <a:buFontTx/>
              <a:buNone/>
              <a:defRPr/>
            </a:pPr>
            <a:endParaRPr lang="hu-HU" altLang="hu-HU" sz="2000" dirty="0">
              <a:effectLst>
                <a:outerShdw blurRad="38100" dist="38100" dir="2700000" algn="tl">
                  <a:srgbClr val="C0C0C0"/>
                </a:outerShdw>
              </a:effectLs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6B2771E6-0FC4-3120-0072-09A0B2AC6657}"/>
              </a:ext>
            </a:extLst>
          </p:cNvPr>
          <p:cNvSpPr>
            <a:spLocks noGrp="1" noChangeArrowheads="1"/>
          </p:cNvSpPr>
          <p:nvPr>
            <p:ph type="title"/>
          </p:nvPr>
        </p:nvSpPr>
        <p:spPr>
          <a:xfrm>
            <a:off x="457200" y="274638"/>
            <a:ext cx="8229600" cy="4297362"/>
          </a:xfrm>
        </p:spPr>
        <p:txBody>
          <a:bodyPr/>
          <a:lstStyle/>
          <a:p>
            <a:r>
              <a:rPr lang="hu-HU" altLang="hu-HU"/>
              <a:t>Schedule </a:t>
            </a:r>
          </a:p>
        </p:txBody>
      </p:sp>
      <p:sp>
        <p:nvSpPr>
          <p:cNvPr id="20483" name="Szövegdoboz 2">
            <a:extLst>
              <a:ext uri="{FF2B5EF4-FFF2-40B4-BE49-F238E27FC236}">
                <a16:creationId xmlns:a16="http://schemas.microsoft.com/office/drawing/2014/main" id="{FC42B69A-E7D4-BA6D-F6EA-59FFF30A77D2}"/>
              </a:ext>
            </a:extLst>
          </p:cNvPr>
          <p:cNvSpPr txBox="1">
            <a:spLocks noChangeArrowheads="1"/>
          </p:cNvSpPr>
          <p:nvPr/>
        </p:nvSpPr>
        <p:spPr bwMode="auto">
          <a:xfrm>
            <a:off x="422275" y="1143000"/>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a:t>Opening Ceremony:</a:t>
            </a:r>
          </a:p>
          <a:p>
            <a:pPr eaLnBrk="1" hangingPunct="1"/>
            <a:r>
              <a:rPr lang="en-GB" altLang="en-US"/>
              <a:t>Friday, September 5, 2025, at 10:00 a.m.</a:t>
            </a:r>
          </a:p>
          <a:p>
            <a:pPr eaLnBrk="1" hangingPunct="1"/>
            <a:endParaRPr lang="en-GB" altLang="en-US"/>
          </a:p>
          <a:p>
            <a:pPr eaLnBrk="1" hangingPunct="1"/>
            <a:r>
              <a:rPr lang="en-GB" altLang="en-US"/>
              <a:t>Start of the Academic Year:</a:t>
            </a:r>
          </a:p>
          <a:p>
            <a:pPr eaLnBrk="1" hangingPunct="1"/>
            <a:r>
              <a:rPr lang="en-GB" altLang="en-US"/>
              <a:t>Monday, September 8, 2025</a:t>
            </a:r>
          </a:p>
          <a:p>
            <a:pPr eaLnBrk="1" hangingPunct="1"/>
            <a:endParaRPr lang="en-GB" altLang="en-US"/>
          </a:p>
          <a:p>
            <a:pPr eaLnBrk="1" hangingPunct="1"/>
            <a:r>
              <a:rPr lang="en-GB" altLang="en-US"/>
              <a:t>Enrolment in NEPTUN (for all students):</a:t>
            </a:r>
          </a:p>
          <a:p>
            <a:pPr eaLnBrk="1" hangingPunct="1"/>
            <a:r>
              <a:rPr lang="en-GB" altLang="en-US"/>
              <a:t>August 27 – September </a:t>
            </a:r>
            <a:r>
              <a:rPr lang="hu-HU" altLang="en-US"/>
              <a:t>12</a:t>
            </a:r>
            <a:r>
              <a:rPr lang="en-GB" altLang="en-US"/>
              <a:t>, 2025</a:t>
            </a:r>
          </a:p>
          <a:p>
            <a:pPr eaLnBrk="1" hangingPunct="1"/>
            <a:endParaRPr lang="en-GB" altLang="en-US"/>
          </a:p>
          <a:p>
            <a:pPr eaLnBrk="1" hangingPunct="1"/>
            <a:r>
              <a:rPr lang="en-GB" altLang="en-US"/>
              <a:t>Course Registration in NEPTUN:</a:t>
            </a:r>
          </a:p>
          <a:p>
            <a:pPr eaLnBrk="1" hangingPunct="1"/>
            <a:r>
              <a:rPr lang="en-GB" altLang="en-US"/>
              <a:t>From Wednesday, August 27, 2025, 8:00 a.m. to Friday, September 12, 2025, 11:00 p.m.</a:t>
            </a:r>
          </a:p>
          <a:p>
            <a:pPr eaLnBrk="1" hangingPunct="1"/>
            <a:endParaRPr lang="en-GB" altLang="en-US"/>
          </a:p>
          <a:p>
            <a:pPr eaLnBrk="1" hangingPunct="1"/>
            <a:r>
              <a:rPr lang="en-GB" altLang="en-US"/>
              <a:t>Teaching Period:</a:t>
            </a:r>
          </a:p>
          <a:p>
            <a:pPr eaLnBrk="1" hangingPunct="1"/>
            <a:r>
              <a:rPr lang="en-GB" altLang="en-US"/>
              <a:t>September 8 – December 12, 2025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8CCF55A-68A4-8467-9354-2E9949F445E8}"/>
              </a:ext>
            </a:extLst>
          </p:cNvPr>
          <p:cNvSpPr>
            <a:spLocks noGrp="1" noChangeArrowheads="1"/>
          </p:cNvSpPr>
          <p:nvPr>
            <p:ph type="title"/>
          </p:nvPr>
        </p:nvSpPr>
        <p:spPr>
          <a:xfrm>
            <a:off x="457200" y="360363"/>
            <a:ext cx="8229600" cy="3221037"/>
          </a:xfrm>
        </p:spPr>
        <p:txBody>
          <a:bodyPr rtlCol="0" anchorCtr="1">
            <a:noAutofit/>
          </a:bodyPr>
          <a:lstStyle/>
          <a:p>
            <a:pPr defTabSz="457207" fontAlgn="auto">
              <a:spcAft>
                <a:spcPts val="0"/>
              </a:spcAft>
              <a:defRPr/>
            </a:pPr>
            <a:r>
              <a:rPr lang="hu-HU" altLang="hu-HU" sz="1800" b="1" dirty="0" err="1">
                <a:latin typeface="+mn-lt"/>
              </a:rPr>
              <a:t>Thursday</a:t>
            </a:r>
            <a:r>
              <a:rPr lang="hu-HU" altLang="hu-HU" sz="1800" b="1" dirty="0">
                <a:latin typeface="+mn-lt"/>
              </a:rPr>
              <a:t> </a:t>
            </a:r>
            <a:r>
              <a:rPr lang="hu-HU" altLang="hu-HU" sz="1800" b="1" dirty="0" err="1">
                <a:latin typeface="+mn-lt"/>
              </a:rPr>
              <a:t>evening</a:t>
            </a:r>
            <a:r>
              <a:rPr lang="hu-HU" altLang="hu-HU" sz="1800" b="1" dirty="0">
                <a:latin typeface="+mn-lt"/>
              </a:rPr>
              <a:t> </a:t>
            </a:r>
            <a:br>
              <a:rPr lang="hu-HU" altLang="hu-HU" sz="1800" b="1" dirty="0">
                <a:latin typeface="+mn-lt"/>
              </a:rPr>
            </a:br>
            <a:r>
              <a:rPr lang="hu-HU" altLang="hu-HU" sz="1800" b="1" dirty="0" err="1">
                <a:latin typeface="+mn-lt"/>
              </a:rPr>
              <a:t>Boat-trip</a:t>
            </a:r>
            <a:r>
              <a:rPr lang="hu-HU" altLang="hu-HU" sz="1800" b="1" dirty="0">
                <a:latin typeface="+mn-lt"/>
              </a:rPr>
              <a:t> </a:t>
            </a:r>
            <a:r>
              <a:rPr lang="hu-HU" altLang="hu-HU" sz="1800" b="1" dirty="0" err="1">
                <a:latin typeface="+mn-lt"/>
              </a:rPr>
              <a:t>on</a:t>
            </a:r>
            <a:r>
              <a:rPr lang="hu-HU" altLang="hu-HU" sz="1800" b="1" dirty="0">
                <a:latin typeface="+mn-lt"/>
              </a:rPr>
              <a:t> </a:t>
            </a:r>
            <a:r>
              <a:rPr lang="hu-HU" altLang="hu-HU" sz="1800" b="1" dirty="0" err="1">
                <a:latin typeface="+mn-lt"/>
              </a:rPr>
              <a:t>River</a:t>
            </a:r>
            <a:r>
              <a:rPr lang="hu-HU" altLang="hu-HU" sz="1800" b="1" dirty="0">
                <a:latin typeface="+mn-lt"/>
              </a:rPr>
              <a:t> </a:t>
            </a:r>
            <a:r>
              <a:rPr lang="hu-HU" altLang="hu-HU" sz="1800" b="1" dirty="0" err="1">
                <a:latin typeface="+mn-lt"/>
              </a:rPr>
              <a:t>Danube</a:t>
            </a:r>
            <a:r>
              <a:rPr lang="hu-HU" altLang="hu-HU" sz="1800" b="1" dirty="0">
                <a:latin typeface="+mn-lt"/>
              </a:rPr>
              <a:t> </a:t>
            </a:r>
            <a:br>
              <a:rPr lang="hu-HU" sz="1400" b="1" kern="0" dirty="0">
                <a:latin typeface="+mn-lt"/>
              </a:rPr>
            </a:br>
            <a:br>
              <a:rPr lang="hu-HU" sz="1400" b="1" kern="0" dirty="0">
                <a:latin typeface="+mn-lt"/>
              </a:rPr>
            </a:br>
            <a:r>
              <a:rPr lang="hu-HU" sz="1400" dirty="0">
                <a:latin typeface="+mn-lt"/>
                <a:ea typeface="Times New Roman" panose="02020603050405020304" pitchFamily="18" charset="0"/>
              </a:rPr>
              <a:t>Meeting </a:t>
            </a:r>
            <a:r>
              <a:rPr lang="hu-HU" sz="1400" dirty="0" err="1">
                <a:latin typeface="+mn-lt"/>
                <a:ea typeface="Times New Roman" panose="02020603050405020304" pitchFamily="18" charset="0"/>
              </a:rPr>
              <a:t>on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Thursday</a:t>
            </a:r>
            <a:r>
              <a:rPr lang="hu-HU" sz="1400" dirty="0">
                <a:latin typeface="+mn-lt"/>
                <a:ea typeface="Times New Roman" panose="02020603050405020304" pitchFamily="18" charset="0"/>
              </a:rPr>
              <a:t>, 4th of </a:t>
            </a:r>
            <a:r>
              <a:rPr lang="hu-HU" sz="1400" dirty="0" err="1">
                <a:latin typeface="+mn-lt"/>
                <a:ea typeface="Times New Roman" panose="02020603050405020304" pitchFamily="18" charset="0"/>
              </a:rPr>
              <a:t>September</a:t>
            </a:r>
            <a:r>
              <a:rPr lang="hu-HU" sz="1400" dirty="0">
                <a:latin typeface="+mn-lt"/>
                <a:ea typeface="Times New Roman" panose="02020603050405020304" pitchFamily="18" charset="0"/>
              </a:rPr>
              <a:t>, 2025, </a:t>
            </a:r>
            <a:r>
              <a:rPr lang="hu-HU" sz="1400" dirty="0" err="1">
                <a:latin typeface="+mn-lt"/>
                <a:ea typeface="Times New Roman" panose="02020603050405020304" pitchFamily="18" charset="0"/>
              </a:rPr>
              <a:t>Boarding</a:t>
            </a:r>
            <a:r>
              <a:rPr lang="hu-HU" sz="1400" dirty="0">
                <a:latin typeface="+mn-lt"/>
                <a:ea typeface="Times New Roman" panose="02020603050405020304" pitchFamily="18" charset="0"/>
              </a:rPr>
              <a:t>: 5:30 </a:t>
            </a:r>
            <a:r>
              <a:rPr lang="hu-HU" sz="1400" dirty="0" err="1">
                <a:latin typeface="+mn-lt"/>
                <a:ea typeface="Times New Roman" panose="02020603050405020304" pitchFamily="18" charset="0"/>
              </a:rPr>
              <a:t>p.m</a:t>
            </a:r>
            <a:r>
              <a:rPr lang="hu-HU" sz="1400" dirty="0">
                <a:latin typeface="+mn-lt"/>
                <a:ea typeface="Times New Roman" panose="02020603050405020304" pitchFamily="18" charset="0"/>
              </a:rPr>
              <a:t>. </a:t>
            </a:r>
            <a:br>
              <a:rPr lang="hu-HU" sz="1400"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a:latin typeface="+mn-lt"/>
                <a:ea typeface="Times New Roman" panose="02020603050405020304" pitchFamily="18" charset="0"/>
              </a:rPr>
              <a:t>Pest </a:t>
            </a:r>
            <a:r>
              <a:rPr lang="hu-HU" sz="1400" dirty="0" err="1">
                <a:latin typeface="+mn-lt"/>
                <a:ea typeface="Times New Roman" panose="02020603050405020304" pitchFamily="18" charset="0"/>
              </a:rPr>
              <a:t>side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half</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way</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between</a:t>
            </a:r>
            <a:r>
              <a:rPr lang="hu-HU" sz="1400" dirty="0">
                <a:latin typeface="+mn-lt"/>
                <a:ea typeface="Times New Roman" panose="02020603050405020304" pitchFamily="18" charset="0"/>
              </a:rPr>
              <a:t> Elizabeth </a:t>
            </a:r>
            <a:r>
              <a:rPr lang="hu-HU" sz="1400" dirty="0">
                <a:latin typeface="+mn-lt"/>
                <a:ea typeface="Times New Roman" panose="02020603050405020304" pitchFamily="18" charset="0"/>
                <a:sym typeface="Symbol" panose="05050102010706020507" pitchFamily="18" charset="2"/>
              </a:rPr>
              <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Chain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Bridge</a:t>
            </a:r>
            <a:r>
              <a:rPr lang="hu-HU" sz="1400" dirty="0">
                <a:latin typeface="+mn-lt"/>
                <a:ea typeface="Times New Roman" panose="02020603050405020304" pitchFamily="18" charset="0"/>
              </a:rPr>
              <a:t>, </a:t>
            </a:r>
            <a:br>
              <a:rPr lang="hu-HU" sz="1400" dirty="0">
                <a:latin typeface="+mn-lt"/>
                <a:ea typeface="Times New Roman" panose="02020603050405020304" pitchFamily="18" charset="0"/>
              </a:rPr>
            </a:br>
            <a:r>
              <a:rPr lang="hu-HU" sz="1400" dirty="0">
                <a:latin typeface="+mn-lt"/>
                <a:ea typeface="Times New Roman" panose="02020603050405020304" pitchFamily="18" charset="0"/>
              </a:rPr>
              <a:t>Vigadó tér /Vigadó </a:t>
            </a:r>
            <a:r>
              <a:rPr lang="hu-HU" sz="1400" dirty="0" err="1">
                <a:latin typeface="+mn-lt"/>
                <a:ea typeface="Times New Roman" panose="02020603050405020304" pitchFamily="18" charset="0"/>
              </a:rPr>
              <a:t>square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ship</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station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nr</a:t>
            </a:r>
            <a:r>
              <a:rPr lang="hu-HU" sz="1400" dirty="0">
                <a:latin typeface="+mn-lt"/>
                <a:ea typeface="Times New Roman" panose="02020603050405020304" pitchFamily="18" charset="0"/>
              </a:rPr>
              <a:t>. 5, </a:t>
            </a:r>
            <a:r>
              <a:rPr lang="hu-HU" sz="1400" dirty="0" err="1">
                <a:latin typeface="+mn-lt"/>
                <a:ea typeface="Times New Roman" panose="02020603050405020304" pitchFamily="18" charset="0"/>
              </a:rPr>
              <a:t>Ships</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name</a:t>
            </a:r>
            <a:r>
              <a:rPr lang="hu-HU" sz="1400" dirty="0">
                <a:latin typeface="+mn-lt"/>
                <a:ea typeface="Times New Roman" panose="02020603050405020304" pitchFamily="18" charset="0"/>
              </a:rPr>
              <a:t>: Budapest</a:t>
            </a:r>
            <a:br>
              <a:rPr lang="hu-HU" sz="1400" i="1"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err="1">
                <a:latin typeface="+mn-lt"/>
                <a:ea typeface="Times New Roman" panose="02020603050405020304" pitchFamily="18" charset="0"/>
              </a:rPr>
              <a:t>Departure</a:t>
            </a:r>
            <a:r>
              <a:rPr lang="hu-HU" sz="1400" dirty="0">
                <a:latin typeface="+mn-lt"/>
                <a:ea typeface="Times New Roman" panose="02020603050405020304" pitchFamily="18" charset="0"/>
              </a:rPr>
              <a:t>: 6 </a:t>
            </a:r>
            <a:r>
              <a:rPr lang="hu-HU" sz="1400" dirty="0" err="1">
                <a:latin typeface="+mn-lt"/>
                <a:ea typeface="Times New Roman" panose="02020603050405020304" pitchFamily="18" charset="0"/>
              </a:rPr>
              <a:t>p.m</a:t>
            </a:r>
            <a:r>
              <a:rPr lang="hu-HU" sz="1400" dirty="0">
                <a:latin typeface="+mn-lt"/>
                <a:ea typeface="Times New Roman" panose="02020603050405020304" pitchFamily="18" charset="0"/>
              </a:rPr>
              <a:t>.  - </a:t>
            </a:r>
            <a:r>
              <a:rPr lang="hu-HU" sz="1400" dirty="0" err="1">
                <a:latin typeface="+mn-lt"/>
                <a:ea typeface="Times New Roman" panose="02020603050405020304" pitchFamily="18" charset="0"/>
              </a:rPr>
              <a:t>Arrival</a:t>
            </a:r>
            <a:r>
              <a:rPr lang="hu-HU" sz="1400" dirty="0">
                <a:latin typeface="+mn-lt"/>
                <a:ea typeface="Times New Roman" panose="02020603050405020304" pitchFamily="18" charset="0"/>
              </a:rPr>
              <a:t>: 8 </a:t>
            </a:r>
            <a:r>
              <a:rPr lang="hu-HU" sz="1400" dirty="0" err="1">
                <a:latin typeface="+mn-lt"/>
                <a:ea typeface="Times New Roman" panose="02020603050405020304" pitchFamily="18" charset="0"/>
              </a:rPr>
              <a:t>p.m</a:t>
            </a:r>
            <a:r>
              <a:rPr lang="hu-HU" sz="1400" dirty="0">
                <a:latin typeface="+mn-lt"/>
                <a:ea typeface="Times New Roman" panose="02020603050405020304" pitchFamily="18" charset="0"/>
              </a:rPr>
              <a:t>.</a:t>
            </a:r>
            <a:br>
              <a:rPr lang="hu-HU" sz="1400"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err="1">
                <a:latin typeface="+mn-lt"/>
                <a:ea typeface="Times New Roman" panose="02020603050405020304" pitchFamily="18" charset="0"/>
              </a:rPr>
              <a:t>Soft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drinks</a:t>
            </a:r>
            <a:r>
              <a:rPr lang="hu-HU" sz="1400" dirty="0">
                <a:latin typeface="+mn-lt"/>
                <a:ea typeface="Times New Roman" panose="02020603050405020304" pitchFamily="18" charset="0"/>
              </a:rPr>
              <a:t> and </a:t>
            </a:r>
            <a:r>
              <a:rPr lang="hu-HU" sz="1400" dirty="0" err="1">
                <a:latin typeface="+mn-lt"/>
                <a:ea typeface="Times New Roman" panose="02020603050405020304" pitchFamily="18" charset="0"/>
              </a:rPr>
              <a:t>food</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are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offered</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on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boat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beginning</a:t>
            </a:r>
            <a:r>
              <a:rPr lang="hu-HU" sz="1400" dirty="0">
                <a:latin typeface="+mn-lt"/>
                <a:ea typeface="Times New Roman" panose="02020603050405020304" pitchFamily="18" charset="0"/>
              </a:rPr>
              <a:t> of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trip</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which</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are</a:t>
            </a:r>
            <a:r>
              <a:rPr lang="hu-HU" sz="1400" dirty="0">
                <a:latin typeface="+mn-lt"/>
                <a:ea typeface="Times New Roman" panose="02020603050405020304" pitchFamily="18" charset="0"/>
              </a:rPr>
              <a:t> free of </a:t>
            </a:r>
            <a:r>
              <a:rPr lang="hu-HU" sz="1400" dirty="0" err="1">
                <a:latin typeface="+mn-lt"/>
                <a:ea typeface="Times New Roman" panose="02020603050405020304" pitchFamily="18" charset="0"/>
              </a:rPr>
              <a:t>charge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After</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if</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you</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want</a:t>
            </a:r>
            <a:r>
              <a:rPr lang="hu-HU" sz="1400" dirty="0">
                <a:latin typeface="+mn-lt"/>
                <a:ea typeface="Times New Roman" panose="02020603050405020304" pitchFamily="18" charset="0"/>
              </a:rPr>
              <a:t> more </a:t>
            </a:r>
            <a:r>
              <a:rPr lang="hu-HU" sz="1400" dirty="0" err="1">
                <a:latin typeface="+mn-lt"/>
                <a:ea typeface="Times New Roman" panose="02020603050405020304" pitchFamily="18" charset="0"/>
              </a:rPr>
              <a:t>drinks</a:t>
            </a:r>
            <a:r>
              <a:rPr lang="hu-HU" sz="1400" dirty="0">
                <a:latin typeface="+mn-lt"/>
                <a:ea typeface="Times New Roman" panose="02020603050405020304" pitchFamily="18" charset="0"/>
              </a:rPr>
              <a:t> and </a:t>
            </a:r>
            <a:r>
              <a:rPr lang="hu-HU" sz="1400" dirty="0" err="1">
                <a:latin typeface="+mn-lt"/>
                <a:ea typeface="Times New Roman" panose="02020603050405020304" pitchFamily="18" charset="0"/>
              </a:rPr>
              <a:t>food</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you</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can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buy</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yourself</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buffet</a:t>
            </a:r>
            <a:r>
              <a:rPr lang="hu-HU" sz="1400" dirty="0">
                <a:latin typeface="+mn-lt"/>
                <a:ea typeface="Times New Roman" panose="02020603050405020304" pitchFamily="18" charset="0"/>
              </a:rPr>
              <a:t>.</a:t>
            </a:r>
            <a:br>
              <a:rPr lang="hu-HU" sz="1400"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err="1">
                <a:latin typeface="Century Gothic"/>
                <a:ea typeface="Times New Roman" panose="02020603050405020304" pitchFamily="18" charset="0"/>
              </a:rPr>
              <a:t>Students</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only</a:t>
            </a:r>
            <a:r>
              <a:rPr lang="hu-HU" sz="1400" dirty="0">
                <a:latin typeface="Century Gothic"/>
                <a:ea typeface="Times New Roman" panose="02020603050405020304" pitchFamily="18" charset="0"/>
              </a:rPr>
              <a:t> - </a:t>
            </a:r>
            <a:r>
              <a:rPr lang="hu-HU" sz="1400" dirty="0" err="1">
                <a:latin typeface="Century Gothic"/>
                <a:ea typeface="Times New Roman" panose="02020603050405020304" pitchFamily="18" charset="0"/>
              </a:rPr>
              <a:t>please</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leave</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friends</a:t>
            </a:r>
            <a:r>
              <a:rPr lang="hu-HU" sz="1400" dirty="0">
                <a:latin typeface="Century Gothic"/>
                <a:ea typeface="Times New Roman" panose="02020603050405020304" pitchFamily="18" charset="0"/>
              </a:rPr>
              <a:t> and </a:t>
            </a:r>
            <a:r>
              <a:rPr lang="hu-HU" sz="1400" dirty="0" err="1">
                <a:latin typeface="Century Gothic"/>
                <a:ea typeface="Times New Roman" panose="02020603050405020304" pitchFamily="18" charset="0"/>
              </a:rPr>
              <a:t>family</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at</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home</a:t>
            </a:r>
            <a:r>
              <a:rPr lang="hu-HU" sz="1400" dirty="0">
                <a:latin typeface="Century Gothic"/>
                <a:ea typeface="Times New Roman" panose="02020603050405020304" pitchFamily="18" charset="0"/>
              </a:rPr>
              <a:t>! </a:t>
            </a:r>
            <a:br>
              <a:rPr lang="hu-HU" sz="1400" dirty="0">
                <a:latin typeface="Aptos" panose="020B0004020202020204" pitchFamily="34" charset="0"/>
                <a:ea typeface="Times New Roman" panose="02020603050405020304" pitchFamily="18" charset="0"/>
              </a:rPr>
            </a:br>
            <a:br>
              <a:rPr lang="hu-HU" altLang="hu-HU" sz="1800" dirty="0">
                <a:latin typeface="Aptos" panose="020B0004020202020204" pitchFamily="34" charset="0"/>
                <a:ea typeface="Calibri" panose="020F0502020204030204" pitchFamily="34" charset="0"/>
                <a:cs typeface="Times New Roman" panose="02020603050405020304" pitchFamily="18" charset="0"/>
              </a:rPr>
            </a:br>
            <a:endParaRPr lang="hu-HU" altLang="hu-HU" sz="1400" b="1" u="sng" dirty="0">
              <a:latin typeface="Aptos" panose="020B00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9416" name="Picture 59415">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9417" name="Picture 59416">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9418" name="Oval 59417">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59419" name="Picture 5941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9420" name="Picture 59419">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9421" name="Rectangle 594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59394" name="Rectangle 2">
            <a:extLst>
              <a:ext uri="{FF2B5EF4-FFF2-40B4-BE49-F238E27FC236}">
                <a16:creationId xmlns:a16="http://schemas.microsoft.com/office/drawing/2014/main" id="{44CBA849-6359-2E19-9A19-739C9562969E}"/>
              </a:ext>
            </a:extLst>
          </p:cNvPr>
          <p:cNvSpPr>
            <a:spLocks noGrp="1" noChangeArrowheads="1"/>
          </p:cNvSpPr>
          <p:nvPr>
            <p:ph type="title" idx="4294967295"/>
          </p:nvPr>
        </p:nvSpPr>
        <p:spPr>
          <a:xfrm>
            <a:off x="484583" y="609601"/>
            <a:ext cx="3595105" cy="1675975"/>
          </a:xfrm>
        </p:spPr>
        <p:txBody>
          <a:bodyPr vert="horz" lIns="91440" tIns="45720" rIns="91440" bIns="45720" rtlCol="0" anchor="t" anchorCtr="1">
            <a:normAutofit/>
          </a:bodyPr>
          <a:lstStyle/>
          <a:p>
            <a:pPr fontAlgn="auto">
              <a:spcAft>
                <a:spcPts val="0"/>
              </a:spcAft>
              <a:defRPr/>
            </a:pPr>
            <a:r>
              <a:rPr lang="en-US">
                <a:effectLst>
                  <a:outerShdw blurRad="38100" dist="38100" dir="2700000" algn="tl">
                    <a:srgbClr val="000000"/>
                  </a:outerShdw>
                </a:effectLst>
              </a:rPr>
              <a:t> Opening ceremony</a:t>
            </a:r>
          </a:p>
        </p:txBody>
      </p:sp>
      <p:sp>
        <p:nvSpPr>
          <p:cNvPr id="59422" name="Rectangle 59421">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59395" name="Rectangle 3">
            <a:extLst>
              <a:ext uri="{FF2B5EF4-FFF2-40B4-BE49-F238E27FC236}">
                <a16:creationId xmlns:a16="http://schemas.microsoft.com/office/drawing/2014/main" id="{19CEE51F-A501-C667-FD79-FB971F57E675}"/>
              </a:ext>
            </a:extLst>
          </p:cNvPr>
          <p:cNvSpPr>
            <a:spLocks noGrp="1" noChangeArrowheads="1"/>
          </p:cNvSpPr>
          <p:nvPr>
            <p:ph type="body" sz="half" idx="4294967295"/>
          </p:nvPr>
        </p:nvSpPr>
        <p:spPr>
          <a:xfrm>
            <a:off x="496009" y="2297639"/>
            <a:ext cx="3757508" cy="4180797"/>
          </a:xfrm>
        </p:spPr>
        <p:txBody>
          <a:bodyPr vert="horz" wrap="square" lIns="91440" tIns="45720" rIns="91440" bIns="45720" numCol="1" rtlCol="0" anchor="t" anchorCtr="0" compatLnSpc="1">
            <a:prstTxWarp prst="textNoShape">
              <a:avLst/>
            </a:prstTxWarp>
            <a:noAutofit/>
          </a:bodyPr>
          <a:lstStyle/>
          <a:p>
            <a:pPr fontAlgn="auto">
              <a:lnSpc>
                <a:spcPct val="90000"/>
              </a:lnSpc>
              <a:spcAft>
                <a:spcPts val="0"/>
              </a:spcAft>
              <a:buClr>
                <a:schemeClr val="bg2">
                  <a:lumMod val="40000"/>
                  <a:lumOff val="60000"/>
                </a:schemeClr>
              </a:buClr>
              <a:buFont typeface="Wingdings 3" charset="2"/>
              <a:buChar char=""/>
              <a:defRPr/>
            </a:pPr>
            <a:r>
              <a:rPr lang="en-US" sz="1400" dirty="0"/>
              <a:t>School opening ceremony on 5th Sept.</a:t>
            </a:r>
          </a:p>
          <a:p>
            <a:pPr fontAlgn="auto">
              <a:lnSpc>
                <a:spcPct val="90000"/>
              </a:lnSpc>
              <a:spcAft>
                <a:spcPts val="0"/>
              </a:spcAft>
              <a:buClr>
                <a:schemeClr val="bg2">
                  <a:lumMod val="40000"/>
                  <a:lumOff val="60000"/>
                </a:schemeClr>
              </a:buClr>
              <a:buFont typeface="Wingdings 3" charset="2"/>
              <a:buChar char=""/>
              <a:defRPr/>
            </a:pPr>
            <a:r>
              <a:rPr lang="en-US" sz="1400" dirty="0"/>
              <a:t>Friday from 10.00 (elegant clothes)</a:t>
            </a:r>
          </a:p>
          <a:p>
            <a:pPr fontAlgn="auto">
              <a:lnSpc>
                <a:spcPct val="90000"/>
              </a:lnSpc>
              <a:spcAft>
                <a:spcPts val="0"/>
              </a:spcAft>
              <a:buClr>
                <a:schemeClr val="bg2">
                  <a:lumMod val="40000"/>
                  <a:lumOff val="60000"/>
                </a:schemeClr>
              </a:buClr>
              <a:buFont typeface="Wingdings 3" charset="2"/>
              <a:buChar char=""/>
              <a:defRPr/>
            </a:pPr>
            <a:r>
              <a:rPr lang="en-US" sz="1400" dirty="0"/>
              <a:t>Head-phones pick up from 9.30  </a:t>
            </a:r>
          </a:p>
          <a:p>
            <a:pPr marL="0" indent="0" fontAlgn="auto">
              <a:lnSpc>
                <a:spcPct val="90000"/>
              </a:lnSpc>
              <a:spcAft>
                <a:spcPts val="0"/>
              </a:spcAft>
              <a:buClr>
                <a:schemeClr val="bg2">
                  <a:lumMod val="40000"/>
                  <a:lumOff val="60000"/>
                </a:schemeClr>
              </a:buClr>
              <a:buNone/>
              <a:defRPr/>
            </a:pPr>
            <a:r>
              <a:rPr lang="en-US" sz="1400" dirty="0"/>
              <a:t>       (name of student only)</a:t>
            </a:r>
          </a:p>
          <a:p>
            <a:pPr>
              <a:lnSpc>
                <a:spcPct val="90000"/>
              </a:lnSpc>
              <a:spcAft>
                <a:spcPts val="0"/>
              </a:spcAft>
              <a:buFont typeface="Wingdings 3" charset="2"/>
              <a:buChar char=""/>
              <a:defRPr/>
            </a:pPr>
            <a:r>
              <a:rPr lang="en-US" sz="1400" dirty="0"/>
              <a:t>Sitting upstairs</a:t>
            </a:r>
          </a:p>
          <a:p>
            <a:pPr fontAlgn="auto">
              <a:lnSpc>
                <a:spcPct val="90000"/>
              </a:lnSpc>
              <a:spcAft>
                <a:spcPts val="0"/>
              </a:spcAft>
              <a:buClr>
                <a:schemeClr val="bg2">
                  <a:lumMod val="40000"/>
                  <a:lumOff val="60000"/>
                </a:schemeClr>
              </a:buClr>
              <a:buFont typeface="Wingdings 3" charset="2"/>
              <a:buChar char=""/>
              <a:defRPr/>
            </a:pPr>
            <a:r>
              <a:rPr lang="en-US" sz="1400" dirty="0"/>
              <a:t>Entrance from Bethlen Gábor street</a:t>
            </a:r>
          </a:p>
          <a:p>
            <a:pPr fontAlgn="auto">
              <a:lnSpc>
                <a:spcPct val="90000"/>
              </a:lnSpc>
              <a:spcAft>
                <a:spcPts val="0"/>
              </a:spcAft>
              <a:buClr>
                <a:schemeClr val="bg2">
                  <a:lumMod val="40000"/>
                  <a:lumOff val="60000"/>
                </a:schemeClr>
              </a:buClr>
              <a:buFont typeface="Wingdings 3" charset="2"/>
              <a:buChar char=""/>
              <a:defRPr/>
            </a:pPr>
            <a:endParaRPr lang="en-US" altLang="hu-HU" sz="1400" dirty="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r>
              <a:rPr lang="en-US" sz="1400" dirty="0"/>
              <a:t>Online streaming: </a:t>
            </a:r>
            <a:r>
              <a:rPr lang="en-US" sz="1400" dirty="0">
                <a:hlinkClick r:id="rId7"/>
              </a:rPr>
              <a:t>https://univet.hu/en/ceremonial-opening-2025/</a:t>
            </a:r>
            <a:endParaRPr lang="en-US" sz="1400" dirty="0"/>
          </a:p>
          <a:p>
            <a:pPr marL="0" indent="0" fontAlgn="auto">
              <a:lnSpc>
                <a:spcPct val="90000"/>
              </a:lnSpc>
              <a:spcAft>
                <a:spcPts val="0"/>
              </a:spcAft>
              <a:buClr>
                <a:schemeClr val="bg2">
                  <a:lumMod val="40000"/>
                  <a:lumOff val="60000"/>
                </a:schemeClr>
              </a:buClr>
              <a:buNone/>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034842A-74E1-C528-BCBC-1A8D6FF640D2}"/>
              </a:ext>
            </a:extLst>
          </p:cNvPr>
          <p:cNvSpPr>
            <a:spLocks noGrp="1" noChangeArrowheads="1"/>
          </p:cNvSpPr>
          <p:nvPr>
            <p:ph type="title" idx="4294967295"/>
          </p:nvPr>
        </p:nvSpPr>
        <p:spPr>
          <a:xfrm>
            <a:off x="0" y="0"/>
            <a:ext cx="8229600" cy="1143000"/>
          </a:xfrm>
        </p:spPr>
        <p:txBody>
          <a:bodyPr rtlCol="0" anchorCtr="1">
            <a:noAutofit/>
          </a:bodyPr>
          <a:lstStyle/>
          <a:p>
            <a:pPr defTabSz="457207" fontAlgn="auto">
              <a:spcAft>
                <a:spcPts val="0"/>
              </a:spcAft>
              <a:defRPr/>
            </a:pPr>
            <a:r>
              <a:rPr lang="hu-HU" sz="3600" kern="0" dirty="0" err="1">
                <a:effectLst>
                  <a:outerShdw blurRad="38100" dist="38100" dir="2700000" algn="tl">
                    <a:srgbClr val="000000"/>
                  </a:outerShdw>
                </a:effectLst>
              </a:rPr>
              <a:t>Timetable</a:t>
            </a:r>
            <a:r>
              <a:rPr lang="hu-HU" sz="3600" kern="0" dirty="0">
                <a:effectLst>
                  <a:outerShdw blurRad="38100" dist="38100" dir="2700000" algn="tl">
                    <a:srgbClr val="000000"/>
                  </a:outerShdw>
                </a:effectLst>
              </a:rPr>
              <a:t> (</a:t>
            </a:r>
            <a:r>
              <a:rPr lang="hu-HU" sz="3600" kern="0" dirty="0" err="1">
                <a:effectLst>
                  <a:outerShdw blurRad="38100" dist="38100" dir="2700000" algn="tl">
                    <a:srgbClr val="000000"/>
                  </a:outerShdw>
                </a:effectLst>
              </a:rPr>
              <a:t>First</a:t>
            </a:r>
            <a:r>
              <a:rPr lang="hu-HU" sz="3600" kern="0" dirty="0">
                <a:effectLst>
                  <a:outerShdw blurRad="38100" dist="38100" dir="2700000" algn="tl">
                    <a:srgbClr val="000000"/>
                  </a:outerShdw>
                </a:effectLst>
              </a:rPr>
              <a:t> </a:t>
            </a:r>
            <a:r>
              <a:rPr lang="hu-HU" sz="3600" kern="0" dirty="0" err="1">
                <a:effectLst>
                  <a:outerShdw blurRad="38100" dist="38100" dir="2700000" algn="tl">
                    <a:srgbClr val="000000"/>
                  </a:outerShdw>
                </a:effectLst>
              </a:rPr>
              <a:t>term</a:t>
            </a:r>
            <a:r>
              <a:rPr lang="hu-HU" sz="3600" kern="0" dirty="0">
                <a:effectLst>
                  <a:outerShdw blurRad="38100" dist="38100" dir="2700000" algn="tl">
                    <a:srgbClr val="000000"/>
                  </a:outerShdw>
                </a:effectLst>
              </a:rPr>
              <a:t> 2025/26)</a:t>
            </a:r>
            <a:br>
              <a:rPr lang="hu-HU" sz="3600" kern="0" dirty="0">
                <a:effectLst>
                  <a:outerShdw blurRad="38100" dist="38100" dir="2700000" algn="tl">
                    <a:srgbClr val="000000"/>
                  </a:outerShdw>
                </a:effectLst>
              </a:rPr>
            </a:br>
            <a:r>
              <a:rPr lang="hu-HU" sz="3600" kern="0" dirty="0">
                <a:effectLst>
                  <a:outerShdw blurRad="38100" dist="38100" dir="2700000" algn="tl">
                    <a:srgbClr val="000000"/>
                  </a:outerShdw>
                </a:effectLst>
              </a:rPr>
              <a:t>10 </a:t>
            </a:r>
            <a:r>
              <a:rPr lang="hu-HU" sz="3600" kern="0" dirty="0" err="1">
                <a:effectLst>
                  <a:outerShdw blurRad="38100" dist="38100" dir="2700000" algn="tl">
                    <a:srgbClr val="000000"/>
                  </a:outerShdw>
                </a:effectLst>
              </a:rPr>
              <a:t>practical</a:t>
            </a:r>
            <a:r>
              <a:rPr lang="hu-HU" sz="3600" kern="0" dirty="0">
                <a:effectLst>
                  <a:outerShdw blurRad="38100" dist="38100" dir="2700000" algn="tl">
                    <a:srgbClr val="000000"/>
                  </a:outerShdw>
                </a:effectLst>
              </a:rPr>
              <a:t> </a:t>
            </a:r>
            <a:r>
              <a:rPr lang="hu-HU" sz="3600" kern="0" dirty="0" err="1">
                <a:effectLst>
                  <a:outerShdw blurRad="38100" dist="38100" dir="2700000" algn="tl">
                    <a:srgbClr val="000000"/>
                  </a:outerShdw>
                </a:effectLst>
              </a:rPr>
              <a:t>groups</a:t>
            </a:r>
            <a:endParaRPr lang="en-US" sz="3600" kern="0" dirty="0">
              <a:effectLst>
                <a:outerShdw blurRad="38100" dist="38100" dir="2700000" algn="tl">
                  <a:srgbClr val="000000"/>
                </a:outerShdw>
              </a:effectLst>
            </a:endParaRPr>
          </a:p>
        </p:txBody>
      </p:sp>
      <p:sp>
        <p:nvSpPr>
          <p:cNvPr id="4099" name="Rectangle 3">
            <a:extLst>
              <a:ext uri="{FF2B5EF4-FFF2-40B4-BE49-F238E27FC236}">
                <a16:creationId xmlns:a16="http://schemas.microsoft.com/office/drawing/2014/main" id="{5909663F-FC9A-5D82-907B-6477096EF09C}"/>
              </a:ext>
            </a:extLst>
          </p:cNvPr>
          <p:cNvSpPr>
            <a:spLocks noGrp="1" noChangeArrowheads="1"/>
          </p:cNvSpPr>
          <p:nvPr>
            <p:ph type="body" sz="half" idx="4294967295"/>
          </p:nvPr>
        </p:nvSpPr>
        <p:spPr>
          <a:xfrm>
            <a:off x="0" y="914400"/>
            <a:ext cx="8934450" cy="5472113"/>
          </a:xfrm>
        </p:spPr>
        <p:txBody>
          <a:bodyPr rtlCol="0">
            <a:normAutofit/>
          </a:bodyPr>
          <a:lstStyle/>
          <a:p>
            <a:pPr marL="342906" indent="-342906" defTabSz="457207" fontAlgn="auto">
              <a:spcAft>
                <a:spcPts val="0"/>
              </a:spcAft>
              <a:buClr>
                <a:schemeClr val="bg2">
                  <a:lumMod val="40000"/>
                  <a:lumOff val="60000"/>
                </a:schemeClr>
              </a:buClr>
              <a:buFontTx/>
              <a:buNone/>
              <a:defRPr/>
            </a:pPr>
            <a:r>
              <a:rPr lang="hu-HU" altLang="hu-HU" sz="1400" dirty="0">
                <a:solidFill>
                  <a:schemeClr val="folHlink"/>
                </a:solidFill>
                <a:effectLst>
                  <a:outerShdw blurRad="38100" dist="38100" dir="2700000" algn="tl">
                    <a:srgbClr val="C0C0C0"/>
                  </a:outerShdw>
                </a:effectLst>
                <a:sym typeface="Wingdings" pitchFamily="2" charset="2"/>
              </a:rPr>
              <a:t>		</a:t>
            </a: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742962" lvl="1" indent="-285755" defTabSz="457207" fontAlgn="auto">
              <a:spcAft>
                <a:spcPts val="0"/>
              </a:spcAft>
              <a:buClr>
                <a:schemeClr val="bg2">
                  <a:lumMod val="40000"/>
                  <a:lumOff val="60000"/>
                </a:schemeClr>
              </a:buClr>
              <a:buFontTx/>
              <a:buNone/>
              <a:defRPr/>
            </a:pPr>
            <a:endParaRPr lang="en-US" altLang="hu-HU" sz="2600" dirty="0">
              <a:effectLst>
                <a:outerShdw blurRad="38100" dist="38100" dir="2700000" algn="tl">
                  <a:srgbClr val="C0C0C0"/>
                </a:outerShdw>
              </a:effectLst>
              <a:sym typeface="Wingdings" pitchFamily="2" charset="2"/>
            </a:endParaRPr>
          </a:p>
          <a:p>
            <a:pPr marL="742962" lvl="1" indent="-285755" defTabSz="457207" fontAlgn="auto">
              <a:spcAft>
                <a:spcPts val="0"/>
              </a:spcAft>
              <a:buClr>
                <a:schemeClr val="bg2">
                  <a:lumMod val="40000"/>
                  <a:lumOff val="60000"/>
                </a:schemeClr>
              </a:buClr>
              <a:buFontTx/>
              <a:buNone/>
              <a:defRPr/>
            </a:pPr>
            <a:endParaRPr lang="en-US" altLang="hu-HU" sz="2600" dirty="0">
              <a:effectLst>
                <a:outerShdw blurRad="38100" dist="38100" dir="2700000" algn="tl">
                  <a:srgbClr val="C0C0C0"/>
                </a:outerShdw>
              </a:effectLst>
              <a:sym typeface="Wingdings" pitchFamily="2" charset="2"/>
            </a:endParaRPr>
          </a:p>
        </p:txBody>
      </p:sp>
      <p:pic>
        <p:nvPicPr>
          <p:cNvPr id="8" name="Picture 7">
            <a:extLst>
              <a:ext uri="{FF2B5EF4-FFF2-40B4-BE49-F238E27FC236}">
                <a16:creationId xmlns:a16="http://schemas.microsoft.com/office/drawing/2014/main" id="{66990203-19C7-D7F5-0075-BBCCDC834FB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21561" y="1347335"/>
            <a:ext cx="8705969" cy="502926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4585" name="Picture 2458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4587" name="Picture 2458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4589" name="Oval 2458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24591" name="Picture 2459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4593" name="Picture 2459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595" name="Rectangle 2459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24597" name="Rectangle 2459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CBFB4423-99E0-ED90-A944-22D4C0921155}"/>
              </a:ext>
            </a:extLst>
          </p:cNvPr>
          <p:cNvSpPr>
            <a:spLocks noGrp="1" noChangeArrowheads="1"/>
          </p:cNvSpPr>
          <p:nvPr>
            <p:ph type="title" idx="4294967295"/>
          </p:nvPr>
        </p:nvSpPr>
        <p:spPr>
          <a:xfrm>
            <a:off x="486697" y="629266"/>
            <a:ext cx="4641143" cy="1622321"/>
          </a:xfrm>
        </p:spPr>
        <p:txBody>
          <a:bodyPr vert="horz" lIns="91440" tIns="45720" rIns="91440" bIns="45720" rtlCol="0" anchor="t" anchorCtr="1">
            <a:normAutofit/>
          </a:bodyPr>
          <a:lstStyle/>
          <a:p>
            <a:pPr fontAlgn="auto">
              <a:lnSpc>
                <a:spcPct val="90000"/>
              </a:lnSpc>
              <a:spcAft>
                <a:spcPts val="0"/>
              </a:spcAft>
              <a:defRPr/>
            </a:pPr>
            <a:r>
              <a:rPr lang="en-US" sz="3600">
                <a:solidFill>
                  <a:srgbClr val="EBEBEB"/>
                </a:solidFill>
                <a:effectLst>
                  <a:outerShdw blurRad="38100" dist="38100" dir="2700000" algn="tl">
                    <a:srgbClr val="000000"/>
                  </a:outerShdw>
                </a:effectLst>
              </a:rPr>
              <a:t>Timetable – first week – Monday - Anatomy</a:t>
            </a:r>
          </a:p>
        </p:txBody>
      </p:sp>
      <p:sp>
        <p:nvSpPr>
          <p:cNvPr id="4099" name="Rectangle 3">
            <a:extLst>
              <a:ext uri="{FF2B5EF4-FFF2-40B4-BE49-F238E27FC236}">
                <a16:creationId xmlns:a16="http://schemas.microsoft.com/office/drawing/2014/main" id="{89DD9755-B966-121E-507D-0415836D5153}"/>
              </a:ext>
            </a:extLst>
          </p:cNvPr>
          <p:cNvSpPr>
            <a:spLocks noGrp="1" noChangeArrowheads="1"/>
          </p:cNvSpPr>
          <p:nvPr>
            <p:ph type="body" sz="half" idx="4294967295"/>
          </p:nvPr>
        </p:nvSpPr>
        <p:spPr>
          <a:xfrm>
            <a:off x="342924" y="2251495"/>
            <a:ext cx="4784915" cy="3972324"/>
          </a:xfrm>
        </p:spPr>
        <p:txBody>
          <a:bodyPr vert="horz" lIns="91440" tIns="45720" rIns="91440" bIns="45720" rtlCol="0">
            <a:normAutofit/>
          </a:bodyPr>
          <a:lstStyle/>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900" dirty="0">
              <a:solidFill>
                <a:srgbClr val="FFFFFF"/>
              </a:solidFill>
              <a:effectLst>
                <a:outerShdw blurRad="38100" dist="38100" dir="2700000" algn="tl">
                  <a:srgbClr val="C0C0C0"/>
                </a:outerShdw>
              </a:effectLst>
            </a:endParaRPr>
          </a:p>
          <a:p>
            <a:pPr marL="342906" indent="-342906" fontAlgn="auto">
              <a:lnSpc>
                <a:spcPct val="90000"/>
              </a:lnSpc>
              <a:spcAft>
                <a:spcPts val="0"/>
              </a:spcAft>
              <a:buClr>
                <a:schemeClr val="bg2">
                  <a:lumMod val="40000"/>
                  <a:lumOff val="60000"/>
                </a:schemeClr>
              </a:buClr>
              <a:buFont typeface="Wingdings 3" charset="2"/>
              <a:buChar char=""/>
              <a:defRPr/>
            </a:pPr>
            <a:r>
              <a:rPr lang="en-US" altLang="hu-HU" sz="900" dirty="0">
                <a:solidFill>
                  <a:srgbClr val="FFFFFF"/>
                </a:solidFill>
                <a:effectLst>
                  <a:outerShdw blurRad="38100" dist="38100" dir="2700000" algn="tl">
                    <a:srgbClr val="C0C0C0"/>
                  </a:outerShdw>
                </a:effectLst>
              </a:rPr>
              <a:t>Monday: </a:t>
            </a:r>
          </a:p>
          <a:p>
            <a:pPr marL="180975"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English extra lecture: 4-5.00 PM </a:t>
            </a:r>
          </a:p>
          <a:p>
            <a:pPr marL="180975"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English Equine plenary: 5-6.00 PM </a:t>
            </a:r>
          </a:p>
          <a:p>
            <a:pPr marL="180975"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both in the Aula Maxima, Bldg. G</a:t>
            </a:r>
            <a:endParaRPr lang="hu-HU" sz="900" dirty="0">
              <a:solidFill>
                <a:srgbClr val="FFFFFF"/>
              </a:solidFill>
            </a:endParaRPr>
          </a:p>
          <a:p>
            <a:pPr marL="180975" indent="0" fontAlgn="auto">
              <a:lnSpc>
                <a:spcPct val="90000"/>
              </a:lnSpc>
              <a:spcAft>
                <a:spcPts val="0"/>
              </a:spcAft>
              <a:buClr>
                <a:schemeClr val="bg2">
                  <a:lumMod val="40000"/>
                  <a:lumOff val="60000"/>
                </a:schemeClr>
              </a:buClr>
              <a:buFont typeface="Wingdings 3" charset="2"/>
              <a:buChar char=""/>
              <a:defRPr/>
            </a:pPr>
            <a:r>
              <a:rPr lang="hu-HU" sz="900" dirty="0">
                <a:solidFill>
                  <a:srgbClr val="FFFFFF"/>
                </a:solidFill>
              </a:rPr>
              <a:t>1st </a:t>
            </a:r>
            <a:r>
              <a:rPr lang="hu-HU" sz="900" dirty="0" err="1">
                <a:solidFill>
                  <a:srgbClr val="FFFFFF"/>
                </a:solidFill>
              </a:rPr>
              <a:t>group</a:t>
            </a:r>
            <a:r>
              <a:rPr lang="hu-HU" sz="900" dirty="0">
                <a:solidFill>
                  <a:srgbClr val="FFFFFF"/>
                </a:solidFill>
              </a:rPr>
              <a:t> </a:t>
            </a:r>
            <a:r>
              <a:rPr lang="hu-HU" sz="900" dirty="0" err="1">
                <a:solidFill>
                  <a:srgbClr val="FFFFFF"/>
                </a:solidFill>
              </a:rPr>
              <a:t>Hungarian</a:t>
            </a:r>
            <a:r>
              <a:rPr lang="hu-HU" sz="900" dirty="0">
                <a:solidFill>
                  <a:srgbClr val="FFFFFF"/>
                </a:solidFill>
              </a:rPr>
              <a:t> </a:t>
            </a:r>
            <a:r>
              <a:rPr lang="hu-HU" sz="900" dirty="0" err="1">
                <a:solidFill>
                  <a:srgbClr val="FFFFFF"/>
                </a:solidFill>
              </a:rPr>
              <a:t>lab</a:t>
            </a:r>
            <a:r>
              <a:rPr lang="hu-HU" sz="900" dirty="0">
                <a:solidFill>
                  <a:srgbClr val="FFFFFF"/>
                </a:solidFill>
              </a:rPr>
              <a:t> =&gt; </a:t>
            </a:r>
            <a:r>
              <a:rPr lang="hu-HU" sz="900" dirty="0" err="1">
                <a:solidFill>
                  <a:srgbClr val="FFFFFF"/>
                </a:solidFill>
              </a:rPr>
              <a:t>Friday</a:t>
            </a:r>
            <a:r>
              <a:rPr lang="hu-HU" sz="900" dirty="0">
                <a:solidFill>
                  <a:srgbClr val="FFFFFF"/>
                </a:solidFill>
              </a:rPr>
              <a:t> 12.15 </a:t>
            </a:r>
            <a:endParaRPr lang="en-US" sz="900" dirty="0">
              <a:solidFill>
                <a:srgbClr val="FFFFFF"/>
              </a:solidFill>
            </a:endParaRPr>
          </a:p>
          <a:p>
            <a:pPr marL="0" indent="0" fontAlgn="auto">
              <a:lnSpc>
                <a:spcPct val="90000"/>
              </a:lnSpc>
              <a:spcAft>
                <a:spcPts val="0"/>
              </a:spcAft>
              <a:buClr>
                <a:schemeClr val="bg2">
                  <a:lumMod val="40000"/>
                  <a:lumOff val="60000"/>
                </a:schemeClr>
              </a:buClr>
              <a:buNone/>
              <a:defRPr/>
            </a:pPr>
            <a:endParaRPr lang="en-US" sz="900" dirty="0">
              <a:solidFill>
                <a:srgbClr val="FFFFFF"/>
              </a:solidFill>
            </a:endParaRPr>
          </a:p>
          <a:p>
            <a:pPr marL="0"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Later on during the week:</a:t>
            </a:r>
          </a:p>
          <a:p>
            <a:pPr marL="0"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Tuesday: </a:t>
            </a:r>
            <a:r>
              <a:rPr lang="hu-HU" sz="900" dirty="0">
                <a:solidFill>
                  <a:srgbClr val="FFFFFF"/>
                </a:solidFill>
              </a:rPr>
              <a:t>NO </a:t>
            </a:r>
            <a:r>
              <a:rPr lang="en-US" sz="900" dirty="0">
                <a:solidFill>
                  <a:srgbClr val="FFFFFF"/>
                </a:solidFill>
              </a:rPr>
              <a:t>Anatomy lecture </a:t>
            </a:r>
          </a:p>
          <a:p>
            <a:pPr marL="180975" indent="-180975"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Wednesday-Thursday-Friday: regular Anatomy 1 </a:t>
            </a:r>
            <a:r>
              <a:rPr lang="en-US" sz="900" dirty="0" err="1">
                <a:solidFill>
                  <a:srgbClr val="FFFFFF"/>
                </a:solidFill>
              </a:rPr>
              <a:t>practicals</a:t>
            </a:r>
            <a:r>
              <a:rPr lang="en-US" sz="900" dirty="0">
                <a:solidFill>
                  <a:srgbClr val="FFFFFF"/>
                </a:solidFill>
              </a:rPr>
              <a:t> (dissection) will be held in the </a:t>
            </a:r>
          </a:p>
          <a:p>
            <a:pPr marL="0"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first week also! Building E1, </a:t>
            </a:r>
            <a:r>
              <a:rPr lang="en-US" sz="900" dirty="0" err="1">
                <a:solidFill>
                  <a:srgbClr val="FFFFFF"/>
                </a:solidFill>
              </a:rPr>
              <a:t>groundfloor</a:t>
            </a:r>
            <a:r>
              <a:rPr lang="en-US" sz="900" dirty="0">
                <a:solidFill>
                  <a:srgbClr val="FFFFFF"/>
                </a:solidFill>
              </a:rPr>
              <a:t>, Dissection hall</a:t>
            </a:r>
          </a:p>
          <a:p>
            <a:pPr marL="342906" indent="-342906"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(Anatomy 3 </a:t>
            </a:r>
            <a:r>
              <a:rPr lang="en-US" sz="900" dirty="0" err="1">
                <a:solidFill>
                  <a:srgbClr val="FFFFFF"/>
                </a:solidFill>
              </a:rPr>
              <a:t>practicals</a:t>
            </a:r>
            <a:r>
              <a:rPr lang="en-US" sz="900" dirty="0">
                <a:solidFill>
                  <a:srgbClr val="FFFFFF"/>
                </a:solidFill>
              </a:rPr>
              <a:t> for 2 in 1 students are NOT held during the 1st week)</a:t>
            </a:r>
            <a:r>
              <a:rPr lang="en-US" altLang="hu-HU" sz="900" dirty="0">
                <a:solidFill>
                  <a:srgbClr val="FFFFFF"/>
                </a:solidFill>
                <a:effectLst>
                  <a:outerShdw blurRad="38100" dist="38100" dir="2700000" algn="tl">
                    <a:srgbClr val="C0C0C0"/>
                  </a:outerShdw>
                </a:effectLst>
                <a:sym typeface="Wingdings" pitchFamily="2" charset="2"/>
              </a:rPr>
              <a:t>	</a:t>
            </a:r>
          </a:p>
          <a:p>
            <a:pPr marL="342906" indent="-342906" fontAlgn="auto">
              <a:lnSpc>
                <a:spcPct val="90000"/>
              </a:lnSpc>
              <a:spcAft>
                <a:spcPts val="0"/>
              </a:spcAft>
              <a:buClr>
                <a:schemeClr val="bg2">
                  <a:lumMod val="40000"/>
                  <a:lumOff val="60000"/>
                </a:schemeClr>
              </a:buClr>
              <a:buFont typeface="Wingdings 3" charset="2"/>
              <a:buChar char=""/>
              <a:defRPr/>
            </a:pPr>
            <a:r>
              <a:rPr lang="en-US" altLang="hu-HU" sz="900" dirty="0">
                <a:solidFill>
                  <a:srgbClr val="FFFFFF"/>
                </a:solidFill>
                <a:effectLst>
                  <a:outerShdw blurRad="38100" dist="38100" dir="2700000" algn="tl">
                    <a:srgbClr val="C0C0C0"/>
                  </a:outerShdw>
                </a:effectLst>
                <a:sym typeface="Wingdings" pitchFamily="2" charset="2"/>
              </a:rPr>
              <a:t>Anatomy: exam on the dissection room and exam regulations </a:t>
            </a:r>
          </a:p>
          <a:p>
            <a:pPr marL="342906" indent="-342906" fontAlgn="auto">
              <a:lnSpc>
                <a:spcPct val="90000"/>
              </a:lnSpc>
              <a:spcAft>
                <a:spcPts val="0"/>
              </a:spcAft>
              <a:buClr>
                <a:schemeClr val="bg2">
                  <a:lumMod val="40000"/>
                  <a:lumOff val="60000"/>
                </a:schemeClr>
              </a:buClr>
              <a:buFont typeface="Wingdings 3" charset="2"/>
              <a:buChar char=""/>
              <a:defRPr/>
            </a:pPr>
            <a:r>
              <a:rPr lang="en-US" altLang="hu-HU" sz="900" dirty="0">
                <a:solidFill>
                  <a:srgbClr val="FFFFFF"/>
                </a:solidFill>
                <a:effectLst>
                  <a:outerShdw blurRad="38100" dist="38100" dir="2700000" algn="tl">
                    <a:srgbClr val="C0C0C0"/>
                  </a:outerShdw>
                </a:effectLst>
                <a:sym typeface="Wingdings" pitchFamily="2" charset="2"/>
              </a:rPr>
              <a:t>(material available in </a:t>
            </a:r>
            <a:r>
              <a:rPr lang="en-US" altLang="hu-HU" sz="900" dirty="0" err="1">
                <a:solidFill>
                  <a:srgbClr val="FFFFFF"/>
                </a:solidFill>
                <a:effectLst>
                  <a:outerShdw blurRad="38100" dist="38100" dir="2700000" algn="tl">
                    <a:srgbClr val="C0C0C0"/>
                  </a:outerShdw>
                </a:effectLst>
                <a:sym typeface="Wingdings" pitchFamily="2" charset="2"/>
              </a:rPr>
              <a:t>moodle</a:t>
            </a:r>
            <a:r>
              <a:rPr lang="en-US" altLang="hu-HU" sz="900" dirty="0">
                <a:solidFill>
                  <a:srgbClr val="FFFFFF"/>
                </a:solidFill>
                <a:effectLst>
                  <a:outerShdw blurRad="38100" dist="38100" dir="2700000" algn="tl">
                    <a:srgbClr val="C0C0C0"/>
                  </a:outerShdw>
                </a:effectLst>
                <a:sym typeface="Wingdings" pitchFamily="2" charset="2"/>
              </a:rPr>
              <a:t>) will be required!</a:t>
            </a:r>
            <a:endParaRPr lang="hu-HU" altLang="hu-HU" sz="9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r>
              <a:rPr lang="hu-HU" altLang="hu-HU" sz="900" dirty="0" err="1">
                <a:solidFill>
                  <a:srgbClr val="FFFFFF"/>
                </a:solidFill>
                <a:effectLst>
                  <a:outerShdw blurRad="38100" dist="38100" dir="2700000" algn="tl">
                    <a:srgbClr val="C0C0C0"/>
                  </a:outerShdw>
                </a:effectLst>
                <a:sym typeface="Wingdings" pitchFamily="2" charset="2"/>
              </a:rPr>
              <a:t>Deadline</a:t>
            </a:r>
            <a:r>
              <a:rPr lang="hu-HU" altLang="hu-HU" sz="900" dirty="0">
                <a:solidFill>
                  <a:srgbClr val="FFFFFF"/>
                </a:solidFill>
                <a:effectLst>
                  <a:outerShdw blurRad="38100" dist="38100" dir="2700000" algn="tl">
                    <a:srgbClr val="C0C0C0"/>
                  </a:outerShdw>
                </a:effectLst>
                <a:sym typeface="Wingdings" pitchFamily="2" charset="2"/>
              </a:rPr>
              <a:t>: 09th </a:t>
            </a:r>
            <a:r>
              <a:rPr lang="hu-HU" altLang="hu-HU" sz="900" dirty="0" err="1">
                <a:solidFill>
                  <a:srgbClr val="FFFFFF"/>
                </a:solidFill>
                <a:effectLst>
                  <a:outerShdw blurRad="38100" dist="38100" dir="2700000" algn="tl">
                    <a:srgbClr val="C0C0C0"/>
                  </a:outerShdw>
                </a:effectLst>
                <a:sym typeface="Wingdings" pitchFamily="2" charset="2"/>
              </a:rPr>
              <a:t>September</a:t>
            </a:r>
            <a:r>
              <a:rPr lang="hu-HU" altLang="hu-HU" sz="900" dirty="0">
                <a:solidFill>
                  <a:srgbClr val="FFFFFF"/>
                </a:solidFill>
                <a:effectLst>
                  <a:outerShdw blurRad="38100" dist="38100" dir="2700000" algn="tl">
                    <a:srgbClr val="C0C0C0"/>
                  </a:outerShdw>
                </a:effectLst>
                <a:sym typeface="Wingdings" pitchFamily="2" charset="2"/>
              </a:rPr>
              <a:t> 8:00</a:t>
            </a:r>
            <a:endParaRPr lang="en-US" altLang="hu-HU" sz="9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742962" lvl="1" indent="-285755"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742962" lvl="1" indent="-285755"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p:txBody>
      </p:sp>
      <p:sp>
        <p:nvSpPr>
          <p:cNvPr id="2459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8" name="Rectangle 10">
            <a:extLst>
              <a:ext uri="{FF2B5EF4-FFF2-40B4-BE49-F238E27FC236}">
                <a16:creationId xmlns:a16="http://schemas.microsoft.com/office/drawing/2014/main" id="{F90F150D-DE42-B0A7-F42B-51754F5CEF7F}"/>
              </a:ext>
            </a:extLst>
          </p:cNvPr>
          <p:cNvSpPr>
            <a:spLocks noGrp="1" noChangeArrowheads="1"/>
          </p:cNvSpPr>
          <p:nvPr>
            <p:ph type="title" idx="4294967295"/>
          </p:nvPr>
        </p:nvSpPr>
        <p:spPr>
          <a:xfrm>
            <a:off x="-762000" y="293269"/>
            <a:ext cx="8229600" cy="6290094"/>
          </a:xfrm>
        </p:spPr>
        <p:txBody>
          <a:bodyPr rtlCol="0" anchorCtr="1">
            <a:noAutofit/>
          </a:bodyPr>
          <a:lstStyle/>
          <a:p>
            <a:pPr defTabSz="457207" fontAlgn="auto">
              <a:spcAft>
                <a:spcPts val="0"/>
              </a:spcAft>
              <a:defRPr/>
            </a:pPr>
            <a:r>
              <a:rPr lang="hu-HU" sz="3200" kern="0" dirty="0" err="1">
                <a:effectLst>
                  <a:outerShdw blurRad="38100" dist="38100" dir="2700000" algn="tl">
                    <a:srgbClr val="000000"/>
                  </a:outerShdw>
                </a:effectLst>
              </a:rPr>
              <a:t>Timetable</a:t>
            </a:r>
            <a:r>
              <a:rPr lang="hu-HU" sz="3200" kern="0" dirty="0">
                <a:effectLst>
                  <a:outerShdw blurRad="38100" dist="38100" dir="2700000" algn="tl">
                    <a:srgbClr val="000000"/>
                  </a:outerShdw>
                </a:effectLst>
              </a:rPr>
              <a:t> - </a:t>
            </a:r>
            <a:r>
              <a:rPr lang="hu-HU" sz="3200" kern="0" dirty="0" err="1">
                <a:effectLst>
                  <a:outerShdw blurRad="38100" dist="38100" dir="2700000" algn="tl">
                    <a:srgbClr val="000000"/>
                  </a:outerShdw>
                </a:effectLst>
              </a:rPr>
              <a:t>Monday</a:t>
            </a:r>
            <a:br>
              <a:rPr lang="hu-HU" sz="3200" kern="0" dirty="0">
                <a:effectLst>
                  <a:outerShdw blurRad="38100" dist="38100" dir="2700000" algn="tl">
                    <a:srgbClr val="000000"/>
                  </a:outerShdw>
                </a:effectLst>
              </a:rPr>
            </a:br>
            <a:br>
              <a:rPr lang="hu-HU" sz="3200" kern="0" dirty="0">
                <a:effectLst>
                  <a:outerShdw blurRad="38100" dist="38100" dir="2700000" algn="tl">
                    <a:srgbClr val="000000"/>
                  </a:outerShdw>
                </a:effectLst>
              </a:rPr>
            </a:br>
            <a:r>
              <a:rPr lang="hu-HU" sz="3200" kern="0" dirty="0" err="1">
                <a:effectLst>
                  <a:outerShdw blurRad="38100" dist="38100" dir="2700000" algn="tl">
                    <a:srgbClr val="000000"/>
                  </a:outerShdw>
                </a:effectLst>
                <a:ea typeface="+mj-lt"/>
                <a:cs typeface="+mj-lt"/>
              </a:rPr>
              <a:t>Anatomy</a:t>
            </a:r>
            <a:r>
              <a:rPr lang="hu-HU" sz="3200" kern="0" dirty="0">
                <a:effectLst>
                  <a:outerShdw blurRad="38100" dist="38100" dir="2700000" algn="tl">
                    <a:srgbClr val="000000"/>
                  </a:outerShdw>
                </a:effectLst>
                <a:ea typeface="+mj-lt"/>
                <a:cs typeface="+mj-lt"/>
              </a:rPr>
              <a:t> </a:t>
            </a:r>
            <a:r>
              <a:rPr lang="hu-HU" sz="3200" kern="0" dirty="0" err="1">
                <a:effectLst>
                  <a:outerShdw blurRad="38100" dist="38100" dir="2700000" algn="tl">
                    <a:srgbClr val="000000"/>
                  </a:outerShdw>
                </a:effectLst>
                <a:ea typeface="+mj-lt"/>
                <a:cs typeface="+mj-lt"/>
              </a:rPr>
              <a:t>Lecture</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Assembly Hall</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16.00--17.00 </a:t>
            </a:r>
            <a:r>
              <a:rPr lang="hu-HU" sz="3200" kern="0" dirty="0" err="1">
                <a:effectLst>
                  <a:outerShdw blurRad="38100" dist="38100" dir="2700000" algn="tl">
                    <a:srgbClr val="000000"/>
                  </a:outerShdw>
                </a:effectLst>
                <a:ea typeface="+mj-lt"/>
                <a:cs typeface="+mj-lt"/>
              </a:rPr>
              <a:t>by</a:t>
            </a:r>
            <a:r>
              <a:rPr lang="hu-HU" sz="3200" kern="0" dirty="0">
                <a:effectLst>
                  <a:outerShdw blurRad="38100" dist="38100" dir="2700000" algn="tl">
                    <a:srgbClr val="000000"/>
                  </a:outerShdw>
                </a:effectLst>
                <a:ea typeface="+mj-lt"/>
                <a:cs typeface="+mj-lt"/>
              </a:rPr>
              <a:t> László </a:t>
            </a:r>
            <a:r>
              <a:rPr lang="hu-HU" sz="3200" kern="0" dirty="0" err="1">
                <a:effectLst>
                  <a:outerShdw blurRad="38100" dist="38100" dir="2700000" algn="tl">
                    <a:srgbClr val="000000"/>
                  </a:outerShdw>
                </a:effectLst>
                <a:ea typeface="+mj-lt"/>
                <a:cs typeface="+mj-lt"/>
              </a:rPr>
              <a:t>Reinitz</a:t>
            </a:r>
            <a:br>
              <a:rPr lang="hu-HU" sz="3200" kern="0" dirty="0">
                <a:effectLst>
                  <a:outerShdw blurRad="38100" dist="38100" dir="2700000" algn="tl">
                    <a:srgbClr val="000000"/>
                  </a:outerShdw>
                </a:effectLst>
                <a:ea typeface="+mj-lt"/>
                <a:cs typeface="+mj-lt"/>
              </a:rPr>
            </a:br>
            <a:br>
              <a:rPr lang="hu-HU" sz="3200" kern="0" dirty="0">
                <a:effectLst>
                  <a:outerShdw blurRad="38100" dist="38100" dir="2700000" algn="tl">
                    <a:srgbClr val="000000"/>
                  </a:outerShdw>
                </a:effectLst>
                <a:ea typeface="+mj-lt"/>
                <a:cs typeface="+mj-lt"/>
              </a:rPr>
            </a:br>
            <a:r>
              <a:rPr lang="hu-HU" sz="3200" kern="0" dirty="0" err="1">
                <a:effectLst>
                  <a:outerShdw blurRad="38100" dist="38100" dir="2700000" algn="tl">
                    <a:srgbClr val="000000"/>
                  </a:outerShdw>
                </a:effectLst>
                <a:ea typeface="+mj-lt"/>
                <a:cs typeface="+mj-lt"/>
              </a:rPr>
              <a:t>Horse</a:t>
            </a:r>
            <a:r>
              <a:rPr lang="hu-HU" sz="3200" kern="0" dirty="0">
                <a:effectLst>
                  <a:outerShdw blurRad="38100" dist="38100" dir="2700000" algn="tl">
                    <a:srgbClr val="000000"/>
                  </a:outerShdw>
                </a:effectLst>
                <a:ea typeface="+mj-lt"/>
                <a:cs typeface="+mj-lt"/>
              </a:rPr>
              <a:t> </a:t>
            </a:r>
            <a:r>
              <a:rPr lang="hu-HU" sz="3200" kern="0" dirty="0" err="1">
                <a:effectLst>
                  <a:outerShdw blurRad="38100" dist="38100" dir="2700000" algn="tl">
                    <a:srgbClr val="000000"/>
                  </a:outerShdw>
                </a:effectLst>
                <a:ea typeface="+mj-lt"/>
                <a:cs typeface="+mj-lt"/>
              </a:rPr>
              <a:t>demonstartion</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Assembly Hall</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17.00-18.00 </a:t>
            </a:r>
            <a:r>
              <a:rPr lang="hu-HU" sz="3200" kern="0" dirty="0" err="1">
                <a:effectLst>
                  <a:outerShdw blurRad="38100" dist="38100" dir="2700000" algn="tl">
                    <a:srgbClr val="000000"/>
                  </a:outerShdw>
                </a:effectLst>
                <a:ea typeface="+mj-lt"/>
                <a:cs typeface="+mj-lt"/>
              </a:rPr>
              <a:t>by</a:t>
            </a:r>
            <a:r>
              <a:rPr lang="hu-HU" sz="3200" kern="0" dirty="0">
                <a:effectLst>
                  <a:outerShdw blurRad="38100" dist="38100" dir="2700000" algn="tl">
                    <a:srgbClr val="000000"/>
                  </a:outerShdw>
                </a:effectLst>
                <a:ea typeface="+mj-lt"/>
                <a:cs typeface="+mj-lt"/>
              </a:rPr>
              <a:t> Mátyás </a:t>
            </a:r>
            <a:r>
              <a:rPr lang="hu-HU" sz="3200" kern="0" dirty="0" err="1">
                <a:effectLst>
                  <a:outerShdw blurRad="38100" dist="38100" dir="2700000" algn="tl">
                    <a:srgbClr val="000000"/>
                  </a:outerShdw>
                </a:effectLst>
                <a:ea typeface="+mj-lt"/>
                <a:cs typeface="+mj-lt"/>
              </a:rPr>
              <a:t>Kapiller</a:t>
            </a:r>
          </a:p>
        </p:txBody>
      </p:sp>
      <p:sp>
        <p:nvSpPr>
          <p:cNvPr id="78859" name="Rectangle 11">
            <a:extLst>
              <a:ext uri="{FF2B5EF4-FFF2-40B4-BE49-F238E27FC236}">
                <a16:creationId xmlns:a16="http://schemas.microsoft.com/office/drawing/2014/main" id="{271DD62F-6504-0F14-4B72-14D042B0405F}"/>
              </a:ext>
            </a:extLst>
          </p:cNvPr>
          <p:cNvSpPr>
            <a:spLocks noGrp="1" noChangeArrowheads="1"/>
          </p:cNvSpPr>
          <p:nvPr>
            <p:ph type="body" sz="half" idx="4294967295"/>
          </p:nvPr>
        </p:nvSpPr>
        <p:spPr>
          <a:xfrm>
            <a:off x="381000" y="1524000"/>
            <a:ext cx="3657600" cy="5059363"/>
          </a:xfrm>
        </p:spPr>
        <p:txBody>
          <a:bodyPr rtlCol="0">
            <a:normAutofit/>
          </a:bodyPr>
          <a:lstStyle/>
          <a:p>
            <a:pPr defTabSz="457207" fontAlgn="auto">
              <a:lnSpc>
                <a:spcPct val="80000"/>
              </a:lnSpc>
              <a:spcAft>
                <a:spcPts val="0"/>
              </a:spcAft>
              <a:buClr>
                <a:schemeClr val="bg2">
                  <a:lumMod val="40000"/>
                  <a:lumOff val="60000"/>
                </a:schemeClr>
              </a:buClr>
              <a:buFontTx/>
              <a:buNone/>
              <a:defRPr/>
            </a:pPr>
            <a:endParaRPr lang="hu-HU" altLang="hu-HU" sz="2400" dirty="0">
              <a:effectLst>
                <a:outerShdw blurRad="38100" dist="38100" dir="2700000" algn="tl">
                  <a:srgbClr val="C0C0C0"/>
                </a:outerShdw>
              </a:effectLst>
            </a:endParaRPr>
          </a:p>
          <a:p>
            <a:pPr marL="0" indent="0" defTabSz="457207" fontAlgn="auto">
              <a:lnSpc>
                <a:spcPct val="80000"/>
              </a:lnSpc>
              <a:spcAft>
                <a:spcPts val="0"/>
              </a:spcAft>
              <a:buClr>
                <a:schemeClr val="bg2">
                  <a:lumMod val="40000"/>
                  <a:lumOff val="60000"/>
                </a:schemeClr>
              </a:buClr>
              <a:buFontTx/>
              <a:buNone/>
              <a:defRPr/>
            </a:pPr>
            <a:endParaRPr lang="hu-HU" altLang="hu-HU" sz="2400" b="1" dirty="0">
              <a:solidFill>
                <a:srgbClr val="FF0000"/>
              </a:solidFill>
              <a:effectLst>
                <a:outerShdw blurRad="38100" dist="38100" dir="2700000" algn="tl">
                  <a:srgbClr val="C0C0C0"/>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5">
            <a:extLst>
              <a:ext uri="{FF2B5EF4-FFF2-40B4-BE49-F238E27FC236}">
                <a16:creationId xmlns:a16="http://schemas.microsoft.com/office/drawing/2014/main" id="{3252C972-0E52-923B-A904-F9E67254EA0C}"/>
              </a:ext>
            </a:extLst>
          </p:cNvPr>
          <p:cNvSpPr>
            <a:spLocks noGrp="1" noChangeArrowheads="1"/>
          </p:cNvSpPr>
          <p:nvPr>
            <p:ph type="title"/>
          </p:nvPr>
        </p:nvSpPr>
        <p:spPr>
          <a:xfrm>
            <a:off x="457200" y="1295400"/>
            <a:ext cx="8229600" cy="3124200"/>
          </a:xfrm>
        </p:spPr>
        <p:txBody>
          <a:bodyPr/>
          <a:lstStyle/>
          <a:p>
            <a:r>
              <a:rPr lang="hu-HU" altLang="hu-HU" sz="1800" b="1" dirty="0" err="1"/>
              <a:t>Our</a:t>
            </a:r>
            <a:r>
              <a:rPr lang="hu-HU" altLang="hu-HU" sz="1800" b="1" dirty="0"/>
              <a:t> website:</a:t>
            </a:r>
            <a:r>
              <a:rPr lang="hu-HU" altLang="hu-HU" sz="1800" dirty="0"/>
              <a:t> Education&gt; </a:t>
            </a:r>
            <a:r>
              <a:rPr lang="hu-HU" altLang="hu-HU" sz="1800" dirty="0" err="1"/>
              <a:t>Students</a:t>
            </a:r>
            <a:r>
              <a:rPr lang="hu-HU" altLang="hu-HU" sz="1800" dirty="0"/>
              <a:t>’ </a:t>
            </a:r>
            <a:r>
              <a:rPr lang="hu-HU" altLang="hu-HU" sz="1800" dirty="0" err="1"/>
              <a:t>secretariat</a:t>
            </a:r>
            <a:br>
              <a:rPr lang="hu-HU" altLang="hu-HU" sz="1800" dirty="0"/>
            </a:br>
            <a:br>
              <a:rPr lang="hu-HU" altLang="hu-HU" sz="1800" dirty="0"/>
            </a:br>
            <a:r>
              <a:rPr lang="hu-HU" altLang="hu-HU" sz="1800" dirty="0"/>
              <a:t>https://univet.hu/en/education/students-secretariat/</a:t>
            </a:r>
            <a:br>
              <a:rPr lang="hu-HU" altLang="hu-HU" sz="1800" dirty="0"/>
            </a:br>
            <a:br>
              <a:rPr lang="hu-HU" altLang="hu-HU" sz="1800" u="sng" dirty="0">
                <a:latin typeface="Aptos" panose="020B0004020202020204" pitchFamily="34" charset="0"/>
              </a:rPr>
            </a:br>
            <a:r>
              <a:rPr lang="hu-HU" altLang="hu-HU" sz="2000" u="sng" dirty="0" err="1">
                <a:latin typeface="Aptos" panose="020B0004020202020204" pitchFamily="34" charset="0"/>
              </a:rPr>
              <a:t>Calendar</a:t>
            </a:r>
            <a:r>
              <a:rPr lang="hu-HU" altLang="hu-HU" sz="2000" u="sng" dirty="0">
                <a:latin typeface="Aptos" panose="020B0004020202020204" pitchFamily="34" charset="0"/>
              </a:rPr>
              <a:t>, </a:t>
            </a:r>
            <a:r>
              <a:rPr lang="hu-HU" altLang="hu-HU" sz="2000" u="sng" dirty="0" err="1">
                <a:latin typeface="Aptos" panose="020B0004020202020204" pitchFamily="34" charset="0"/>
              </a:rPr>
              <a:t>r</a:t>
            </a:r>
            <a:r>
              <a:rPr lang="hu-HU" altLang="hu-HU" sz="2000" dirty="0" err="1">
                <a:latin typeface="Aptos" panose="020B0004020202020204" pitchFamily="34" charset="0"/>
              </a:rPr>
              <a:t>egulations</a:t>
            </a:r>
            <a:r>
              <a:rPr lang="hu-HU" altLang="hu-HU" sz="2000" dirty="0">
                <a:latin typeface="Aptos" panose="020B0004020202020204" pitchFamily="34" charset="0"/>
              </a:rPr>
              <a:t>, </a:t>
            </a:r>
            <a:r>
              <a:rPr lang="hu-HU" altLang="hu-HU" sz="2000" dirty="0" err="1">
                <a:latin typeface="Aptos" panose="020B0004020202020204" pitchFamily="34" charset="0"/>
              </a:rPr>
              <a:t>general</a:t>
            </a:r>
            <a:r>
              <a:rPr lang="hu-HU" altLang="hu-HU" sz="2000" dirty="0">
                <a:latin typeface="Aptos" panose="020B0004020202020204" pitchFamily="34" charset="0"/>
              </a:rPr>
              <a:t>- and </a:t>
            </a:r>
            <a:r>
              <a:rPr lang="hu-HU" altLang="hu-HU" sz="2000" dirty="0" err="1">
                <a:latin typeface="Aptos" panose="020B0004020202020204" pitchFamily="34" charset="0"/>
              </a:rPr>
              <a:t>academic</a:t>
            </a:r>
            <a:r>
              <a:rPr lang="hu-HU" altLang="hu-HU" sz="2000" dirty="0">
                <a:latin typeface="Aptos" panose="020B0004020202020204" pitchFamily="34" charset="0"/>
              </a:rPr>
              <a:t> </a:t>
            </a:r>
            <a:r>
              <a:rPr lang="hu-HU" altLang="hu-HU" sz="2000" dirty="0" err="1">
                <a:latin typeface="Aptos" panose="020B0004020202020204" pitchFamily="34" charset="0"/>
              </a:rPr>
              <a:t>information</a:t>
            </a:r>
            <a:r>
              <a:rPr lang="hu-HU" altLang="hu-HU" sz="2000" dirty="0">
                <a:latin typeface="Aptos" panose="020B0004020202020204" pitchFamily="34" charset="0"/>
              </a:rPr>
              <a:t>, </a:t>
            </a:r>
            <a:r>
              <a:rPr lang="hu-HU" altLang="hu-HU" sz="2000" dirty="0" err="1">
                <a:latin typeface="Aptos" panose="020B0004020202020204" pitchFamily="34" charset="0"/>
              </a:rPr>
              <a:t>eg</a:t>
            </a:r>
            <a:r>
              <a:rPr lang="hu-HU" altLang="hu-HU" sz="2000" dirty="0">
                <a:latin typeface="Aptos" panose="020B0004020202020204" pitchFamily="34" charset="0"/>
              </a:rPr>
              <a:t>. </a:t>
            </a:r>
            <a:br>
              <a:rPr lang="hu-HU" altLang="hu-HU" sz="2000" dirty="0">
                <a:latin typeface="Aptos" panose="020B0004020202020204" pitchFamily="34" charset="0"/>
              </a:rPr>
            </a:br>
            <a:r>
              <a:rPr lang="hu-HU" altLang="hu-HU" sz="2000" dirty="0">
                <a:latin typeface="Aptos" panose="020B0004020202020204" pitchFamily="34" charset="0"/>
              </a:rPr>
              <a:t>- </a:t>
            </a:r>
            <a:r>
              <a:rPr lang="hu-HU" altLang="hu-HU" sz="2000" dirty="0" err="1">
                <a:latin typeface="Aptos" panose="020B0004020202020204" pitchFamily="34" charset="0"/>
              </a:rPr>
              <a:t>visa</a:t>
            </a:r>
            <a:r>
              <a:rPr lang="hu-HU" altLang="hu-HU" sz="2000" dirty="0">
                <a:latin typeface="Aptos" panose="020B0004020202020204" pitchFamily="34" charset="0"/>
              </a:rPr>
              <a:t> </a:t>
            </a:r>
            <a:r>
              <a:rPr lang="hu-HU" altLang="hu-HU" sz="2000" dirty="0" err="1">
                <a:latin typeface="Aptos" panose="020B0004020202020204" pitchFamily="34" charset="0"/>
              </a:rPr>
              <a:t>information</a:t>
            </a:r>
            <a:br>
              <a:rPr lang="hu-HU" altLang="hu-HU" sz="2000" dirty="0">
                <a:latin typeface="Aptos" panose="020B0004020202020204" pitchFamily="34" charset="0"/>
              </a:rPr>
            </a:br>
            <a:r>
              <a:rPr lang="hu-HU" altLang="hu-HU" sz="2000" dirty="0">
                <a:latin typeface="Aptos" panose="020B0004020202020204" pitchFamily="34" charset="0"/>
              </a:rPr>
              <a:t>- </a:t>
            </a:r>
            <a:r>
              <a:rPr lang="hu-HU" altLang="hu-HU" sz="2000" dirty="0" err="1">
                <a:latin typeface="Aptos" panose="020B0004020202020204" pitchFamily="34" charset="0"/>
              </a:rPr>
              <a:t>student</a:t>
            </a:r>
            <a:r>
              <a:rPr lang="hu-HU" altLang="hu-HU" sz="2000" dirty="0">
                <a:latin typeface="Aptos" panose="020B0004020202020204" pitchFamily="34" charset="0"/>
              </a:rPr>
              <a:t> </a:t>
            </a:r>
            <a:r>
              <a:rPr lang="hu-HU" altLang="hu-HU" sz="2000" dirty="0" err="1">
                <a:latin typeface="Aptos" panose="020B0004020202020204" pitchFamily="34" charset="0"/>
              </a:rPr>
              <a:t>card</a:t>
            </a:r>
            <a:r>
              <a:rPr lang="hu-HU" altLang="hu-HU" sz="2000" dirty="0">
                <a:latin typeface="Aptos" panose="020B0004020202020204" pitchFamily="34" charset="0"/>
              </a:rPr>
              <a:t> </a:t>
            </a:r>
            <a:r>
              <a:rPr lang="hu-HU" altLang="hu-HU" sz="2000" dirty="0" err="1">
                <a:latin typeface="Aptos" panose="020B0004020202020204" pitchFamily="34" charset="0"/>
              </a:rPr>
              <a:t>registartion</a:t>
            </a:r>
            <a:br>
              <a:rPr lang="hu-HU" altLang="hu-HU" sz="2000" dirty="0">
                <a:latin typeface="Aptos" panose="020B0004020202020204" pitchFamily="34" charset="0"/>
              </a:rPr>
            </a:br>
            <a:r>
              <a:rPr lang="hu-HU" altLang="hu-HU" sz="2000" dirty="0">
                <a:latin typeface="Aptos" panose="020B0004020202020204" pitchFamily="34" charset="0"/>
              </a:rPr>
              <a:t>- </a:t>
            </a:r>
            <a:r>
              <a:rPr lang="hu-HU" altLang="hu-HU" sz="2000" dirty="0" err="1">
                <a:latin typeface="Aptos" panose="020B0004020202020204" pitchFamily="34" charset="0"/>
              </a:rPr>
              <a:t>health</a:t>
            </a:r>
            <a:r>
              <a:rPr lang="hu-HU" altLang="hu-HU" sz="2000" dirty="0">
                <a:latin typeface="Aptos" panose="020B0004020202020204" pitchFamily="34" charset="0"/>
              </a:rPr>
              <a:t> </a:t>
            </a:r>
            <a:r>
              <a:rPr lang="hu-HU" altLang="hu-HU" sz="2000" dirty="0" err="1">
                <a:latin typeface="Aptos" panose="020B0004020202020204" pitchFamily="34" charset="0"/>
              </a:rPr>
              <a:t>insurance</a:t>
            </a:r>
            <a:br>
              <a:rPr lang="hu-HU" altLang="hu-HU" sz="2000" dirty="0">
                <a:latin typeface="Aptos" panose="020B0004020202020204" pitchFamily="34" charset="0"/>
              </a:rPr>
            </a:br>
            <a:r>
              <a:rPr lang="hu-HU" altLang="hu-HU" sz="2000" dirty="0">
                <a:latin typeface="Aptos Display" panose="020B0004020202020204" pitchFamily="34" charset="0"/>
              </a:rPr>
              <a:t> </a:t>
            </a:r>
            <a:endParaRPr lang="hu-HU" altLang="hu-HU"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a:extLst>
              <a:ext uri="{FF2B5EF4-FFF2-40B4-BE49-F238E27FC236}">
                <a16:creationId xmlns:a16="http://schemas.microsoft.com/office/drawing/2014/main" id="{2DD68724-8C12-BECE-AA30-0D2E8C9A9672}"/>
              </a:ext>
            </a:extLst>
          </p:cNvPr>
          <p:cNvSpPr txBox="1">
            <a:spLocks noChangeArrowheads="1"/>
          </p:cNvSpPr>
          <p:nvPr/>
        </p:nvSpPr>
        <p:spPr bwMode="auto">
          <a:xfrm>
            <a:off x="1812925" y="488950"/>
            <a:ext cx="49688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93191" name="Rectangle 7">
            <a:extLst>
              <a:ext uri="{FF2B5EF4-FFF2-40B4-BE49-F238E27FC236}">
                <a16:creationId xmlns:a16="http://schemas.microsoft.com/office/drawing/2014/main" id="{924315AA-D9B9-C922-DED2-19DCDA220AB7}"/>
              </a:ext>
            </a:extLst>
          </p:cNvPr>
          <p:cNvSpPr>
            <a:spLocks noGrp="1" noChangeArrowheads="1"/>
          </p:cNvSpPr>
          <p:nvPr>
            <p:ph type="title" idx="4294967295"/>
          </p:nvPr>
        </p:nvSpPr>
        <p:spPr>
          <a:xfrm>
            <a:off x="304800" y="151750"/>
            <a:ext cx="9220200" cy="2432050"/>
          </a:xfrm>
        </p:spPr>
        <p:txBody>
          <a:bodyPr rtlCol="0" anchorCtr="1">
            <a:noAutofit/>
          </a:bodyPr>
          <a:lstStyle/>
          <a:p>
            <a:pPr defTabSz="457207" fontAlgn="auto">
              <a:spcAft>
                <a:spcPts val="0"/>
              </a:spcAft>
              <a:defRPr/>
            </a:pPr>
            <a:r>
              <a:rPr lang="hu-HU" sz="2000" dirty="0" err="1">
                <a:effectLst>
                  <a:outerShdw blurRad="38100" dist="38100" dir="2700000" algn="tl">
                    <a:srgbClr val="000000"/>
                  </a:outerShdw>
                </a:effectLst>
              </a:rPr>
              <a:t>Lab-coats</a:t>
            </a:r>
            <a:r>
              <a:rPr lang="hu-HU" sz="2000" dirty="0">
                <a:effectLst>
                  <a:outerShdw blurRad="38100" dist="38100" dir="2700000" algn="tl">
                    <a:srgbClr val="000000"/>
                  </a:outerShdw>
                </a:effectLst>
              </a:rPr>
              <a:t> </a:t>
            </a:r>
            <a:r>
              <a:rPr lang="hu-HU" sz="2000" dirty="0" err="1">
                <a:effectLst>
                  <a:outerShdw blurRad="38100" dist="38100" dir="2700000" algn="tl">
                    <a:srgbClr val="000000"/>
                  </a:outerShdw>
                </a:effectLst>
              </a:rPr>
              <a:t>for</a:t>
            </a:r>
            <a:r>
              <a:rPr lang="hu-HU" sz="2000" dirty="0">
                <a:effectLst>
                  <a:outerShdw blurRad="38100" dist="38100" dir="2700000" algn="tl">
                    <a:srgbClr val="000000"/>
                  </a:outerShdw>
                </a:effectLst>
              </a:rPr>
              <a:t> </a:t>
            </a:r>
            <a:r>
              <a:rPr lang="hu-HU" sz="2000" dirty="0" err="1">
                <a:effectLst>
                  <a:outerShdw blurRad="38100" dist="38100" dir="2700000" algn="tl">
                    <a:srgbClr val="000000"/>
                  </a:outerShdw>
                </a:effectLst>
              </a:rPr>
              <a:t>Anatomy</a:t>
            </a:r>
            <a:r>
              <a:rPr lang="hu-HU" sz="2000" dirty="0">
                <a:effectLst>
                  <a:outerShdw blurRad="38100" dist="38100" dir="2700000" algn="tl">
                    <a:srgbClr val="000000"/>
                  </a:outerShdw>
                </a:effectLst>
              </a:rPr>
              <a:t> and </a:t>
            </a:r>
            <a:r>
              <a:rPr lang="hu-HU" sz="2000" dirty="0" err="1">
                <a:effectLst>
                  <a:outerShdw blurRad="38100" dist="38100" dir="2700000" algn="tl">
                    <a:srgbClr val="000000"/>
                  </a:outerShdw>
                </a:effectLst>
              </a:rPr>
              <a:t>Chemistry</a:t>
            </a:r>
            <a:br>
              <a:rPr lang="hu-HU" sz="2000" dirty="0">
                <a:effectLst>
                  <a:outerShdw blurRad="38100" dist="38100" dir="2700000" algn="tl">
                    <a:srgbClr val="000000"/>
                  </a:outerShdw>
                </a:effectLst>
              </a:rPr>
            </a:br>
            <a:br>
              <a:rPr lang="hu-HU" sz="2000" dirty="0">
                <a:effectLst>
                  <a:outerShdw blurRad="38100" dist="38100" dir="2700000" algn="tl">
                    <a:srgbClr val="000000"/>
                  </a:outerShdw>
                </a:effectLst>
              </a:rPr>
            </a:br>
            <a:r>
              <a:rPr lang="hu-HU" sz="2000" dirty="0">
                <a:effectLst>
                  <a:outerShdw blurRad="38100" dist="38100" dir="2700000" algn="tl">
                    <a:srgbClr val="000000"/>
                  </a:outerShdw>
                </a:effectLst>
              </a:rPr>
              <a:t>https://mediwears.hu/en/</a:t>
            </a:r>
            <a:br>
              <a:rPr lang="hu-HU" sz="2000" dirty="0">
                <a:effectLst>
                  <a:outerShdw blurRad="38100" dist="38100" dir="2700000" algn="tl">
                    <a:srgbClr val="000000"/>
                  </a:outerShdw>
                </a:effectLst>
              </a:rPr>
            </a:br>
            <a:r>
              <a:rPr lang="hu-HU" sz="2000" dirty="0">
                <a:effectLst>
                  <a:outerShdw blurRad="38100" dist="38100" dir="2700000" algn="tl">
                    <a:srgbClr val="000000"/>
                  </a:outerShdw>
                </a:effectLst>
              </a:rPr>
              <a:t>https://www.samtex.hu/index.php/en/</a:t>
            </a:r>
            <a:br>
              <a:rPr lang="hu-HU" sz="2000" dirty="0">
                <a:effectLst>
                  <a:outerShdw blurRad="38100" dist="38100" dir="2700000" algn="tl">
                    <a:srgbClr val="000000"/>
                  </a:outerShdw>
                </a:effectLst>
              </a:rPr>
            </a:br>
            <a:br>
              <a:rPr lang="hu-HU" sz="2000" dirty="0">
                <a:effectLst>
                  <a:outerShdw blurRad="38100" dist="38100" dir="2700000" algn="tl">
                    <a:srgbClr val="000000"/>
                  </a:outerShdw>
                </a:effectLst>
              </a:rPr>
            </a:br>
            <a:r>
              <a:rPr lang="hu-HU" sz="2000" dirty="0">
                <a:effectLst>
                  <a:outerShdw blurRad="38100" dist="38100" dir="2700000" algn="tl">
                    <a:srgbClr val="000000"/>
                  </a:outerShdw>
                </a:effectLst>
              </a:rPr>
              <a:t>Student </a:t>
            </a:r>
            <a:r>
              <a:rPr lang="hu-HU" sz="2000" dirty="0" err="1">
                <a:effectLst>
                  <a:outerShdw blurRad="38100" dist="38100" dir="2700000" algn="tl">
                    <a:srgbClr val="000000"/>
                  </a:outerShdw>
                </a:effectLst>
              </a:rPr>
              <a:t>Council</a:t>
            </a:r>
            <a:r>
              <a:rPr lang="hu-HU" sz="2000" dirty="0">
                <a:effectLst>
                  <a:outerShdw blurRad="38100" dist="38100" dir="2700000" algn="tl">
                    <a:srgbClr val="000000"/>
                  </a:outerShdw>
                </a:effectLst>
              </a:rPr>
              <a:t>: ate.hok@gmail.com</a:t>
            </a:r>
            <a:br>
              <a:rPr lang="hu-HU" sz="2000" dirty="0">
                <a:effectLst>
                  <a:outerShdw blurRad="38100" dist="38100" dir="2700000" algn="tl">
                    <a:srgbClr val="000000"/>
                  </a:outerShdw>
                </a:effectLst>
              </a:rPr>
            </a:br>
            <a:r>
              <a:rPr lang="hu-HU" sz="2800" dirty="0">
                <a:effectLst>
                  <a:outerShdw blurRad="38100" dist="38100" dir="2700000" algn="tl">
                    <a:srgbClr val="000000"/>
                  </a:outerShdw>
                </a:effectLst>
              </a:rPr>
              <a:t>              </a:t>
            </a:r>
            <a:endParaRPr lang="hu-HU" sz="2000" dirty="0">
              <a:effectLst>
                <a:outerShdw blurRad="38100" dist="38100" dir="2700000" algn="tl">
                  <a:srgbClr val="000000"/>
                </a:outerShdw>
              </a:effectLst>
            </a:endParaRPr>
          </a:p>
        </p:txBody>
      </p:sp>
      <p:graphicFrame>
        <p:nvGraphicFramePr>
          <p:cNvPr id="25604" name="Object 11">
            <a:extLst>
              <a:ext uri="{FF2B5EF4-FFF2-40B4-BE49-F238E27FC236}">
                <a16:creationId xmlns:a16="http://schemas.microsoft.com/office/drawing/2014/main" id="{182F36B2-12B8-DC6B-28A1-3B0B12FC371B}"/>
              </a:ext>
            </a:extLst>
          </p:cNvPr>
          <p:cNvGraphicFramePr>
            <a:graphicFrameLocks noChangeAspect="1"/>
          </p:cNvGraphicFramePr>
          <p:nvPr>
            <p:extLst>
              <p:ext uri="{D42A27DB-BD31-4B8C-83A1-F6EECF244321}">
                <p14:modId xmlns:p14="http://schemas.microsoft.com/office/powerpoint/2010/main" val="1267966957"/>
              </p:ext>
            </p:extLst>
          </p:nvPr>
        </p:nvGraphicFramePr>
        <p:xfrm>
          <a:off x="4114800" y="2514600"/>
          <a:ext cx="3073400" cy="3841750"/>
        </p:xfrm>
        <a:graphic>
          <a:graphicData uri="http://schemas.openxmlformats.org/presentationml/2006/ole">
            <mc:AlternateContent xmlns:mc="http://schemas.openxmlformats.org/markup-compatibility/2006">
              <mc:Choice xmlns:v="urn:schemas-microsoft-com:vml" Requires="v">
                <p:oleObj name="Bitkép" r:id="rId2" imgW="3809524" imgH="3809524" progId="Paint.Picture">
                  <p:embed/>
                </p:oleObj>
              </mc:Choice>
              <mc:Fallback>
                <p:oleObj name="Bitkép" r:id="rId2" imgW="3809524" imgH="3809524" progId="Paint.Picture">
                  <p:embed/>
                  <p:pic>
                    <p:nvPicPr>
                      <p:cNvPr id="25604" name="Object 11">
                        <a:extLst>
                          <a:ext uri="{FF2B5EF4-FFF2-40B4-BE49-F238E27FC236}">
                            <a16:creationId xmlns:a16="http://schemas.microsoft.com/office/drawing/2014/main" id="{182F36B2-12B8-DC6B-28A1-3B0B12FC3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3073400" cy="3841750"/>
                      </a:xfrm>
                      <a:prstGeom prst="rect">
                        <a:avLst/>
                      </a:prstGeom>
                      <a:noFill/>
                      <a:ln>
                        <a:noFill/>
                      </a:ln>
                    </p:spPr>
                  </p:pic>
                </p:oleObj>
              </mc:Fallback>
            </mc:AlternateContent>
          </a:graphicData>
        </a:graphic>
      </p:graphicFrame>
      <p:sp>
        <p:nvSpPr>
          <p:cNvPr id="25605" name="Szövegdoboz 1">
            <a:extLst>
              <a:ext uri="{FF2B5EF4-FFF2-40B4-BE49-F238E27FC236}">
                <a16:creationId xmlns:a16="http://schemas.microsoft.com/office/drawing/2014/main" id="{6667E225-0BF6-9831-15CC-5CA6ED50E288}"/>
              </a:ext>
            </a:extLst>
          </p:cNvPr>
          <p:cNvSpPr txBox="1">
            <a:spLocks noChangeArrowheads="1"/>
          </p:cNvSpPr>
          <p:nvPr/>
        </p:nvSpPr>
        <p:spPr bwMode="auto">
          <a:xfrm>
            <a:off x="609600" y="3282950"/>
            <a:ext cx="243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Long coat: up to knees</a:t>
            </a:r>
          </a:p>
          <a:p>
            <a:pPr eaLnBrk="1" hangingPunct="1"/>
            <a:endParaRPr lang="hu-HU" altLang="en-US"/>
          </a:p>
          <a:p>
            <a:pPr eaLnBrk="1" hangingPunct="1"/>
            <a:r>
              <a:rPr lang="hu-HU" altLang="en-US"/>
              <a:t>Arms are covered </a:t>
            </a:r>
          </a:p>
          <a:p>
            <a:pPr eaLnBrk="1" hangingPunct="1"/>
            <a:endParaRPr lang="hu-HU" altLang="en-US"/>
          </a:p>
          <a:p>
            <a:pPr eaLnBrk="1" hangingPunct="1"/>
            <a:r>
              <a:rPr lang="hu-HU" altLang="en-US"/>
              <a:t>Must be white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AC879604-FF8E-42D4-594A-61EDCB4F1732}"/>
              </a:ext>
            </a:extLst>
          </p:cNvPr>
          <p:cNvSpPr>
            <a:spLocks noGrp="1" noChangeArrowheads="1"/>
          </p:cNvSpPr>
          <p:nvPr>
            <p:ph type="title"/>
          </p:nvPr>
        </p:nvSpPr>
        <p:spPr>
          <a:xfrm>
            <a:off x="457200" y="274638"/>
            <a:ext cx="8229600" cy="4297362"/>
          </a:xfrm>
        </p:spPr>
        <p:txBody>
          <a:bodyPr/>
          <a:lstStyle/>
          <a:p>
            <a:pPr>
              <a:lnSpc>
                <a:spcPct val="107000"/>
              </a:lnSpc>
              <a:spcAft>
                <a:spcPts val="800"/>
              </a:spcAft>
            </a:pPr>
            <a:r>
              <a:rPr lang="hu-HU" altLang="hu-HU" sz="2400" b="1" dirty="0" err="1">
                <a:solidFill>
                  <a:schemeClr val="tx1"/>
                </a:solidFill>
                <a:latin typeface="Century Gothic"/>
                <a:cs typeface="Times New Roman"/>
              </a:rPr>
              <a:t>Library</a:t>
            </a:r>
            <a:r>
              <a:rPr lang="hu-HU" altLang="hu-HU" sz="2400" b="1" dirty="0">
                <a:solidFill>
                  <a:schemeClr val="tx1"/>
                </a:solidFill>
                <a:latin typeface="Century Gothic"/>
                <a:cs typeface="Times New Roman"/>
              </a:rPr>
              <a:t> </a:t>
            </a:r>
            <a:r>
              <a:rPr lang="hu-HU" altLang="hu-HU" sz="2400" b="1" dirty="0" err="1">
                <a:solidFill>
                  <a:schemeClr val="tx1"/>
                </a:solidFill>
                <a:latin typeface="Century Gothic"/>
                <a:cs typeface="Times New Roman"/>
              </a:rPr>
              <a:t>introduction</a:t>
            </a:r>
            <a:r>
              <a:rPr lang="hu-HU" altLang="hu-HU" sz="2400" b="1" dirty="0">
                <a:solidFill>
                  <a:schemeClr val="tx1"/>
                </a:solidFill>
                <a:latin typeface="Century Gothic"/>
                <a:cs typeface="Times New Roman"/>
              </a:rPr>
              <a:t> </a:t>
            </a:r>
            <a:br>
              <a:rPr lang="hu-HU" altLang="hu-HU" sz="2400" b="1" dirty="0">
                <a:solidFill>
                  <a:schemeClr val="tx1"/>
                </a:solidFill>
                <a:latin typeface="Century Gothic"/>
                <a:cs typeface="Times New Roman"/>
              </a:rPr>
            </a:br>
            <a:br>
              <a:rPr lang="hu-HU" altLang="hu-HU" sz="2400" dirty="0">
                <a:latin typeface="Century Gothic"/>
                <a:ea typeface="Calibri" panose="020F0502020204030204" pitchFamily="34" charset="0"/>
                <a:cs typeface="Times New Roman" panose="02020603050405020304" pitchFamily="18" charset="0"/>
              </a:rPr>
            </a:br>
            <a:r>
              <a:rPr lang="hu-HU" altLang="hu-HU" sz="2400" dirty="0" err="1">
                <a:solidFill>
                  <a:schemeClr val="tx1"/>
                </a:solidFill>
                <a:latin typeface="Century Gothic"/>
                <a:cs typeface="Times New Roman"/>
              </a:rPr>
              <a:t>Next</a:t>
            </a:r>
            <a:r>
              <a:rPr lang="hu-HU" altLang="hu-HU" sz="2400" dirty="0">
                <a:solidFill>
                  <a:schemeClr val="tx1"/>
                </a:solidFill>
                <a:latin typeface="Century Gothic"/>
                <a:cs typeface="Times New Roman"/>
              </a:rPr>
              <a:t> </a:t>
            </a:r>
            <a:r>
              <a:rPr lang="hu-HU" altLang="hu-HU" sz="2400" dirty="0" err="1">
                <a:solidFill>
                  <a:schemeClr val="tx1"/>
                </a:solidFill>
                <a:latin typeface="Century Gothic"/>
                <a:cs typeface="Times New Roman"/>
              </a:rPr>
              <a:t>week</a:t>
            </a:r>
            <a:r>
              <a:rPr lang="hu-HU" altLang="hu-HU" sz="2400" dirty="0">
                <a:solidFill>
                  <a:schemeClr val="tx1"/>
                </a:solidFill>
                <a:latin typeface="Century Gothic"/>
                <a:cs typeface="Times New Roman"/>
              </a:rPr>
              <a:t> (8th-12th of </a:t>
            </a:r>
            <a:r>
              <a:rPr lang="hu-HU" altLang="hu-HU" sz="2400" dirty="0" err="1">
                <a:solidFill>
                  <a:schemeClr val="tx1"/>
                </a:solidFill>
                <a:latin typeface="Century Gothic"/>
                <a:cs typeface="Times New Roman"/>
              </a:rPr>
              <a:t>September</a:t>
            </a:r>
            <a:r>
              <a:rPr lang="hu-HU" altLang="hu-HU" sz="2400" dirty="0">
                <a:solidFill>
                  <a:schemeClr val="tx1"/>
                </a:solidFill>
                <a:latin typeface="Century Gothic"/>
                <a:cs typeface="Times New Roman"/>
              </a:rPr>
              <a:t>)</a:t>
            </a:r>
            <a:br>
              <a:rPr lang="hu-HU" altLang="hu-HU" sz="1800" dirty="0">
                <a:latin typeface="Century Gothic"/>
                <a:cs typeface="Times New Roman"/>
              </a:rPr>
            </a:br>
            <a:br>
              <a:rPr lang="hu-HU" altLang="hu-HU" sz="1800" dirty="0">
                <a:latin typeface="Century Gothic"/>
                <a:cs typeface="Times New Roman"/>
              </a:rPr>
            </a:br>
            <a:br>
              <a:rPr lang="hu-HU" altLang="hu-HU" sz="1800" dirty="0">
                <a:latin typeface="Century Gothic"/>
                <a:cs typeface="Calibri"/>
              </a:rPr>
            </a:br>
            <a:r>
              <a:rPr lang="hu-HU" altLang="hu-HU" sz="1800" dirty="0">
                <a:solidFill>
                  <a:schemeClr val="tx1"/>
                </a:solidFill>
                <a:latin typeface="Century Gothic"/>
                <a:cs typeface="Times New Roman"/>
              </a:rPr>
              <a:t>Building D, </a:t>
            </a:r>
            <a:br>
              <a:rPr lang="hu-HU" altLang="hu-HU" sz="1800" dirty="0">
                <a:latin typeface="Century Gothic"/>
                <a:cs typeface="Calibri" panose="020F0502020204030204" pitchFamily="34" charset="0"/>
              </a:rPr>
            </a:br>
            <a:r>
              <a:rPr lang="hu-HU" altLang="hu-HU" sz="1800" dirty="0" err="1">
                <a:latin typeface="Century Gothic"/>
                <a:cs typeface="Calibri" panose="020F0502020204030204" pitchFamily="34" charset="0"/>
              </a:rPr>
              <a:t>at</a:t>
            </a:r>
            <a:r>
              <a:rPr lang="hu-HU" altLang="hu-HU" sz="1800" dirty="0">
                <a:latin typeface="Century Gothic"/>
                <a:cs typeface="Calibri" panose="020F0502020204030204" pitchFamily="34" charset="0"/>
              </a:rPr>
              <a:t> </a:t>
            </a:r>
            <a:r>
              <a:rPr lang="hu-HU" altLang="hu-HU" sz="1800" dirty="0" err="1">
                <a:latin typeface="Century Gothic"/>
                <a:cs typeface="Calibri" panose="020F0502020204030204" pitchFamily="34" charset="0"/>
              </a:rPr>
              <a:t>the</a:t>
            </a:r>
            <a:r>
              <a:rPr lang="hu-HU" altLang="hu-HU" sz="1800" dirty="0">
                <a:latin typeface="Century Gothic"/>
                <a:cs typeface="Calibri" panose="020F0502020204030204" pitchFamily="34" charset="0"/>
              </a:rPr>
              <a:t> </a:t>
            </a:r>
            <a:r>
              <a:rPr lang="hu-HU" altLang="hu-HU" sz="1800" dirty="0" err="1">
                <a:solidFill>
                  <a:schemeClr val="tx1"/>
                </a:solidFill>
                <a:latin typeface="Century Gothic"/>
                <a:cs typeface="Times New Roman"/>
              </a:rPr>
              <a:t>Library</a:t>
            </a:r>
            <a:r>
              <a:rPr lang="hu-HU" altLang="hu-HU" sz="1800" dirty="0">
                <a:solidFill>
                  <a:schemeClr val="tx1"/>
                </a:solidFill>
                <a:latin typeface="Century Gothic"/>
                <a:cs typeface="Times New Roman"/>
              </a:rPr>
              <a:t> </a:t>
            </a:r>
            <a:r>
              <a:rPr lang="hu-HU" altLang="hu-HU" sz="1800" dirty="0" err="1">
                <a:solidFill>
                  <a:schemeClr val="tx1"/>
                </a:solidFill>
                <a:latin typeface="Century Gothic"/>
                <a:cs typeface="Times New Roman"/>
              </a:rPr>
              <a:t>entrance</a:t>
            </a:r>
            <a:br>
              <a:rPr lang="hu-HU" altLang="hu-HU" sz="1800" dirty="0">
                <a:latin typeface="Calibri" panose="020F0502020204030204" pitchFamily="34" charset="0"/>
                <a:cs typeface="Calibri" panose="020F0502020204030204" pitchFamily="34" charset="0"/>
              </a:rPr>
            </a:br>
            <a:br>
              <a:rPr lang="hu-HU" altLang="hu-HU" sz="1800" dirty="0">
                <a:latin typeface="Calibri" panose="020F0502020204030204" pitchFamily="34" charset="0"/>
                <a:cs typeface="Calibri" panose="020F0502020204030204" pitchFamily="34" charset="0"/>
              </a:rPr>
            </a:br>
            <a:br>
              <a:rPr lang="hu-HU" altLang="hu-HU" sz="1800" dirty="0">
                <a:latin typeface="Calibri" panose="020F0502020204030204" pitchFamily="34" charset="0"/>
                <a:cs typeface="Calibri" panose="020F0502020204030204" pitchFamily="34" charset="0"/>
              </a:rPr>
            </a:br>
            <a:r>
              <a:rPr lang="hu-HU" altLang="hu-HU" sz="1800" dirty="0">
                <a:solidFill>
                  <a:srgbClr val="212121"/>
                </a:solidFill>
                <a:latin typeface="Times New Roman"/>
                <a:cs typeface="Times New Roman"/>
              </a:rPr>
              <a:t> </a:t>
            </a:r>
            <a:br>
              <a:rPr lang="hu-HU" altLang="hu-HU" sz="1800" dirty="0">
                <a:latin typeface="Calibri" panose="020F0502020204030204" pitchFamily="34" charset="0"/>
                <a:cs typeface="Calibri" panose="020F0502020204030204" pitchFamily="34" charset="0"/>
              </a:rPr>
            </a:br>
            <a:endParaRPr lang="hu-HU" altLang="hu-HU" sz="3200" dirty="0"/>
          </a:p>
        </p:txBody>
      </p:sp>
      <p:sp>
        <p:nvSpPr>
          <p:cNvPr id="3" name="TextBox 2">
            <a:extLst>
              <a:ext uri="{FF2B5EF4-FFF2-40B4-BE49-F238E27FC236}">
                <a16:creationId xmlns:a16="http://schemas.microsoft.com/office/drawing/2014/main" id="{466F5E6E-5BD0-781C-EBFE-3CEBDDB6048E}"/>
              </a:ext>
            </a:extLst>
          </p:cNvPr>
          <p:cNvSpPr txBox="1"/>
          <p:nvPr/>
        </p:nvSpPr>
        <p:spPr>
          <a:xfrm>
            <a:off x="5198853" y="2826588"/>
            <a:ext cx="373523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Group #1 - Friday - 12:15</a:t>
            </a:r>
            <a:br>
              <a:rPr lang="en-US"/>
            </a:br>
            <a:r>
              <a:rPr lang="en-US"/>
              <a:t>Group #2 - Friday - 12:40</a:t>
            </a:r>
            <a:br>
              <a:rPr lang="en-US"/>
            </a:br>
            <a:r>
              <a:rPr lang="en-US"/>
              <a:t>Group #3 - Friday - 10:40</a:t>
            </a:r>
            <a:br>
              <a:rPr lang="en-US"/>
            </a:br>
            <a:r>
              <a:rPr lang="en-US"/>
              <a:t>Group #4 - Wednesday - 10:15</a:t>
            </a:r>
            <a:br>
              <a:rPr lang="en-US"/>
            </a:br>
            <a:r>
              <a:rPr lang="en-US"/>
              <a:t>Group #5 - Wednesday - 10:40</a:t>
            </a:r>
            <a:br>
              <a:rPr lang="en-US"/>
            </a:br>
            <a:r>
              <a:rPr lang="en-US"/>
              <a:t>Group #6 - Wednesday - 11:15</a:t>
            </a:r>
            <a:br>
              <a:rPr lang="en-US"/>
            </a:br>
            <a:r>
              <a:rPr lang="en-US"/>
              <a:t>Group #7 - Wednesday - 11:40</a:t>
            </a:r>
            <a:br>
              <a:rPr lang="en-US"/>
            </a:br>
            <a:r>
              <a:rPr lang="en-US"/>
              <a:t>Group #8 - Tuesday - 10:40</a:t>
            </a:r>
            <a:br>
              <a:rPr lang="en-US"/>
            </a:br>
            <a:r>
              <a:rPr lang="en-US"/>
              <a:t>Group #9 - Tuesday - 14:15</a:t>
            </a:r>
            <a:br>
              <a:rPr lang="en-US"/>
            </a:br>
            <a:r>
              <a:rPr lang="en-US"/>
              <a:t>Group #10 - Tuesday - 14:40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60" name="Picture 3175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1762" name="Picture 3176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1764" name="Oval 3176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1766" name="Picture 3176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1759" name="Picture 3175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1761" name="Rectangle 3176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1763" name="Rectangle 31762">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765" name="Rectangle 3176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1767"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1746" name="Cím 1">
            <a:extLst>
              <a:ext uri="{FF2B5EF4-FFF2-40B4-BE49-F238E27FC236}">
                <a16:creationId xmlns:a16="http://schemas.microsoft.com/office/drawing/2014/main" id="{FB2EAEE5-AB9B-5C06-2A66-FC8216CA16BD}"/>
              </a:ext>
            </a:extLst>
          </p:cNvPr>
          <p:cNvSpPr>
            <a:spLocks noGrp="1" noChangeArrowheads="1"/>
          </p:cNvSpPr>
          <p:nvPr>
            <p:ph type="ctrTitle"/>
          </p:nvPr>
        </p:nvSpPr>
        <p:spPr>
          <a:xfrm>
            <a:off x="486697" y="629267"/>
            <a:ext cx="6939116" cy="1016654"/>
          </a:xfrm>
        </p:spPr>
        <p:txBody>
          <a:bodyPr vert="horz" lIns="91440" tIns="45720" rIns="91440" bIns="45720" rtlCol="0" anchor="t">
            <a:normAutofit/>
          </a:bodyPr>
          <a:lstStyle/>
          <a:p>
            <a:r>
              <a:rPr lang="en-US" altLang="hu-HU" sz="4200" b="0" i="0" kern="1200">
                <a:solidFill>
                  <a:srgbClr val="EBEBEB"/>
                </a:solidFill>
                <a:latin typeface="+mj-lt"/>
                <a:ea typeface="+mj-ea"/>
                <a:cs typeface="+mj-cs"/>
              </a:rPr>
              <a:t>Residence permit</a:t>
            </a:r>
          </a:p>
        </p:txBody>
      </p:sp>
      <p:sp useBgFill="1">
        <p:nvSpPr>
          <p:cNvPr id="31769" name="Freeform: Shape 31768">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hu-HU"/>
          </a:p>
        </p:txBody>
      </p:sp>
      <p:sp>
        <p:nvSpPr>
          <p:cNvPr id="30723" name="Alcím 2">
            <a:extLst>
              <a:ext uri="{FF2B5EF4-FFF2-40B4-BE49-F238E27FC236}">
                <a16:creationId xmlns:a16="http://schemas.microsoft.com/office/drawing/2014/main" id="{CD8AA1C5-C56C-7EF3-F435-845DF94336B1}"/>
              </a:ext>
            </a:extLst>
          </p:cNvPr>
          <p:cNvSpPr>
            <a:spLocks noGrp="1" noChangeArrowheads="1"/>
          </p:cNvSpPr>
          <p:nvPr>
            <p:ph type="subTitle" idx="1"/>
          </p:nvPr>
        </p:nvSpPr>
        <p:spPr>
          <a:xfrm>
            <a:off x="112886" y="1872547"/>
            <a:ext cx="8650114" cy="4852008"/>
          </a:xfrm>
        </p:spPr>
        <p:txBody>
          <a:bodyPr vert="horz" wrap="square" lIns="91440" tIns="45720" rIns="91440" bIns="45720" numCol="1" rtlCol="0" anchor="t" anchorCtr="0" compatLnSpc="1">
            <a:prstTxWarp prst="textNoShape">
              <a:avLst/>
            </a:prstTxWarp>
            <a:noAutofit/>
          </a:bodyPr>
          <a:lstStyle/>
          <a:p>
            <a:pPr fontAlgn="auto">
              <a:lnSpc>
                <a:spcPct val="90000"/>
              </a:lnSpc>
              <a:spcAft>
                <a:spcPts val="0"/>
              </a:spcAft>
              <a:buClr>
                <a:schemeClr val="bg2">
                  <a:lumMod val="40000"/>
                  <a:lumOff val="60000"/>
                </a:schemeClr>
              </a:buClr>
              <a:buFont typeface="Wingdings 3" charset="2"/>
              <a:buChar char=""/>
              <a:defRPr/>
            </a:pPr>
            <a:endParaRPr lang="en-US" altLang="hu-HU" sz="700" u="sng" dirty="0">
              <a:solidFill>
                <a:schemeClr val="tx1"/>
              </a:solidFill>
            </a:endParaRPr>
          </a:p>
          <a:p>
            <a:pPr>
              <a:lnSpc>
                <a:spcPct val="90000"/>
              </a:lnSpc>
              <a:spcAft>
                <a:spcPts val="0"/>
              </a:spcAft>
              <a:buClr>
                <a:schemeClr val="bg2">
                  <a:lumMod val="40000"/>
                  <a:lumOff val="60000"/>
                </a:schemeClr>
              </a:buClr>
              <a:buFont typeface="Wingdings 3" charset="2"/>
              <a:buChar char=""/>
              <a:defRPr/>
            </a:pPr>
            <a:endParaRPr lang="en-US" sz="1200" dirty="0">
              <a:solidFill>
                <a:schemeClr val="tx1"/>
              </a:solidFill>
            </a:endParaRPr>
          </a:p>
          <a:p>
            <a:pPr fontAlgn="auto">
              <a:lnSpc>
                <a:spcPct val="90000"/>
              </a:lnSpc>
              <a:spcAft>
                <a:spcPts val="0"/>
              </a:spcAft>
              <a:buClr>
                <a:schemeClr val="bg2">
                  <a:lumMod val="40000"/>
                  <a:lumOff val="60000"/>
                </a:schemeClr>
              </a:buClr>
              <a:defRPr/>
            </a:pPr>
            <a:r>
              <a:rPr lang="en-US" sz="1200" dirty="0">
                <a:solidFill>
                  <a:schemeClr val="tx1"/>
                </a:solidFill>
              </a:rPr>
              <a:t>Information on the website: </a:t>
            </a:r>
            <a:r>
              <a:rPr lang="en-US" sz="1200" dirty="0">
                <a:solidFill>
                  <a:schemeClr val="tx1"/>
                </a:solidFill>
                <a:hlinkClick r:id="rId6"/>
              </a:rPr>
              <a:t>https://univet.hu/en/education/students-secretariat/first-steps-of-our-freshmen/residence-permit-information/</a:t>
            </a:r>
            <a:endParaRPr lang="hu-HU" sz="1200" dirty="0">
              <a:solidFill>
                <a:schemeClr val="tx1"/>
              </a:solidFill>
            </a:endParaRPr>
          </a:p>
          <a:p>
            <a:pPr>
              <a:lnSpc>
                <a:spcPct val="90000"/>
              </a:lnSpc>
              <a:spcAft>
                <a:spcPts val="0"/>
              </a:spcAft>
              <a:buClr>
                <a:srgbClr val="F7F7F7"/>
              </a:buClr>
              <a:buFont typeface="Wingdings 3" charset="2"/>
              <a:buChar char=""/>
              <a:defRPr/>
            </a:pPr>
            <a:endParaRPr lang="en-US" sz="1200" dirty="0">
              <a:solidFill>
                <a:schemeClr val="tx1"/>
              </a:solidFill>
            </a:endParaRPr>
          </a:p>
          <a:p>
            <a:pPr fontAlgn="auto">
              <a:lnSpc>
                <a:spcPct val="90000"/>
              </a:lnSpc>
              <a:spcAft>
                <a:spcPts val="0"/>
              </a:spcAft>
              <a:buClr>
                <a:schemeClr val="bg2">
                  <a:lumMod val="40000"/>
                  <a:lumOff val="60000"/>
                </a:schemeClr>
              </a:buClr>
              <a:defRPr/>
            </a:pPr>
            <a:r>
              <a:rPr lang="en-US" altLang="hu-HU" sz="1200" dirty="0">
                <a:solidFill>
                  <a:schemeClr val="tx1"/>
                </a:solidFill>
              </a:rPr>
              <a:t>30/60 days to arrange (non-EU/EU)</a:t>
            </a:r>
          </a:p>
          <a:p>
            <a:pPr fontAlgn="auto">
              <a:lnSpc>
                <a:spcPct val="90000"/>
              </a:lnSpc>
              <a:spcAft>
                <a:spcPts val="0"/>
              </a:spcAft>
              <a:buClr>
                <a:schemeClr val="bg2">
                  <a:lumMod val="40000"/>
                  <a:lumOff val="60000"/>
                </a:schemeClr>
              </a:buClr>
              <a:buFont typeface="Wingdings 3" charset="2"/>
              <a:buChar char=""/>
              <a:defRPr/>
            </a:pPr>
            <a:endParaRPr lang="en-US" altLang="hu-HU" sz="1200" dirty="0">
              <a:solidFill>
                <a:schemeClr val="tx1"/>
              </a:solidFill>
            </a:endParaRPr>
          </a:p>
          <a:p>
            <a:pPr fontAlgn="auto">
              <a:lnSpc>
                <a:spcPct val="90000"/>
              </a:lnSpc>
              <a:spcAft>
                <a:spcPts val="0"/>
              </a:spcAft>
              <a:buClr>
                <a:schemeClr val="bg2">
                  <a:lumMod val="40000"/>
                  <a:lumOff val="60000"/>
                </a:schemeClr>
              </a:buClr>
              <a:defRPr/>
            </a:pPr>
            <a:r>
              <a:rPr lang="en-US" altLang="hu-HU" sz="1200" dirty="0">
                <a:solidFill>
                  <a:schemeClr val="tx1"/>
                </a:solidFill>
              </a:rPr>
              <a:t>What you need to submit: school enrollment certificate, lease contract, passport copy, health insurance, bank statement, photo (non-EU)</a:t>
            </a:r>
          </a:p>
          <a:p>
            <a:pPr fontAlgn="auto">
              <a:lnSpc>
                <a:spcPct val="90000"/>
              </a:lnSpc>
              <a:spcAft>
                <a:spcPts val="0"/>
              </a:spcAft>
              <a:buClr>
                <a:schemeClr val="bg2">
                  <a:lumMod val="40000"/>
                  <a:lumOff val="60000"/>
                </a:schemeClr>
              </a:buClr>
              <a:defRPr/>
            </a:pPr>
            <a:r>
              <a:rPr lang="en-US" altLang="hu-HU" sz="1200" dirty="0">
                <a:solidFill>
                  <a:schemeClr val="tx1"/>
                </a:solidFill>
              </a:rPr>
              <a:t>Immigration Office website:</a:t>
            </a:r>
          </a:p>
          <a:p>
            <a:pPr fontAlgn="auto">
              <a:lnSpc>
                <a:spcPct val="90000"/>
              </a:lnSpc>
              <a:spcAft>
                <a:spcPts val="0"/>
              </a:spcAft>
              <a:buClr>
                <a:schemeClr val="bg2">
                  <a:lumMod val="40000"/>
                  <a:lumOff val="60000"/>
                </a:schemeClr>
              </a:buClr>
              <a:defRPr/>
            </a:pPr>
            <a:r>
              <a:rPr lang="en-US" altLang="hu-HU" sz="1200" dirty="0">
                <a:solidFill>
                  <a:schemeClr val="tx1"/>
                </a:solidFill>
                <a:hlinkClick r:id="rId7">
                  <a:extLst>
                    <a:ext uri="{A12FA001-AC4F-418D-AE19-62706E023703}">
                      <ahyp:hlinkClr xmlns:ahyp="http://schemas.microsoft.com/office/drawing/2018/hyperlinkcolor" val="tx"/>
                    </a:ext>
                  </a:extLst>
                </a:hlinkClick>
              </a:rPr>
              <a:t>https://enterhungary.gov.hu/eh/?en</a:t>
            </a:r>
            <a:endParaRPr lang="hu-HU" altLang="hu-HU" sz="1200" dirty="0">
              <a:solidFill>
                <a:schemeClr val="tx1"/>
              </a:solidFill>
            </a:endParaRPr>
          </a:p>
          <a:p>
            <a:pPr fontAlgn="auto">
              <a:lnSpc>
                <a:spcPct val="90000"/>
              </a:lnSpc>
              <a:spcAft>
                <a:spcPts val="0"/>
              </a:spcAft>
              <a:buClr>
                <a:schemeClr val="bg2">
                  <a:lumMod val="40000"/>
                  <a:lumOff val="60000"/>
                </a:schemeClr>
              </a:buClr>
              <a:defRPr/>
            </a:pPr>
            <a:r>
              <a:rPr lang="en-US" altLang="hu-HU" sz="1200" dirty="0">
                <a:solidFill>
                  <a:schemeClr val="tx1"/>
                </a:solidFill>
              </a:rPr>
              <a:t>Online application</a:t>
            </a:r>
          </a:p>
          <a:p>
            <a:pPr fontAlgn="auto">
              <a:lnSpc>
                <a:spcPct val="90000"/>
              </a:lnSpc>
              <a:spcAft>
                <a:spcPts val="0"/>
              </a:spcAft>
              <a:buClr>
                <a:schemeClr val="bg2">
                  <a:lumMod val="40000"/>
                  <a:lumOff val="60000"/>
                </a:schemeClr>
              </a:buClr>
              <a:defRPr/>
            </a:pPr>
            <a:r>
              <a:rPr lang="en-US" altLang="hu-HU" sz="1200" dirty="0">
                <a:solidFill>
                  <a:schemeClr val="tx1"/>
                </a:solidFill>
              </a:rPr>
              <a:t>Requirements may vary from country to country </a:t>
            </a:r>
          </a:p>
          <a:p>
            <a:pPr fontAlgn="auto">
              <a:lnSpc>
                <a:spcPct val="90000"/>
              </a:lnSpc>
              <a:spcAft>
                <a:spcPts val="0"/>
              </a:spcAft>
              <a:buClr>
                <a:schemeClr val="bg2">
                  <a:lumMod val="40000"/>
                  <a:lumOff val="60000"/>
                </a:schemeClr>
              </a:buClr>
              <a:buFont typeface="Wingdings 3" charset="2"/>
              <a:buChar char=""/>
              <a:defRPr/>
            </a:pPr>
            <a:endParaRPr lang="en-US" altLang="hu-HU" sz="1200" dirty="0">
              <a:solidFill>
                <a:schemeClr val="tx1"/>
              </a:solidFill>
            </a:endParaRPr>
          </a:p>
          <a:p>
            <a:pPr fontAlgn="auto">
              <a:lnSpc>
                <a:spcPct val="90000"/>
              </a:lnSpc>
              <a:spcAft>
                <a:spcPts val="0"/>
              </a:spcAft>
              <a:buClr>
                <a:schemeClr val="bg2">
                  <a:lumMod val="40000"/>
                  <a:lumOff val="60000"/>
                </a:schemeClr>
              </a:buClr>
              <a:buFont typeface="Wingdings 3" charset="2"/>
              <a:buChar char=""/>
              <a:defRPr/>
            </a:pPr>
            <a:r>
              <a:rPr lang="en-US" altLang="hu-HU" sz="1200" dirty="0">
                <a:solidFill>
                  <a:schemeClr val="tx1"/>
                </a:solidFill>
              </a:rPr>
              <a:t>Address: 1135 Bp. Szegedi út 35-37.</a:t>
            </a:r>
          </a:p>
          <a:p>
            <a:pPr fontAlgn="auto">
              <a:lnSpc>
                <a:spcPct val="90000"/>
              </a:lnSpc>
              <a:spcAft>
                <a:spcPts val="0"/>
              </a:spcAft>
              <a:buClr>
                <a:schemeClr val="bg2">
                  <a:lumMod val="40000"/>
                  <a:lumOff val="60000"/>
                </a:schemeClr>
              </a:buClr>
              <a:buFont typeface="Wingdings 3" charset="2"/>
              <a:buChar char=""/>
              <a:defRPr/>
            </a:pPr>
            <a:r>
              <a:rPr lang="en-US" altLang="hu-HU" sz="1200" dirty="0">
                <a:solidFill>
                  <a:schemeClr val="tx1"/>
                </a:solidFill>
              </a:rPr>
              <a:t>Email: </a:t>
            </a:r>
            <a:r>
              <a:rPr lang="en-US" altLang="hu-HU" sz="1200" dirty="0">
                <a:solidFill>
                  <a:schemeClr val="tx1"/>
                </a:solidFill>
                <a:hlinkClick r:id="rId8">
                  <a:extLst>
                    <a:ext uri="{A12FA001-AC4F-418D-AE19-62706E023703}">
                      <ahyp:hlinkClr xmlns:ahyp="http://schemas.microsoft.com/office/drawing/2018/hyperlinkcolor" val="tx"/>
                    </a:ext>
                  </a:extLst>
                </a:hlinkClick>
              </a:rPr>
              <a:t>bp2@oif.gov.hu</a:t>
            </a:r>
            <a:endParaRPr lang="en-US" altLang="hu-HU" sz="1200" dirty="0">
              <a:solidFill>
                <a:schemeClr val="tx1"/>
              </a:solidFill>
            </a:endParaRPr>
          </a:p>
          <a:p>
            <a:pPr fontAlgn="auto">
              <a:lnSpc>
                <a:spcPct val="90000"/>
              </a:lnSpc>
              <a:spcAft>
                <a:spcPts val="0"/>
              </a:spcAft>
              <a:buClr>
                <a:schemeClr val="bg2">
                  <a:lumMod val="40000"/>
                  <a:lumOff val="60000"/>
                </a:schemeClr>
              </a:buClr>
              <a:buFont typeface="Wingdings 3" charset="2"/>
              <a:buChar char=""/>
              <a:defRPr/>
            </a:pPr>
            <a:r>
              <a:rPr lang="en-US" altLang="hu-HU" sz="1200" dirty="0">
                <a:solidFill>
                  <a:schemeClr val="tx1"/>
                </a:solidFill>
              </a:rPr>
              <a:t>Phone: +361 5501165</a:t>
            </a:r>
          </a:p>
          <a:p>
            <a:pPr fontAlgn="auto">
              <a:lnSpc>
                <a:spcPct val="90000"/>
              </a:lnSpc>
              <a:spcAft>
                <a:spcPts val="0"/>
              </a:spcAft>
              <a:buClr>
                <a:schemeClr val="bg2">
                  <a:lumMod val="40000"/>
                  <a:lumOff val="60000"/>
                </a:schemeClr>
              </a:buClr>
              <a:buFont typeface="Wingdings 3" charset="2"/>
              <a:buChar char=""/>
              <a:defRPr/>
            </a:pPr>
            <a:endParaRPr lang="en-US" altLang="hu-HU" sz="9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17B9479-DAE4-279F-0856-D4301AE374F1}"/>
              </a:ext>
            </a:extLst>
          </p:cNvPr>
          <p:cNvSpPr>
            <a:spLocks noGrp="1" noChangeArrowheads="1"/>
          </p:cNvSpPr>
          <p:nvPr>
            <p:ph type="title" idx="4294967295"/>
          </p:nvPr>
        </p:nvSpPr>
        <p:spPr>
          <a:xfrm>
            <a:off x="-2514600" y="213800"/>
            <a:ext cx="8229600" cy="841375"/>
          </a:xfrm>
          <a:noFill/>
        </p:spPr>
        <p:txBody>
          <a:bodyPr anchorCtr="1"/>
          <a:lstStyle/>
          <a:p>
            <a:r>
              <a:rPr lang="hu-HU" altLang="hu-HU" sz="3200" dirty="0" err="1"/>
              <a:t>Student</a:t>
            </a:r>
            <a:r>
              <a:rPr lang="hu-HU" altLang="hu-HU" sz="3200" dirty="0"/>
              <a:t> </a:t>
            </a:r>
            <a:r>
              <a:rPr lang="hu-HU" altLang="hu-HU" sz="3200" dirty="0" err="1"/>
              <a:t>card</a:t>
            </a:r>
            <a:r>
              <a:rPr lang="hu-HU" altLang="hu-HU" sz="3200" dirty="0"/>
              <a:t> </a:t>
            </a:r>
            <a:endParaRPr lang="hu-HU" altLang="hu-HU" sz="3200" dirty="0">
              <a:solidFill>
                <a:srgbClr val="EBEBEB"/>
              </a:solidFill>
            </a:endParaRPr>
          </a:p>
        </p:txBody>
      </p:sp>
      <p:sp>
        <p:nvSpPr>
          <p:cNvPr id="34819" name="Rectangle 3">
            <a:extLst>
              <a:ext uri="{FF2B5EF4-FFF2-40B4-BE49-F238E27FC236}">
                <a16:creationId xmlns:a16="http://schemas.microsoft.com/office/drawing/2014/main" id="{4B8A71FA-D952-478B-9E99-A6052678224A}"/>
              </a:ext>
            </a:extLst>
          </p:cNvPr>
          <p:cNvSpPr>
            <a:spLocks noGrp="1" noChangeArrowheads="1"/>
          </p:cNvSpPr>
          <p:nvPr>
            <p:ph type="body" idx="4294967295"/>
          </p:nvPr>
        </p:nvSpPr>
        <p:spPr>
          <a:xfrm>
            <a:off x="8627" y="1295400"/>
            <a:ext cx="9135373" cy="5263970"/>
          </a:xfrm>
        </p:spPr>
        <p:txBody>
          <a:bodyPr vert="horz" wrap="square" lIns="91440" tIns="45720" rIns="91440" bIns="45720" numCol="1" rtlCol="0" anchor="ctr" anchorCtr="0" compatLnSpc="1">
            <a:prstTxWarp prst="textNoShape">
              <a:avLst/>
            </a:prstTxWarp>
            <a:normAutofit fontScale="77500" lnSpcReduction="20000"/>
          </a:bodyPr>
          <a:lstStyle/>
          <a:p>
            <a:pPr defTabSz="457207" fontAlgn="auto">
              <a:spcAft>
                <a:spcPts val="0"/>
              </a:spcAft>
              <a:buClr>
                <a:schemeClr val="bg2">
                  <a:lumMod val="40000"/>
                  <a:lumOff val="60000"/>
                </a:schemeClr>
              </a:buClr>
              <a:buNone/>
              <a:defRPr/>
            </a:pPr>
            <a:r>
              <a:rPr lang="hu-HU" altLang="hu-HU" sz="1400" b="1" dirty="0" err="1"/>
              <a:t>Information</a:t>
            </a:r>
            <a:r>
              <a:rPr lang="hu-HU" altLang="hu-HU" sz="1400" b="1" dirty="0"/>
              <a:t> </a:t>
            </a:r>
            <a:r>
              <a:rPr lang="hu-HU" altLang="hu-HU" sz="1400" b="1" dirty="0" err="1"/>
              <a:t>on</a:t>
            </a:r>
            <a:r>
              <a:rPr lang="hu-HU" altLang="hu-HU" sz="1400" b="1" dirty="0"/>
              <a:t> </a:t>
            </a:r>
            <a:r>
              <a:rPr lang="hu-HU" altLang="hu-HU" sz="1400" b="1" dirty="0" err="1"/>
              <a:t>our</a:t>
            </a:r>
            <a:r>
              <a:rPr lang="hu-HU" altLang="hu-HU" sz="1400" b="1" dirty="0"/>
              <a:t> website:</a:t>
            </a:r>
          </a:p>
          <a:p>
            <a:pPr defTabSz="457207" fontAlgn="auto">
              <a:spcAft>
                <a:spcPts val="0"/>
              </a:spcAft>
              <a:buClr>
                <a:schemeClr val="bg2">
                  <a:lumMod val="40000"/>
                  <a:lumOff val="60000"/>
                </a:schemeClr>
              </a:buClr>
              <a:buFontTx/>
              <a:buNone/>
              <a:defRPr/>
            </a:pPr>
            <a:r>
              <a:rPr lang="hu-HU" altLang="hu-HU" sz="1400" b="1" dirty="0">
                <a:hlinkClick r:id="rId2"/>
              </a:rPr>
              <a:t>https://univet.hu/en/student-support-services-at-univet-budapest/admin-help-for-freshers/permanent-student-card/</a:t>
            </a:r>
            <a:endParaRPr lang="hu-HU" altLang="hu-HU" sz="1400" b="1" dirty="0"/>
          </a:p>
          <a:p>
            <a:pPr defTabSz="457207" fontAlgn="auto">
              <a:spcAft>
                <a:spcPts val="0"/>
              </a:spcAft>
              <a:buClr>
                <a:schemeClr val="bg2">
                  <a:lumMod val="40000"/>
                  <a:lumOff val="60000"/>
                </a:schemeClr>
              </a:buClr>
              <a:buFontTx/>
              <a:buNone/>
              <a:defRPr/>
            </a:pPr>
            <a:endParaRPr lang="hu-HU" altLang="hu-HU" sz="1500" b="1" dirty="0"/>
          </a:p>
          <a:p>
            <a:pPr defTabSz="457207" fontAlgn="auto">
              <a:spcAft>
                <a:spcPts val="0"/>
              </a:spcAft>
              <a:buClr>
                <a:schemeClr val="bg2">
                  <a:lumMod val="40000"/>
                  <a:lumOff val="60000"/>
                </a:schemeClr>
              </a:buClr>
              <a:buNone/>
              <a:defRPr/>
            </a:pPr>
            <a:r>
              <a:rPr lang="hu-HU" altLang="hu-HU" sz="2100" b="1" dirty="0"/>
              <a:t>   The </a:t>
            </a:r>
            <a:r>
              <a:rPr lang="hu-HU" altLang="hu-HU" sz="2100" b="1" dirty="0" err="1"/>
              <a:t>student</a:t>
            </a:r>
            <a:r>
              <a:rPr lang="hu-HU" altLang="hu-HU" sz="2100" b="1" dirty="0"/>
              <a:t> </a:t>
            </a:r>
            <a:r>
              <a:rPr lang="hu-HU" altLang="hu-HU" sz="2100" b="1" dirty="0" err="1"/>
              <a:t>card</a:t>
            </a:r>
            <a:r>
              <a:rPr lang="hu-HU" altLang="hu-HU" sz="2100" b="1" dirty="0"/>
              <a:t> </a:t>
            </a:r>
            <a:r>
              <a:rPr lang="hu-HU" altLang="hu-HU" sz="2100" b="1" dirty="0" err="1"/>
              <a:t>certifies</a:t>
            </a:r>
            <a:r>
              <a:rPr lang="hu-HU" altLang="hu-HU" sz="2100" b="1" dirty="0"/>
              <a:t> </a:t>
            </a:r>
            <a:r>
              <a:rPr lang="hu-HU" altLang="hu-HU" sz="2100" b="1" dirty="0" err="1"/>
              <a:t>your</a:t>
            </a:r>
            <a:r>
              <a:rPr lang="hu-HU" altLang="hu-HU" sz="2100" b="1" dirty="0"/>
              <a:t> </a:t>
            </a:r>
            <a:r>
              <a:rPr lang="hu-HU" altLang="hu-HU" sz="2100" b="1" dirty="0" err="1"/>
              <a:t>student</a:t>
            </a:r>
            <a:r>
              <a:rPr lang="hu-HU" altLang="hu-HU" sz="2100" b="1" dirty="0"/>
              <a:t> status. </a:t>
            </a:r>
            <a:r>
              <a:rPr lang="hu-HU" altLang="hu-HU" sz="2100" b="1" dirty="0" err="1"/>
              <a:t>Entitles</a:t>
            </a:r>
            <a:r>
              <a:rPr lang="hu-HU" altLang="hu-HU" sz="2100" b="1" dirty="0"/>
              <a:t> </a:t>
            </a:r>
            <a:r>
              <a:rPr lang="hu-HU" altLang="hu-HU" sz="2100" b="1" dirty="0" err="1"/>
              <a:t>you</a:t>
            </a:r>
            <a:r>
              <a:rPr lang="hu-HU" altLang="hu-HU" sz="2100" b="1" dirty="0"/>
              <a:t> </a:t>
            </a:r>
            <a:r>
              <a:rPr lang="hu-HU" altLang="hu-HU" sz="2100" b="1" dirty="0" err="1"/>
              <a:t>to</a:t>
            </a:r>
            <a:r>
              <a:rPr lang="hu-HU" altLang="hu-HU" sz="2100" b="1" dirty="0"/>
              <a:t> </a:t>
            </a:r>
            <a:r>
              <a:rPr lang="hu-HU" altLang="hu-HU" sz="2100" b="1" dirty="0" err="1"/>
              <a:t>discounts</a:t>
            </a:r>
            <a:r>
              <a:rPr lang="hu-HU" altLang="hu-HU" sz="2100" b="1" dirty="0"/>
              <a:t> </a:t>
            </a:r>
            <a:r>
              <a:rPr lang="hu-HU" altLang="hu-HU" sz="2100" b="1" dirty="0" err="1"/>
              <a:t>on</a:t>
            </a:r>
            <a:r>
              <a:rPr lang="hu-HU" altLang="hu-HU" sz="2100" b="1" dirty="0"/>
              <a:t> </a:t>
            </a:r>
            <a:r>
              <a:rPr lang="hu-HU" altLang="hu-HU" sz="2100" b="1" dirty="0" err="1"/>
              <a:t>public</a:t>
            </a:r>
            <a:r>
              <a:rPr lang="hu-HU" altLang="hu-HU" sz="2100" b="1" dirty="0"/>
              <a:t>   </a:t>
            </a:r>
            <a:r>
              <a:rPr lang="hu-HU" altLang="hu-HU" sz="2100" b="1" dirty="0" err="1"/>
              <a:t>transportation</a:t>
            </a:r>
            <a:r>
              <a:rPr lang="hu-HU" altLang="hu-HU" sz="2100" b="1" dirty="0"/>
              <a:t> </a:t>
            </a:r>
            <a:r>
              <a:rPr lang="hu-HU" altLang="hu-HU" sz="2100" b="1" dirty="0" err="1"/>
              <a:t>tickets</a:t>
            </a:r>
            <a:r>
              <a:rPr lang="hu-HU" altLang="hu-HU" sz="2100" b="1" dirty="0"/>
              <a:t>, </a:t>
            </a:r>
            <a:r>
              <a:rPr lang="hu-HU" altLang="hu-HU" sz="2100" b="1" dirty="0" err="1"/>
              <a:t>entrance</a:t>
            </a:r>
            <a:r>
              <a:rPr lang="hu-HU" altLang="hu-HU" sz="2100" b="1" dirty="0"/>
              <a:t> </a:t>
            </a:r>
            <a:r>
              <a:rPr lang="hu-HU" altLang="hu-HU" sz="2100" b="1" dirty="0" err="1"/>
              <a:t>fees</a:t>
            </a:r>
            <a:r>
              <a:rPr lang="hu-HU" altLang="hu-HU" sz="2100" b="1" dirty="0"/>
              <a:t> (</a:t>
            </a:r>
            <a:r>
              <a:rPr lang="hu-HU" altLang="hu-HU" sz="2100" b="1" dirty="0" err="1"/>
              <a:t>library,museums</a:t>
            </a:r>
            <a:r>
              <a:rPr lang="hu-HU" altLang="hu-HU" sz="2100" b="1" dirty="0"/>
              <a:t>, </a:t>
            </a:r>
            <a:r>
              <a:rPr lang="hu-HU" altLang="hu-HU" sz="2100" b="1" dirty="0" err="1"/>
              <a:t>cinemas</a:t>
            </a:r>
            <a:r>
              <a:rPr lang="hu-HU" altLang="hu-HU" sz="2100" b="1" dirty="0"/>
              <a:t> etc.), </a:t>
            </a:r>
            <a:r>
              <a:rPr lang="hu-HU" altLang="hu-HU" sz="2100" b="1" dirty="0" err="1"/>
              <a:t>restaurants</a:t>
            </a:r>
            <a:r>
              <a:rPr lang="hu-HU" altLang="hu-HU" sz="2100" b="1" dirty="0"/>
              <a:t> </a:t>
            </a:r>
            <a:r>
              <a:rPr lang="hu-HU" altLang="hu-HU" sz="2100" b="1" dirty="0" err="1"/>
              <a:t>among</a:t>
            </a:r>
            <a:r>
              <a:rPr lang="hu-HU" altLang="hu-HU" sz="2100" b="1" dirty="0"/>
              <a:t> </a:t>
            </a:r>
            <a:r>
              <a:rPr lang="hu-HU" altLang="hu-HU" sz="2100" b="1" dirty="0" err="1"/>
              <a:t>others</a:t>
            </a:r>
            <a:r>
              <a:rPr lang="hu-HU" altLang="hu-HU" sz="2100" b="1" dirty="0"/>
              <a:t>.</a:t>
            </a:r>
          </a:p>
          <a:p>
            <a:pPr marL="0" indent="0" defTabSz="457207" fontAlgn="auto">
              <a:spcAft>
                <a:spcPts val="0"/>
              </a:spcAft>
              <a:buClr>
                <a:schemeClr val="bg2">
                  <a:lumMod val="40000"/>
                  <a:lumOff val="60000"/>
                </a:schemeClr>
              </a:buClr>
              <a:buFontTx/>
              <a:buNone/>
              <a:defRPr/>
            </a:pPr>
            <a:endParaRPr lang="hu-HU" altLang="hu-HU" sz="1200" dirty="0"/>
          </a:p>
          <a:p>
            <a:pPr marL="0" indent="0" defTabSz="457207" fontAlgn="auto">
              <a:spcAft>
                <a:spcPts val="0"/>
              </a:spcAft>
              <a:buClr>
                <a:schemeClr val="bg2">
                  <a:lumMod val="40000"/>
                  <a:lumOff val="60000"/>
                </a:schemeClr>
              </a:buClr>
              <a:buFontTx/>
              <a:buNone/>
              <a:defRPr/>
            </a:pPr>
            <a:r>
              <a:rPr lang="hu-HU" sz="1400" b="1" dirty="0"/>
              <a:t>In </a:t>
            </a:r>
            <a:r>
              <a:rPr lang="hu-HU" sz="1400" b="1" dirty="0" err="1"/>
              <a:t>order</a:t>
            </a:r>
            <a:r>
              <a:rPr lang="hu-HU" sz="1400" b="1" dirty="0"/>
              <a:t> t</a:t>
            </a:r>
            <a:r>
              <a:rPr lang="en-US" sz="1400" b="1" dirty="0"/>
              <a:t>o receive the plastic card, you are requested to follow these steps:</a:t>
            </a:r>
          </a:p>
          <a:p>
            <a:pPr marL="0" indent="0" defTabSz="457207" fontAlgn="auto">
              <a:spcAft>
                <a:spcPts val="0"/>
              </a:spcAft>
              <a:buClr>
                <a:schemeClr val="bg2">
                  <a:lumMod val="40000"/>
                  <a:lumOff val="60000"/>
                </a:schemeClr>
              </a:buClr>
              <a:buFontTx/>
              <a:buNone/>
              <a:defRPr/>
            </a:pPr>
            <a:r>
              <a:rPr lang="hu-HU" sz="1400" dirty="0"/>
              <a:t>1 - </a:t>
            </a:r>
            <a:r>
              <a:rPr lang="en-US" sz="1400" dirty="0"/>
              <a:t>Go to a</a:t>
            </a:r>
            <a:r>
              <a:rPr lang="hu-HU" sz="1400" dirty="0"/>
              <a:t> </a:t>
            </a:r>
            <a:r>
              <a:rPr lang="en-US" sz="1400" b="1" dirty="0"/>
              <a:t>Registration Office </a:t>
            </a:r>
            <a:r>
              <a:rPr lang="hu-HU" sz="1400" dirty="0"/>
              <a:t>(</a:t>
            </a:r>
            <a:r>
              <a:rPr lang="en-US" sz="1400" dirty="0"/>
              <a:t>in Hungarian: </a:t>
            </a:r>
            <a:r>
              <a:rPr lang="en-US" sz="1400" dirty="0" err="1"/>
              <a:t>Okmányiroda</a:t>
            </a:r>
            <a:r>
              <a:rPr lang="en-US" sz="1400" dirty="0"/>
              <a:t>/</a:t>
            </a:r>
            <a:r>
              <a:rPr lang="en-US" sz="1400" dirty="0" err="1"/>
              <a:t>Kormányablak</a:t>
            </a:r>
            <a:r>
              <a:rPr lang="en-US" sz="1400" dirty="0"/>
              <a:t>) and apply for a student card</a:t>
            </a:r>
            <a:r>
              <a:rPr lang="hu-HU" sz="1400" dirty="0"/>
              <a:t>;</a:t>
            </a:r>
          </a:p>
          <a:p>
            <a:pPr marL="0" indent="0" defTabSz="457207" fontAlgn="auto">
              <a:spcAft>
                <a:spcPts val="0"/>
              </a:spcAft>
              <a:buClr>
                <a:schemeClr val="bg2">
                  <a:lumMod val="40000"/>
                  <a:lumOff val="60000"/>
                </a:schemeClr>
              </a:buClr>
              <a:buFontTx/>
              <a:buNone/>
              <a:defRPr/>
            </a:pPr>
            <a:r>
              <a:rPr lang="hu-HU" sz="1400" dirty="0"/>
              <a:t>2 – </a:t>
            </a:r>
            <a:r>
              <a:rPr lang="hu-HU" sz="1400" dirty="0" err="1"/>
              <a:t>Bring</a:t>
            </a:r>
            <a:r>
              <a:rPr lang="hu-HU" sz="1400" dirty="0"/>
              <a:t> </a:t>
            </a:r>
            <a:r>
              <a:rPr lang="hu-HU" sz="1400" dirty="0" err="1"/>
              <a:t>your</a:t>
            </a:r>
            <a:r>
              <a:rPr lang="hu-HU" sz="1400" dirty="0"/>
              <a:t> </a:t>
            </a:r>
            <a:r>
              <a:rPr lang="hu-HU" sz="1400" b="1" dirty="0" err="1"/>
              <a:t>passport</a:t>
            </a:r>
            <a:r>
              <a:rPr lang="hu-HU" sz="1400" b="1" dirty="0"/>
              <a:t>/ID-</a:t>
            </a:r>
            <a:r>
              <a:rPr lang="hu-HU" sz="1400" b="1" dirty="0" err="1"/>
              <a:t>card</a:t>
            </a:r>
            <a:r>
              <a:rPr lang="hu-HU" sz="1400" b="1" dirty="0"/>
              <a:t> </a:t>
            </a:r>
            <a:r>
              <a:rPr lang="hu-HU" sz="1400" dirty="0"/>
              <a:t>+ </a:t>
            </a:r>
            <a:r>
              <a:rPr lang="hu-HU" sz="1400" b="1" dirty="0" err="1"/>
              <a:t>residence</a:t>
            </a:r>
            <a:r>
              <a:rPr lang="hu-HU" sz="1400" b="1" dirty="0"/>
              <a:t> permit</a:t>
            </a:r>
            <a:r>
              <a:rPr lang="hu-HU" sz="1400" dirty="0"/>
              <a:t> (</a:t>
            </a:r>
            <a:r>
              <a:rPr lang="hu-HU" sz="1400" dirty="0" err="1"/>
              <a:t>bear</a:t>
            </a:r>
            <a:r>
              <a:rPr lang="hu-HU" sz="1400" dirty="0"/>
              <a:t> in mind </a:t>
            </a:r>
            <a:r>
              <a:rPr lang="hu-HU" sz="1400" dirty="0" err="1"/>
              <a:t>you</a:t>
            </a:r>
            <a:r>
              <a:rPr lang="hu-HU" sz="1400" dirty="0"/>
              <a:t> </a:t>
            </a:r>
            <a:r>
              <a:rPr lang="hu-HU" sz="1400" dirty="0" err="1"/>
              <a:t>should</a:t>
            </a:r>
            <a:r>
              <a:rPr lang="hu-HU" sz="1400" dirty="0"/>
              <a:t> </a:t>
            </a:r>
            <a:r>
              <a:rPr lang="hu-HU" sz="1400" b="1" dirty="0" err="1"/>
              <a:t>already</a:t>
            </a:r>
            <a:r>
              <a:rPr lang="hu-HU" sz="1400" b="1" dirty="0"/>
              <a:t> </a:t>
            </a:r>
            <a:r>
              <a:rPr lang="hu-HU" sz="1400" b="1" dirty="0" err="1"/>
              <a:t>have</a:t>
            </a:r>
            <a:r>
              <a:rPr lang="hu-HU" sz="1400" b="1" dirty="0"/>
              <a:t> </a:t>
            </a:r>
            <a:r>
              <a:rPr lang="hu-HU" sz="1400" dirty="0" err="1"/>
              <a:t>one</a:t>
            </a:r>
            <a:r>
              <a:rPr lang="hu-HU" sz="1400" dirty="0"/>
              <a:t> </a:t>
            </a:r>
            <a:r>
              <a:rPr lang="hu-HU" sz="1400" dirty="0" err="1"/>
              <a:t>before</a:t>
            </a:r>
            <a:r>
              <a:rPr lang="hu-HU" sz="1400" dirty="0"/>
              <a:t> </a:t>
            </a:r>
            <a:r>
              <a:rPr lang="hu-HU" sz="1400" dirty="0" err="1"/>
              <a:t>applying</a:t>
            </a:r>
            <a:r>
              <a:rPr lang="hu-HU" sz="1400" dirty="0"/>
              <a:t>) </a:t>
            </a:r>
            <a:r>
              <a:rPr lang="hu-HU" sz="1400" dirty="0" err="1"/>
              <a:t>with</a:t>
            </a:r>
            <a:r>
              <a:rPr lang="hu-HU" sz="1400" dirty="0"/>
              <a:t> </a:t>
            </a:r>
            <a:r>
              <a:rPr lang="hu-HU" sz="1400" dirty="0" err="1"/>
              <a:t>you</a:t>
            </a:r>
            <a:r>
              <a:rPr lang="hu-HU" sz="1400" dirty="0"/>
              <a:t> </a:t>
            </a:r>
            <a:r>
              <a:rPr lang="hu-HU" sz="1400" dirty="0" err="1"/>
              <a:t>for</a:t>
            </a:r>
            <a:r>
              <a:rPr lang="hu-HU" sz="1400" dirty="0"/>
              <a:t> </a:t>
            </a:r>
            <a:r>
              <a:rPr lang="hu-HU" sz="1400" dirty="0" err="1"/>
              <a:t>the</a:t>
            </a:r>
            <a:r>
              <a:rPr lang="hu-HU" sz="1400" dirty="0"/>
              <a:t> </a:t>
            </a:r>
            <a:r>
              <a:rPr lang="hu-HU" sz="1400" dirty="0" err="1"/>
              <a:t>application</a:t>
            </a:r>
            <a:r>
              <a:rPr lang="hu-HU" sz="1400" dirty="0"/>
              <a:t>; </a:t>
            </a:r>
          </a:p>
          <a:p>
            <a:pPr marL="0" indent="0" defTabSz="457207" fontAlgn="auto">
              <a:spcAft>
                <a:spcPts val="0"/>
              </a:spcAft>
              <a:buClr>
                <a:schemeClr val="bg2">
                  <a:lumMod val="40000"/>
                  <a:lumOff val="60000"/>
                </a:schemeClr>
              </a:buClr>
              <a:buNone/>
              <a:defRPr/>
            </a:pPr>
            <a:r>
              <a:rPr lang="hu-HU" sz="1400" dirty="0"/>
              <a:t>(</a:t>
            </a:r>
            <a:r>
              <a:rPr lang="hu-HU" sz="1400" dirty="0" err="1"/>
              <a:t>Take</a:t>
            </a:r>
            <a:r>
              <a:rPr lang="hu-HU" sz="1400" dirty="0"/>
              <a:t> a </a:t>
            </a:r>
            <a:r>
              <a:rPr lang="hu-HU" sz="1400" dirty="0" err="1"/>
              <a:t>number</a:t>
            </a:r>
            <a:r>
              <a:rPr lang="hu-HU" sz="1400" dirty="0"/>
              <a:t> </a:t>
            </a:r>
            <a:r>
              <a:rPr lang="hu-HU" sz="1400" dirty="0" err="1"/>
              <a:t>for</a:t>
            </a:r>
            <a:r>
              <a:rPr lang="hu-HU" sz="1400" dirty="0"/>
              <a:t> „</a:t>
            </a:r>
            <a:r>
              <a:rPr lang="hu-HU" sz="1400" b="1" dirty="0"/>
              <a:t>Diákigazolvány"</a:t>
            </a:r>
            <a:r>
              <a:rPr lang="hu-HU" sz="1400" dirty="0"/>
              <a:t>=</a:t>
            </a:r>
            <a:r>
              <a:rPr lang="hu-HU" sz="1400" dirty="0" err="1"/>
              <a:t>student</a:t>
            </a:r>
            <a:r>
              <a:rPr lang="hu-HU" sz="1400" dirty="0"/>
              <a:t> </a:t>
            </a:r>
            <a:r>
              <a:rPr lang="hu-HU" sz="1400" dirty="0" err="1"/>
              <a:t>card</a:t>
            </a:r>
            <a:r>
              <a:rPr lang="hu-HU" sz="1400" dirty="0"/>
              <a:t> and </a:t>
            </a:r>
            <a:r>
              <a:rPr lang="hu-HU" sz="1400" dirty="0" err="1"/>
              <a:t>wait</a:t>
            </a:r>
            <a:r>
              <a:rPr lang="hu-HU" sz="1400" dirty="0"/>
              <a:t> </a:t>
            </a:r>
            <a:r>
              <a:rPr lang="hu-HU" sz="1400" dirty="0" err="1"/>
              <a:t>to</a:t>
            </a:r>
            <a:r>
              <a:rPr lang="hu-HU" sz="1400" dirty="0"/>
              <a:t> be </a:t>
            </a:r>
            <a:r>
              <a:rPr lang="hu-HU" sz="1400" dirty="0" err="1"/>
              <a:t>called</a:t>
            </a:r>
            <a:r>
              <a:rPr lang="hu-HU" sz="1400" dirty="0"/>
              <a:t>)</a:t>
            </a:r>
            <a:endParaRPr lang="hu-HU" altLang="hu-HU" sz="1400" dirty="0"/>
          </a:p>
          <a:p>
            <a:pPr marL="0" indent="0" defTabSz="457207" fontAlgn="auto">
              <a:spcAft>
                <a:spcPts val="0"/>
              </a:spcAft>
              <a:buClr>
                <a:schemeClr val="bg2">
                  <a:lumMod val="40000"/>
                  <a:lumOff val="60000"/>
                </a:schemeClr>
              </a:buClr>
              <a:buFontTx/>
              <a:buNone/>
              <a:defRPr/>
            </a:pPr>
            <a:r>
              <a:rPr lang="hu-HU" altLang="hu-HU" sz="1400" dirty="0"/>
              <a:t>3 – </a:t>
            </a:r>
            <a:r>
              <a:rPr lang="hu-HU" altLang="hu-HU" sz="1400" dirty="0" err="1"/>
              <a:t>Once</a:t>
            </a:r>
            <a:r>
              <a:rPr lang="hu-HU" altLang="hu-HU" sz="1400" dirty="0"/>
              <a:t> </a:t>
            </a:r>
            <a:r>
              <a:rPr lang="hu-HU" altLang="hu-HU" sz="1400" dirty="0" err="1"/>
              <a:t>there</a:t>
            </a:r>
            <a:r>
              <a:rPr lang="hu-HU" altLang="hu-HU" sz="1400" dirty="0"/>
              <a:t> </a:t>
            </a:r>
            <a:r>
              <a:rPr lang="hu-HU" altLang="hu-HU" sz="1400" dirty="0" err="1"/>
              <a:t>ask</a:t>
            </a:r>
            <a:r>
              <a:rPr lang="hu-HU" altLang="hu-HU" sz="1400" dirty="0"/>
              <a:t> </a:t>
            </a:r>
            <a:r>
              <a:rPr lang="hu-HU" altLang="hu-HU" sz="1400" dirty="0" err="1"/>
              <a:t>for</a:t>
            </a:r>
            <a:r>
              <a:rPr lang="hu-HU" altLang="hu-HU" sz="1400" dirty="0"/>
              <a:t> </a:t>
            </a:r>
            <a:r>
              <a:rPr lang="hu-HU" altLang="hu-HU" sz="1400" b="1" dirty="0"/>
              <a:t>„Diákigazolvány ügyintézés </a:t>
            </a:r>
            <a:r>
              <a:rPr lang="hu-HU" altLang="hu-HU" sz="1400" dirty="0"/>
              <a:t>(Student </a:t>
            </a:r>
            <a:r>
              <a:rPr lang="hu-HU" altLang="hu-HU" sz="1400" dirty="0" err="1"/>
              <a:t>card</a:t>
            </a:r>
            <a:r>
              <a:rPr lang="hu-HU" altLang="hu-HU" sz="1400" dirty="0"/>
              <a:t> management) and </a:t>
            </a:r>
            <a:r>
              <a:rPr lang="hu-HU" altLang="hu-HU" sz="1400" dirty="0" err="1"/>
              <a:t>they</a:t>
            </a:r>
            <a:r>
              <a:rPr lang="hu-HU" altLang="hu-HU" sz="1400" dirty="0"/>
              <a:t> </a:t>
            </a:r>
            <a:r>
              <a:rPr lang="hu-HU" altLang="hu-HU" sz="1400" dirty="0" err="1"/>
              <a:t>will</a:t>
            </a:r>
            <a:r>
              <a:rPr lang="hu-HU" altLang="hu-HU" sz="1400" dirty="0"/>
              <a:t> </a:t>
            </a:r>
            <a:r>
              <a:rPr lang="hu-HU" altLang="hu-HU" sz="1400" dirty="0" err="1"/>
              <a:t>give</a:t>
            </a:r>
            <a:r>
              <a:rPr lang="hu-HU" altLang="hu-HU" sz="1400" dirty="0"/>
              <a:t> </a:t>
            </a:r>
            <a:r>
              <a:rPr lang="hu-HU" altLang="hu-HU" sz="1400" dirty="0" err="1"/>
              <a:t>you</a:t>
            </a:r>
            <a:r>
              <a:rPr lang="hu-HU" altLang="hu-HU" sz="1400" dirty="0"/>
              <a:t> a „</a:t>
            </a:r>
            <a:r>
              <a:rPr lang="hu-HU" altLang="hu-HU" sz="1400" b="1" dirty="0"/>
              <a:t>NEK-adatlap (NEK-</a:t>
            </a:r>
            <a:r>
              <a:rPr lang="hu-HU" altLang="hu-HU" sz="1400" b="1" dirty="0" err="1"/>
              <a:t>sheet</a:t>
            </a:r>
            <a:r>
              <a:rPr lang="hu-HU" altLang="hu-HU" sz="1400" b="1" dirty="0"/>
              <a:t>)</a:t>
            </a:r>
            <a:r>
              <a:rPr lang="hu-HU" altLang="hu-HU" sz="1400" dirty="0"/>
              <a:t> </a:t>
            </a:r>
          </a:p>
          <a:p>
            <a:pPr marL="0" indent="0" defTabSz="457207" fontAlgn="auto">
              <a:spcAft>
                <a:spcPts val="0"/>
              </a:spcAft>
              <a:buClr>
                <a:schemeClr val="bg2">
                  <a:lumMod val="40000"/>
                  <a:lumOff val="60000"/>
                </a:schemeClr>
              </a:buClr>
              <a:buFontTx/>
              <a:buNone/>
              <a:defRPr/>
            </a:pPr>
            <a:r>
              <a:rPr lang="hu-HU" altLang="hu-HU" sz="1400" dirty="0" err="1"/>
              <a:t>Fill</a:t>
            </a:r>
            <a:r>
              <a:rPr lang="hu-HU" altLang="hu-HU" sz="1400" dirty="0"/>
              <a:t> out </a:t>
            </a:r>
            <a:r>
              <a:rPr lang="hu-HU" altLang="hu-HU" sz="1400" dirty="0" err="1"/>
              <a:t>the</a:t>
            </a:r>
            <a:r>
              <a:rPr lang="hu-HU" altLang="hu-HU" sz="1400" dirty="0"/>
              <a:t> </a:t>
            </a:r>
            <a:r>
              <a:rPr lang="hu-HU" altLang="hu-HU" sz="1400" dirty="0" err="1"/>
              <a:t>sheet</a:t>
            </a:r>
            <a:r>
              <a:rPr lang="hu-HU" altLang="hu-HU" sz="1400" dirty="0"/>
              <a:t>. </a:t>
            </a:r>
            <a:r>
              <a:rPr lang="hu-HU" altLang="hu-HU" sz="1400" dirty="0" err="1"/>
              <a:t>Please</a:t>
            </a:r>
            <a:r>
              <a:rPr lang="hu-HU" altLang="hu-HU" sz="1400" dirty="0"/>
              <a:t> </a:t>
            </a:r>
            <a:r>
              <a:rPr lang="hu-HU" altLang="hu-HU" sz="1400" dirty="0" err="1"/>
              <a:t>note</a:t>
            </a:r>
            <a:r>
              <a:rPr lang="hu-HU" altLang="hu-HU" sz="1400" dirty="0"/>
              <a:t> </a:t>
            </a:r>
            <a:r>
              <a:rPr lang="hu-HU" altLang="hu-HU" sz="1400" dirty="0" err="1"/>
              <a:t>that</a:t>
            </a:r>
            <a:r>
              <a:rPr lang="hu-HU" altLang="hu-HU" sz="1400" dirty="0"/>
              <a:t> </a:t>
            </a:r>
            <a:r>
              <a:rPr lang="hu-HU" altLang="hu-HU" sz="1400" dirty="0" err="1"/>
              <a:t>all</a:t>
            </a:r>
            <a:r>
              <a:rPr lang="hu-HU" altLang="hu-HU" sz="1400" dirty="0"/>
              <a:t> </a:t>
            </a:r>
            <a:r>
              <a:rPr lang="hu-HU" altLang="hu-HU" sz="1400" dirty="0" err="1"/>
              <a:t>information</a:t>
            </a:r>
            <a:r>
              <a:rPr lang="hu-HU" altLang="hu-HU" sz="1400" dirty="0"/>
              <a:t> </a:t>
            </a:r>
            <a:r>
              <a:rPr lang="hu-HU" altLang="hu-HU" sz="1400" b="1" dirty="0"/>
              <a:t>must </a:t>
            </a:r>
            <a:r>
              <a:rPr lang="hu-HU" altLang="hu-HU" sz="1400" b="1" dirty="0" err="1"/>
              <a:t>match</a:t>
            </a:r>
            <a:r>
              <a:rPr lang="hu-HU" altLang="hu-HU" sz="1400" b="1" dirty="0"/>
              <a:t> </a:t>
            </a:r>
            <a:r>
              <a:rPr lang="hu-HU" altLang="hu-HU" sz="1400" b="1" dirty="0" err="1"/>
              <a:t>the</a:t>
            </a:r>
            <a:r>
              <a:rPr lang="hu-HU" altLang="hu-HU" sz="1400" b="1" dirty="0"/>
              <a:t> </a:t>
            </a:r>
            <a:r>
              <a:rPr lang="hu-HU" altLang="hu-HU" sz="1400" b="1" dirty="0" err="1"/>
              <a:t>info</a:t>
            </a:r>
            <a:r>
              <a:rPr lang="hu-HU" altLang="hu-HU" sz="1400" b="1" dirty="0"/>
              <a:t> in Neptun </a:t>
            </a:r>
            <a:r>
              <a:rPr lang="hu-HU" altLang="hu-HU" sz="1400" dirty="0"/>
              <a:t>(</a:t>
            </a:r>
            <a:r>
              <a:rPr lang="hu-HU" altLang="hu-HU" sz="1400" dirty="0" err="1"/>
              <a:t>address</a:t>
            </a:r>
            <a:r>
              <a:rPr lang="hu-HU" altLang="hu-HU" sz="1400" dirty="0"/>
              <a:t>, </a:t>
            </a:r>
            <a:r>
              <a:rPr lang="hu-HU" altLang="hu-HU" sz="1400" dirty="0" err="1"/>
              <a:t>mother’s</a:t>
            </a:r>
            <a:r>
              <a:rPr lang="hu-HU" altLang="hu-HU" sz="1400" dirty="0"/>
              <a:t> </a:t>
            </a:r>
            <a:r>
              <a:rPr lang="hu-HU" altLang="hu-HU" sz="1400" dirty="0" err="1"/>
              <a:t>name</a:t>
            </a:r>
            <a:r>
              <a:rPr lang="hu-HU" altLang="hu-HU" sz="1400" dirty="0"/>
              <a:t> etc..); </a:t>
            </a:r>
          </a:p>
          <a:p>
            <a:pPr marL="0" indent="0" defTabSz="457207" fontAlgn="auto">
              <a:spcAft>
                <a:spcPts val="0"/>
              </a:spcAft>
              <a:buClr>
                <a:schemeClr val="bg2">
                  <a:lumMod val="40000"/>
                  <a:lumOff val="60000"/>
                </a:schemeClr>
              </a:buClr>
              <a:buFontTx/>
              <a:buNone/>
              <a:defRPr/>
            </a:pPr>
            <a:r>
              <a:rPr lang="hu-HU" sz="1400" dirty="0"/>
              <a:t>4 – </a:t>
            </a:r>
            <a:r>
              <a:rPr lang="hu-HU" sz="1400" dirty="0" err="1"/>
              <a:t>Hand</a:t>
            </a:r>
            <a:r>
              <a:rPr lang="hu-HU" sz="1400" dirty="0"/>
              <a:t> in </a:t>
            </a:r>
            <a:r>
              <a:rPr lang="hu-HU" sz="1400" dirty="0" err="1"/>
              <a:t>the</a:t>
            </a:r>
            <a:r>
              <a:rPr lang="hu-HU" sz="1400" dirty="0"/>
              <a:t> </a:t>
            </a:r>
            <a:r>
              <a:rPr lang="hu-HU" sz="1400" b="1" dirty="0"/>
              <a:t>NEK-</a:t>
            </a:r>
            <a:r>
              <a:rPr lang="hu-HU" sz="1400" b="1" dirty="0" err="1"/>
              <a:t>sheet</a:t>
            </a:r>
            <a:r>
              <a:rPr lang="hu-HU" sz="1400" dirty="0"/>
              <a:t> at </a:t>
            </a:r>
            <a:r>
              <a:rPr lang="hu-HU" sz="1400" dirty="0" err="1"/>
              <a:t>the</a:t>
            </a:r>
            <a:r>
              <a:rPr lang="hu-HU" sz="1400" dirty="0"/>
              <a:t> Student </a:t>
            </a:r>
            <a:r>
              <a:rPr lang="hu-HU" sz="1400" dirty="0" err="1"/>
              <a:t>Secretariat’s</a:t>
            </a:r>
            <a:r>
              <a:rPr lang="hu-HU" sz="1400" dirty="0"/>
              <a:t> Office</a:t>
            </a:r>
          </a:p>
          <a:p>
            <a:pPr marL="0" indent="0" defTabSz="457207" fontAlgn="auto">
              <a:spcAft>
                <a:spcPts val="0"/>
              </a:spcAft>
              <a:buClr>
                <a:schemeClr val="bg2">
                  <a:lumMod val="40000"/>
                  <a:lumOff val="60000"/>
                </a:schemeClr>
              </a:buClr>
              <a:buFontTx/>
              <a:buNone/>
              <a:defRPr/>
            </a:pPr>
            <a:r>
              <a:rPr lang="hu-HU" sz="1400" dirty="0" err="1"/>
              <a:t>It</a:t>
            </a:r>
            <a:r>
              <a:rPr lang="hu-HU" sz="1400" dirty="0"/>
              <a:t> </a:t>
            </a:r>
            <a:r>
              <a:rPr lang="hu-HU" sz="1400" dirty="0" err="1"/>
              <a:t>can</a:t>
            </a:r>
            <a:r>
              <a:rPr lang="hu-HU" sz="1400" dirty="0"/>
              <a:t> </a:t>
            </a:r>
            <a:r>
              <a:rPr lang="hu-HU" sz="1400" dirty="0" err="1"/>
              <a:t>take</a:t>
            </a:r>
            <a:r>
              <a:rPr lang="hu-HU" sz="1400" dirty="0"/>
              <a:t> </a:t>
            </a:r>
            <a:r>
              <a:rPr lang="hu-HU" sz="1400" dirty="0" err="1"/>
              <a:t>weeks</a:t>
            </a:r>
            <a:r>
              <a:rPr lang="hu-HU" sz="1400" dirty="0"/>
              <a:t>, </a:t>
            </a:r>
            <a:r>
              <a:rPr lang="hu-HU" sz="1400" dirty="0" err="1"/>
              <a:t>months</a:t>
            </a:r>
            <a:r>
              <a:rPr lang="hu-HU" sz="1400" dirty="0"/>
              <a:t> </a:t>
            </a:r>
            <a:r>
              <a:rPr lang="hu-HU" sz="1400" dirty="0" err="1"/>
              <a:t>for</a:t>
            </a:r>
            <a:r>
              <a:rPr lang="hu-HU" sz="1400" dirty="0"/>
              <a:t> </a:t>
            </a:r>
            <a:r>
              <a:rPr lang="hu-HU" sz="1400" dirty="0" err="1"/>
              <a:t>the</a:t>
            </a:r>
            <a:r>
              <a:rPr lang="hu-HU" sz="1400" dirty="0"/>
              <a:t> </a:t>
            </a:r>
            <a:r>
              <a:rPr lang="hu-HU" sz="1400" dirty="0" err="1"/>
              <a:t>plastic</a:t>
            </a:r>
            <a:r>
              <a:rPr lang="hu-HU" sz="1400" dirty="0"/>
              <a:t> </a:t>
            </a:r>
            <a:r>
              <a:rPr lang="hu-HU" sz="1400" dirty="0" err="1"/>
              <a:t>card</a:t>
            </a:r>
            <a:r>
              <a:rPr lang="hu-HU" sz="1400" dirty="0"/>
              <a:t> </a:t>
            </a:r>
            <a:r>
              <a:rPr lang="hu-HU" sz="1400" dirty="0" err="1"/>
              <a:t>to</a:t>
            </a:r>
            <a:r>
              <a:rPr lang="hu-HU" sz="1400" dirty="0"/>
              <a:t> </a:t>
            </a:r>
            <a:r>
              <a:rPr lang="hu-HU" sz="1400" dirty="0" err="1"/>
              <a:t>arrive</a:t>
            </a:r>
            <a:r>
              <a:rPr lang="hu-HU" sz="1400" dirty="0"/>
              <a:t>.</a:t>
            </a:r>
          </a:p>
          <a:p>
            <a:pPr marL="0" indent="0" defTabSz="457207" fontAlgn="auto">
              <a:spcAft>
                <a:spcPts val="0"/>
              </a:spcAft>
              <a:buClr>
                <a:schemeClr val="bg2">
                  <a:lumMod val="40000"/>
                  <a:lumOff val="60000"/>
                </a:schemeClr>
              </a:buClr>
              <a:buFontTx/>
              <a:buNone/>
              <a:defRPr/>
            </a:pPr>
            <a:r>
              <a:rPr lang="hu-HU" sz="1400" dirty="0"/>
              <a:t>6 – In </a:t>
            </a:r>
            <a:r>
              <a:rPr lang="hu-HU" sz="1400" dirty="0" err="1"/>
              <a:t>the</a:t>
            </a:r>
            <a:r>
              <a:rPr lang="hu-HU" sz="1400" dirty="0"/>
              <a:t> </a:t>
            </a:r>
            <a:r>
              <a:rPr lang="hu-HU" sz="1400" dirty="0" err="1"/>
              <a:t>meantime</a:t>
            </a:r>
            <a:r>
              <a:rPr lang="hu-HU" sz="1400" dirty="0"/>
              <a:t> </a:t>
            </a:r>
            <a:r>
              <a:rPr lang="hu-HU" sz="1400" dirty="0" err="1"/>
              <a:t>apply</a:t>
            </a:r>
            <a:r>
              <a:rPr lang="hu-HU" sz="1400" dirty="0"/>
              <a:t> </a:t>
            </a:r>
            <a:r>
              <a:rPr lang="hu-HU" sz="1400" dirty="0" err="1"/>
              <a:t>for</a:t>
            </a:r>
            <a:r>
              <a:rPr lang="hu-HU" sz="1400" dirty="0"/>
              <a:t> a </a:t>
            </a:r>
            <a:r>
              <a:rPr lang="hu-HU" sz="1400" b="1" dirty="0" err="1"/>
              <a:t>temporary</a:t>
            </a:r>
            <a:r>
              <a:rPr lang="hu-HU" sz="1400" b="1" dirty="0"/>
              <a:t> </a:t>
            </a:r>
            <a:r>
              <a:rPr lang="hu-HU" sz="1400" b="1" dirty="0" err="1"/>
              <a:t>card</a:t>
            </a:r>
            <a:r>
              <a:rPr lang="hu-HU" sz="1400" dirty="0"/>
              <a:t> </a:t>
            </a:r>
            <a:r>
              <a:rPr lang="hu-HU" sz="1400" dirty="0" err="1"/>
              <a:t>untill</a:t>
            </a:r>
            <a:r>
              <a:rPr lang="hu-HU" sz="1400" dirty="0"/>
              <a:t> </a:t>
            </a:r>
            <a:r>
              <a:rPr lang="hu-HU" sz="1400" dirty="0" err="1"/>
              <a:t>the</a:t>
            </a:r>
            <a:r>
              <a:rPr lang="hu-HU" sz="1400" dirty="0"/>
              <a:t> </a:t>
            </a:r>
            <a:r>
              <a:rPr lang="hu-HU" sz="1400" dirty="0" err="1"/>
              <a:t>official</a:t>
            </a:r>
            <a:r>
              <a:rPr lang="hu-HU" sz="1400" dirty="0"/>
              <a:t> </a:t>
            </a:r>
            <a:r>
              <a:rPr lang="hu-HU" sz="1400" dirty="0" err="1"/>
              <a:t>card</a:t>
            </a:r>
            <a:r>
              <a:rPr lang="hu-HU" sz="1400" dirty="0"/>
              <a:t> </a:t>
            </a:r>
            <a:r>
              <a:rPr lang="hu-HU" sz="1400" dirty="0" err="1"/>
              <a:t>arrives</a:t>
            </a:r>
            <a:r>
              <a:rPr lang="hu-HU" sz="1400" dirty="0"/>
              <a:t> (</a:t>
            </a:r>
            <a:r>
              <a:rPr lang="hu-HU" sz="1400" dirty="0" err="1"/>
              <a:t>Please</a:t>
            </a:r>
            <a:r>
              <a:rPr lang="hu-HU" sz="1400" dirty="0"/>
              <a:t> </a:t>
            </a:r>
            <a:r>
              <a:rPr lang="hu-HU" sz="1400" dirty="0" err="1"/>
              <a:t>note</a:t>
            </a:r>
            <a:r>
              <a:rPr lang="hu-HU" sz="1400" dirty="0"/>
              <a:t> – You </a:t>
            </a:r>
            <a:r>
              <a:rPr lang="hu-HU" sz="1400" dirty="0" err="1"/>
              <a:t>can</a:t>
            </a:r>
            <a:r>
              <a:rPr lang="hu-HU" sz="1400" dirty="0"/>
              <a:t> </a:t>
            </a:r>
            <a:r>
              <a:rPr lang="hu-HU" sz="1400" dirty="0" err="1"/>
              <a:t>only</a:t>
            </a:r>
            <a:r>
              <a:rPr lang="hu-HU" sz="1400" dirty="0"/>
              <a:t> </a:t>
            </a:r>
            <a:r>
              <a:rPr lang="hu-HU" sz="1400" dirty="0" err="1"/>
              <a:t>apply</a:t>
            </a:r>
            <a:r>
              <a:rPr lang="hu-HU" sz="1400" dirty="0"/>
              <a:t> </a:t>
            </a:r>
            <a:r>
              <a:rPr lang="hu-HU" sz="1400" dirty="0" err="1"/>
              <a:t>for</a:t>
            </a:r>
            <a:r>
              <a:rPr lang="hu-HU" sz="1400" dirty="0"/>
              <a:t> a </a:t>
            </a:r>
            <a:r>
              <a:rPr lang="hu-HU" sz="1400" dirty="0" err="1"/>
              <a:t>temporary</a:t>
            </a:r>
            <a:r>
              <a:rPr lang="hu-HU" sz="1400" dirty="0"/>
              <a:t> </a:t>
            </a:r>
            <a:r>
              <a:rPr lang="hu-HU" sz="1400" dirty="0" err="1"/>
              <a:t>card</a:t>
            </a:r>
            <a:r>
              <a:rPr lang="hu-HU" sz="1400" dirty="0"/>
              <a:t> </a:t>
            </a:r>
            <a:r>
              <a:rPr lang="hu-HU" sz="1400" dirty="0" err="1"/>
              <a:t>once</a:t>
            </a:r>
            <a:r>
              <a:rPr lang="hu-HU" sz="1400" dirty="0"/>
              <a:t> </a:t>
            </a:r>
            <a:r>
              <a:rPr lang="hu-HU" sz="1400" dirty="0" err="1"/>
              <a:t>you</a:t>
            </a:r>
            <a:r>
              <a:rPr lang="hu-HU" sz="1400" dirty="0"/>
              <a:t> </a:t>
            </a:r>
            <a:r>
              <a:rPr lang="hu-HU" sz="1400" dirty="0" err="1"/>
              <a:t>already</a:t>
            </a:r>
            <a:r>
              <a:rPr lang="hu-HU" sz="1400" dirty="0"/>
              <a:t> </a:t>
            </a:r>
            <a:r>
              <a:rPr lang="hu-HU" sz="1400" dirty="0" err="1"/>
              <a:t>applied</a:t>
            </a:r>
            <a:r>
              <a:rPr lang="hu-HU" sz="1400" dirty="0"/>
              <a:t> </a:t>
            </a:r>
            <a:r>
              <a:rPr lang="hu-HU" sz="1400" dirty="0" err="1"/>
              <a:t>for</a:t>
            </a:r>
            <a:r>
              <a:rPr lang="hu-HU" sz="1400" dirty="0"/>
              <a:t> </a:t>
            </a:r>
            <a:r>
              <a:rPr lang="hu-HU" sz="1400" dirty="0" err="1"/>
              <a:t>the</a:t>
            </a:r>
            <a:r>
              <a:rPr lang="hu-HU" sz="1400" dirty="0"/>
              <a:t> </a:t>
            </a:r>
            <a:r>
              <a:rPr lang="hu-HU" sz="1400" dirty="0" err="1"/>
              <a:t>official</a:t>
            </a:r>
            <a:r>
              <a:rPr lang="hu-HU" sz="1400" dirty="0"/>
              <a:t> </a:t>
            </a:r>
            <a:r>
              <a:rPr lang="hu-HU" sz="1400" dirty="0" err="1"/>
              <a:t>card</a:t>
            </a:r>
            <a:r>
              <a:rPr lang="hu-HU" sz="1400" dirty="0"/>
              <a:t>)</a:t>
            </a:r>
          </a:p>
          <a:p>
            <a:pPr marL="0" indent="0" defTabSz="457207" fontAlgn="auto">
              <a:spcAft>
                <a:spcPts val="0"/>
              </a:spcAft>
              <a:buClr>
                <a:schemeClr val="bg2">
                  <a:lumMod val="40000"/>
                  <a:lumOff val="60000"/>
                </a:schemeClr>
              </a:buClr>
              <a:buFontTx/>
              <a:buNone/>
              <a:defRPr/>
            </a:pPr>
            <a:r>
              <a:rPr lang="hu-HU" sz="1400" dirty="0"/>
              <a:t>The </a:t>
            </a:r>
            <a:r>
              <a:rPr lang="hu-HU" sz="1400" dirty="0" err="1"/>
              <a:t>temporary</a:t>
            </a:r>
            <a:r>
              <a:rPr lang="hu-HU" sz="1400" dirty="0"/>
              <a:t> </a:t>
            </a:r>
            <a:r>
              <a:rPr lang="hu-HU" sz="1400" dirty="0" err="1"/>
              <a:t>card</a:t>
            </a:r>
            <a:r>
              <a:rPr lang="hu-HU" sz="1400" dirty="0"/>
              <a:t> is </a:t>
            </a:r>
            <a:r>
              <a:rPr lang="hu-HU" sz="1400" dirty="0" err="1"/>
              <a:t>valid</a:t>
            </a:r>
            <a:r>
              <a:rPr lang="hu-HU" sz="1400" dirty="0"/>
              <a:t> </a:t>
            </a:r>
            <a:r>
              <a:rPr lang="hu-HU" sz="1400" dirty="0" err="1"/>
              <a:t>for</a:t>
            </a:r>
            <a:r>
              <a:rPr lang="hu-HU" sz="1400" dirty="0"/>
              <a:t> </a:t>
            </a:r>
            <a:r>
              <a:rPr lang="hu-HU" sz="1400" b="1" dirty="0"/>
              <a:t>2 </a:t>
            </a:r>
            <a:r>
              <a:rPr lang="hu-HU" sz="1400" b="1" dirty="0" err="1"/>
              <a:t>months</a:t>
            </a:r>
            <a:r>
              <a:rPr lang="hu-HU" sz="1400" b="1" dirty="0"/>
              <a:t>;</a:t>
            </a:r>
          </a:p>
          <a:p>
            <a:pPr marL="0" indent="0" defTabSz="457207" fontAlgn="auto">
              <a:spcAft>
                <a:spcPts val="0"/>
              </a:spcAft>
              <a:buClr>
                <a:schemeClr val="bg2">
                  <a:lumMod val="40000"/>
                  <a:lumOff val="60000"/>
                </a:schemeClr>
              </a:buClr>
              <a:buFontTx/>
              <a:buNone/>
              <a:defRPr/>
            </a:pPr>
            <a:r>
              <a:rPr lang="hu-HU" sz="1400" dirty="0"/>
              <a:t>7 – </a:t>
            </a:r>
            <a:r>
              <a:rPr lang="hu-HU" sz="1400" dirty="0" err="1"/>
              <a:t>Once</a:t>
            </a:r>
            <a:r>
              <a:rPr lang="hu-HU" sz="1400" dirty="0"/>
              <a:t> </a:t>
            </a:r>
            <a:r>
              <a:rPr lang="hu-HU" sz="1400" dirty="0" err="1"/>
              <a:t>the</a:t>
            </a:r>
            <a:r>
              <a:rPr lang="hu-HU" sz="1400" dirty="0"/>
              <a:t> </a:t>
            </a:r>
            <a:r>
              <a:rPr lang="hu-HU" sz="1400" dirty="0" err="1"/>
              <a:t>official</a:t>
            </a:r>
            <a:r>
              <a:rPr lang="hu-HU" sz="1400" dirty="0"/>
              <a:t> </a:t>
            </a:r>
            <a:r>
              <a:rPr lang="hu-HU" sz="1400" dirty="0" err="1"/>
              <a:t>plastic</a:t>
            </a:r>
            <a:r>
              <a:rPr lang="hu-HU" sz="1400" dirty="0"/>
              <a:t> </a:t>
            </a:r>
            <a:r>
              <a:rPr lang="hu-HU" sz="1400" dirty="0" err="1"/>
              <a:t>card</a:t>
            </a:r>
            <a:r>
              <a:rPr lang="hu-HU" sz="1400" dirty="0"/>
              <a:t> </a:t>
            </a:r>
            <a:r>
              <a:rPr lang="hu-HU" sz="1400" dirty="0" err="1"/>
              <a:t>arrives</a:t>
            </a:r>
            <a:r>
              <a:rPr lang="hu-HU" sz="1400" dirty="0"/>
              <a:t> </a:t>
            </a:r>
            <a:r>
              <a:rPr lang="hu-HU" sz="1400" b="1" dirty="0" err="1"/>
              <a:t>you</a:t>
            </a:r>
            <a:r>
              <a:rPr lang="hu-HU" sz="1400" b="1" dirty="0"/>
              <a:t> </a:t>
            </a:r>
            <a:r>
              <a:rPr lang="hu-HU" sz="1400" b="1" dirty="0" err="1"/>
              <a:t>will</a:t>
            </a:r>
            <a:r>
              <a:rPr lang="hu-HU" sz="1400" b="1" dirty="0"/>
              <a:t> </a:t>
            </a:r>
            <a:r>
              <a:rPr lang="hu-HU" sz="1400" b="1" dirty="0" err="1"/>
              <a:t>get</a:t>
            </a:r>
            <a:r>
              <a:rPr lang="hu-HU" sz="1400" b="1" dirty="0"/>
              <a:t> an e-mail </a:t>
            </a:r>
            <a:r>
              <a:rPr lang="hu-HU" sz="1400" dirty="0" err="1"/>
              <a:t>from</a:t>
            </a:r>
            <a:r>
              <a:rPr lang="hu-HU" sz="1400" dirty="0"/>
              <a:t> </a:t>
            </a:r>
            <a:r>
              <a:rPr lang="hu-HU" sz="1400" dirty="0" err="1"/>
              <a:t>us</a:t>
            </a:r>
            <a:r>
              <a:rPr lang="hu-HU" sz="1400" dirty="0"/>
              <a:t> </a:t>
            </a:r>
            <a:r>
              <a:rPr lang="hu-HU" sz="1400" dirty="0" err="1"/>
              <a:t>to</a:t>
            </a:r>
            <a:r>
              <a:rPr lang="hu-HU" sz="1400" dirty="0"/>
              <a:t> </a:t>
            </a:r>
            <a:r>
              <a:rPr lang="hu-HU" sz="1400" dirty="0" err="1"/>
              <a:t>pick</a:t>
            </a:r>
            <a:r>
              <a:rPr lang="hu-HU" sz="1400" dirty="0"/>
              <a:t> </a:t>
            </a:r>
            <a:r>
              <a:rPr lang="hu-HU" sz="1400" dirty="0" err="1"/>
              <a:t>it</a:t>
            </a:r>
            <a:r>
              <a:rPr lang="hu-HU" sz="1400" dirty="0"/>
              <a:t> </a:t>
            </a:r>
            <a:r>
              <a:rPr lang="hu-HU" sz="1400" dirty="0" err="1"/>
              <a:t>up</a:t>
            </a:r>
            <a:r>
              <a:rPr lang="hu-HU" sz="1400" dirty="0"/>
              <a:t> (</a:t>
            </a:r>
            <a:r>
              <a:rPr lang="hu-HU" sz="1400" dirty="0" err="1"/>
              <a:t>only</a:t>
            </a:r>
            <a:r>
              <a:rPr lang="hu-HU" sz="1400" dirty="0"/>
              <a:t> </a:t>
            </a:r>
            <a:r>
              <a:rPr lang="hu-HU" sz="1400" dirty="0" err="1"/>
              <a:t>valid</a:t>
            </a:r>
            <a:r>
              <a:rPr lang="hu-HU" sz="1400" dirty="0"/>
              <a:t> </a:t>
            </a:r>
            <a:r>
              <a:rPr lang="hu-HU" sz="1400" dirty="0" err="1"/>
              <a:t>with</a:t>
            </a:r>
            <a:r>
              <a:rPr lang="hu-HU" sz="1400" dirty="0"/>
              <a:t> a </a:t>
            </a:r>
            <a:r>
              <a:rPr lang="hu-HU" sz="1400" dirty="0" err="1"/>
              <a:t>sticker</a:t>
            </a:r>
            <a:r>
              <a:rPr lang="hu-HU" sz="1400" dirty="0"/>
              <a:t>, </a:t>
            </a:r>
            <a:r>
              <a:rPr lang="hu-HU" sz="1400" dirty="0" err="1"/>
              <a:t>ask</a:t>
            </a:r>
            <a:r>
              <a:rPr lang="hu-HU" sz="1400" dirty="0"/>
              <a:t> </a:t>
            </a:r>
            <a:r>
              <a:rPr lang="hu-HU" sz="1400" dirty="0" err="1"/>
              <a:t>from</a:t>
            </a:r>
            <a:r>
              <a:rPr lang="hu-HU" sz="1400" dirty="0"/>
              <a:t> </a:t>
            </a:r>
            <a:r>
              <a:rPr lang="hu-HU" sz="1400" dirty="0" err="1"/>
              <a:t>the</a:t>
            </a:r>
            <a:r>
              <a:rPr lang="hu-HU" sz="1400" dirty="0"/>
              <a:t> Secretary);</a:t>
            </a:r>
          </a:p>
          <a:p>
            <a:pPr marL="0" indent="0" defTabSz="457207" fontAlgn="auto">
              <a:spcAft>
                <a:spcPts val="0"/>
              </a:spcAft>
              <a:buClr>
                <a:schemeClr val="bg2">
                  <a:lumMod val="40000"/>
                  <a:lumOff val="60000"/>
                </a:schemeClr>
              </a:buClr>
              <a:buFontTx/>
              <a:buNone/>
              <a:defRPr/>
            </a:pPr>
            <a:r>
              <a:rPr lang="hu-HU" sz="1400" i="1" dirty="0"/>
              <a:t>1st </a:t>
            </a:r>
            <a:r>
              <a:rPr lang="hu-HU" sz="1400" i="1" dirty="0" err="1"/>
              <a:t>semester</a:t>
            </a:r>
            <a:r>
              <a:rPr lang="hu-HU" sz="1400" i="1" dirty="0"/>
              <a:t> </a:t>
            </a:r>
            <a:r>
              <a:rPr lang="hu-HU" sz="1400" i="1" dirty="0" err="1"/>
              <a:t>stickers</a:t>
            </a:r>
            <a:r>
              <a:rPr lang="hu-HU" sz="1400" i="1" dirty="0"/>
              <a:t> </a:t>
            </a:r>
            <a:r>
              <a:rPr lang="hu-HU" sz="1400" i="1" dirty="0" err="1"/>
              <a:t>are</a:t>
            </a:r>
            <a:r>
              <a:rPr lang="hu-HU" sz="1400" i="1" dirty="0"/>
              <a:t> </a:t>
            </a:r>
            <a:r>
              <a:rPr lang="hu-HU" sz="1400" i="1" dirty="0" err="1"/>
              <a:t>valid</a:t>
            </a:r>
            <a:r>
              <a:rPr lang="hu-HU" sz="1400" i="1" dirty="0"/>
              <a:t> </a:t>
            </a:r>
            <a:r>
              <a:rPr lang="hu-HU" sz="1400" i="1" dirty="0" err="1"/>
              <a:t>until</a:t>
            </a:r>
            <a:r>
              <a:rPr lang="hu-HU" sz="1400" i="1" dirty="0"/>
              <a:t> </a:t>
            </a:r>
            <a:r>
              <a:rPr lang="hu-HU" sz="1400" i="1" dirty="0" err="1"/>
              <a:t>the</a:t>
            </a:r>
            <a:r>
              <a:rPr lang="hu-HU" sz="1400" i="1" dirty="0"/>
              <a:t> end of </a:t>
            </a:r>
            <a:r>
              <a:rPr lang="hu-HU" sz="1400" i="1" dirty="0" err="1"/>
              <a:t>March</a:t>
            </a:r>
            <a:r>
              <a:rPr lang="hu-HU" sz="1400" i="1" dirty="0"/>
              <a:t>, 2nd </a:t>
            </a:r>
            <a:r>
              <a:rPr lang="hu-HU" sz="1400" i="1" dirty="0" err="1"/>
              <a:t>semester</a:t>
            </a:r>
            <a:r>
              <a:rPr lang="hu-HU" sz="1400" i="1" dirty="0"/>
              <a:t> </a:t>
            </a:r>
            <a:r>
              <a:rPr lang="hu-HU" sz="1400" i="1" dirty="0" err="1"/>
              <a:t>stickers</a:t>
            </a:r>
            <a:r>
              <a:rPr lang="hu-HU" sz="1400" i="1" dirty="0"/>
              <a:t> </a:t>
            </a:r>
            <a:r>
              <a:rPr lang="hu-HU" sz="1400" i="1" dirty="0" err="1"/>
              <a:t>are</a:t>
            </a:r>
            <a:r>
              <a:rPr lang="hu-HU" sz="1400" i="1" dirty="0"/>
              <a:t> </a:t>
            </a:r>
            <a:r>
              <a:rPr lang="hu-HU" sz="1400" i="1" dirty="0" err="1"/>
              <a:t>valid</a:t>
            </a:r>
            <a:r>
              <a:rPr lang="hu-HU" sz="1400" i="1" dirty="0"/>
              <a:t> </a:t>
            </a:r>
            <a:r>
              <a:rPr lang="hu-HU" sz="1400" i="1" dirty="0" err="1"/>
              <a:t>until</a:t>
            </a:r>
            <a:r>
              <a:rPr lang="hu-HU" sz="1400" i="1" dirty="0"/>
              <a:t> </a:t>
            </a:r>
            <a:r>
              <a:rPr lang="hu-HU" sz="1400" i="1" dirty="0" err="1"/>
              <a:t>the</a:t>
            </a:r>
            <a:r>
              <a:rPr lang="hu-HU" sz="1400" i="1" dirty="0"/>
              <a:t> end of </a:t>
            </a:r>
            <a:r>
              <a:rPr lang="hu-HU" sz="1400" i="1" dirty="0" err="1"/>
              <a:t>October</a:t>
            </a:r>
            <a:r>
              <a:rPr lang="hu-HU" sz="1400" i="1" dirty="0"/>
              <a:t>. </a:t>
            </a:r>
            <a:endParaRPr lang="en-US" sz="1400" i="1" dirty="0"/>
          </a:p>
          <a:p>
            <a:pPr marL="0" indent="0" defTabSz="457207" fontAlgn="auto">
              <a:spcAft>
                <a:spcPts val="0"/>
              </a:spcAft>
              <a:buClr>
                <a:schemeClr val="bg2">
                  <a:lumMod val="40000"/>
                  <a:lumOff val="60000"/>
                </a:schemeClr>
              </a:buClr>
              <a:buFontTx/>
              <a:buNone/>
              <a:defRPr/>
            </a:pPr>
            <a:endParaRPr lang="hu-HU" altLang="hu-HU" sz="26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821" name="Picture 33802">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3822" name="Picture 33804">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3823" name="Oval 33806">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3824" name="Picture 33808">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3825" name="Picture 33810">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3826" name="Rectangle 33812">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3827" name="Rectangle 3381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795" name="Szövegdoboz 4">
            <a:extLst>
              <a:ext uri="{FF2B5EF4-FFF2-40B4-BE49-F238E27FC236}">
                <a16:creationId xmlns:a16="http://schemas.microsoft.com/office/drawing/2014/main" id="{5D3CDC51-E9A9-500F-001A-2F79A9B523C4}"/>
              </a:ext>
            </a:extLst>
          </p:cNvPr>
          <p:cNvSpPr txBox="1">
            <a:spLocks noChangeArrowheads="1"/>
          </p:cNvSpPr>
          <p:nvPr/>
        </p:nvSpPr>
        <p:spPr bwMode="auto">
          <a:xfrm>
            <a:off x="4058948" y="452718"/>
            <a:ext cx="3479177" cy="1400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Aft>
                <a:spcPts val="600"/>
              </a:spcAft>
            </a:pPr>
            <a:r>
              <a:rPr lang="en-US" altLang="hu-HU" sz="2600">
                <a:solidFill>
                  <a:schemeClr val="tx2"/>
                </a:solidFill>
                <a:latin typeface="+mj-lt"/>
                <a:ea typeface="+mj-ea"/>
                <a:cs typeface="+mj-cs"/>
              </a:rPr>
              <a:t>Student card registration offices:</a:t>
            </a:r>
            <a:br>
              <a:rPr lang="en-US" altLang="hu-HU" sz="2600">
                <a:solidFill>
                  <a:schemeClr val="tx2"/>
                </a:solidFill>
                <a:latin typeface="+mj-lt"/>
                <a:ea typeface="+mj-ea"/>
                <a:cs typeface="+mj-cs"/>
              </a:rPr>
            </a:br>
            <a:r>
              <a:rPr lang="en-US" altLang="hu-HU" sz="2600">
                <a:solidFill>
                  <a:schemeClr val="tx2"/>
                </a:solidFill>
                <a:latin typeface="+mj-lt"/>
                <a:ea typeface="+mj-ea"/>
                <a:cs typeface="+mj-cs"/>
              </a:rPr>
              <a:t>(‘okmányiroda’)</a:t>
            </a:r>
          </a:p>
        </p:txBody>
      </p:sp>
      <p:sp>
        <p:nvSpPr>
          <p:cNvPr id="3382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29" name="Rectangle 3381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3794" name="Szövegdoboz 2">
            <a:extLst>
              <a:ext uri="{FF2B5EF4-FFF2-40B4-BE49-F238E27FC236}">
                <a16:creationId xmlns:a16="http://schemas.microsoft.com/office/drawing/2014/main" id="{E5358979-C8A8-E46A-B469-3720D14FDA87}"/>
              </a:ext>
            </a:extLst>
          </p:cNvPr>
          <p:cNvSpPr txBox="1">
            <a:spLocks noChangeArrowheads="1"/>
          </p:cNvSpPr>
          <p:nvPr/>
        </p:nvSpPr>
        <p:spPr bwMode="auto">
          <a:xfrm>
            <a:off x="4058212" y="2052918"/>
            <a:ext cx="3479177" cy="41954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Some examples of the closest offices:</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endParaRPr lang="en-US" altLang="hu-HU" sz="1300">
              <a:latin typeface="+mj-lt"/>
              <a:ea typeface="+mj-ea"/>
              <a:cs typeface="+mj-cs"/>
            </a:endParaRP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VIII. District reg.office: 1087 Budapest, Kerepesi út 2-6. (Keleti Train Station) </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VII. district reg.office: 1073 Budapest, Erzsébet körút 6. fszt.</a:t>
            </a:r>
            <a:br>
              <a:rPr lang="en-US" altLang="hu-HU" sz="1300">
                <a:latin typeface="+mj-lt"/>
                <a:ea typeface="+mj-ea"/>
                <a:cs typeface="+mj-cs"/>
              </a:rPr>
            </a:br>
            <a:r>
              <a:rPr lang="en-US" altLang="hu-HU" sz="1300">
                <a:latin typeface="+mj-lt"/>
                <a:ea typeface="+mj-ea"/>
                <a:cs typeface="+mj-cs"/>
              </a:rPr>
              <a:t>VI. district reg.office: 1062 Budapest, Andrássy út 55.</a:t>
            </a:r>
            <a:br>
              <a:rPr lang="en-US" altLang="hu-HU" sz="1300">
                <a:latin typeface="+mj-lt"/>
                <a:ea typeface="+mj-ea"/>
                <a:cs typeface="+mj-cs"/>
              </a:rPr>
            </a:br>
            <a:r>
              <a:rPr lang="en-US" altLang="hu-HU" sz="1300">
                <a:latin typeface="+mj-lt"/>
                <a:ea typeface="+mj-ea"/>
                <a:cs typeface="+mj-cs"/>
              </a:rPr>
              <a:t>V. district reg.office: 1051 Budapest, Erzsébet tér 3.</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Central Registration Office: 1133 Budapest, Visegrádi utca 110. (open: weekdays: 8.00 – 20.00, weekends: 8.00 – 14.00)</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For more info on opening hours, please check: </a:t>
            </a:r>
            <a:r>
              <a:rPr lang="en-US" altLang="hu-HU" sz="1300">
                <a:latin typeface="+mj-lt"/>
                <a:ea typeface="+mj-ea"/>
                <a:cs typeface="+mj-cs"/>
                <a:hlinkClick r:id="rId7"/>
              </a:rPr>
              <a:t>https://kormanyablak.hu/hu/kormanyablakok/budapest/1</a:t>
            </a:r>
            <a:endParaRPr lang="en-US" altLang="hu-HU" sz="1300">
              <a:latin typeface="+mj-lt"/>
              <a:ea typeface="+mj-ea"/>
              <a:cs typeface="+mj-cs"/>
            </a:endParaRPr>
          </a:p>
          <a:p>
            <a:pPr eaLnBrk="1" hangingPunct="1">
              <a:lnSpc>
                <a:spcPct val="90000"/>
              </a:lnSpc>
              <a:spcBef>
                <a:spcPts val="1000"/>
              </a:spcBef>
              <a:spcAft>
                <a:spcPts val="0"/>
              </a:spcAft>
              <a:buClr>
                <a:schemeClr val="bg2">
                  <a:lumMod val="40000"/>
                  <a:lumOff val="60000"/>
                </a:schemeClr>
              </a:buClr>
              <a:buSzPct val="80000"/>
              <a:buFont typeface="Wingdings 3" charset="2"/>
              <a:buChar char=""/>
            </a:pPr>
            <a:endParaRPr lang="en-US" altLang="hu-HU" sz="1300">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0733" name="Picture 307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735" name="Picture 307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737" name="Oval 307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0739" name="Picture 307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0741" name="Picture 307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0743" name="Rectangle 307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0745" name="Rectangle 30744">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747"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30749" name="Freeform: Shape 30748">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722" name="Rectangle 2">
            <a:extLst>
              <a:ext uri="{FF2B5EF4-FFF2-40B4-BE49-F238E27FC236}">
                <a16:creationId xmlns:a16="http://schemas.microsoft.com/office/drawing/2014/main" id="{CEC491E1-0B76-4558-FD2D-64BE0785B282}"/>
              </a:ext>
            </a:extLst>
          </p:cNvPr>
          <p:cNvSpPr>
            <a:spLocks noGrp="1" noChangeArrowheads="1"/>
          </p:cNvSpPr>
          <p:nvPr>
            <p:ph type="title" idx="4294967295"/>
          </p:nvPr>
        </p:nvSpPr>
        <p:spPr>
          <a:xfrm>
            <a:off x="-214680" y="786741"/>
            <a:ext cx="6214239" cy="2036127"/>
          </a:xfrm>
        </p:spPr>
        <p:txBody>
          <a:bodyPr vert="horz" lIns="91440" tIns="45720" rIns="91440" bIns="45720" rtlCol="0" anchor="b" anchorCtr="1">
            <a:noAutofit/>
          </a:bodyPr>
          <a:lstStyle/>
          <a:p>
            <a:pPr>
              <a:lnSpc>
                <a:spcPct val="90000"/>
              </a:lnSpc>
            </a:pPr>
            <a:r>
              <a:rPr lang="en-US" altLang="hu-HU" sz="2800" b="0" i="0" kern="1200" dirty="0">
                <a:solidFill>
                  <a:schemeClr val="tx2"/>
                </a:solidFill>
              </a:rPr>
              <a:t>NEPTUN</a:t>
            </a:r>
            <a:br>
              <a:rPr lang="en-US" altLang="hu-HU" sz="2800" b="0" i="0" kern="1200" dirty="0">
                <a:solidFill>
                  <a:schemeClr val="tx2"/>
                </a:solidFill>
              </a:rPr>
            </a:br>
            <a:r>
              <a:rPr lang="en-US" altLang="hu-HU" sz="2800" b="0" i="0" kern="1200" dirty="0">
                <a:solidFill>
                  <a:schemeClr val="tx2"/>
                </a:solidFill>
              </a:rPr>
              <a:t>unified education system</a:t>
            </a:r>
            <a:r>
              <a:rPr lang="hu-HU" altLang="hu-HU" sz="2800" b="0" i="0" kern="1200" dirty="0">
                <a:solidFill>
                  <a:schemeClr val="tx2"/>
                </a:solidFill>
              </a:rPr>
              <a:t>: neptun.univet.hu</a:t>
            </a:r>
            <a:br>
              <a:rPr lang="hu-HU" altLang="hu-HU" sz="2800" b="0" i="0" kern="1200" dirty="0">
                <a:solidFill>
                  <a:schemeClr val="tx2"/>
                </a:solidFill>
              </a:rPr>
            </a:br>
            <a:br>
              <a:rPr lang="hu-HU" altLang="hu-HU" sz="2800" dirty="0"/>
            </a:br>
            <a:r>
              <a:rPr lang="hu-HU" altLang="hu-HU" sz="2800" dirty="0">
                <a:hlinkClick r:id="rId6"/>
              </a:rPr>
              <a:t>Neptun.Support@univet.hu</a:t>
            </a:r>
            <a:br>
              <a:rPr lang="hu-HU" altLang="hu-HU" sz="3200" dirty="0"/>
            </a:br>
            <a:endParaRPr lang="en-US" altLang="hu-HU" sz="3200" b="0" i="0" kern="1200" dirty="0">
              <a:solidFill>
                <a:schemeClr val="tx2"/>
              </a:solidFill>
              <a:latin typeface="+mj-lt"/>
              <a:ea typeface="+mj-ea"/>
              <a:cs typeface="+mj-cs"/>
            </a:endParaRPr>
          </a:p>
        </p:txBody>
      </p:sp>
      <p:sp>
        <p:nvSpPr>
          <p:cNvPr id="30751" name="Rectangle 30750">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0724" name="Rectangle 7">
            <a:extLst>
              <a:ext uri="{FF2B5EF4-FFF2-40B4-BE49-F238E27FC236}">
                <a16:creationId xmlns:a16="http://schemas.microsoft.com/office/drawing/2014/main" id="{C358C279-C0E6-CD31-D6EA-066EAFD12F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30725" name="Rectangle 9">
            <a:extLst>
              <a:ext uri="{FF2B5EF4-FFF2-40B4-BE49-F238E27FC236}">
                <a16:creationId xmlns:a16="http://schemas.microsoft.com/office/drawing/2014/main" id="{8B5FC577-19E7-0AC3-A015-BFC004033AF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pic>
        <p:nvPicPr>
          <p:cNvPr id="30726" name="Kép 6">
            <a:extLst>
              <a:ext uri="{FF2B5EF4-FFF2-40B4-BE49-F238E27FC236}">
                <a16:creationId xmlns:a16="http://schemas.microsoft.com/office/drawing/2014/main" id="{51A9D160-48D0-3A2A-6A5F-58FAC1CF4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46038"/>
            <a:ext cx="30162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11">
            <a:extLst>
              <a:ext uri="{FF2B5EF4-FFF2-40B4-BE49-F238E27FC236}">
                <a16:creationId xmlns:a16="http://schemas.microsoft.com/office/drawing/2014/main" id="{39EABC52-E6D2-A8B5-9127-0F108140133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30728" name="Rectangle 13">
            <a:extLst>
              <a:ext uri="{FF2B5EF4-FFF2-40B4-BE49-F238E27FC236}">
                <a16:creationId xmlns:a16="http://schemas.microsoft.com/office/drawing/2014/main" id="{EDBDA253-CF2D-B6AF-59E4-A04C731E32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pic>
        <p:nvPicPr>
          <p:cNvPr id="5" name="Kép 4">
            <a:extLst>
              <a:ext uri="{FF2B5EF4-FFF2-40B4-BE49-F238E27FC236}">
                <a16:creationId xmlns:a16="http://schemas.microsoft.com/office/drawing/2014/main" id="{30DA6A91-9476-C373-6DE9-AB80E6988DB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0884" y="2669684"/>
            <a:ext cx="7714650" cy="383562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7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9F163A18-B089-0623-379B-DA1DCEAF44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9600" y="2316078"/>
            <a:ext cx="3222537" cy="2225844"/>
          </a:xfrm>
          <a:prstGeom prst="rect">
            <a:avLst/>
          </a:prstGeom>
        </p:spPr>
      </p:pic>
      <p:sp>
        <p:nvSpPr>
          <p:cNvPr id="3" name="Szövegdoboz 2">
            <a:extLst>
              <a:ext uri="{FF2B5EF4-FFF2-40B4-BE49-F238E27FC236}">
                <a16:creationId xmlns:a16="http://schemas.microsoft.com/office/drawing/2014/main" id="{93667321-F3D6-2DB3-51F9-D22A6845DCD5}"/>
              </a:ext>
            </a:extLst>
          </p:cNvPr>
          <p:cNvSpPr txBox="1"/>
          <p:nvPr/>
        </p:nvSpPr>
        <p:spPr>
          <a:xfrm>
            <a:off x="457200" y="609600"/>
            <a:ext cx="7239000" cy="1384995"/>
          </a:xfrm>
          <a:prstGeom prst="rect">
            <a:avLst/>
          </a:prstGeom>
          <a:noFill/>
        </p:spPr>
        <p:txBody>
          <a:bodyPr wrap="square" rtlCol="0">
            <a:spAutoFit/>
          </a:bodyPr>
          <a:lstStyle/>
          <a:p>
            <a:r>
              <a:rPr lang="hu-HU" sz="2800" dirty="0" err="1"/>
              <a:t>Registering</a:t>
            </a:r>
            <a:r>
              <a:rPr lang="hu-HU" sz="2800" dirty="0"/>
              <a:t> </a:t>
            </a:r>
            <a:r>
              <a:rPr lang="hu-HU" sz="2800" dirty="0" err="1"/>
              <a:t>to</a:t>
            </a:r>
            <a:r>
              <a:rPr lang="hu-HU" sz="2800" dirty="0"/>
              <a:t> </a:t>
            </a:r>
            <a:r>
              <a:rPr lang="hu-HU" sz="2800" dirty="0" err="1"/>
              <a:t>the</a:t>
            </a:r>
            <a:r>
              <a:rPr lang="hu-HU" sz="2800" dirty="0"/>
              <a:t> </a:t>
            </a:r>
            <a:r>
              <a:rPr lang="hu-HU" sz="2800" dirty="0" err="1"/>
              <a:t>term</a:t>
            </a:r>
            <a:endParaRPr lang="hu-HU" sz="2800" dirty="0"/>
          </a:p>
          <a:p>
            <a:endParaRPr lang="hu-HU" sz="2800" dirty="0"/>
          </a:p>
          <a:p>
            <a:r>
              <a:rPr lang="hu-HU" sz="2800" dirty="0" err="1"/>
              <a:t>Menu</a:t>
            </a:r>
            <a:r>
              <a:rPr lang="hu-HU" sz="2800" dirty="0"/>
              <a:t> &gt; </a:t>
            </a:r>
            <a:r>
              <a:rPr lang="hu-HU" sz="2800" dirty="0" err="1"/>
              <a:t>Administration</a:t>
            </a:r>
            <a:r>
              <a:rPr lang="hu-HU" sz="2800" dirty="0"/>
              <a:t>&gt; Term registration</a:t>
            </a:r>
          </a:p>
        </p:txBody>
      </p:sp>
      <p:pic>
        <p:nvPicPr>
          <p:cNvPr id="5" name="Kép 4">
            <a:extLst>
              <a:ext uri="{FF2B5EF4-FFF2-40B4-BE49-F238E27FC236}">
                <a16:creationId xmlns:a16="http://schemas.microsoft.com/office/drawing/2014/main" id="{0203785B-A97D-DE02-7E07-910B085B742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 y="4724400"/>
            <a:ext cx="5372100" cy="1896832"/>
          </a:xfrm>
          <a:prstGeom prst="rect">
            <a:avLst/>
          </a:prstGeom>
        </p:spPr>
      </p:pic>
      <p:sp>
        <p:nvSpPr>
          <p:cNvPr id="6" name="Szövegdoboz 5">
            <a:extLst>
              <a:ext uri="{FF2B5EF4-FFF2-40B4-BE49-F238E27FC236}">
                <a16:creationId xmlns:a16="http://schemas.microsoft.com/office/drawing/2014/main" id="{A20DB15E-02B7-B58F-02AB-71B3BA6CDFB4}"/>
              </a:ext>
            </a:extLst>
          </p:cNvPr>
          <p:cNvSpPr txBox="1"/>
          <p:nvPr/>
        </p:nvSpPr>
        <p:spPr>
          <a:xfrm>
            <a:off x="6248400" y="4863406"/>
            <a:ext cx="2286000" cy="1200329"/>
          </a:xfrm>
          <a:prstGeom prst="rect">
            <a:avLst/>
          </a:prstGeom>
          <a:noFill/>
        </p:spPr>
        <p:txBody>
          <a:bodyPr wrap="square" rtlCol="0">
            <a:spAutoFit/>
          </a:bodyPr>
          <a:lstStyle/>
          <a:p>
            <a:r>
              <a:rPr lang="hu-HU" dirty="0" err="1"/>
              <a:t>Click</a:t>
            </a:r>
            <a:r>
              <a:rPr lang="hu-HU" dirty="0"/>
              <a:t> </a:t>
            </a:r>
            <a:r>
              <a:rPr lang="hu-HU" dirty="0" err="1"/>
              <a:t>on</a:t>
            </a:r>
            <a:r>
              <a:rPr lang="hu-HU" dirty="0"/>
              <a:t> </a:t>
            </a:r>
            <a:r>
              <a:rPr lang="hu-HU" dirty="0" err="1"/>
              <a:t>the</a:t>
            </a:r>
            <a:r>
              <a:rPr lang="hu-HU" dirty="0"/>
              <a:t> </a:t>
            </a:r>
            <a:r>
              <a:rPr lang="hu-HU" dirty="0" err="1"/>
              <a:t>Enroll</a:t>
            </a:r>
            <a:r>
              <a:rPr lang="hu-HU" dirty="0"/>
              <a:t> </a:t>
            </a:r>
            <a:r>
              <a:rPr lang="hu-HU" dirty="0" err="1"/>
              <a:t>button</a:t>
            </a:r>
            <a:endParaRPr lang="hu-HU" dirty="0"/>
          </a:p>
          <a:p>
            <a:endParaRPr lang="hu-HU" dirty="0"/>
          </a:p>
          <a:p>
            <a:r>
              <a:rPr lang="hu-HU" dirty="0" err="1"/>
              <a:t>Fill</a:t>
            </a:r>
            <a:r>
              <a:rPr lang="hu-HU" dirty="0"/>
              <a:t> out </a:t>
            </a:r>
            <a:r>
              <a:rPr lang="hu-HU" dirty="0" err="1"/>
              <a:t>the</a:t>
            </a:r>
            <a:r>
              <a:rPr lang="hu-HU" dirty="0"/>
              <a:t> </a:t>
            </a:r>
            <a:r>
              <a:rPr lang="hu-HU" dirty="0" err="1"/>
              <a:t>form</a:t>
            </a:r>
            <a:endParaRPr lang="hu-HU" dirty="0"/>
          </a:p>
        </p:txBody>
      </p:sp>
    </p:spTree>
    <p:extLst>
      <p:ext uri="{BB962C8B-B14F-4D97-AF65-F5344CB8AC3E}">
        <p14:creationId xmlns:p14="http://schemas.microsoft.com/office/powerpoint/2010/main" val="313103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135DCA3-7711-91F7-AC1A-422BE7EDC4A3}"/>
              </a:ext>
            </a:extLst>
          </p:cNvPr>
          <p:cNvSpPr txBox="1"/>
          <p:nvPr/>
        </p:nvSpPr>
        <p:spPr>
          <a:xfrm>
            <a:off x="609600" y="381000"/>
            <a:ext cx="7924800" cy="923330"/>
          </a:xfrm>
          <a:prstGeom prst="rect">
            <a:avLst/>
          </a:prstGeom>
          <a:noFill/>
        </p:spPr>
        <p:txBody>
          <a:bodyPr wrap="square" rtlCol="0">
            <a:spAutoFit/>
          </a:bodyPr>
          <a:lstStyle/>
          <a:p>
            <a:r>
              <a:rPr lang="hu-HU" dirty="0" err="1"/>
              <a:t>Registering</a:t>
            </a:r>
            <a:r>
              <a:rPr lang="hu-HU" dirty="0"/>
              <a:t> </a:t>
            </a:r>
            <a:r>
              <a:rPr lang="hu-HU" dirty="0" err="1"/>
              <a:t>to</a:t>
            </a:r>
            <a:r>
              <a:rPr lang="hu-HU" dirty="0"/>
              <a:t> </a:t>
            </a:r>
            <a:r>
              <a:rPr lang="hu-HU" dirty="0" err="1"/>
              <a:t>subjects</a:t>
            </a:r>
            <a:r>
              <a:rPr lang="hu-HU" dirty="0"/>
              <a:t> (</a:t>
            </a:r>
            <a:r>
              <a:rPr lang="hu-HU" dirty="0" err="1"/>
              <a:t>until</a:t>
            </a:r>
            <a:r>
              <a:rPr lang="hu-HU" dirty="0"/>
              <a:t> 12th of </a:t>
            </a:r>
            <a:r>
              <a:rPr lang="hu-HU" dirty="0" err="1"/>
              <a:t>September</a:t>
            </a:r>
            <a:r>
              <a:rPr lang="hu-HU" dirty="0"/>
              <a:t>)</a:t>
            </a:r>
          </a:p>
          <a:p>
            <a:endParaRPr lang="hu-HU" dirty="0"/>
          </a:p>
          <a:p>
            <a:r>
              <a:rPr lang="hu-HU" dirty="0" err="1"/>
              <a:t>Menu</a:t>
            </a:r>
            <a:r>
              <a:rPr lang="hu-HU" dirty="0"/>
              <a:t> &gt; </a:t>
            </a:r>
            <a:r>
              <a:rPr lang="hu-HU" dirty="0" err="1"/>
              <a:t>Subject</a:t>
            </a:r>
            <a:r>
              <a:rPr lang="hu-HU" dirty="0"/>
              <a:t> (</a:t>
            </a:r>
            <a:r>
              <a:rPr lang="hu-HU" dirty="0" err="1"/>
              <a:t>Object</a:t>
            </a:r>
            <a:r>
              <a:rPr lang="hu-HU" dirty="0"/>
              <a:t>) &gt;</a:t>
            </a:r>
            <a:r>
              <a:rPr lang="hu-HU" dirty="0" err="1"/>
              <a:t>Register</a:t>
            </a:r>
            <a:r>
              <a:rPr lang="hu-HU" dirty="0"/>
              <a:t> </a:t>
            </a:r>
            <a:r>
              <a:rPr lang="hu-HU" dirty="0" err="1"/>
              <a:t>for</a:t>
            </a:r>
            <a:r>
              <a:rPr lang="hu-HU" dirty="0"/>
              <a:t> </a:t>
            </a:r>
            <a:r>
              <a:rPr lang="hu-HU" dirty="0" err="1"/>
              <a:t>subject</a:t>
            </a:r>
            <a:endParaRPr lang="hu-HU" dirty="0"/>
          </a:p>
        </p:txBody>
      </p:sp>
      <p:pic>
        <p:nvPicPr>
          <p:cNvPr id="4" name="Kép 3">
            <a:extLst>
              <a:ext uri="{FF2B5EF4-FFF2-40B4-BE49-F238E27FC236}">
                <a16:creationId xmlns:a16="http://schemas.microsoft.com/office/drawing/2014/main" id="{768E29F0-0341-A328-8498-C02B981B11D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1000" y="1447800"/>
            <a:ext cx="3352800" cy="3146613"/>
          </a:xfrm>
          <a:prstGeom prst="rect">
            <a:avLst/>
          </a:prstGeom>
        </p:spPr>
      </p:pic>
      <p:pic>
        <p:nvPicPr>
          <p:cNvPr id="6" name="Kép 5">
            <a:extLst>
              <a:ext uri="{FF2B5EF4-FFF2-40B4-BE49-F238E27FC236}">
                <a16:creationId xmlns:a16="http://schemas.microsoft.com/office/drawing/2014/main" id="{F74B2541-7F1E-2827-A1E8-A740D8FCDFF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2400" y="2675931"/>
            <a:ext cx="5079999" cy="1905000"/>
          </a:xfrm>
          <a:prstGeom prst="rect">
            <a:avLst/>
          </a:prstGeom>
        </p:spPr>
      </p:pic>
      <p:sp>
        <p:nvSpPr>
          <p:cNvPr id="7" name="Szövegdoboz 6">
            <a:extLst>
              <a:ext uri="{FF2B5EF4-FFF2-40B4-BE49-F238E27FC236}">
                <a16:creationId xmlns:a16="http://schemas.microsoft.com/office/drawing/2014/main" id="{E4346612-89CF-665D-6387-5F5A7851499A}"/>
              </a:ext>
            </a:extLst>
          </p:cNvPr>
          <p:cNvSpPr txBox="1"/>
          <p:nvPr/>
        </p:nvSpPr>
        <p:spPr>
          <a:xfrm>
            <a:off x="3962400" y="1905000"/>
            <a:ext cx="4038598" cy="646331"/>
          </a:xfrm>
          <a:prstGeom prst="rect">
            <a:avLst/>
          </a:prstGeom>
          <a:noFill/>
        </p:spPr>
        <p:txBody>
          <a:bodyPr wrap="square" rtlCol="0">
            <a:spAutoFit/>
          </a:bodyPr>
          <a:lstStyle/>
          <a:p>
            <a:r>
              <a:rPr lang="hu-HU" dirty="0" err="1"/>
              <a:t>Make</a:t>
            </a:r>
            <a:r>
              <a:rPr lang="hu-HU" dirty="0"/>
              <a:t> </a:t>
            </a:r>
            <a:r>
              <a:rPr lang="hu-HU" dirty="0" err="1"/>
              <a:t>sure</a:t>
            </a:r>
            <a:r>
              <a:rPr lang="hu-HU" dirty="0"/>
              <a:t> </a:t>
            </a:r>
            <a:r>
              <a:rPr lang="hu-HU" dirty="0" err="1"/>
              <a:t>you</a:t>
            </a:r>
            <a:r>
              <a:rPr lang="hu-HU" dirty="0"/>
              <a:t> </a:t>
            </a:r>
            <a:r>
              <a:rPr lang="hu-HU" dirty="0" err="1"/>
              <a:t>are</a:t>
            </a:r>
            <a:r>
              <a:rPr lang="hu-HU" dirty="0"/>
              <a:t> </a:t>
            </a:r>
            <a:r>
              <a:rPr lang="hu-HU" dirty="0" err="1"/>
              <a:t>on</a:t>
            </a:r>
            <a:r>
              <a:rPr lang="hu-HU" dirty="0"/>
              <a:t> </a:t>
            </a:r>
            <a:r>
              <a:rPr lang="hu-HU" dirty="0" err="1"/>
              <a:t>the</a:t>
            </a:r>
            <a:r>
              <a:rPr lang="hu-HU" dirty="0"/>
              <a:t> </a:t>
            </a:r>
            <a:r>
              <a:rPr lang="hu-HU" dirty="0" err="1"/>
              <a:t>current</a:t>
            </a:r>
            <a:r>
              <a:rPr lang="hu-HU" dirty="0"/>
              <a:t> </a:t>
            </a:r>
            <a:r>
              <a:rPr lang="hu-HU" dirty="0" err="1"/>
              <a:t>term</a:t>
            </a:r>
            <a:r>
              <a:rPr lang="hu-HU" dirty="0"/>
              <a:t> 2025/26/1</a:t>
            </a:r>
          </a:p>
        </p:txBody>
      </p:sp>
      <p:pic>
        <p:nvPicPr>
          <p:cNvPr id="9" name="Kép 8">
            <a:extLst>
              <a:ext uri="{FF2B5EF4-FFF2-40B4-BE49-F238E27FC236}">
                <a16:creationId xmlns:a16="http://schemas.microsoft.com/office/drawing/2014/main" id="{73E9297F-4AD7-D4E4-7E9F-A037F962740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24000" y="4719013"/>
            <a:ext cx="4876800" cy="2005648"/>
          </a:xfrm>
          <a:prstGeom prst="rect">
            <a:avLst/>
          </a:prstGeom>
        </p:spPr>
      </p:pic>
    </p:spTree>
    <p:extLst>
      <p:ext uri="{BB962C8B-B14F-4D97-AF65-F5344CB8AC3E}">
        <p14:creationId xmlns:p14="http://schemas.microsoft.com/office/powerpoint/2010/main" val="384560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807FFF13-056D-F1B3-C10C-0DB2E2E945F0}"/>
              </a:ext>
            </a:extLst>
          </p:cNvPr>
          <p:cNvSpPr txBox="1"/>
          <p:nvPr/>
        </p:nvSpPr>
        <p:spPr>
          <a:xfrm>
            <a:off x="838200" y="609600"/>
            <a:ext cx="7696200" cy="1754326"/>
          </a:xfrm>
          <a:prstGeom prst="rect">
            <a:avLst/>
          </a:prstGeom>
          <a:noFill/>
        </p:spPr>
        <p:txBody>
          <a:bodyPr wrap="square" rtlCol="0">
            <a:spAutoFit/>
          </a:bodyPr>
          <a:lstStyle/>
          <a:p>
            <a:r>
              <a:rPr lang="hu-HU" dirty="0" err="1"/>
              <a:t>Anatomy</a:t>
            </a:r>
            <a:endParaRPr lang="hu-HU" dirty="0"/>
          </a:p>
          <a:p>
            <a:endParaRPr lang="hu-HU" dirty="0"/>
          </a:p>
          <a:p>
            <a:r>
              <a:rPr lang="hu-HU" dirty="0" err="1"/>
              <a:t>You</a:t>
            </a:r>
            <a:r>
              <a:rPr lang="hu-HU" dirty="0"/>
              <a:t> </a:t>
            </a:r>
            <a:r>
              <a:rPr lang="hu-HU" dirty="0" err="1"/>
              <a:t>need</a:t>
            </a:r>
            <a:r>
              <a:rPr lang="hu-HU" dirty="0"/>
              <a:t> </a:t>
            </a:r>
            <a:r>
              <a:rPr lang="hu-HU" dirty="0" err="1"/>
              <a:t>to</a:t>
            </a:r>
            <a:r>
              <a:rPr lang="hu-HU" dirty="0"/>
              <a:t> </a:t>
            </a:r>
            <a:r>
              <a:rPr lang="hu-HU" dirty="0" err="1"/>
              <a:t>register</a:t>
            </a:r>
            <a:r>
              <a:rPr lang="hu-HU" dirty="0"/>
              <a:t> </a:t>
            </a:r>
            <a:r>
              <a:rPr lang="hu-HU" dirty="0" err="1"/>
              <a:t>for</a:t>
            </a:r>
            <a:r>
              <a:rPr lang="hu-HU" dirty="0"/>
              <a:t> </a:t>
            </a:r>
            <a:r>
              <a:rPr lang="hu-HU" dirty="0" err="1"/>
              <a:t>the</a:t>
            </a:r>
            <a:r>
              <a:rPr lang="hu-HU" dirty="0"/>
              <a:t> </a:t>
            </a:r>
            <a:r>
              <a:rPr lang="hu-HU" dirty="0" err="1"/>
              <a:t>Anatomy</a:t>
            </a:r>
            <a:r>
              <a:rPr lang="hu-HU" dirty="0"/>
              <a:t> 1 </a:t>
            </a:r>
            <a:r>
              <a:rPr lang="hu-HU" dirty="0" err="1"/>
              <a:t>practical</a:t>
            </a:r>
            <a:r>
              <a:rPr lang="hu-HU" dirty="0"/>
              <a:t> </a:t>
            </a:r>
            <a:r>
              <a:rPr lang="hu-HU" dirty="0" err="1"/>
              <a:t>exam</a:t>
            </a:r>
            <a:r>
              <a:rPr lang="hu-HU" dirty="0"/>
              <a:t> </a:t>
            </a:r>
            <a:r>
              <a:rPr lang="hu-HU" dirty="0" err="1"/>
              <a:t>first</a:t>
            </a:r>
            <a:r>
              <a:rPr lang="hu-HU" dirty="0"/>
              <a:t> </a:t>
            </a:r>
          </a:p>
          <a:p>
            <a:endParaRPr lang="hu-HU" dirty="0"/>
          </a:p>
          <a:p>
            <a:r>
              <a:rPr lang="hu-HU" dirty="0" err="1"/>
              <a:t>Then</a:t>
            </a:r>
            <a:r>
              <a:rPr lang="hu-HU" dirty="0"/>
              <a:t> </a:t>
            </a:r>
            <a:r>
              <a:rPr lang="hu-HU" dirty="0" err="1"/>
              <a:t>you</a:t>
            </a:r>
            <a:r>
              <a:rPr lang="hu-HU" dirty="0"/>
              <a:t> </a:t>
            </a:r>
            <a:r>
              <a:rPr lang="hu-HU" dirty="0" err="1"/>
              <a:t>can</a:t>
            </a:r>
            <a:r>
              <a:rPr lang="hu-HU" dirty="0"/>
              <a:t> </a:t>
            </a:r>
            <a:r>
              <a:rPr lang="hu-HU" dirty="0" err="1"/>
              <a:t>Register</a:t>
            </a:r>
            <a:r>
              <a:rPr lang="hu-HU" dirty="0"/>
              <a:t> </a:t>
            </a:r>
            <a:r>
              <a:rPr lang="hu-HU" dirty="0" err="1"/>
              <a:t>to</a:t>
            </a:r>
            <a:r>
              <a:rPr lang="hu-HU" dirty="0"/>
              <a:t> </a:t>
            </a:r>
            <a:r>
              <a:rPr lang="hu-HU" dirty="0" err="1"/>
              <a:t>Anatomy</a:t>
            </a:r>
            <a:r>
              <a:rPr lang="hu-HU" dirty="0"/>
              <a:t> 1: </a:t>
            </a:r>
            <a:r>
              <a:rPr lang="hu-HU" dirty="0" err="1"/>
              <a:t>select</a:t>
            </a:r>
            <a:r>
              <a:rPr lang="hu-HU" dirty="0"/>
              <a:t> </a:t>
            </a:r>
            <a:r>
              <a:rPr lang="hu-HU" dirty="0" err="1"/>
              <a:t>Plenary</a:t>
            </a:r>
            <a:r>
              <a:rPr lang="hu-HU" dirty="0"/>
              <a:t>, </a:t>
            </a:r>
            <a:r>
              <a:rPr lang="hu-HU" dirty="0" err="1"/>
              <a:t>Practical</a:t>
            </a:r>
            <a:r>
              <a:rPr lang="hu-HU" dirty="0"/>
              <a:t> (</a:t>
            </a:r>
            <a:r>
              <a:rPr lang="hu-HU" dirty="0" err="1"/>
              <a:t>group</a:t>
            </a:r>
            <a:r>
              <a:rPr lang="hu-HU" dirty="0"/>
              <a:t>) and </a:t>
            </a:r>
            <a:r>
              <a:rPr lang="hu-HU" dirty="0" err="1"/>
              <a:t>Theoretical</a:t>
            </a:r>
            <a:r>
              <a:rPr lang="hu-HU" dirty="0"/>
              <a:t> 00 </a:t>
            </a:r>
            <a:r>
              <a:rPr lang="hu-HU" dirty="0" err="1"/>
              <a:t>course</a:t>
            </a:r>
            <a:endParaRPr lang="hu-HU" dirty="0"/>
          </a:p>
        </p:txBody>
      </p:sp>
      <p:pic>
        <p:nvPicPr>
          <p:cNvPr id="8" name="Kép 7">
            <a:extLst>
              <a:ext uri="{FF2B5EF4-FFF2-40B4-BE49-F238E27FC236}">
                <a16:creationId xmlns:a16="http://schemas.microsoft.com/office/drawing/2014/main" id="{E2441C1F-667C-5F09-6556-4200E731F7A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 y="2743200"/>
            <a:ext cx="5943600" cy="3845895"/>
          </a:xfrm>
          <a:prstGeom prst="rect">
            <a:avLst/>
          </a:prstGeom>
        </p:spPr>
      </p:pic>
      <p:sp>
        <p:nvSpPr>
          <p:cNvPr id="3" name="Szövegdoboz 2">
            <a:extLst>
              <a:ext uri="{FF2B5EF4-FFF2-40B4-BE49-F238E27FC236}">
                <a16:creationId xmlns:a16="http://schemas.microsoft.com/office/drawing/2014/main" id="{18417ACD-577A-CEC0-2A8E-80F0BC8964FF}"/>
              </a:ext>
            </a:extLst>
          </p:cNvPr>
          <p:cNvSpPr txBox="1"/>
          <p:nvPr/>
        </p:nvSpPr>
        <p:spPr>
          <a:xfrm>
            <a:off x="6486832" y="2790363"/>
            <a:ext cx="2428568" cy="2677656"/>
          </a:xfrm>
          <a:prstGeom prst="rect">
            <a:avLst/>
          </a:prstGeom>
          <a:noFill/>
        </p:spPr>
        <p:txBody>
          <a:bodyPr wrap="square" rtlCol="0">
            <a:spAutoFit/>
          </a:bodyPr>
          <a:lstStyle/>
          <a:p>
            <a:r>
              <a:rPr lang="en-US" sz="1400" dirty="0"/>
              <a:t>Anatomy 1:</a:t>
            </a:r>
            <a:endParaRPr lang="hu-HU" sz="1400" dirty="0"/>
          </a:p>
          <a:p>
            <a:endParaRPr lang="hu-HU" sz="1400" dirty="0"/>
          </a:p>
          <a:p>
            <a:r>
              <a:rPr lang="en-US" sz="1400" dirty="0"/>
              <a:t>ATEAN004EON - theory: 00 course - practical: 01-10 (according to which group you are in) - plenary 1 (if you are in group 1-5) and plenary 2 (if you are in group 6-10)</a:t>
            </a:r>
            <a:endParaRPr lang="hu-HU" sz="1400" dirty="0"/>
          </a:p>
          <a:p>
            <a:endParaRPr lang="hu-HU" sz="1400" dirty="0"/>
          </a:p>
          <a:p>
            <a:r>
              <a:rPr lang="en-US" sz="1400" dirty="0"/>
              <a:t>Anatomy 1 practical exam course: 00 cod</a:t>
            </a:r>
            <a:r>
              <a:rPr lang="hu-HU" sz="1400" dirty="0"/>
              <a:t>e</a:t>
            </a:r>
          </a:p>
        </p:txBody>
      </p:sp>
    </p:spTree>
    <p:extLst>
      <p:ext uri="{BB962C8B-B14F-4D97-AF65-F5344CB8AC3E}">
        <p14:creationId xmlns:p14="http://schemas.microsoft.com/office/powerpoint/2010/main" val="314873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3BF7A7A-E7D9-0CFA-F5CE-9CF217FE24C7}"/>
              </a:ext>
            </a:extLst>
          </p:cNvPr>
          <p:cNvSpPr txBox="1"/>
          <p:nvPr/>
        </p:nvSpPr>
        <p:spPr>
          <a:xfrm>
            <a:off x="533400" y="381000"/>
            <a:ext cx="6858000" cy="5867400"/>
          </a:xfrm>
          <a:prstGeom prst="rect">
            <a:avLst/>
          </a:prstGeom>
          <a:noFill/>
        </p:spPr>
        <p:txBody>
          <a:bodyPr wrap="square" rtlCol="0">
            <a:spAutoFit/>
          </a:bodyPr>
          <a:lstStyle/>
          <a:p>
            <a:r>
              <a:rPr lang="en-US" sz="1600" b="1" dirty="0"/>
              <a:t>Chemistry</a:t>
            </a:r>
            <a:r>
              <a:rPr lang="en-US" sz="1600" dirty="0"/>
              <a:t>: ATEKE003EON - theory: 00 course - practical: 01-10 (according to which group you are in)</a:t>
            </a:r>
            <a:endParaRPr lang="hu-HU" sz="1600" dirty="0"/>
          </a:p>
          <a:p>
            <a:endParaRPr lang="hu-HU" sz="1600" dirty="0"/>
          </a:p>
          <a:p>
            <a:r>
              <a:rPr lang="en-US" sz="1600" b="1" dirty="0"/>
              <a:t>Histology </a:t>
            </a:r>
            <a:r>
              <a:rPr lang="en-US" sz="1600" dirty="0"/>
              <a:t>1: ATEAN002EON - theory: 00 course; - practical: 01-10 (according to which group you are in, two or three groups are together)</a:t>
            </a:r>
            <a:endParaRPr lang="hu-HU" sz="1600" dirty="0"/>
          </a:p>
          <a:p>
            <a:endParaRPr lang="hu-HU" sz="1600" dirty="0"/>
          </a:p>
          <a:p>
            <a:r>
              <a:rPr lang="en-US" sz="1600" b="1" dirty="0"/>
              <a:t>Biology</a:t>
            </a:r>
            <a:r>
              <a:rPr lang="en-US" sz="1600" dirty="0"/>
              <a:t> ATEAN007EON - theory: 00 course (no practical course</a:t>
            </a:r>
            <a:endParaRPr lang="hu-HU" sz="1600" dirty="0"/>
          </a:p>
          <a:p>
            <a:endParaRPr lang="hu-HU" sz="1600" dirty="0"/>
          </a:p>
          <a:p>
            <a:r>
              <a:rPr lang="en-US" sz="1600" b="1" dirty="0"/>
              <a:t>Biophysic</a:t>
            </a:r>
            <a:r>
              <a:rPr lang="en-US" sz="1600" dirty="0"/>
              <a:t>s: ATEKE002EON - theory: 00 course (no practical course) Informatics: ATEBM002EON - theory: 00 course - practical: 01-10 (according to which group you are in)</a:t>
            </a:r>
            <a:endParaRPr lang="hu-HU" sz="1600" dirty="0"/>
          </a:p>
          <a:p>
            <a:endParaRPr lang="hu-HU" sz="1600" dirty="0"/>
          </a:p>
          <a:p>
            <a:r>
              <a:rPr lang="en-US" sz="1600" b="1" dirty="0"/>
              <a:t>Informatics</a:t>
            </a:r>
            <a:r>
              <a:rPr lang="en-US" sz="1600" dirty="0"/>
              <a:t>: ATEBM002EON - theory: 00 course - practical: 01-10 (according to which group you are in) </a:t>
            </a:r>
            <a:endParaRPr lang="hu-HU" sz="1600" dirty="0"/>
          </a:p>
          <a:p>
            <a:endParaRPr lang="hu-HU" sz="1600" b="1" dirty="0"/>
          </a:p>
          <a:p>
            <a:r>
              <a:rPr lang="en-US" sz="1600" b="1" dirty="0"/>
              <a:t>Zoology</a:t>
            </a:r>
            <a:r>
              <a:rPr lang="en-US" sz="1600" dirty="0"/>
              <a:t>: ATEPA001EON - theory: 00 course (no practical course)</a:t>
            </a:r>
            <a:endParaRPr lang="hu-HU" sz="1600" dirty="0"/>
          </a:p>
          <a:p>
            <a:endParaRPr lang="hu-HU" sz="1600" dirty="0"/>
          </a:p>
          <a:p>
            <a:r>
              <a:rPr lang="en-US" sz="1600" b="1" dirty="0"/>
              <a:t>Basics of Hungarian Veterinary Communication 1</a:t>
            </a:r>
            <a:r>
              <a:rPr lang="en-US" sz="1600" dirty="0"/>
              <a:t>: ATEIL024EON - practical: 01-10 (according to which group you are in)</a:t>
            </a:r>
            <a:endParaRPr lang="hu-HU" sz="1600" dirty="0"/>
          </a:p>
          <a:p>
            <a:endParaRPr lang="hu-HU" sz="1600" dirty="0"/>
          </a:p>
          <a:p>
            <a:r>
              <a:rPr lang="hu-HU" sz="1600" dirty="0"/>
              <a:t>( + </a:t>
            </a:r>
            <a:r>
              <a:rPr lang="hu-HU" sz="1600" dirty="0" err="1"/>
              <a:t>if</a:t>
            </a:r>
            <a:r>
              <a:rPr lang="hu-HU" sz="1600" dirty="0"/>
              <a:t> </a:t>
            </a:r>
            <a:r>
              <a:rPr lang="hu-HU" sz="1600" dirty="0" err="1"/>
              <a:t>you</a:t>
            </a:r>
            <a:r>
              <a:rPr lang="hu-HU" sz="1600" dirty="0"/>
              <a:t> </a:t>
            </a:r>
            <a:r>
              <a:rPr lang="hu-HU" sz="1600" dirty="0" err="1"/>
              <a:t>are</a:t>
            </a:r>
            <a:r>
              <a:rPr lang="hu-HU" sz="1600" dirty="0"/>
              <a:t> a Stipendium/</a:t>
            </a:r>
            <a:r>
              <a:rPr lang="hu-HU" sz="1600" dirty="0" err="1"/>
              <a:t>Diaspora</a:t>
            </a:r>
            <a:r>
              <a:rPr lang="hu-HU" sz="1600" dirty="0"/>
              <a:t> </a:t>
            </a:r>
            <a:r>
              <a:rPr lang="hu-HU" sz="1600" dirty="0" err="1"/>
              <a:t>scholarship</a:t>
            </a:r>
            <a:r>
              <a:rPr lang="hu-HU" sz="1600" dirty="0"/>
              <a:t> </a:t>
            </a:r>
            <a:r>
              <a:rPr lang="hu-HU" sz="1600" dirty="0" err="1"/>
              <a:t>holder</a:t>
            </a:r>
            <a:r>
              <a:rPr lang="hu-HU" sz="1600" dirty="0"/>
              <a:t>: ATEIL008EON SH </a:t>
            </a:r>
            <a:r>
              <a:rPr lang="hu-HU" sz="1600" dirty="0" err="1"/>
              <a:t>Hungarian</a:t>
            </a:r>
            <a:r>
              <a:rPr lang="hu-HU" sz="1600" dirty="0"/>
              <a:t> A1/1.)</a:t>
            </a:r>
          </a:p>
        </p:txBody>
      </p:sp>
    </p:spTree>
    <p:extLst>
      <p:ext uri="{BB962C8B-B14F-4D97-AF65-F5344CB8AC3E}">
        <p14:creationId xmlns:p14="http://schemas.microsoft.com/office/powerpoint/2010/main" val="395068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4CD6852-D6F6-9CF3-495C-BE0E965E9D32}"/>
              </a:ext>
            </a:extLst>
          </p:cNvPr>
          <p:cNvSpPr>
            <a:spLocks noGrp="1" noChangeArrowheads="1"/>
          </p:cNvSpPr>
          <p:nvPr>
            <p:ph type="title" idx="4294967295"/>
          </p:nvPr>
        </p:nvSpPr>
        <p:spPr>
          <a:xfrm>
            <a:off x="0" y="274638"/>
            <a:ext cx="8229600" cy="1143000"/>
          </a:xfrm>
          <a:noFill/>
        </p:spPr>
        <p:txBody>
          <a:bodyPr anchorCtr="1"/>
          <a:lstStyle/>
          <a:p>
            <a:r>
              <a:rPr lang="hu-HU" altLang="hu-HU"/>
              <a:t>Opening hours</a:t>
            </a:r>
          </a:p>
        </p:txBody>
      </p:sp>
      <p:sp>
        <p:nvSpPr>
          <p:cNvPr id="8195" name="Rectangle 12">
            <a:extLst>
              <a:ext uri="{FF2B5EF4-FFF2-40B4-BE49-F238E27FC236}">
                <a16:creationId xmlns:a16="http://schemas.microsoft.com/office/drawing/2014/main" id="{F0BDE6AD-4456-D1CC-9327-5C213A23EBCB}"/>
              </a:ext>
            </a:extLst>
          </p:cNvPr>
          <p:cNvSpPr>
            <a:spLocks noGrp="1" noChangeArrowheads="1"/>
          </p:cNvSpPr>
          <p:nvPr>
            <p:ph type="body" idx="4294967295"/>
          </p:nvPr>
        </p:nvSpPr>
        <p:spPr>
          <a:xfrm>
            <a:off x="165100" y="1751013"/>
            <a:ext cx="6781800" cy="2438400"/>
          </a:xfrm>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GB" b="1" dirty="0"/>
              <a:t>Monday         9:00 – 13:00</a:t>
            </a:r>
            <a:endParaRPr lang="en-GB" dirty="0"/>
          </a:p>
          <a:p>
            <a:pPr marL="342906" indent="-342906" defTabSz="457207" fontAlgn="auto">
              <a:spcAft>
                <a:spcPts val="0"/>
              </a:spcAft>
              <a:buClr>
                <a:schemeClr val="bg2">
                  <a:lumMod val="40000"/>
                  <a:lumOff val="60000"/>
                </a:schemeClr>
              </a:buClr>
              <a:buFont typeface="Wingdings 3" charset="2"/>
              <a:buChar char=""/>
              <a:defRPr/>
            </a:pPr>
            <a:r>
              <a:rPr lang="en-GB" b="1" dirty="0"/>
              <a:t>Wednesday  </a:t>
            </a:r>
            <a:r>
              <a:rPr lang="hu-HU" b="1" dirty="0"/>
              <a:t> </a:t>
            </a:r>
            <a:r>
              <a:rPr lang="en-GB" b="1" dirty="0"/>
              <a:t>9:00 – 13:00</a:t>
            </a:r>
            <a:endParaRPr lang="en-GB" dirty="0"/>
          </a:p>
          <a:p>
            <a:pPr marL="342906" indent="-342906" defTabSz="457207" fontAlgn="auto">
              <a:spcAft>
                <a:spcPts val="0"/>
              </a:spcAft>
              <a:buClr>
                <a:schemeClr val="bg2">
                  <a:lumMod val="40000"/>
                  <a:lumOff val="60000"/>
                </a:schemeClr>
              </a:buClr>
              <a:buFont typeface="Wingdings 3" charset="2"/>
              <a:buChar char=""/>
              <a:defRPr/>
            </a:pPr>
            <a:r>
              <a:rPr lang="en-GB" b="1" dirty="0"/>
              <a:t>Thursday     </a:t>
            </a:r>
            <a:r>
              <a:rPr lang="hu-HU" b="1" dirty="0"/>
              <a:t>  </a:t>
            </a:r>
            <a:r>
              <a:rPr lang="en-GB" b="1" dirty="0"/>
              <a:t> 9:00</a:t>
            </a:r>
            <a:r>
              <a:rPr lang="hu-HU" b="1" dirty="0"/>
              <a:t> - </a:t>
            </a:r>
            <a:r>
              <a:rPr lang="en-GB" b="1" dirty="0"/>
              <a:t>11:00</a:t>
            </a:r>
            <a:r>
              <a:rPr lang="hu-HU" dirty="0"/>
              <a:t> </a:t>
            </a:r>
            <a:r>
              <a:rPr lang="en-GB" b="1" dirty="0"/>
              <a:t>     </a:t>
            </a:r>
            <a:endParaRPr lang="hu-HU" b="1" dirty="0"/>
          </a:p>
          <a:p>
            <a:pPr marL="0" indent="0" defTabSz="457207" fontAlgn="auto">
              <a:spcAft>
                <a:spcPts val="0"/>
              </a:spcAft>
              <a:buClr>
                <a:schemeClr val="bg2">
                  <a:lumMod val="40000"/>
                  <a:lumOff val="60000"/>
                </a:schemeClr>
              </a:buClr>
              <a:buFont typeface="Wingdings 3" charset="2"/>
              <a:buNone/>
              <a:defRPr/>
            </a:pPr>
            <a:r>
              <a:rPr lang="hu-HU" b="1" dirty="0"/>
              <a:t>                           </a:t>
            </a:r>
            <a:r>
              <a:rPr lang="en-GB" b="1" dirty="0"/>
              <a:t> 13:00 – 15:00</a:t>
            </a:r>
            <a:endParaRPr lang="en-GB" dirty="0"/>
          </a:p>
          <a:p>
            <a:pPr marL="0" indent="0" defTabSz="457207" fontAlgn="auto">
              <a:lnSpc>
                <a:spcPct val="80000"/>
              </a:lnSpc>
              <a:spcAft>
                <a:spcPts val="0"/>
              </a:spcAft>
              <a:buClr>
                <a:schemeClr val="bg2">
                  <a:lumMod val="40000"/>
                  <a:lumOff val="60000"/>
                </a:schemeClr>
              </a:buClr>
              <a:buFontTx/>
              <a:buNone/>
              <a:defRPr/>
            </a:pPr>
            <a:endParaRPr lang="hu-HU" altLang="hu-HU" dirty="0"/>
          </a:p>
        </p:txBody>
      </p:sp>
      <p:sp>
        <p:nvSpPr>
          <p:cNvPr id="10244" name="Szövegdoboz 1">
            <a:extLst>
              <a:ext uri="{FF2B5EF4-FFF2-40B4-BE49-F238E27FC236}">
                <a16:creationId xmlns:a16="http://schemas.microsoft.com/office/drawing/2014/main" id="{126AFEB5-40F6-DEF9-40C6-701F8D5D3955}"/>
              </a:ext>
            </a:extLst>
          </p:cNvPr>
          <p:cNvSpPr txBox="1">
            <a:spLocks noChangeArrowheads="1"/>
          </p:cNvSpPr>
          <p:nvPr/>
        </p:nvSpPr>
        <p:spPr bwMode="auto">
          <a:xfrm>
            <a:off x="455613" y="1179513"/>
            <a:ext cx="685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2400"/>
              <a:t>Building H, 1st floor</a:t>
            </a:r>
            <a:endParaRPr lang="en-GB" altLang="en-US" sz="2400"/>
          </a:p>
        </p:txBody>
      </p:sp>
      <p:sp>
        <p:nvSpPr>
          <p:cNvPr id="6" name="Szorzás jele 5">
            <a:extLst>
              <a:ext uri="{FF2B5EF4-FFF2-40B4-BE49-F238E27FC236}">
                <a16:creationId xmlns:a16="http://schemas.microsoft.com/office/drawing/2014/main" id="{399DE2C6-839D-43DD-03C5-5E49730F092E}"/>
              </a:ext>
            </a:extLst>
          </p:cNvPr>
          <p:cNvSpPr/>
          <p:nvPr/>
        </p:nvSpPr>
        <p:spPr>
          <a:xfrm>
            <a:off x="688975" y="5607050"/>
            <a:ext cx="771525" cy="64611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7" name="Szövegdoboz 6">
            <a:extLst>
              <a:ext uri="{FF2B5EF4-FFF2-40B4-BE49-F238E27FC236}">
                <a16:creationId xmlns:a16="http://schemas.microsoft.com/office/drawing/2014/main" id="{C704661D-6C03-6265-DC1E-47DBE852E4FA}"/>
              </a:ext>
            </a:extLst>
          </p:cNvPr>
          <p:cNvSpPr txBox="1">
            <a:spLocks noChangeArrowheads="1"/>
          </p:cNvSpPr>
          <p:nvPr/>
        </p:nvSpPr>
        <p:spPr bwMode="auto">
          <a:xfrm>
            <a:off x="1384300" y="5511800"/>
            <a:ext cx="26765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The Secretariat is CLOSED during the weekend and in the evening</a:t>
            </a:r>
            <a:endParaRPr lang="en-GB" altLang="en-US"/>
          </a:p>
        </p:txBody>
      </p:sp>
      <p:sp>
        <p:nvSpPr>
          <p:cNvPr id="10248" name="Szövegdoboz 7">
            <a:extLst>
              <a:ext uri="{FF2B5EF4-FFF2-40B4-BE49-F238E27FC236}">
                <a16:creationId xmlns:a16="http://schemas.microsoft.com/office/drawing/2014/main" id="{5F468A49-2C54-5AA6-B150-A31B59BE26D6}"/>
              </a:ext>
            </a:extLst>
          </p:cNvPr>
          <p:cNvSpPr txBox="1">
            <a:spLocks noChangeArrowheads="1"/>
          </p:cNvSpPr>
          <p:nvPr/>
        </p:nvSpPr>
        <p:spPr bwMode="auto">
          <a:xfrm>
            <a:off x="787400" y="3962400"/>
            <a:ext cx="328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arany.zita.csilla@univet.hu</a:t>
            </a:r>
            <a:endParaRPr lang="en-GB" altLang="en-US"/>
          </a:p>
        </p:txBody>
      </p:sp>
      <p:sp>
        <p:nvSpPr>
          <p:cNvPr id="10" name="Nyíl: jobbra mutató 9">
            <a:extLst>
              <a:ext uri="{FF2B5EF4-FFF2-40B4-BE49-F238E27FC236}">
                <a16:creationId xmlns:a16="http://schemas.microsoft.com/office/drawing/2014/main" id="{A26FD552-891A-63BA-C375-90D784469FD5}"/>
              </a:ext>
            </a:extLst>
          </p:cNvPr>
          <p:cNvSpPr/>
          <p:nvPr/>
        </p:nvSpPr>
        <p:spPr>
          <a:xfrm>
            <a:off x="221891" y="3962400"/>
            <a:ext cx="551402" cy="64895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Tilos tábla 10">
            <a:extLst>
              <a:ext uri="{FF2B5EF4-FFF2-40B4-BE49-F238E27FC236}">
                <a16:creationId xmlns:a16="http://schemas.microsoft.com/office/drawing/2014/main" id="{C31E0AAE-699E-6528-DFEF-44F99EE93EBA}"/>
              </a:ext>
            </a:extLst>
          </p:cNvPr>
          <p:cNvSpPr/>
          <p:nvPr/>
        </p:nvSpPr>
        <p:spPr>
          <a:xfrm>
            <a:off x="836613" y="5018088"/>
            <a:ext cx="444500" cy="415925"/>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251" name="Szövegdoboz 11">
            <a:extLst>
              <a:ext uri="{FF2B5EF4-FFF2-40B4-BE49-F238E27FC236}">
                <a16:creationId xmlns:a16="http://schemas.microsoft.com/office/drawing/2014/main" id="{56179733-A035-729C-ACEE-72F049002533}"/>
              </a:ext>
            </a:extLst>
          </p:cNvPr>
          <p:cNvSpPr txBox="1">
            <a:spLocks noChangeArrowheads="1"/>
          </p:cNvSpPr>
          <p:nvPr/>
        </p:nvSpPr>
        <p:spPr bwMode="auto">
          <a:xfrm>
            <a:off x="1455738" y="5008563"/>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student@univet.hu</a:t>
            </a:r>
            <a:endParaRPr lang="en-GB" altLang="en-US"/>
          </a:p>
        </p:txBody>
      </p:sp>
      <p:pic>
        <p:nvPicPr>
          <p:cNvPr id="10252" name="Kép 12">
            <a:extLst>
              <a:ext uri="{FF2B5EF4-FFF2-40B4-BE49-F238E27FC236}">
                <a16:creationId xmlns:a16="http://schemas.microsoft.com/office/drawing/2014/main" id="{2FB1680F-2D92-8570-481D-92D00ED0B0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1675" y="5024438"/>
            <a:ext cx="4635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Szövegdoboz 13">
            <a:extLst>
              <a:ext uri="{FF2B5EF4-FFF2-40B4-BE49-F238E27FC236}">
                <a16:creationId xmlns:a16="http://schemas.microsoft.com/office/drawing/2014/main" id="{E5F77179-0825-AAAB-442E-EC022D077DE3}"/>
              </a:ext>
            </a:extLst>
          </p:cNvPr>
          <p:cNvSpPr txBox="1">
            <a:spLocks noChangeArrowheads="1"/>
          </p:cNvSpPr>
          <p:nvPr/>
        </p:nvSpPr>
        <p:spPr bwMode="auto">
          <a:xfrm>
            <a:off x="5029200" y="49022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Never email to the rector or vice rector!</a:t>
            </a:r>
            <a:endParaRPr lang="en-GB" altLang="en-US"/>
          </a:p>
        </p:txBody>
      </p:sp>
      <p:sp>
        <p:nvSpPr>
          <p:cNvPr id="15" name="Nyíl: jobbra mutató 14">
            <a:extLst>
              <a:ext uri="{FF2B5EF4-FFF2-40B4-BE49-F238E27FC236}">
                <a16:creationId xmlns:a16="http://schemas.microsoft.com/office/drawing/2014/main" id="{CBDA84EE-6F1D-0B68-8D74-6AA1E9E8D304}"/>
              </a:ext>
            </a:extLst>
          </p:cNvPr>
          <p:cNvSpPr/>
          <p:nvPr/>
        </p:nvSpPr>
        <p:spPr>
          <a:xfrm>
            <a:off x="4572000" y="6019800"/>
            <a:ext cx="403225" cy="27146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5" name="Szövegdoboz 15">
            <a:extLst>
              <a:ext uri="{FF2B5EF4-FFF2-40B4-BE49-F238E27FC236}">
                <a16:creationId xmlns:a16="http://schemas.microsoft.com/office/drawing/2014/main" id="{6F708964-6AD1-46C0-B2D4-86F87815B7FB}"/>
              </a:ext>
            </a:extLst>
          </p:cNvPr>
          <p:cNvSpPr txBox="1">
            <a:spLocks noChangeArrowheads="1"/>
          </p:cNvSpPr>
          <p:nvPr/>
        </p:nvSpPr>
        <p:spPr bwMode="auto">
          <a:xfrm>
            <a:off x="5075238" y="5970588"/>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complaints@univet.hu</a:t>
            </a:r>
            <a:endParaRPr lang="en-GB" altLang="en-US"/>
          </a:p>
        </p:txBody>
      </p:sp>
      <p:sp>
        <p:nvSpPr>
          <p:cNvPr id="2" name="TextBox 1">
            <a:extLst>
              <a:ext uri="{FF2B5EF4-FFF2-40B4-BE49-F238E27FC236}">
                <a16:creationId xmlns:a16="http://schemas.microsoft.com/office/drawing/2014/main" id="{D0E1F279-8C1D-6955-490B-A93A7CF4111D}"/>
              </a:ext>
            </a:extLst>
          </p:cNvPr>
          <p:cNvSpPr txBox="1"/>
          <p:nvPr/>
        </p:nvSpPr>
        <p:spPr>
          <a:xfrm>
            <a:off x="785005" y="4321834"/>
            <a:ext cx="34476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Phone: (1) 478 4100 / 8322</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711C7AD6-C094-41FF-F2D9-2A391EDFBE0B}"/>
              </a:ext>
            </a:extLst>
          </p:cNvPr>
          <p:cNvSpPr>
            <a:spLocks noGrp="1" noChangeArrowheads="1"/>
          </p:cNvSpPr>
          <p:nvPr>
            <p:ph type="title"/>
          </p:nvPr>
        </p:nvSpPr>
        <p:spPr/>
        <p:txBody>
          <a:bodyPr/>
          <a:lstStyle/>
          <a:p>
            <a:r>
              <a:rPr lang="hu-HU" altLang="hu-HU" dirty="0" err="1"/>
              <a:t>Thank</a:t>
            </a:r>
            <a:r>
              <a:rPr lang="hu-HU" altLang="hu-HU" dirty="0"/>
              <a:t> </a:t>
            </a:r>
            <a:r>
              <a:rPr lang="hu-HU" altLang="hu-HU" dirty="0" err="1"/>
              <a:t>you</a:t>
            </a:r>
            <a:r>
              <a:rPr lang="hu-HU" altLang="hu-HU" dirty="0"/>
              <a:t> </a:t>
            </a:r>
            <a:r>
              <a:rPr lang="hu-HU" altLang="hu-HU" dirty="0" err="1"/>
              <a:t>for</a:t>
            </a:r>
            <a:r>
              <a:rPr lang="hu-HU" altLang="hu-HU" dirty="0"/>
              <a:t> </a:t>
            </a:r>
            <a:r>
              <a:rPr lang="hu-HU" altLang="hu-HU" dirty="0" err="1"/>
              <a:t>your</a:t>
            </a:r>
            <a:r>
              <a:rPr lang="hu-HU" altLang="hu-HU" dirty="0"/>
              <a:t> </a:t>
            </a:r>
            <a:r>
              <a:rPr lang="hu-HU" altLang="hu-HU" dirty="0" err="1"/>
              <a:t>attention</a:t>
            </a:r>
            <a:r>
              <a:rPr lang="hu-HU" altLang="hu-HU" dirty="0"/>
              <a:t>!</a:t>
            </a:r>
            <a:br>
              <a:rPr lang="en-US" dirty="0"/>
            </a:br>
            <a:endParaRPr lang="hu-HU" altLang="hu-H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1114735-7CEA-3A1A-C6F7-F59ADC173E4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96156" y="2286000"/>
            <a:ext cx="7151687" cy="4038601"/>
          </a:xfrm>
          <a:prstGeom prst="rect">
            <a:avLst/>
          </a:prstGeom>
        </p:spPr>
      </p:pic>
      <p:sp>
        <p:nvSpPr>
          <p:cNvPr id="4" name="Szövegdoboz 3">
            <a:extLst>
              <a:ext uri="{FF2B5EF4-FFF2-40B4-BE49-F238E27FC236}">
                <a16:creationId xmlns:a16="http://schemas.microsoft.com/office/drawing/2014/main" id="{1216DC8C-9723-E2CC-21AC-4DDE77E3D90F}"/>
              </a:ext>
            </a:extLst>
          </p:cNvPr>
          <p:cNvSpPr txBox="1"/>
          <p:nvPr/>
        </p:nvSpPr>
        <p:spPr>
          <a:xfrm>
            <a:off x="996156" y="565354"/>
            <a:ext cx="7538244" cy="1692771"/>
          </a:xfrm>
          <a:prstGeom prst="rect">
            <a:avLst/>
          </a:prstGeom>
          <a:noFill/>
        </p:spPr>
        <p:txBody>
          <a:bodyPr wrap="square" rtlCol="0">
            <a:spAutoFit/>
          </a:bodyPr>
          <a:lstStyle/>
          <a:p>
            <a:r>
              <a:rPr lang="hu-HU" sz="3200" dirty="0"/>
              <a:t>Neptun </a:t>
            </a:r>
            <a:r>
              <a:rPr lang="hu-HU" sz="3200" dirty="0" err="1"/>
              <a:t>messages</a:t>
            </a:r>
            <a:endParaRPr lang="hu-HU" sz="3200" dirty="0"/>
          </a:p>
          <a:p>
            <a:endParaRPr lang="hu-HU" sz="3200" dirty="0"/>
          </a:p>
          <a:p>
            <a:r>
              <a:rPr lang="hu-HU" sz="2000" dirty="0" err="1"/>
              <a:t>Please</a:t>
            </a:r>
            <a:r>
              <a:rPr lang="hu-HU" sz="2000" dirty="0"/>
              <a:t> </a:t>
            </a:r>
            <a:r>
              <a:rPr lang="hu-HU" sz="2000" dirty="0" err="1"/>
              <a:t>always</a:t>
            </a:r>
            <a:r>
              <a:rPr lang="hu-HU" sz="2000" dirty="0"/>
              <a:t> </a:t>
            </a:r>
            <a:r>
              <a:rPr lang="hu-HU" sz="2000" dirty="0" err="1"/>
              <a:t>read</a:t>
            </a:r>
            <a:r>
              <a:rPr lang="hu-HU" sz="2000" dirty="0"/>
              <a:t> </a:t>
            </a:r>
            <a:r>
              <a:rPr lang="hu-HU" sz="2000" dirty="0" err="1"/>
              <a:t>the</a:t>
            </a:r>
            <a:r>
              <a:rPr lang="hu-HU" sz="2000" dirty="0"/>
              <a:t> </a:t>
            </a:r>
            <a:r>
              <a:rPr lang="hu-HU" sz="2000" dirty="0" err="1"/>
              <a:t>messages</a:t>
            </a:r>
            <a:r>
              <a:rPr lang="hu-HU" sz="2000" dirty="0"/>
              <a:t> </a:t>
            </a:r>
            <a:r>
              <a:rPr lang="hu-HU" sz="2000" dirty="0" err="1"/>
              <a:t>from</a:t>
            </a:r>
            <a:r>
              <a:rPr lang="hu-HU" sz="2000" dirty="0"/>
              <a:t> </a:t>
            </a:r>
            <a:r>
              <a:rPr lang="hu-HU" sz="2000" dirty="0" err="1"/>
              <a:t>your</a:t>
            </a:r>
            <a:r>
              <a:rPr lang="hu-HU" sz="2000" dirty="0"/>
              <a:t> </a:t>
            </a:r>
            <a:r>
              <a:rPr lang="hu-HU" sz="2000" dirty="0" err="1"/>
              <a:t>secretary</a:t>
            </a:r>
            <a:endParaRPr lang="hu-HU" sz="2000" dirty="0"/>
          </a:p>
          <a:p>
            <a:r>
              <a:rPr lang="hu-HU" sz="2000" dirty="0" err="1"/>
              <a:t>Reply</a:t>
            </a:r>
            <a:r>
              <a:rPr lang="hu-HU" sz="2000" dirty="0"/>
              <a:t> </a:t>
            </a:r>
            <a:r>
              <a:rPr lang="hu-HU" sz="2000" dirty="0" err="1"/>
              <a:t>via</a:t>
            </a:r>
            <a:r>
              <a:rPr lang="hu-HU" sz="2000" dirty="0"/>
              <a:t> email: </a:t>
            </a:r>
            <a:r>
              <a:rPr lang="hu-HU" sz="2000" dirty="0">
                <a:hlinkClick r:id="rId3"/>
              </a:rPr>
              <a:t>arany.zita.csilla@univet.hu</a:t>
            </a:r>
            <a:r>
              <a:rPr lang="hu-HU" sz="2000" dirty="0"/>
              <a:t> </a:t>
            </a:r>
          </a:p>
        </p:txBody>
      </p:sp>
    </p:spTree>
    <p:extLst>
      <p:ext uri="{BB962C8B-B14F-4D97-AF65-F5344CB8AC3E}">
        <p14:creationId xmlns:p14="http://schemas.microsoft.com/office/powerpoint/2010/main" val="24011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églalap: lekerekített 7168">
            <a:extLst>
              <a:ext uri="{FF2B5EF4-FFF2-40B4-BE49-F238E27FC236}">
                <a16:creationId xmlns:a16="http://schemas.microsoft.com/office/drawing/2014/main" id="{14F0AC54-615C-1607-EF66-80626FD3007E}"/>
              </a:ext>
            </a:extLst>
          </p:cNvPr>
          <p:cNvSpPr/>
          <p:nvPr/>
        </p:nvSpPr>
        <p:spPr>
          <a:xfrm>
            <a:off x="176213" y="4186686"/>
            <a:ext cx="5487838" cy="251891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Szövegdoboz 51">
            <a:extLst>
              <a:ext uri="{FF2B5EF4-FFF2-40B4-BE49-F238E27FC236}">
                <a16:creationId xmlns:a16="http://schemas.microsoft.com/office/drawing/2014/main" id="{CB88F787-CB20-46E5-9352-1A7BD01E65BD}"/>
              </a:ext>
            </a:extLst>
          </p:cNvPr>
          <p:cNvSpPr txBox="1">
            <a:spLocks noChangeArrowheads="1"/>
          </p:cNvSpPr>
          <p:nvPr/>
        </p:nvSpPr>
        <p:spPr bwMode="auto">
          <a:xfrm>
            <a:off x="304800" y="228600"/>
            <a:ext cx="5486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2400" dirty="0" err="1">
                <a:latin typeface="Century Gothic"/>
              </a:rPr>
              <a:t>Communicating</a:t>
            </a:r>
            <a:r>
              <a:rPr lang="hu-HU" altLang="en-US" sz="2400" dirty="0">
                <a:latin typeface="Century Gothic"/>
              </a:rPr>
              <a:t> </a:t>
            </a:r>
            <a:r>
              <a:rPr lang="hu-HU" altLang="en-US" sz="2400" dirty="0" err="1">
                <a:latin typeface="Century Gothic"/>
              </a:rPr>
              <a:t>with</a:t>
            </a:r>
            <a:r>
              <a:rPr lang="hu-HU" altLang="en-US" sz="2400" dirty="0">
                <a:latin typeface="Century Gothic"/>
              </a:rPr>
              <a:t> </a:t>
            </a:r>
            <a:r>
              <a:rPr lang="hu-HU" altLang="en-US" sz="2400" dirty="0" err="1">
                <a:latin typeface="Century Gothic"/>
              </a:rPr>
              <a:t>the</a:t>
            </a:r>
            <a:r>
              <a:rPr lang="hu-HU" altLang="en-US" sz="2400" dirty="0">
                <a:latin typeface="Century Gothic"/>
              </a:rPr>
              <a:t> </a:t>
            </a:r>
            <a:r>
              <a:rPr lang="hu-HU" altLang="en-US" sz="2400" dirty="0" err="1">
                <a:latin typeface="Century Gothic"/>
              </a:rPr>
              <a:t>Secretariat</a:t>
            </a:r>
            <a:r>
              <a:rPr lang="hu-HU" altLang="en-US" sz="2400" dirty="0">
                <a:latin typeface="Century Gothic"/>
              </a:rPr>
              <a:t> </a:t>
            </a:r>
            <a:r>
              <a:rPr lang="hu-HU" altLang="en-US" sz="2400" dirty="0" err="1">
                <a:latin typeface="Century Gothic"/>
              </a:rPr>
              <a:t>Staff</a:t>
            </a:r>
          </a:p>
          <a:p>
            <a:pPr eaLnBrk="1" hangingPunct="1"/>
            <a:endParaRPr lang="en-GB" altLang="en-US" dirty="0"/>
          </a:p>
          <a:p>
            <a:pPr eaLnBrk="1" hangingPunct="1"/>
            <a:r>
              <a:rPr lang="en-GB" altLang="en-US" sz="1600" b="1" dirty="0">
                <a:latin typeface="Century Gothic"/>
              </a:rPr>
              <a:t>Use a polite greeting</a:t>
            </a:r>
            <a:endParaRPr lang="en-GB" altLang="en-US" sz="1600" dirty="0">
              <a:latin typeface="Century Gothic"/>
            </a:endParaRPr>
          </a:p>
          <a:p>
            <a:pPr eaLnBrk="1" hangingPunct="1"/>
            <a:r>
              <a:rPr lang="en-GB" altLang="en-US" sz="1600" dirty="0">
                <a:latin typeface="Century Gothic"/>
              </a:rPr>
              <a:t>Address them by name (e.g., </a:t>
            </a:r>
            <a:r>
              <a:rPr lang="en-GB" altLang="en-US" sz="1600" i="1" dirty="0">
                <a:latin typeface="Century Gothic"/>
              </a:rPr>
              <a:t>“Dear </a:t>
            </a:r>
            <a:r>
              <a:rPr lang="hu-HU" altLang="en-US" sz="1600" i="1" dirty="0">
                <a:latin typeface="Century Gothic"/>
              </a:rPr>
              <a:t>Zita</a:t>
            </a:r>
            <a:r>
              <a:rPr lang="en-GB" altLang="en-US" sz="1600" i="1" dirty="0">
                <a:latin typeface="Century Gothic"/>
              </a:rPr>
              <a:t>”</a:t>
            </a:r>
            <a:r>
              <a:rPr lang="hu-HU" altLang="en-US" sz="1600" i="1" dirty="0">
                <a:latin typeface="Century Gothic"/>
              </a:rPr>
              <a:t> </a:t>
            </a:r>
            <a:r>
              <a:rPr lang="hu-HU" altLang="en-US" sz="1600" i="1" dirty="0" err="1">
                <a:latin typeface="Century Gothic"/>
              </a:rPr>
              <a:t>or</a:t>
            </a:r>
            <a:r>
              <a:rPr lang="hu-HU" altLang="en-US" sz="1600" i="1" dirty="0">
                <a:latin typeface="Century Gothic"/>
              </a:rPr>
              <a:t> „</a:t>
            </a:r>
            <a:r>
              <a:rPr lang="hu-HU" altLang="en-US" sz="1600" i="1" dirty="0" err="1">
                <a:latin typeface="Century Gothic"/>
              </a:rPr>
              <a:t>Dear</a:t>
            </a:r>
            <a:r>
              <a:rPr lang="hu-HU" altLang="en-US" sz="1600" i="1" dirty="0">
                <a:latin typeface="Century Gothic"/>
              </a:rPr>
              <a:t> Dr. </a:t>
            </a:r>
            <a:r>
              <a:rPr lang="hu-HU" altLang="en-US" sz="1600" i="1" dirty="0" err="1">
                <a:latin typeface="Century Gothic"/>
              </a:rPr>
              <a:t>Reinitz</a:t>
            </a:r>
            <a:r>
              <a:rPr lang="hu-HU" altLang="en-US" sz="1600" i="1" dirty="0">
                <a:latin typeface="Century Gothic"/>
              </a:rPr>
              <a:t>”</a:t>
            </a:r>
            <a:r>
              <a:rPr lang="en-GB" altLang="en-US" sz="1600" dirty="0">
                <a:latin typeface="Century Gothic"/>
              </a:rPr>
              <a:t>), or use </a:t>
            </a:r>
            <a:r>
              <a:rPr lang="en-GB" altLang="en-US" sz="1600" i="1" dirty="0">
                <a:latin typeface="Century Gothic"/>
              </a:rPr>
              <a:t>“Dear Student Secretary,”</a:t>
            </a:r>
            <a:endParaRPr lang="hu-HU" altLang="en-US" sz="1600" i="1" dirty="0">
              <a:latin typeface="Century Gothic"/>
            </a:endParaRPr>
          </a:p>
          <a:p>
            <a:pPr eaLnBrk="1" hangingPunct="1"/>
            <a:endParaRPr lang="en-GB" altLang="en-US" sz="1600" dirty="0"/>
          </a:p>
          <a:p>
            <a:pPr eaLnBrk="1" hangingPunct="1"/>
            <a:r>
              <a:rPr lang="en-GB" altLang="en-US" sz="1600" b="1" dirty="0">
                <a:latin typeface="Century Gothic"/>
              </a:rPr>
              <a:t>Introduce yourself</a:t>
            </a:r>
            <a:endParaRPr lang="en-GB" altLang="en-US" sz="1600" dirty="0">
              <a:latin typeface="Century Gothic"/>
            </a:endParaRPr>
          </a:p>
          <a:p>
            <a:pPr eaLnBrk="1" hangingPunct="1"/>
            <a:r>
              <a:rPr lang="en-GB" altLang="en-US" sz="1600" dirty="0">
                <a:latin typeface="Century Gothic"/>
              </a:rPr>
              <a:t>State your full name, </a:t>
            </a:r>
            <a:r>
              <a:rPr lang="hu-HU" altLang="en-US" sz="1600" dirty="0" err="1">
                <a:latin typeface="Century Gothic"/>
              </a:rPr>
              <a:t>Neptun</a:t>
            </a:r>
            <a:r>
              <a:rPr lang="hu-HU" altLang="en-US" sz="1600" dirty="0">
                <a:latin typeface="Century Gothic"/>
              </a:rPr>
              <a:t> </a:t>
            </a:r>
            <a:r>
              <a:rPr lang="hu-HU" altLang="en-US" sz="1600" dirty="0" err="1">
                <a:latin typeface="Century Gothic"/>
              </a:rPr>
              <a:t>code</a:t>
            </a:r>
            <a:r>
              <a:rPr lang="hu-HU" altLang="en-US" sz="1600" dirty="0">
                <a:latin typeface="Century Gothic"/>
              </a:rPr>
              <a:t>, </a:t>
            </a:r>
            <a:r>
              <a:rPr lang="hu-HU" altLang="en-US" sz="1600" dirty="0" err="1">
                <a:latin typeface="Century Gothic"/>
              </a:rPr>
              <a:t>year</a:t>
            </a:r>
          </a:p>
          <a:p>
            <a:pPr eaLnBrk="1" hangingPunct="1"/>
            <a:endParaRPr lang="hu-HU" altLang="en-US" sz="1600" b="1" dirty="0"/>
          </a:p>
          <a:p>
            <a:pPr eaLnBrk="1" hangingPunct="1"/>
            <a:r>
              <a:rPr lang="en-GB" altLang="en-US" sz="1600" b="1" dirty="0">
                <a:latin typeface="Century Gothic"/>
              </a:rPr>
              <a:t>State your purpose clearly</a:t>
            </a:r>
            <a:endParaRPr lang="en-GB" altLang="en-US" sz="1600" dirty="0">
              <a:latin typeface="Century Gothic"/>
            </a:endParaRPr>
          </a:p>
          <a:p>
            <a:pPr eaLnBrk="1" hangingPunct="1"/>
            <a:r>
              <a:rPr lang="en-GB" altLang="en-US" sz="1600" dirty="0">
                <a:latin typeface="Century Gothic"/>
              </a:rPr>
              <a:t>Be concise about what you need (e.g., scheduling a meeting, requesting a document, clarifying information).</a:t>
            </a:r>
            <a:endParaRPr lang="hu-HU" altLang="en-US" sz="1600" dirty="0">
              <a:latin typeface="Century Gothic"/>
            </a:endParaRPr>
          </a:p>
          <a:p>
            <a:pPr eaLnBrk="1" hangingPunct="1"/>
            <a:endParaRPr lang="en-GB" altLang="en-US" sz="1600" dirty="0"/>
          </a:p>
          <a:p>
            <a:pPr eaLnBrk="1" hangingPunct="1"/>
            <a:r>
              <a:rPr lang="hu-HU" altLang="en-US" sz="1600" i="1" dirty="0">
                <a:latin typeface="Century Gothic"/>
              </a:rPr>
              <a:t>„</a:t>
            </a:r>
            <a:r>
              <a:rPr lang="hu-HU" altLang="en-US" sz="1600" i="1" dirty="0" err="1">
                <a:latin typeface="Century Gothic"/>
              </a:rPr>
              <a:t>Dear</a:t>
            </a:r>
            <a:r>
              <a:rPr lang="hu-HU" altLang="en-US" sz="1600" i="1" dirty="0">
                <a:latin typeface="Century Gothic"/>
              </a:rPr>
              <a:t> Zita”</a:t>
            </a:r>
          </a:p>
          <a:p>
            <a:pPr eaLnBrk="1" hangingPunct="1"/>
            <a:endParaRPr lang="hu-HU" altLang="en-US" sz="1600" i="1" dirty="0"/>
          </a:p>
          <a:p>
            <a:pPr eaLnBrk="1" hangingPunct="1"/>
            <a:r>
              <a:rPr lang="hu-HU" altLang="en-US" sz="1600" i="1" dirty="0">
                <a:latin typeface="Century Gothic"/>
              </a:rPr>
              <a:t>I </a:t>
            </a:r>
            <a:r>
              <a:rPr lang="hu-HU" altLang="en-US" sz="1600" i="1" dirty="0" err="1">
                <a:latin typeface="Century Gothic"/>
              </a:rPr>
              <a:t>would</a:t>
            </a:r>
            <a:r>
              <a:rPr lang="hu-HU" altLang="en-US" sz="1600" i="1" dirty="0">
                <a:latin typeface="Century Gothic"/>
              </a:rPr>
              <a:t> like </a:t>
            </a:r>
            <a:r>
              <a:rPr lang="hu-HU" altLang="en-US" sz="1600" i="1" dirty="0" err="1">
                <a:latin typeface="Century Gothic"/>
              </a:rPr>
              <a:t>to</a:t>
            </a:r>
            <a:r>
              <a:rPr lang="hu-HU" altLang="en-US" sz="1600" i="1" dirty="0">
                <a:latin typeface="Century Gothic"/>
              </a:rPr>
              <a:t> </a:t>
            </a:r>
            <a:r>
              <a:rPr lang="hu-HU" altLang="en-US" sz="1600" i="1" dirty="0" err="1">
                <a:latin typeface="Century Gothic"/>
              </a:rPr>
              <a:t>register</a:t>
            </a:r>
            <a:r>
              <a:rPr lang="hu-HU" altLang="en-US" sz="1600" i="1" dirty="0">
                <a:latin typeface="Century Gothic"/>
              </a:rPr>
              <a:t> </a:t>
            </a:r>
            <a:r>
              <a:rPr lang="hu-HU" altLang="en-US" sz="1600" i="1" dirty="0" err="1">
                <a:latin typeface="Century Gothic"/>
              </a:rPr>
              <a:t>for</a:t>
            </a:r>
            <a:r>
              <a:rPr lang="hu-HU" altLang="en-US" sz="1600" i="1" dirty="0">
                <a:latin typeface="Century Gothic"/>
              </a:rPr>
              <a:t> </a:t>
            </a:r>
            <a:r>
              <a:rPr lang="hu-HU" altLang="en-US" sz="1600" i="1" dirty="0" err="1">
                <a:latin typeface="Century Gothic"/>
              </a:rPr>
              <a:t>the</a:t>
            </a:r>
            <a:r>
              <a:rPr lang="hu-HU" altLang="en-US" sz="1600" i="1" dirty="0">
                <a:latin typeface="Century Gothic"/>
              </a:rPr>
              <a:t>  </a:t>
            </a:r>
            <a:r>
              <a:rPr lang="hu-HU" altLang="en-US" sz="1600" i="1" dirty="0" err="1">
                <a:latin typeface="Century Gothic"/>
              </a:rPr>
              <a:t>Biology</a:t>
            </a:r>
            <a:r>
              <a:rPr lang="hu-HU" altLang="en-US" sz="1600" i="1" dirty="0">
                <a:latin typeface="Century Gothic"/>
              </a:rPr>
              <a:t> </a:t>
            </a:r>
            <a:r>
              <a:rPr lang="hu-HU" altLang="en-US" sz="1600" i="1" dirty="0" err="1">
                <a:latin typeface="Century Gothic"/>
              </a:rPr>
              <a:t>exam</a:t>
            </a:r>
            <a:r>
              <a:rPr lang="hu-HU" altLang="en-US" sz="1600" i="1" dirty="0">
                <a:latin typeface="Century Gothic"/>
              </a:rPr>
              <a:t> </a:t>
            </a:r>
            <a:r>
              <a:rPr lang="hu-HU" altLang="en-US" sz="1600" i="1" dirty="0" err="1">
                <a:latin typeface="Century Gothic"/>
              </a:rPr>
              <a:t>on</a:t>
            </a:r>
            <a:r>
              <a:rPr lang="hu-HU" altLang="en-US" sz="1600" i="1" dirty="0">
                <a:latin typeface="Century Gothic"/>
              </a:rPr>
              <a:t> 16th December 8AM, </a:t>
            </a:r>
            <a:r>
              <a:rPr lang="hu-HU" altLang="en-US" sz="1600" i="1" dirty="0" err="1">
                <a:latin typeface="Century Gothic"/>
              </a:rPr>
              <a:t>however</a:t>
            </a:r>
            <a:r>
              <a:rPr lang="hu-HU" altLang="en-US" sz="1600" i="1" dirty="0">
                <a:latin typeface="Century Gothic"/>
              </a:rPr>
              <a:t> </a:t>
            </a:r>
            <a:r>
              <a:rPr lang="hu-HU" altLang="en-US" sz="1600" i="1" dirty="0" err="1">
                <a:latin typeface="Century Gothic"/>
              </a:rPr>
              <a:t>when</a:t>
            </a:r>
            <a:r>
              <a:rPr lang="hu-HU" altLang="en-US" sz="1600" i="1" dirty="0">
                <a:latin typeface="Century Gothic"/>
              </a:rPr>
              <a:t> I </a:t>
            </a:r>
            <a:r>
              <a:rPr lang="hu-HU" altLang="en-US" sz="1600" i="1" dirty="0" err="1">
                <a:latin typeface="Century Gothic"/>
              </a:rPr>
              <a:t>try</a:t>
            </a:r>
            <a:r>
              <a:rPr lang="hu-HU" altLang="en-US" sz="1600" i="1" dirty="0">
                <a:latin typeface="Century Gothic"/>
              </a:rPr>
              <a:t> </a:t>
            </a:r>
            <a:r>
              <a:rPr lang="hu-HU" altLang="en-US" sz="1600" i="1" dirty="0" err="1">
                <a:latin typeface="Century Gothic"/>
              </a:rPr>
              <a:t>to</a:t>
            </a:r>
            <a:r>
              <a:rPr lang="hu-HU" altLang="en-US" sz="1600" i="1" dirty="0">
                <a:latin typeface="Century Gothic"/>
              </a:rPr>
              <a:t> </a:t>
            </a:r>
            <a:r>
              <a:rPr lang="hu-HU" altLang="en-US" sz="1600" i="1" dirty="0" err="1">
                <a:latin typeface="Century Gothic"/>
              </a:rPr>
              <a:t>register</a:t>
            </a:r>
            <a:r>
              <a:rPr lang="hu-HU" altLang="en-US" sz="1600" i="1" dirty="0">
                <a:latin typeface="Century Gothic"/>
              </a:rPr>
              <a:t>, </a:t>
            </a:r>
            <a:r>
              <a:rPr lang="hu-HU" altLang="en-US" sz="1600" i="1" dirty="0" err="1">
                <a:latin typeface="Century Gothic"/>
              </a:rPr>
              <a:t>neptun</a:t>
            </a:r>
            <a:r>
              <a:rPr lang="hu-HU" altLang="en-US" sz="1600" i="1" dirty="0">
                <a:latin typeface="Century Gothic"/>
              </a:rPr>
              <a:t> </a:t>
            </a:r>
            <a:r>
              <a:rPr lang="hu-HU" altLang="en-US" sz="1600" i="1" dirty="0" err="1">
                <a:latin typeface="Century Gothic"/>
              </a:rPr>
              <a:t>says</a:t>
            </a:r>
            <a:r>
              <a:rPr lang="hu-HU" altLang="en-US" sz="1600" i="1" dirty="0">
                <a:latin typeface="Century Gothic"/>
              </a:rPr>
              <a:t> </a:t>
            </a:r>
            <a:r>
              <a:rPr lang="hu-HU" altLang="en-US" sz="1600" i="1" dirty="0" err="1">
                <a:latin typeface="Century Gothic"/>
              </a:rPr>
              <a:t>the</a:t>
            </a:r>
            <a:r>
              <a:rPr lang="hu-HU" altLang="en-US" sz="1600" i="1" dirty="0">
                <a:latin typeface="Century Gothic"/>
              </a:rPr>
              <a:t> </a:t>
            </a:r>
            <a:r>
              <a:rPr lang="hu-HU" altLang="en-US" sz="1600" i="1" dirty="0" err="1">
                <a:latin typeface="Century Gothic"/>
              </a:rPr>
              <a:t>registration</a:t>
            </a:r>
            <a:r>
              <a:rPr lang="hu-HU" altLang="en-US" sz="1600" i="1" dirty="0">
                <a:latin typeface="Century Gothic"/>
              </a:rPr>
              <a:t> </a:t>
            </a:r>
            <a:r>
              <a:rPr lang="hu-HU" altLang="en-US" sz="1600" i="1" dirty="0" err="1">
                <a:latin typeface="Century Gothic"/>
              </a:rPr>
              <a:t>period</a:t>
            </a:r>
            <a:r>
              <a:rPr lang="hu-HU" altLang="en-US" sz="1600" i="1" dirty="0">
                <a:latin typeface="Century Gothic"/>
              </a:rPr>
              <a:t> has </a:t>
            </a:r>
            <a:r>
              <a:rPr lang="hu-HU" altLang="en-US" sz="1600" i="1" dirty="0" err="1">
                <a:latin typeface="Century Gothic"/>
              </a:rPr>
              <a:t>finished</a:t>
            </a:r>
            <a:r>
              <a:rPr lang="hu-HU" altLang="en-US" sz="1600" i="1" dirty="0">
                <a:latin typeface="Century Gothic"/>
              </a:rPr>
              <a:t>. </a:t>
            </a:r>
          </a:p>
          <a:p>
            <a:r>
              <a:rPr lang="hu-HU" altLang="en-US" sz="1600" i="1" dirty="0" err="1">
                <a:latin typeface="Century Gothic"/>
              </a:rPr>
              <a:t>Could</a:t>
            </a:r>
            <a:r>
              <a:rPr lang="hu-HU" altLang="en-US" sz="1600" i="1" dirty="0">
                <a:latin typeface="Century Gothic"/>
              </a:rPr>
              <a:t> </a:t>
            </a:r>
            <a:r>
              <a:rPr lang="hu-HU" altLang="en-US" sz="1600" i="1" dirty="0" err="1">
                <a:latin typeface="Century Gothic"/>
              </a:rPr>
              <a:t>you</a:t>
            </a:r>
            <a:r>
              <a:rPr lang="hu-HU" altLang="en-US" sz="1600" i="1" dirty="0">
                <a:latin typeface="Century Gothic"/>
              </a:rPr>
              <a:t> </a:t>
            </a:r>
            <a:r>
              <a:rPr lang="hu-HU" altLang="en-US" sz="1600" i="1" dirty="0" err="1">
                <a:latin typeface="Century Gothic"/>
              </a:rPr>
              <a:t>help</a:t>
            </a:r>
            <a:r>
              <a:rPr lang="hu-HU" altLang="en-US" sz="1600" i="1" dirty="0">
                <a:latin typeface="Century Gothic"/>
              </a:rPr>
              <a:t> </a:t>
            </a:r>
            <a:r>
              <a:rPr lang="hu-HU" altLang="en-US" sz="1600" i="1" dirty="0" err="1">
                <a:latin typeface="Century Gothic"/>
              </a:rPr>
              <a:t>me</a:t>
            </a:r>
            <a:r>
              <a:rPr lang="hu-HU" altLang="en-US" sz="1600" i="1" dirty="0">
                <a:latin typeface="Century Gothic"/>
              </a:rPr>
              <a:t>?</a:t>
            </a:r>
            <a:endParaRPr lang="hu-HU" dirty="0">
              <a:latin typeface="Century Gothic"/>
            </a:endParaRPr>
          </a:p>
          <a:p>
            <a:pPr eaLnBrk="1" hangingPunct="1"/>
            <a:endParaRPr lang="hu-HU" altLang="en-US" sz="1600" i="1" dirty="0"/>
          </a:p>
          <a:p>
            <a:pPr eaLnBrk="1" hangingPunct="1"/>
            <a:r>
              <a:rPr lang="hu-HU" altLang="en-US" sz="1600" i="1" dirty="0" err="1">
                <a:latin typeface="Century Gothic"/>
              </a:rPr>
              <a:t>Kind</a:t>
            </a:r>
            <a:r>
              <a:rPr lang="hu-HU" altLang="en-US" sz="1600" i="1" dirty="0">
                <a:latin typeface="Century Gothic"/>
              </a:rPr>
              <a:t> </a:t>
            </a:r>
            <a:r>
              <a:rPr lang="hu-HU" altLang="en-US" sz="1600" i="1" dirty="0" err="1">
                <a:latin typeface="Century Gothic"/>
              </a:rPr>
              <a:t>regards</a:t>
            </a:r>
            <a:r>
              <a:rPr lang="hu-HU" altLang="en-US" sz="1600" i="1" dirty="0">
                <a:latin typeface="Century Gothic"/>
              </a:rPr>
              <a:t>,</a:t>
            </a:r>
          </a:p>
          <a:p>
            <a:pPr eaLnBrk="1" hangingPunct="1"/>
            <a:r>
              <a:rPr lang="hu-HU" altLang="en-US" sz="1600" i="1" dirty="0">
                <a:latin typeface="Century Gothic"/>
              </a:rPr>
              <a:t>Amanda </a:t>
            </a:r>
            <a:r>
              <a:rPr lang="hu-HU" altLang="en-US" sz="1600" i="1" dirty="0" err="1">
                <a:latin typeface="Century Gothic"/>
              </a:rPr>
              <a:t>Madeup</a:t>
            </a:r>
            <a:r>
              <a:rPr lang="hu-HU" altLang="en-US" sz="1600" i="1" dirty="0">
                <a:latin typeface="Century Gothic"/>
              </a:rPr>
              <a:t> BGHJJ3, </a:t>
            </a:r>
            <a:r>
              <a:rPr lang="hu-HU" altLang="en-US" sz="1600" i="1" dirty="0" err="1">
                <a:latin typeface="Century Gothic"/>
              </a:rPr>
              <a:t>year</a:t>
            </a:r>
            <a:r>
              <a:rPr lang="hu-HU" altLang="en-US" sz="1600" i="1" dirty="0">
                <a:latin typeface="Century Gothic"/>
              </a:rPr>
              <a:t> 1</a:t>
            </a:r>
          </a:p>
        </p:txBody>
      </p:sp>
      <p:pic>
        <p:nvPicPr>
          <p:cNvPr id="11268" name="Kép 7177">
            <a:extLst>
              <a:ext uri="{FF2B5EF4-FFF2-40B4-BE49-F238E27FC236}">
                <a16:creationId xmlns:a16="http://schemas.microsoft.com/office/drawing/2014/main" id="{812B5939-9ACD-6835-A999-D789F4480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334" t="30740" r="40578" b="58888"/>
          <a:stretch>
            <a:fillRect/>
          </a:stretch>
        </p:blipFill>
        <p:spPr bwMode="auto">
          <a:xfrm>
            <a:off x="5916613" y="4892675"/>
            <a:ext cx="30511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Szorzás jele 56">
            <a:extLst>
              <a:ext uri="{FF2B5EF4-FFF2-40B4-BE49-F238E27FC236}">
                <a16:creationId xmlns:a16="http://schemas.microsoft.com/office/drawing/2014/main" id="{31699BAD-7843-012A-376A-E2A6A9AE7557}"/>
              </a:ext>
            </a:extLst>
          </p:cNvPr>
          <p:cNvSpPr/>
          <p:nvPr/>
        </p:nvSpPr>
        <p:spPr>
          <a:xfrm>
            <a:off x="6781800" y="4360863"/>
            <a:ext cx="1193800" cy="112553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Smiley Face 1">
            <a:extLst>
              <a:ext uri="{FF2B5EF4-FFF2-40B4-BE49-F238E27FC236}">
                <a16:creationId xmlns:a16="http://schemas.microsoft.com/office/drawing/2014/main" id="{199D520F-E70B-021D-3654-78D49F3ACE91}"/>
              </a:ext>
            </a:extLst>
          </p:cNvPr>
          <p:cNvSpPr/>
          <p:nvPr/>
        </p:nvSpPr>
        <p:spPr>
          <a:xfrm>
            <a:off x="4443413" y="3886199"/>
            <a:ext cx="600074" cy="585787"/>
          </a:xfrm>
          <a:prstGeom prst="smileyFace">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lekerekített 10">
            <a:extLst>
              <a:ext uri="{FF2B5EF4-FFF2-40B4-BE49-F238E27FC236}">
                <a16:creationId xmlns:a16="http://schemas.microsoft.com/office/drawing/2014/main" id="{70A364CC-9523-863B-66E0-4C56C339522D}"/>
              </a:ext>
            </a:extLst>
          </p:cNvPr>
          <p:cNvSpPr/>
          <p:nvPr/>
        </p:nvSpPr>
        <p:spPr>
          <a:xfrm>
            <a:off x="5334000" y="2057400"/>
            <a:ext cx="3581400" cy="463391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Cím 1">
            <a:extLst>
              <a:ext uri="{FF2B5EF4-FFF2-40B4-BE49-F238E27FC236}">
                <a16:creationId xmlns:a16="http://schemas.microsoft.com/office/drawing/2014/main" id="{F9AB2BC1-D88A-F5EE-A84E-2FB8576DE920}"/>
              </a:ext>
            </a:extLst>
          </p:cNvPr>
          <p:cNvSpPr>
            <a:spLocks noGrp="1" noChangeArrowheads="1"/>
          </p:cNvSpPr>
          <p:nvPr>
            <p:ph type="ctrTitle"/>
          </p:nvPr>
        </p:nvSpPr>
        <p:spPr>
          <a:xfrm>
            <a:off x="271463" y="301626"/>
            <a:ext cx="5092701" cy="3489325"/>
          </a:xfrm>
        </p:spPr>
        <p:txBody>
          <a:bodyPr/>
          <a:lstStyle/>
          <a:p>
            <a:r>
              <a:rPr lang="hu-HU" altLang="en-US" sz="4400" dirty="0"/>
              <a:t>Be </a:t>
            </a:r>
            <a:r>
              <a:rPr lang="hu-HU" altLang="en-US" sz="4400" dirty="0" err="1"/>
              <a:t>efficient</a:t>
            </a:r>
            <a:r>
              <a:rPr lang="hu-HU" altLang="en-US" sz="4400" dirty="0"/>
              <a:t>!</a:t>
            </a:r>
            <a:br>
              <a:rPr lang="hu-HU" altLang="en-US" sz="1600" dirty="0"/>
            </a:br>
            <a:br>
              <a:rPr lang="hu-HU" altLang="en-US" sz="1600" dirty="0"/>
            </a:br>
            <a:r>
              <a:rPr lang="hu-HU" altLang="en-US" sz="1600" dirty="0" err="1"/>
              <a:t>Please</a:t>
            </a:r>
            <a:r>
              <a:rPr lang="hu-HU" altLang="en-US" sz="1600" dirty="0"/>
              <a:t> </a:t>
            </a:r>
            <a:r>
              <a:rPr lang="hu-HU" altLang="en-US" sz="1600" dirty="0" err="1"/>
              <a:t>don't</a:t>
            </a:r>
            <a:r>
              <a:rPr lang="hu-HU" altLang="en-US" sz="1600" dirty="0"/>
              <a:t> </a:t>
            </a:r>
            <a:r>
              <a:rPr lang="hu-HU" altLang="en-US" sz="1600" dirty="0" err="1"/>
              <a:t>send</a:t>
            </a:r>
            <a:r>
              <a:rPr lang="hu-HU" altLang="en-US" sz="1600" dirty="0"/>
              <a:t> </a:t>
            </a:r>
            <a:r>
              <a:rPr lang="hu-HU" altLang="en-US" sz="1600" dirty="0" err="1"/>
              <a:t>several</a:t>
            </a:r>
            <a:r>
              <a:rPr lang="hu-HU" altLang="en-US" sz="1600" dirty="0"/>
              <a:t> emails </a:t>
            </a:r>
            <a:r>
              <a:rPr lang="hu-HU" altLang="en-US" sz="1600" dirty="0" err="1"/>
              <a:t>about</a:t>
            </a:r>
            <a:r>
              <a:rPr lang="hu-HU" altLang="en-US" sz="1600" dirty="0"/>
              <a:t> </a:t>
            </a:r>
            <a:r>
              <a:rPr lang="hu-HU" altLang="en-US" sz="1600" dirty="0" err="1"/>
              <a:t>the</a:t>
            </a:r>
            <a:r>
              <a:rPr lang="hu-HU" altLang="en-US" sz="1600" dirty="0"/>
              <a:t> </a:t>
            </a:r>
            <a:r>
              <a:rPr lang="hu-HU" altLang="en-US" sz="1600" dirty="0" err="1"/>
              <a:t>same</a:t>
            </a:r>
            <a:r>
              <a:rPr lang="hu-HU" altLang="en-US" sz="1600" dirty="0"/>
              <a:t> </a:t>
            </a:r>
            <a:r>
              <a:rPr lang="hu-HU" altLang="en-US" sz="1600" dirty="0" err="1"/>
              <a:t>subject</a:t>
            </a:r>
            <a:r>
              <a:rPr lang="hu-HU" altLang="en-US" sz="1600" dirty="0"/>
              <a:t>. </a:t>
            </a:r>
            <a:r>
              <a:rPr lang="hu-HU" altLang="en-US" sz="1600" dirty="0" err="1"/>
              <a:t>Think</a:t>
            </a:r>
            <a:r>
              <a:rPr lang="hu-HU" altLang="en-US" sz="1600" dirty="0"/>
              <a:t> </a:t>
            </a:r>
            <a:r>
              <a:rPr lang="hu-HU" altLang="en-US" sz="1600" dirty="0" err="1"/>
              <a:t>through</a:t>
            </a:r>
            <a:r>
              <a:rPr lang="hu-HU" altLang="en-US" sz="1600" dirty="0"/>
              <a:t> </a:t>
            </a:r>
            <a:r>
              <a:rPr lang="hu-HU" altLang="en-US" sz="1600" dirty="0" err="1"/>
              <a:t>what</a:t>
            </a:r>
            <a:r>
              <a:rPr lang="hu-HU" altLang="en-US" sz="1600" dirty="0"/>
              <a:t> </a:t>
            </a:r>
            <a:r>
              <a:rPr lang="hu-HU" altLang="en-US" sz="1600" dirty="0" err="1"/>
              <a:t>you</a:t>
            </a:r>
            <a:r>
              <a:rPr lang="hu-HU" altLang="en-US" sz="1600" dirty="0"/>
              <a:t> </a:t>
            </a:r>
            <a:r>
              <a:rPr lang="hu-HU" altLang="en-US" sz="1600" dirty="0" err="1"/>
              <a:t>need</a:t>
            </a:r>
            <a:r>
              <a:rPr lang="hu-HU" altLang="en-US" sz="1600" dirty="0"/>
              <a:t> and  </a:t>
            </a:r>
            <a:r>
              <a:rPr lang="hu-HU" altLang="en-US" sz="1600" dirty="0" err="1"/>
              <a:t>write</a:t>
            </a:r>
            <a:r>
              <a:rPr lang="hu-HU" altLang="en-US" sz="1600" dirty="0"/>
              <a:t> </a:t>
            </a:r>
            <a:r>
              <a:rPr lang="hu-HU" altLang="en-US" sz="1600" dirty="0" err="1"/>
              <a:t>it</a:t>
            </a:r>
            <a:r>
              <a:rPr lang="hu-HU" altLang="en-US" sz="1600" dirty="0"/>
              <a:t> in </a:t>
            </a:r>
            <a:r>
              <a:rPr lang="hu-HU" altLang="en-US" sz="1600" dirty="0" err="1"/>
              <a:t>one</a:t>
            </a:r>
            <a:r>
              <a:rPr lang="hu-HU" altLang="en-US" sz="1600" dirty="0"/>
              <a:t> email.</a:t>
            </a:r>
            <a:br>
              <a:rPr lang="en-US" sz="8800" dirty="0"/>
            </a:br>
            <a:r>
              <a:rPr lang="hu-HU" altLang="en-US" sz="1600" dirty="0" err="1"/>
              <a:t>This</a:t>
            </a:r>
            <a:r>
              <a:rPr lang="hu-HU" altLang="en-US" sz="1600" dirty="0"/>
              <a:t> </a:t>
            </a:r>
            <a:r>
              <a:rPr lang="hu-HU" altLang="en-US" sz="1600" dirty="0" err="1"/>
              <a:t>saves</a:t>
            </a:r>
            <a:r>
              <a:rPr lang="hu-HU" altLang="en-US" sz="1600" dirty="0"/>
              <a:t> </a:t>
            </a:r>
            <a:r>
              <a:rPr lang="hu-HU" altLang="en-US" sz="1600" dirty="0" err="1"/>
              <a:t>time</a:t>
            </a:r>
            <a:r>
              <a:rPr lang="hu-HU" altLang="en-US" sz="1600" dirty="0"/>
              <a:t> </a:t>
            </a:r>
            <a:r>
              <a:rPr lang="hu-HU" altLang="en-US" sz="1600" dirty="0" err="1"/>
              <a:t>for</a:t>
            </a:r>
            <a:r>
              <a:rPr lang="hu-HU" altLang="en-US" sz="1600" dirty="0"/>
              <a:t> </a:t>
            </a:r>
            <a:r>
              <a:rPr lang="hu-HU" altLang="en-US" sz="1600" dirty="0" err="1"/>
              <a:t>both</a:t>
            </a:r>
            <a:r>
              <a:rPr lang="hu-HU" altLang="en-US" sz="1600" dirty="0"/>
              <a:t> of </a:t>
            </a:r>
            <a:r>
              <a:rPr lang="hu-HU" altLang="en-US" sz="1600" dirty="0" err="1"/>
              <a:t>us</a:t>
            </a:r>
            <a:r>
              <a:rPr lang="hu-HU" altLang="en-US" sz="1600" dirty="0"/>
              <a:t>.</a:t>
            </a:r>
            <a:br>
              <a:rPr lang="hu-HU" altLang="en-US" sz="1600" dirty="0"/>
            </a:br>
            <a:br>
              <a:rPr lang="hu-HU" altLang="en-US" dirty="0"/>
            </a:br>
            <a:endParaRPr lang="hu-HU" altLang="en-US" sz="1200"/>
          </a:p>
        </p:txBody>
      </p:sp>
      <p:pic>
        <p:nvPicPr>
          <p:cNvPr id="12292" name="Kép 4">
            <a:extLst>
              <a:ext uri="{FF2B5EF4-FFF2-40B4-BE49-F238E27FC236}">
                <a16:creationId xmlns:a16="http://schemas.microsoft.com/office/drawing/2014/main" id="{3801D836-B378-D264-AD91-BB47CD395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636" r="86667" b="62962"/>
          <a:stretch>
            <a:fillRect/>
          </a:stretch>
        </p:blipFill>
        <p:spPr bwMode="auto">
          <a:xfrm>
            <a:off x="673101" y="2706688"/>
            <a:ext cx="22558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Kép 6">
            <a:extLst>
              <a:ext uri="{FF2B5EF4-FFF2-40B4-BE49-F238E27FC236}">
                <a16:creationId xmlns:a16="http://schemas.microsoft.com/office/drawing/2014/main" id="{DA17251C-94C3-8249-C58D-29E259081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4" t="35944" r="81667" b="55927"/>
          <a:stretch>
            <a:fillRect/>
          </a:stretch>
        </p:blipFill>
        <p:spPr bwMode="auto">
          <a:xfrm>
            <a:off x="671513" y="3833813"/>
            <a:ext cx="42529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Kép 8">
            <a:extLst>
              <a:ext uri="{FF2B5EF4-FFF2-40B4-BE49-F238E27FC236}">
                <a16:creationId xmlns:a16="http://schemas.microsoft.com/office/drawing/2014/main" id="{BBB94DE5-632B-20D7-C91F-2013C3380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 t="42139" r="78334" b="48518"/>
          <a:stretch>
            <a:fillRect/>
          </a:stretch>
        </p:blipFill>
        <p:spPr bwMode="auto">
          <a:xfrm>
            <a:off x="671513" y="5003800"/>
            <a:ext cx="42814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zövegdoboz 9">
            <a:extLst>
              <a:ext uri="{FF2B5EF4-FFF2-40B4-BE49-F238E27FC236}">
                <a16:creationId xmlns:a16="http://schemas.microsoft.com/office/drawing/2014/main" id="{3EE1FDDD-D445-3B62-770C-FCF3CD97D150}"/>
              </a:ext>
            </a:extLst>
          </p:cNvPr>
          <p:cNvSpPr txBox="1"/>
          <p:nvPr/>
        </p:nvSpPr>
        <p:spPr>
          <a:xfrm>
            <a:off x="5562600" y="533400"/>
            <a:ext cx="3124200" cy="5908675"/>
          </a:xfrm>
          <a:prstGeom prst="rect">
            <a:avLst/>
          </a:prstGeom>
          <a:noFill/>
        </p:spPr>
        <p:txBody>
          <a:bodyPr>
            <a:spAutoFit/>
          </a:bodyPr>
          <a:lstStyle/>
          <a:p>
            <a:pPr eaLnBrk="1" fontAlgn="auto" hangingPunct="1">
              <a:spcBef>
                <a:spcPts val="0"/>
              </a:spcBef>
              <a:spcAft>
                <a:spcPts val="0"/>
              </a:spcAft>
              <a:defRPr/>
            </a:pPr>
            <a:r>
              <a:rPr lang="hu-HU" dirty="0" err="1">
                <a:latin typeface="+mn-lt"/>
              </a:rPr>
              <a:t>Check</a:t>
            </a:r>
            <a:r>
              <a:rPr lang="hu-HU" dirty="0">
                <a:latin typeface="+mn-lt"/>
              </a:rPr>
              <a:t>:</a:t>
            </a:r>
          </a:p>
          <a:p>
            <a:pPr eaLnBrk="1" fontAlgn="auto" hangingPunct="1">
              <a:spcBef>
                <a:spcPts val="0"/>
              </a:spcBef>
              <a:spcAft>
                <a:spcPts val="0"/>
              </a:spcAft>
              <a:defRPr/>
            </a:pPr>
            <a:endParaRPr lang="hu-HU" dirty="0">
              <a:latin typeface="+mn-lt"/>
            </a:endParaRPr>
          </a:p>
          <a:p>
            <a:pPr eaLnBrk="1" fontAlgn="auto" hangingPunct="1">
              <a:spcBef>
                <a:spcPts val="0"/>
              </a:spcBef>
              <a:spcAft>
                <a:spcPts val="0"/>
              </a:spcAft>
              <a:defRPr/>
            </a:pPr>
            <a:r>
              <a:rPr lang="hu-HU" dirty="0" err="1">
                <a:latin typeface="+mn-lt"/>
              </a:rPr>
              <a:t>What</a:t>
            </a:r>
            <a:r>
              <a:rPr lang="hu-HU" dirty="0">
                <a:latin typeface="+mn-lt"/>
              </a:rPr>
              <a:t> </a:t>
            </a:r>
            <a:r>
              <a:rPr lang="hu-HU" dirty="0" err="1">
                <a:latin typeface="+mn-lt"/>
              </a:rPr>
              <a:t>do</a:t>
            </a:r>
            <a:r>
              <a:rPr lang="hu-HU" dirty="0">
                <a:latin typeface="+mn-lt"/>
              </a:rPr>
              <a:t> </a:t>
            </a:r>
            <a:r>
              <a:rPr lang="hu-HU" dirty="0" err="1">
                <a:latin typeface="+mn-lt"/>
              </a:rPr>
              <a:t>you</a:t>
            </a:r>
            <a:r>
              <a:rPr lang="hu-HU" dirty="0">
                <a:latin typeface="+mn-lt"/>
              </a:rPr>
              <a:t> </a:t>
            </a:r>
            <a:r>
              <a:rPr lang="hu-HU" dirty="0" err="1">
                <a:latin typeface="+mn-lt"/>
              </a:rPr>
              <a:t>need</a:t>
            </a:r>
            <a:r>
              <a:rPr lang="hu-HU" dirty="0">
                <a:latin typeface="+mn-lt"/>
              </a:rPr>
              <a:t> </a:t>
            </a:r>
            <a:r>
              <a:rPr lang="hu-HU" dirty="0" err="1">
                <a:latin typeface="+mn-lt"/>
              </a:rPr>
              <a:t>for</a:t>
            </a:r>
            <a:r>
              <a:rPr lang="hu-HU" dirty="0">
                <a:latin typeface="+mn-lt"/>
              </a:rPr>
              <a:t> </a:t>
            </a:r>
            <a:r>
              <a:rPr lang="hu-HU" dirty="0" err="1">
                <a:latin typeface="+mn-lt"/>
              </a:rPr>
              <a:t>your</a:t>
            </a:r>
            <a:r>
              <a:rPr lang="hu-HU" dirty="0">
                <a:latin typeface="+mn-lt"/>
              </a:rPr>
              <a:t> </a:t>
            </a:r>
            <a:r>
              <a:rPr lang="hu-HU" dirty="0" err="1">
                <a:latin typeface="+mn-lt"/>
              </a:rPr>
              <a:t>residence</a:t>
            </a:r>
            <a:r>
              <a:rPr lang="hu-HU" dirty="0">
                <a:latin typeface="+mn-lt"/>
              </a:rPr>
              <a:t> permit </a:t>
            </a:r>
            <a:r>
              <a:rPr lang="hu-HU" dirty="0" err="1">
                <a:latin typeface="+mn-lt"/>
              </a:rPr>
              <a:t>application</a:t>
            </a:r>
            <a:r>
              <a:rPr lang="hu-HU" dirty="0">
                <a:latin typeface="+mn-lt"/>
              </a:rPr>
              <a:t>?</a:t>
            </a:r>
          </a:p>
          <a:p>
            <a:pPr eaLnBrk="1" fontAlgn="auto" hangingPunct="1">
              <a:spcBef>
                <a:spcPts val="0"/>
              </a:spcBef>
              <a:spcAft>
                <a:spcPts val="0"/>
              </a:spcAft>
              <a:defRPr/>
            </a:pPr>
            <a:endParaRPr lang="hu-HU" dirty="0">
              <a:latin typeface="+mn-lt"/>
            </a:endParaRPr>
          </a:p>
          <a:p>
            <a:pPr eaLnBrk="1" fontAlgn="auto" hangingPunct="1">
              <a:spcBef>
                <a:spcPts val="0"/>
              </a:spcBef>
              <a:spcAft>
                <a:spcPts val="0"/>
              </a:spcAft>
              <a:defRPr/>
            </a:pPr>
            <a:r>
              <a:rPr lang="hu-HU" dirty="0" err="1">
                <a:latin typeface="+mn-lt"/>
              </a:rPr>
              <a:t>Dear</a:t>
            </a:r>
            <a:r>
              <a:rPr lang="hu-HU" dirty="0">
                <a:latin typeface="+mn-lt"/>
              </a:rPr>
              <a:t> Zita,</a:t>
            </a:r>
          </a:p>
          <a:p>
            <a:pPr eaLnBrk="1" fontAlgn="auto" hangingPunct="1">
              <a:spcBef>
                <a:spcPts val="0"/>
              </a:spcBef>
              <a:spcAft>
                <a:spcPts val="0"/>
              </a:spcAft>
              <a:defRPr/>
            </a:pPr>
            <a:endParaRPr lang="hu-HU" dirty="0">
              <a:latin typeface="+mn-lt"/>
            </a:endParaRPr>
          </a:p>
          <a:p>
            <a:pPr eaLnBrk="1" fontAlgn="auto" hangingPunct="1">
              <a:spcBef>
                <a:spcPts val="0"/>
              </a:spcBef>
              <a:spcAft>
                <a:spcPts val="0"/>
              </a:spcAft>
              <a:defRPr/>
            </a:pPr>
            <a:r>
              <a:rPr lang="hu-HU" dirty="0" err="1">
                <a:latin typeface="+mn-lt"/>
              </a:rPr>
              <a:t>I’m</a:t>
            </a:r>
            <a:r>
              <a:rPr lang="hu-HU" dirty="0">
                <a:latin typeface="+mn-lt"/>
              </a:rPr>
              <a:t> </a:t>
            </a:r>
            <a:r>
              <a:rPr lang="hu-HU" dirty="0" err="1">
                <a:latin typeface="+mn-lt"/>
              </a:rPr>
              <a:t>renewing</a:t>
            </a:r>
            <a:r>
              <a:rPr lang="hu-HU" dirty="0">
                <a:latin typeface="+mn-lt"/>
              </a:rPr>
              <a:t> </a:t>
            </a:r>
            <a:r>
              <a:rPr lang="hu-HU" dirty="0" err="1">
                <a:latin typeface="+mn-lt"/>
              </a:rPr>
              <a:t>my</a:t>
            </a:r>
            <a:r>
              <a:rPr lang="hu-HU" dirty="0">
                <a:latin typeface="+mn-lt"/>
              </a:rPr>
              <a:t> </a:t>
            </a:r>
            <a:r>
              <a:rPr lang="hu-HU" dirty="0" err="1">
                <a:latin typeface="+mn-lt"/>
              </a:rPr>
              <a:t>residence</a:t>
            </a:r>
            <a:r>
              <a:rPr lang="hu-HU" dirty="0">
                <a:latin typeface="+mn-lt"/>
              </a:rPr>
              <a:t> permit. </a:t>
            </a:r>
            <a:r>
              <a:rPr lang="hu-HU" dirty="0" err="1">
                <a:latin typeface="+mn-lt"/>
              </a:rPr>
              <a:t>Could</a:t>
            </a:r>
            <a:r>
              <a:rPr lang="hu-HU" dirty="0">
                <a:latin typeface="+mn-lt"/>
              </a:rPr>
              <a:t> </a:t>
            </a:r>
            <a:r>
              <a:rPr lang="hu-HU" dirty="0" err="1">
                <a:latin typeface="+mn-lt"/>
              </a:rPr>
              <a:t>you</a:t>
            </a:r>
            <a:r>
              <a:rPr lang="hu-HU" dirty="0">
                <a:latin typeface="+mn-lt"/>
              </a:rPr>
              <a:t> </a:t>
            </a:r>
            <a:r>
              <a:rPr lang="hu-HU" dirty="0" err="1">
                <a:latin typeface="+mn-lt"/>
              </a:rPr>
              <a:t>provide</a:t>
            </a:r>
            <a:endParaRPr lang="hu-HU" dirty="0">
              <a:latin typeface="+mn-lt"/>
            </a:endParaRPr>
          </a:p>
          <a:p>
            <a:pPr eaLnBrk="1" fontAlgn="auto" hangingPunct="1">
              <a:spcBef>
                <a:spcPts val="0"/>
              </a:spcBef>
              <a:spcAft>
                <a:spcPts val="0"/>
              </a:spcAft>
              <a:defRPr/>
            </a:pPr>
            <a:r>
              <a:rPr lang="hu-HU" dirty="0">
                <a:latin typeface="+mn-lt"/>
              </a:rPr>
              <a:t>-   a </a:t>
            </a:r>
            <a:r>
              <a:rPr lang="hu-HU" dirty="0" err="1">
                <a:latin typeface="+mn-lt"/>
              </a:rPr>
              <a:t>transcript</a:t>
            </a:r>
            <a:endParaRPr lang="hu-HU" dirty="0">
              <a:latin typeface="+mn-lt"/>
            </a:endParaRPr>
          </a:p>
          <a:p>
            <a:pPr marL="285750" indent="-285750" eaLnBrk="1" fontAlgn="auto" hangingPunct="1">
              <a:spcBef>
                <a:spcPts val="0"/>
              </a:spcBef>
              <a:spcAft>
                <a:spcPts val="0"/>
              </a:spcAft>
              <a:buFontTx/>
              <a:buChar char="-"/>
              <a:defRPr/>
            </a:pPr>
            <a:r>
              <a:rPr lang="hu-HU" dirty="0">
                <a:latin typeface="+mn-lt"/>
              </a:rPr>
              <a:t>a </a:t>
            </a:r>
            <a:r>
              <a:rPr lang="hu-HU" dirty="0" err="1">
                <a:latin typeface="+mn-lt"/>
              </a:rPr>
              <a:t>student</a:t>
            </a:r>
            <a:r>
              <a:rPr lang="hu-HU" dirty="0">
                <a:latin typeface="+mn-lt"/>
              </a:rPr>
              <a:t> status </a:t>
            </a:r>
            <a:r>
              <a:rPr lang="hu-HU" dirty="0" err="1">
                <a:latin typeface="+mn-lt"/>
              </a:rPr>
              <a:t>certificate</a:t>
            </a:r>
            <a:endParaRPr lang="hu-HU" dirty="0">
              <a:latin typeface="+mn-lt"/>
            </a:endParaRPr>
          </a:p>
          <a:p>
            <a:pPr marL="285750" indent="-285750" eaLnBrk="1" fontAlgn="auto" hangingPunct="1">
              <a:spcBef>
                <a:spcPts val="0"/>
              </a:spcBef>
              <a:spcAft>
                <a:spcPts val="0"/>
              </a:spcAft>
              <a:buFontTx/>
              <a:buChar char="-"/>
              <a:defRPr/>
            </a:pPr>
            <a:r>
              <a:rPr lang="hu-HU" dirty="0" err="1">
                <a:latin typeface="+mn-lt"/>
              </a:rPr>
              <a:t>Certificate</a:t>
            </a:r>
            <a:r>
              <a:rPr lang="hu-HU" dirty="0">
                <a:latin typeface="+mn-lt"/>
              </a:rPr>
              <a:t> </a:t>
            </a:r>
            <a:r>
              <a:rPr lang="hu-HU" dirty="0" err="1">
                <a:latin typeface="+mn-lt"/>
              </a:rPr>
              <a:t>that</a:t>
            </a:r>
            <a:r>
              <a:rPr lang="hu-HU" dirty="0">
                <a:latin typeface="+mn-lt"/>
              </a:rPr>
              <a:t> I </a:t>
            </a:r>
            <a:r>
              <a:rPr lang="hu-HU" dirty="0" err="1">
                <a:latin typeface="+mn-lt"/>
              </a:rPr>
              <a:t>have</a:t>
            </a:r>
            <a:r>
              <a:rPr lang="hu-HU" dirty="0">
                <a:latin typeface="+mn-lt"/>
              </a:rPr>
              <a:t> </a:t>
            </a:r>
            <a:r>
              <a:rPr lang="hu-HU" dirty="0" err="1">
                <a:latin typeface="+mn-lt"/>
              </a:rPr>
              <a:t>paid</a:t>
            </a:r>
            <a:r>
              <a:rPr lang="hu-HU" dirty="0">
                <a:latin typeface="+mn-lt"/>
              </a:rPr>
              <a:t> </a:t>
            </a:r>
            <a:r>
              <a:rPr lang="hu-HU" dirty="0" err="1">
                <a:latin typeface="+mn-lt"/>
              </a:rPr>
              <a:t>the</a:t>
            </a:r>
            <a:r>
              <a:rPr lang="hu-HU" dirty="0">
                <a:latin typeface="+mn-lt"/>
              </a:rPr>
              <a:t> </a:t>
            </a:r>
            <a:r>
              <a:rPr lang="hu-HU" dirty="0" err="1">
                <a:latin typeface="+mn-lt"/>
              </a:rPr>
              <a:t>tuition</a:t>
            </a:r>
            <a:r>
              <a:rPr lang="hu-HU" dirty="0">
                <a:latin typeface="+mn-lt"/>
              </a:rPr>
              <a:t> </a:t>
            </a:r>
            <a:r>
              <a:rPr lang="hu-HU" dirty="0" err="1">
                <a:latin typeface="+mn-lt"/>
              </a:rPr>
              <a:t>fee</a:t>
            </a:r>
            <a:r>
              <a:rPr lang="hu-HU" dirty="0">
                <a:latin typeface="+mn-lt"/>
              </a:rPr>
              <a:t> </a:t>
            </a:r>
            <a:r>
              <a:rPr lang="hu-HU" dirty="0" err="1">
                <a:latin typeface="+mn-lt"/>
              </a:rPr>
              <a:t>for</a:t>
            </a:r>
            <a:r>
              <a:rPr lang="hu-HU" dirty="0">
                <a:latin typeface="+mn-lt"/>
              </a:rPr>
              <a:t> </a:t>
            </a:r>
            <a:r>
              <a:rPr lang="hu-HU" dirty="0" err="1">
                <a:latin typeface="+mn-lt"/>
              </a:rPr>
              <a:t>the</a:t>
            </a:r>
            <a:r>
              <a:rPr lang="hu-HU" dirty="0">
                <a:latin typeface="+mn-lt"/>
              </a:rPr>
              <a:t> </a:t>
            </a:r>
            <a:r>
              <a:rPr lang="hu-HU" dirty="0" err="1">
                <a:latin typeface="+mn-lt"/>
              </a:rPr>
              <a:t>upcoming</a:t>
            </a:r>
            <a:r>
              <a:rPr lang="hu-HU" dirty="0">
                <a:latin typeface="+mn-lt"/>
              </a:rPr>
              <a:t> </a:t>
            </a:r>
            <a:r>
              <a:rPr lang="hu-HU" dirty="0" err="1">
                <a:latin typeface="+mn-lt"/>
              </a:rPr>
              <a:t>semester</a:t>
            </a:r>
            <a:r>
              <a:rPr lang="hu-HU" dirty="0">
                <a:latin typeface="+mn-lt"/>
              </a:rPr>
              <a:t> </a:t>
            </a:r>
          </a:p>
          <a:p>
            <a:pPr marL="285750" indent="-285750" eaLnBrk="1" fontAlgn="auto" hangingPunct="1">
              <a:spcBef>
                <a:spcPts val="0"/>
              </a:spcBef>
              <a:spcAft>
                <a:spcPts val="0"/>
              </a:spcAft>
              <a:buFontTx/>
              <a:buChar char="-"/>
              <a:defRPr/>
            </a:pPr>
            <a:endParaRPr lang="hu-HU" dirty="0">
              <a:latin typeface="+mn-lt"/>
            </a:endParaRPr>
          </a:p>
          <a:p>
            <a:pPr eaLnBrk="1" fontAlgn="auto" hangingPunct="1">
              <a:spcBef>
                <a:spcPts val="0"/>
              </a:spcBef>
              <a:spcAft>
                <a:spcPts val="0"/>
              </a:spcAft>
              <a:defRPr/>
            </a:pPr>
            <a:r>
              <a:rPr lang="hu-HU" dirty="0" err="1">
                <a:latin typeface="+mn-lt"/>
              </a:rPr>
              <a:t>Kind</a:t>
            </a:r>
            <a:r>
              <a:rPr lang="hu-HU" dirty="0">
                <a:latin typeface="+mn-lt"/>
              </a:rPr>
              <a:t> </a:t>
            </a:r>
            <a:r>
              <a:rPr lang="hu-HU" dirty="0" err="1">
                <a:latin typeface="+mn-lt"/>
              </a:rPr>
              <a:t>regards</a:t>
            </a:r>
            <a:r>
              <a:rPr lang="hu-HU" dirty="0">
                <a:latin typeface="+mn-lt"/>
              </a:rPr>
              <a:t>,</a:t>
            </a:r>
          </a:p>
          <a:p>
            <a:pPr eaLnBrk="1" fontAlgn="auto" hangingPunct="1">
              <a:spcBef>
                <a:spcPts val="0"/>
              </a:spcBef>
              <a:spcAft>
                <a:spcPts val="0"/>
              </a:spcAft>
              <a:defRPr/>
            </a:pPr>
            <a:r>
              <a:rPr lang="hu-HU" dirty="0">
                <a:latin typeface="+mn-lt"/>
              </a:rPr>
              <a:t>Amanda </a:t>
            </a:r>
            <a:r>
              <a:rPr lang="hu-HU" dirty="0" err="1">
                <a:latin typeface="+mn-lt"/>
              </a:rPr>
              <a:t>Madeup</a:t>
            </a:r>
            <a:r>
              <a:rPr lang="hu-HU" dirty="0">
                <a:latin typeface="+mn-lt"/>
              </a:rPr>
              <a:t> HFDZ23, 1st </a:t>
            </a:r>
            <a:r>
              <a:rPr lang="hu-HU" dirty="0" err="1">
                <a:latin typeface="+mn-lt"/>
              </a:rPr>
              <a:t>year</a:t>
            </a:r>
            <a:r>
              <a:rPr lang="hu-HU" dirty="0">
                <a:latin typeface="+mn-lt"/>
              </a:rPr>
              <a:t> </a:t>
            </a:r>
            <a:endParaRPr lang="en-GB" dirty="0">
              <a:latin typeface="+mn-lt"/>
            </a:endParaRPr>
          </a:p>
        </p:txBody>
      </p:sp>
      <p:sp>
        <p:nvSpPr>
          <p:cNvPr id="12" name="Szorzás jele 11">
            <a:extLst>
              <a:ext uri="{FF2B5EF4-FFF2-40B4-BE49-F238E27FC236}">
                <a16:creationId xmlns:a16="http://schemas.microsoft.com/office/drawing/2014/main" id="{C6A781C3-7214-0B4F-025A-D6FB1638C0D5}"/>
              </a:ext>
            </a:extLst>
          </p:cNvPr>
          <p:cNvSpPr/>
          <p:nvPr/>
        </p:nvSpPr>
        <p:spPr>
          <a:xfrm>
            <a:off x="3114675" y="2725738"/>
            <a:ext cx="866775" cy="8382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Mosolygó arc 14">
            <a:extLst>
              <a:ext uri="{FF2B5EF4-FFF2-40B4-BE49-F238E27FC236}">
                <a16:creationId xmlns:a16="http://schemas.microsoft.com/office/drawing/2014/main" id="{38FECC2C-E985-D9CC-BFC1-39609BB39176}"/>
              </a:ext>
            </a:extLst>
          </p:cNvPr>
          <p:cNvSpPr/>
          <p:nvPr/>
        </p:nvSpPr>
        <p:spPr>
          <a:xfrm>
            <a:off x="8043863" y="2201863"/>
            <a:ext cx="547687" cy="533400"/>
          </a:xfrm>
          <a:prstGeom prst="smileyFace">
            <a:avLst/>
          </a:prstGeom>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GB"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a:extLst>
              <a:ext uri="{FF2B5EF4-FFF2-40B4-BE49-F238E27FC236}">
                <a16:creationId xmlns:a16="http://schemas.microsoft.com/office/drawing/2014/main" id="{040A6953-F187-F5BB-DF00-8DB5AD39F9E6}"/>
              </a:ext>
            </a:extLst>
          </p:cNvPr>
          <p:cNvSpPr>
            <a:spLocks noGrp="1" noChangeArrowheads="1"/>
          </p:cNvSpPr>
          <p:nvPr>
            <p:ph type="title"/>
          </p:nvPr>
        </p:nvSpPr>
        <p:spPr/>
        <p:txBody>
          <a:bodyPr/>
          <a:lstStyle/>
          <a:p>
            <a:r>
              <a:rPr lang="hu-HU" altLang="en-US"/>
              <a:t>Student Representatives</a:t>
            </a:r>
            <a:endParaRPr lang="en-GB" altLang="en-US"/>
          </a:p>
        </p:txBody>
      </p:sp>
      <p:sp>
        <p:nvSpPr>
          <p:cNvPr id="3" name="Tartalom helye 2">
            <a:extLst>
              <a:ext uri="{FF2B5EF4-FFF2-40B4-BE49-F238E27FC236}">
                <a16:creationId xmlns:a16="http://schemas.microsoft.com/office/drawing/2014/main" id="{95043153-52F9-FE89-0A3A-056B57DA6700}"/>
              </a:ext>
            </a:extLst>
          </p:cNvPr>
          <p:cNvSpPr>
            <a:spLocks noGrp="1"/>
          </p:cNvSpPr>
          <p:nvPr>
            <p:ph idx="1"/>
          </p:nvPr>
        </p:nvSpPr>
        <p:spPr/>
        <p:txBody>
          <a:bodyPr rtlCol="0">
            <a:normAutofit fontScale="92500" lnSpcReduction="10000"/>
          </a:bodyPr>
          <a:lstStyle/>
          <a:p>
            <a:pPr defTabSz="457207" fontAlgn="auto">
              <a:spcAft>
                <a:spcPts val="0"/>
              </a:spcAft>
              <a:buClr>
                <a:schemeClr val="bg2">
                  <a:lumMod val="40000"/>
                  <a:lumOff val="60000"/>
                </a:schemeClr>
              </a:buClr>
              <a:buFont typeface="Wingdings 3" charset="2"/>
              <a:buChar char=""/>
              <a:defRPr/>
            </a:pPr>
            <a:r>
              <a:rPr lang="en-GB" dirty="0"/>
              <a:t>Student representatives act as intermediaries between students and university administration. They collect feedback, concerns, and suggestions from their peer</a:t>
            </a:r>
            <a:r>
              <a:rPr lang="hu-HU" dirty="0"/>
              <a:t>s and </a:t>
            </a:r>
            <a:r>
              <a:rPr lang="hu-HU" dirty="0" err="1"/>
              <a:t>communicate</a:t>
            </a:r>
            <a:r>
              <a:rPr lang="hu-HU" dirty="0"/>
              <a:t> </a:t>
            </a:r>
            <a:r>
              <a:rPr lang="hu-HU" dirty="0" err="1"/>
              <a:t>it</a:t>
            </a:r>
            <a:r>
              <a:rPr lang="hu-HU" dirty="0"/>
              <a:t> </a:t>
            </a:r>
            <a:r>
              <a:rPr lang="hu-HU" dirty="0" err="1"/>
              <a:t>with</a:t>
            </a:r>
            <a:r>
              <a:rPr lang="hu-HU" dirty="0"/>
              <a:t> </a:t>
            </a:r>
            <a:r>
              <a:rPr lang="hu-HU" dirty="0" err="1"/>
              <a:t>the</a:t>
            </a:r>
            <a:r>
              <a:rPr lang="hu-HU" dirty="0"/>
              <a:t> </a:t>
            </a:r>
            <a:r>
              <a:rPr lang="hu-HU" dirty="0" err="1"/>
              <a:t>Students</a:t>
            </a:r>
            <a:r>
              <a:rPr lang="hu-HU" dirty="0"/>
              <a:t>’ </a:t>
            </a:r>
            <a:r>
              <a:rPr lang="hu-HU" dirty="0" err="1"/>
              <a:t>Secretariat</a:t>
            </a:r>
            <a:r>
              <a:rPr lang="hu-HU" dirty="0"/>
              <a:t>.</a:t>
            </a:r>
            <a:endParaRPr lang="en-US" dirty="0"/>
          </a:p>
          <a:p>
            <a:pPr marL="0" indent="0" defTabSz="457207" fontAlgn="auto">
              <a:spcAft>
                <a:spcPts val="0"/>
              </a:spcAft>
              <a:buClr>
                <a:schemeClr val="bg2">
                  <a:lumMod val="40000"/>
                  <a:lumOff val="60000"/>
                </a:schemeClr>
              </a:buClr>
              <a:buFont typeface="Wingdings 3" charset="2"/>
              <a:buNone/>
              <a:defRPr/>
            </a:pPr>
            <a:r>
              <a:rPr lang="hu-HU" dirty="0"/>
              <a:t> </a:t>
            </a:r>
          </a:p>
          <a:p>
            <a:pPr defTabSz="457207" fontAlgn="auto">
              <a:spcAft>
                <a:spcPts val="0"/>
              </a:spcAft>
              <a:buClr>
                <a:schemeClr val="bg2">
                  <a:lumMod val="40000"/>
                  <a:lumOff val="60000"/>
                </a:schemeClr>
              </a:buClr>
              <a:buFont typeface="Wingdings 3" charset="2"/>
              <a:buChar char=""/>
              <a:defRPr/>
            </a:pPr>
            <a:r>
              <a:rPr lang="hu-HU" dirty="0" err="1"/>
              <a:t>We</a:t>
            </a:r>
            <a:r>
              <a:rPr lang="hu-HU" dirty="0"/>
              <a:t> </a:t>
            </a:r>
            <a:r>
              <a:rPr lang="hu-HU" dirty="0" err="1"/>
              <a:t>are</a:t>
            </a:r>
            <a:r>
              <a:rPr lang="hu-HU" dirty="0"/>
              <a:t> </a:t>
            </a:r>
            <a:r>
              <a:rPr lang="hu-HU" dirty="0" err="1"/>
              <a:t>looking</a:t>
            </a:r>
            <a:r>
              <a:rPr lang="hu-HU" dirty="0"/>
              <a:t> </a:t>
            </a:r>
            <a:r>
              <a:rPr lang="hu-HU" dirty="0" err="1"/>
              <a:t>for</a:t>
            </a:r>
            <a:r>
              <a:rPr lang="hu-HU" dirty="0"/>
              <a:t> 2 </a:t>
            </a:r>
            <a:r>
              <a:rPr lang="hu-HU" dirty="0" err="1"/>
              <a:t>volunteers</a:t>
            </a:r>
            <a:r>
              <a:rPr lang="hu-HU" dirty="0"/>
              <a:t>: </a:t>
            </a:r>
            <a:r>
              <a:rPr lang="hu-HU" dirty="0" err="1"/>
              <a:t>if</a:t>
            </a:r>
            <a:r>
              <a:rPr lang="hu-HU" dirty="0"/>
              <a:t> </a:t>
            </a:r>
            <a:r>
              <a:rPr lang="hu-HU" dirty="0" err="1"/>
              <a:t>you</a:t>
            </a:r>
            <a:r>
              <a:rPr lang="hu-HU" dirty="0"/>
              <a:t> </a:t>
            </a:r>
            <a:r>
              <a:rPr lang="hu-HU" dirty="0" err="1"/>
              <a:t>are</a:t>
            </a:r>
            <a:r>
              <a:rPr lang="hu-HU" dirty="0"/>
              <a:t> a </a:t>
            </a:r>
            <a:r>
              <a:rPr lang="hu-HU" dirty="0" err="1"/>
              <a:t>good</a:t>
            </a:r>
            <a:r>
              <a:rPr lang="hu-HU" dirty="0"/>
              <a:t> </a:t>
            </a:r>
            <a:r>
              <a:rPr lang="hu-HU" dirty="0" err="1"/>
              <a:t>communicator</a:t>
            </a:r>
            <a:r>
              <a:rPr lang="hu-HU" dirty="0"/>
              <a:t> and </a:t>
            </a:r>
            <a:r>
              <a:rPr lang="hu-HU" dirty="0" err="1"/>
              <a:t>have</a:t>
            </a:r>
            <a:r>
              <a:rPr lang="hu-HU" dirty="0"/>
              <a:t> an outgoing </a:t>
            </a:r>
            <a:r>
              <a:rPr lang="hu-HU" dirty="0" err="1"/>
              <a:t>personality</a:t>
            </a:r>
            <a:r>
              <a:rPr lang="hu-HU" dirty="0"/>
              <a:t>, </a:t>
            </a:r>
            <a:r>
              <a:rPr lang="hu-HU" dirty="0" err="1"/>
              <a:t>please</a:t>
            </a:r>
            <a:r>
              <a:rPr lang="hu-HU" dirty="0"/>
              <a:t> email </a:t>
            </a:r>
            <a:r>
              <a:rPr lang="hu-HU" dirty="0" err="1"/>
              <a:t>your</a:t>
            </a:r>
            <a:r>
              <a:rPr lang="hu-HU" dirty="0"/>
              <a:t> </a:t>
            </a:r>
            <a:r>
              <a:rPr lang="hu-HU" dirty="0" err="1"/>
              <a:t>secretary</a:t>
            </a:r>
            <a:r>
              <a:rPr lang="hu-HU" dirty="0"/>
              <a:t>. </a:t>
            </a:r>
          </a:p>
          <a:p>
            <a:pPr defTabSz="457207" fontAlgn="auto">
              <a:spcAft>
                <a:spcPts val="0"/>
              </a:spcAft>
              <a:buClr>
                <a:schemeClr val="bg2">
                  <a:lumMod val="40000"/>
                  <a:lumOff val="60000"/>
                </a:schemeClr>
              </a:buClr>
              <a:buFont typeface="Wingdings 3" charset="2"/>
              <a:buChar char=""/>
              <a:defRPr/>
            </a:pPr>
            <a:r>
              <a:rPr lang="hu-HU" dirty="0" err="1"/>
              <a:t>We</a:t>
            </a:r>
            <a:r>
              <a:rPr lang="hu-HU" dirty="0"/>
              <a:t> </a:t>
            </a:r>
            <a:r>
              <a:rPr lang="hu-HU" dirty="0" err="1"/>
              <a:t>need</a:t>
            </a:r>
            <a:r>
              <a:rPr lang="hu-HU" dirty="0"/>
              <a:t> 2 </a:t>
            </a:r>
            <a:r>
              <a:rPr lang="hu-HU" dirty="0" err="1"/>
              <a:t>volunteers</a:t>
            </a:r>
            <a:r>
              <a:rPr lang="hu-HU" dirty="0"/>
              <a:t> </a:t>
            </a:r>
            <a:r>
              <a:rPr lang="hu-HU" dirty="0" err="1"/>
              <a:t>for</a:t>
            </a:r>
            <a:r>
              <a:rPr lang="hu-HU" dirty="0"/>
              <a:t> </a:t>
            </a:r>
            <a:r>
              <a:rPr lang="hu-HU" dirty="0" err="1"/>
              <a:t>the</a:t>
            </a:r>
            <a:r>
              <a:rPr lang="hu-HU" dirty="0"/>
              <a:t> </a:t>
            </a:r>
            <a:r>
              <a:rPr lang="hu-HU" dirty="0" err="1"/>
              <a:t>opening</a:t>
            </a:r>
            <a:r>
              <a:rPr lang="hu-HU" dirty="0"/>
              <a:t> </a:t>
            </a:r>
            <a:r>
              <a:rPr lang="hu-HU" dirty="0" err="1"/>
              <a:t>ceremony</a:t>
            </a:r>
            <a:r>
              <a:rPr lang="hu-HU" dirty="0"/>
              <a:t> </a:t>
            </a:r>
            <a:r>
              <a:rPr lang="hu-HU" dirty="0" err="1"/>
              <a:t>on</a:t>
            </a:r>
            <a:r>
              <a:rPr lang="hu-HU" dirty="0"/>
              <a:t> </a:t>
            </a:r>
            <a:r>
              <a:rPr lang="hu-HU" dirty="0" err="1"/>
              <a:t>Friday</a:t>
            </a:r>
            <a:endParaRPr lang="hu-HU" dirty="0"/>
          </a:p>
          <a:p>
            <a:pPr lvl="1" defTabSz="457207" fontAlgn="auto">
              <a:spcAft>
                <a:spcPts val="0"/>
              </a:spcAft>
              <a:buClr>
                <a:schemeClr val="bg2">
                  <a:lumMod val="40000"/>
                  <a:lumOff val="60000"/>
                </a:schemeClr>
              </a:buClr>
              <a:buFont typeface="Wingdings 3" charset="2"/>
              <a:buChar char=""/>
              <a:defRPr/>
            </a:pPr>
            <a:r>
              <a:rPr lang="hu-HU" dirty="0" err="1"/>
              <a:t>Reads</a:t>
            </a:r>
            <a:r>
              <a:rPr lang="hu-HU" dirty="0"/>
              <a:t> </a:t>
            </a:r>
            <a:r>
              <a:rPr lang="hu-HU" dirty="0" err="1"/>
              <a:t>the</a:t>
            </a:r>
            <a:r>
              <a:rPr lang="hu-HU" dirty="0"/>
              <a:t> </a:t>
            </a:r>
            <a:r>
              <a:rPr lang="hu-HU" dirty="0" err="1"/>
              <a:t>oath</a:t>
            </a:r>
            <a:endParaRPr lang="hu-HU" dirty="0"/>
          </a:p>
          <a:p>
            <a:pPr lvl="1" defTabSz="457207" fontAlgn="auto">
              <a:spcAft>
                <a:spcPts val="0"/>
              </a:spcAft>
              <a:buClr>
                <a:schemeClr val="bg2">
                  <a:lumMod val="40000"/>
                  <a:lumOff val="60000"/>
                </a:schemeClr>
              </a:buClr>
              <a:buFont typeface="Wingdings 3" charset="2"/>
              <a:buChar char=""/>
              <a:defRPr/>
            </a:pPr>
            <a:r>
              <a:rPr lang="hu-HU" dirty="0" err="1"/>
              <a:t>Shakes</a:t>
            </a:r>
            <a:r>
              <a:rPr lang="hu-HU" dirty="0"/>
              <a:t> </a:t>
            </a:r>
            <a:r>
              <a:rPr lang="hu-HU" dirty="0" err="1"/>
              <a:t>hand</a:t>
            </a:r>
            <a:r>
              <a:rPr lang="hu-HU" dirty="0"/>
              <a:t> </a:t>
            </a:r>
            <a:r>
              <a:rPr lang="hu-HU" dirty="0" err="1"/>
              <a:t>with</a:t>
            </a:r>
            <a:r>
              <a:rPr lang="hu-HU" dirty="0"/>
              <a:t> </a:t>
            </a:r>
            <a:r>
              <a:rPr lang="hu-HU" dirty="0" err="1"/>
              <a:t>the</a:t>
            </a:r>
            <a:r>
              <a:rPr lang="hu-HU" dirty="0"/>
              <a:t> </a:t>
            </a:r>
            <a:r>
              <a:rPr lang="hu-HU" dirty="0" err="1"/>
              <a:t>Rector</a:t>
            </a:r>
            <a:endParaRPr lang="en-GB" dirty="0"/>
          </a:p>
          <a:p>
            <a:pPr marL="0" indent="0" defTabSz="457207">
              <a:spcAft>
                <a:spcPts val="0"/>
              </a:spcAft>
              <a:buNone/>
              <a:defRPr/>
            </a:pPr>
            <a:endParaRPr lang="hu-HU" dirty="0"/>
          </a:p>
          <a:p>
            <a:pPr defTabSz="457207" fontAlgn="auto">
              <a:spcAft>
                <a:spcPts val="0"/>
              </a:spcAft>
              <a:buClr>
                <a:schemeClr val="bg2">
                  <a:lumMod val="40000"/>
                  <a:lumOff val="60000"/>
                </a:schemeClr>
              </a:buClr>
              <a:buFont typeface="Wingdings 3" charset="2"/>
              <a:buChar cha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2">
            <a:extLst>
              <a:ext uri="{FF2B5EF4-FFF2-40B4-BE49-F238E27FC236}">
                <a16:creationId xmlns:a16="http://schemas.microsoft.com/office/drawing/2014/main" id="{7AB0275B-2498-C80E-9DA1-81689E4C60C4}"/>
              </a:ext>
            </a:extLst>
          </p:cNvPr>
          <p:cNvSpPr>
            <a:spLocks noGrp="1" noChangeArrowheads="1"/>
          </p:cNvSpPr>
          <p:nvPr>
            <p:ph type="title"/>
          </p:nvPr>
        </p:nvSpPr>
        <p:spPr>
          <a:xfrm>
            <a:off x="457200" y="1828799"/>
            <a:ext cx="8229600" cy="3276599"/>
          </a:xfrm>
        </p:spPr>
        <p:txBody>
          <a:bodyPr/>
          <a:lstStyle/>
          <a:p>
            <a:r>
              <a:rPr lang="hu-HU" altLang="hu-HU" sz="2800" b="1" dirty="0" err="1"/>
              <a:t>Anatomy</a:t>
            </a:r>
            <a:r>
              <a:rPr lang="hu-HU" altLang="hu-HU" sz="2800" b="1" dirty="0"/>
              <a:t> &amp; </a:t>
            </a:r>
            <a:r>
              <a:rPr lang="hu-HU" altLang="hu-HU" sz="2800" b="1" dirty="0" err="1"/>
              <a:t>Histology</a:t>
            </a:r>
            <a:r>
              <a:rPr lang="hu-HU" altLang="hu-HU" sz="2800" b="1" dirty="0"/>
              <a:t> </a:t>
            </a:r>
            <a:r>
              <a:rPr lang="hu-HU" altLang="hu-HU" sz="2800" b="1" dirty="0" err="1"/>
              <a:t>Dept</a:t>
            </a:r>
            <a:r>
              <a:rPr lang="hu-HU" altLang="hu-HU" sz="2800" b="1" dirty="0"/>
              <a:t>. - </a:t>
            </a:r>
            <a:r>
              <a:rPr lang="hu-HU" altLang="hu-HU" sz="2800" b="1" dirty="0" err="1"/>
              <a:t>Bldg</a:t>
            </a:r>
            <a:r>
              <a:rPr lang="hu-HU" altLang="hu-HU" sz="2800" b="1" dirty="0"/>
              <a:t>. E</a:t>
            </a:r>
            <a:br>
              <a:rPr lang="hu-HU" altLang="hu-HU" sz="2800" b="1" dirty="0"/>
            </a:br>
            <a:r>
              <a:rPr lang="hu-HU" altLang="hu-HU" sz="2800" b="1" dirty="0"/>
              <a:t>(</a:t>
            </a:r>
            <a:r>
              <a:rPr lang="hu-HU" altLang="hu-HU" sz="2800" b="1" dirty="0" err="1"/>
              <a:t>Anatomy</a:t>
            </a:r>
            <a:r>
              <a:rPr lang="hu-HU" altLang="hu-HU" sz="2800" b="1" dirty="0"/>
              <a:t>, </a:t>
            </a:r>
            <a:r>
              <a:rPr lang="hu-HU" altLang="hu-HU" sz="2800" b="1" dirty="0" err="1"/>
              <a:t>Histology</a:t>
            </a:r>
            <a:r>
              <a:rPr lang="hu-HU" altLang="hu-HU" sz="2800" b="1" dirty="0"/>
              <a:t>, </a:t>
            </a:r>
            <a:r>
              <a:rPr lang="hu-HU" altLang="hu-HU" sz="2800" b="1" dirty="0" err="1"/>
              <a:t>Biology</a:t>
            </a:r>
            <a:r>
              <a:rPr lang="hu-HU" altLang="hu-HU" sz="2800" b="1" dirty="0"/>
              <a:t> </a:t>
            </a:r>
            <a:r>
              <a:rPr lang="hu-HU" altLang="hu-HU" sz="2800" b="1" dirty="0" err="1"/>
              <a:t>lessons</a:t>
            </a:r>
            <a:br>
              <a:rPr lang="hu-HU" altLang="hu-HU" sz="2800" b="1" dirty="0"/>
            </a:br>
            <a:r>
              <a:rPr lang="hu-HU" altLang="hu-HU" sz="2000" dirty="0"/>
              <a:t>- </a:t>
            </a:r>
            <a:r>
              <a:rPr lang="hu-HU" altLang="hu-HU" sz="2000" dirty="0" err="1"/>
              <a:t>incl</a:t>
            </a:r>
            <a:r>
              <a:rPr lang="hu-HU" altLang="hu-HU" sz="2000" dirty="0"/>
              <a:t>. </a:t>
            </a:r>
            <a:r>
              <a:rPr lang="hu-HU" altLang="hu-HU" sz="2000" dirty="0" err="1"/>
              <a:t>Histology</a:t>
            </a:r>
            <a:r>
              <a:rPr lang="hu-HU" altLang="hu-HU" sz="2000" dirty="0"/>
              <a:t> </a:t>
            </a:r>
            <a:r>
              <a:rPr lang="hu-HU" altLang="hu-HU" sz="2000" dirty="0" err="1"/>
              <a:t>practice</a:t>
            </a:r>
            <a:r>
              <a:rPr lang="hu-HU" altLang="hu-HU" sz="2000" dirty="0"/>
              <a:t> hall</a:t>
            </a:r>
            <a:br>
              <a:rPr lang="hu-HU" altLang="hu-HU" sz="2000" dirty="0"/>
            </a:br>
            <a:br>
              <a:rPr lang="hu-HU" altLang="hu-HU" sz="2000" dirty="0"/>
            </a:br>
            <a:r>
              <a:rPr lang="hu-HU" altLang="hu-HU" sz="2000" dirty="0" err="1"/>
              <a:t>You</a:t>
            </a:r>
            <a:r>
              <a:rPr lang="hu-HU" altLang="hu-HU" sz="2000" dirty="0"/>
              <a:t> </a:t>
            </a:r>
            <a:r>
              <a:rPr lang="hu-HU" altLang="hu-HU" sz="2000" dirty="0" err="1"/>
              <a:t>can</a:t>
            </a:r>
            <a:r>
              <a:rPr lang="hu-HU" altLang="hu-HU" sz="2000" dirty="0"/>
              <a:t> </a:t>
            </a:r>
            <a:r>
              <a:rPr lang="hu-HU" altLang="hu-HU" sz="2000" dirty="0" err="1"/>
              <a:t>find</a:t>
            </a:r>
            <a:r>
              <a:rPr lang="hu-HU" altLang="hu-HU" sz="2000" dirty="0"/>
              <a:t> </a:t>
            </a:r>
            <a:r>
              <a:rPr lang="hu-HU" altLang="hu-HU" sz="2000" dirty="0" err="1"/>
              <a:t>our</a:t>
            </a:r>
            <a:r>
              <a:rPr lang="hu-HU" altLang="hu-HU" sz="2000" dirty="0"/>
              <a:t> map </a:t>
            </a:r>
            <a:r>
              <a:rPr lang="hu-HU" altLang="hu-HU" sz="2000" dirty="0" err="1"/>
              <a:t>on</a:t>
            </a:r>
            <a:r>
              <a:rPr lang="hu-HU" altLang="hu-HU" sz="2000" dirty="0"/>
              <a:t> : https://univet.hu/en/education/students-secretariat/downloads-forms-tutorials-faq/lecture-halls/</a:t>
            </a:r>
            <a:br>
              <a:rPr lang="hu-HU" altLang="hu-HU" sz="2000" dirty="0"/>
            </a:br>
            <a:br>
              <a:rPr lang="hu-HU" altLang="hu-HU" sz="2000" dirty="0"/>
            </a:br>
            <a:br>
              <a:rPr lang="hu-HU" altLang="hu-HU" dirty="0"/>
            </a:br>
            <a:endParaRPr lang="hu-HU" altLang="hu-HU" dirty="0"/>
          </a:p>
        </p:txBody>
      </p:sp>
      <p:sp>
        <p:nvSpPr>
          <p:cNvPr id="14341" name="Rectangle 3">
            <a:extLst>
              <a:ext uri="{FF2B5EF4-FFF2-40B4-BE49-F238E27FC236}">
                <a16:creationId xmlns:a16="http://schemas.microsoft.com/office/drawing/2014/main" id="{31CA8FCC-FA40-F32D-673B-D352BDF4C2BE}"/>
              </a:ext>
            </a:extLst>
          </p:cNvPr>
          <p:cNvSpPr>
            <a:spLocks noChangeArrowheads="1"/>
          </p:cNvSpPr>
          <p:nvPr/>
        </p:nvSpPr>
        <p:spPr bwMode="auto">
          <a:xfrm>
            <a:off x="83820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14342" name="Rectangle 4">
            <a:extLst>
              <a:ext uri="{FF2B5EF4-FFF2-40B4-BE49-F238E27FC236}">
                <a16:creationId xmlns:a16="http://schemas.microsoft.com/office/drawing/2014/main" id="{C441022A-06FC-ABFC-F75D-4D0ADDB4F5E4}"/>
              </a:ext>
            </a:extLst>
          </p:cNvPr>
          <p:cNvSpPr>
            <a:spLocks noChangeArrowheads="1"/>
          </p:cNvSpPr>
          <p:nvPr/>
        </p:nvSpPr>
        <p:spPr bwMode="auto">
          <a:xfrm>
            <a:off x="838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a:extLst>
              <a:ext uri="{FF2B5EF4-FFF2-40B4-BE49-F238E27FC236}">
                <a16:creationId xmlns:a16="http://schemas.microsoft.com/office/drawing/2014/main" id="{8E2BEDBF-9180-C851-48CA-C4FC9B271D60}"/>
              </a:ext>
            </a:extLst>
          </p:cNvPr>
          <p:cNvSpPr>
            <a:spLocks noGrp="1" noChangeArrowheads="1"/>
          </p:cNvSpPr>
          <p:nvPr>
            <p:ph type="title"/>
          </p:nvPr>
        </p:nvSpPr>
        <p:spPr>
          <a:xfrm>
            <a:off x="685800" y="1143000"/>
            <a:ext cx="7924800" cy="4724400"/>
          </a:xfrm>
        </p:spPr>
        <p:txBody>
          <a:bodyPr/>
          <a:lstStyle/>
          <a:p>
            <a:r>
              <a:rPr lang="hu-HU" altLang="hu-HU" sz="2400" b="1" dirty="0" err="1"/>
              <a:t>Department</a:t>
            </a:r>
            <a:r>
              <a:rPr lang="hu-HU" altLang="hu-HU" sz="2400" b="1" dirty="0"/>
              <a:t> of </a:t>
            </a:r>
            <a:r>
              <a:rPr lang="hu-HU" altLang="hu-HU" sz="2400" b="1" dirty="0" err="1"/>
              <a:t>Chemistry</a:t>
            </a:r>
            <a:r>
              <a:rPr lang="hu-HU" altLang="hu-HU" sz="2400" b="1" dirty="0"/>
              <a:t> (</a:t>
            </a:r>
            <a:r>
              <a:rPr lang="hu-HU" altLang="hu-HU" sz="2400" b="1" dirty="0" err="1"/>
              <a:t>left</a:t>
            </a:r>
            <a:r>
              <a:rPr lang="hu-HU" altLang="hu-HU" sz="2400" b="1" dirty="0"/>
              <a:t> </a:t>
            </a:r>
            <a:r>
              <a:rPr lang="hu-HU" altLang="hu-HU" sz="2400" b="1" dirty="0" err="1"/>
              <a:t>wing</a:t>
            </a:r>
            <a:r>
              <a:rPr lang="hu-HU" altLang="hu-HU" sz="2400" b="1" dirty="0"/>
              <a:t>)</a:t>
            </a:r>
            <a:br>
              <a:rPr lang="hu-HU" altLang="hu-HU" sz="2400" b="1" dirty="0"/>
            </a:br>
            <a:r>
              <a:rPr lang="hu-HU" altLang="hu-HU" sz="2400" b="1" dirty="0" err="1"/>
              <a:t>Department</a:t>
            </a:r>
            <a:r>
              <a:rPr lang="hu-HU" altLang="hu-HU" sz="2400" b="1" dirty="0"/>
              <a:t> of </a:t>
            </a:r>
            <a:r>
              <a:rPr lang="hu-HU" altLang="hu-HU" sz="2400" b="1" dirty="0" err="1"/>
              <a:t>Physiology</a:t>
            </a:r>
            <a:r>
              <a:rPr lang="hu-HU" altLang="hu-HU" sz="2400" b="1" dirty="0"/>
              <a:t> and </a:t>
            </a:r>
            <a:r>
              <a:rPr lang="hu-HU" altLang="hu-HU" sz="2400" b="1" dirty="0" err="1"/>
              <a:t>Biochemistry</a:t>
            </a:r>
            <a:r>
              <a:rPr lang="hu-HU" altLang="hu-HU" sz="2400" b="1" dirty="0"/>
              <a:t> (</a:t>
            </a:r>
            <a:r>
              <a:rPr lang="hu-HU" altLang="hu-HU" sz="2400" b="1" dirty="0" err="1"/>
              <a:t>right</a:t>
            </a:r>
            <a:r>
              <a:rPr lang="hu-HU" altLang="hu-HU" sz="2400" b="1" dirty="0"/>
              <a:t> </a:t>
            </a:r>
            <a:r>
              <a:rPr lang="hu-HU" altLang="hu-HU" sz="2400" b="1" dirty="0" err="1"/>
              <a:t>wing</a:t>
            </a:r>
            <a:r>
              <a:rPr lang="hu-HU" altLang="hu-HU" sz="2400" b="1" dirty="0"/>
              <a:t>) – </a:t>
            </a:r>
            <a:r>
              <a:rPr lang="hu-HU" altLang="hu-HU" sz="2400" b="1" dirty="0" err="1"/>
              <a:t>at</a:t>
            </a:r>
            <a:r>
              <a:rPr lang="hu-HU" altLang="hu-HU" sz="2400" b="1" dirty="0"/>
              <a:t> Building C</a:t>
            </a:r>
            <a:br>
              <a:rPr lang="hu-HU" altLang="hu-HU" sz="2400" dirty="0"/>
            </a:br>
            <a:r>
              <a:rPr lang="hu-HU" altLang="hu-HU" sz="2400" dirty="0"/>
              <a:t>(</a:t>
            </a:r>
            <a:r>
              <a:rPr lang="hu-HU" altLang="hu-HU" sz="2400" dirty="0" err="1"/>
              <a:t>Chemistry</a:t>
            </a:r>
            <a:r>
              <a:rPr lang="hu-HU" altLang="hu-HU" sz="2400" dirty="0"/>
              <a:t>, </a:t>
            </a:r>
            <a:r>
              <a:rPr lang="hu-HU" altLang="hu-HU" sz="2400" dirty="0" err="1"/>
              <a:t>Biophysics</a:t>
            </a:r>
            <a:r>
              <a:rPr lang="hu-HU" altLang="hu-HU" sz="2400" dirty="0"/>
              <a:t>, </a:t>
            </a:r>
            <a:r>
              <a:rPr lang="hu-HU" altLang="hu-HU" sz="2400" dirty="0" err="1"/>
              <a:t>Physiology</a:t>
            </a:r>
            <a:r>
              <a:rPr lang="hu-HU" altLang="hu-HU" sz="2400" dirty="0"/>
              <a:t> and </a:t>
            </a:r>
            <a:r>
              <a:rPr lang="hu-HU" altLang="hu-HU" sz="2400" dirty="0" err="1"/>
              <a:t>Biochemistry</a:t>
            </a:r>
            <a:r>
              <a:rPr lang="hu-HU" altLang="hu-HU" sz="2400" dirty="0"/>
              <a:t> </a:t>
            </a:r>
            <a:r>
              <a:rPr lang="hu-HU" altLang="hu-HU" sz="2400" dirty="0" err="1"/>
              <a:t>lessons</a:t>
            </a:r>
            <a:r>
              <a:rPr lang="hu-HU" altLang="hu-HU" sz="2400" dirty="0"/>
              <a:t>)</a:t>
            </a:r>
            <a:br>
              <a:rPr lang="hu-HU" altLang="hu-HU" sz="2400" dirty="0"/>
            </a:br>
            <a:br>
              <a:rPr lang="hu-HU" altLang="hu-HU" sz="2400" dirty="0"/>
            </a:br>
            <a:r>
              <a:rPr lang="hu-HU" altLang="hu-HU" sz="2400" b="1" dirty="0" err="1"/>
              <a:t>Botany</a:t>
            </a:r>
            <a:r>
              <a:rPr lang="hu-HU" altLang="hu-HU" sz="2400" b="1" dirty="0"/>
              <a:t> and </a:t>
            </a:r>
            <a:r>
              <a:rPr lang="hu-HU" altLang="hu-HU" sz="2400" b="1" dirty="0" err="1"/>
              <a:t>Animal</a:t>
            </a:r>
            <a:r>
              <a:rPr lang="hu-HU" altLang="hu-HU" sz="2400" b="1" dirty="0"/>
              <a:t> </a:t>
            </a:r>
            <a:r>
              <a:rPr lang="hu-HU" altLang="hu-HU" sz="2400" b="1" dirty="0" err="1"/>
              <a:t>Nutrition</a:t>
            </a:r>
            <a:r>
              <a:rPr lang="hu-HU" altLang="hu-HU" sz="2400" b="1" dirty="0"/>
              <a:t> </a:t>
            </a:r>
            <a:r>
              <a:rPr lang="hu-HU" altLang="hu-HU" sz="2400" b="1" dirty="0" err="1"/>
              <a:t>Department</a:t>
            </a:r>
            <a:r>
              <a:rPr lang="hu-HU" altLang="hu-HU" sz="2400" dirty="0"/>
              <a:t> </a:t>
            </a:r>
            <a:r>
              <a:rPr lang="hu-HU" altLang="hu-HU" sz="2400" dirty="0" err="1"/>
              <a:t>at</a:t>
            </a:r>
            <a:r>
              <a:rPr lang="hu-HU" altLang="hu-HU" sz="2400" dirty="0"/>
              <a:t> Rottenbiller Street 50. (</a:t>
            </a:r>
            <a:r>
              <a:rPr lang="hu-HU" altLang="hu-HU" sz="2400" dirty="0" err="1"/>
              <a:t>for</a:t>
            </a:r>
            <a:r>
              <a:rPr lang="hu-HU" altLang="hu-HU" sz="2400" dirty="0"/>
              <a:t> </a:t>
            </a:r>
            <a:r>
              <a:rPr lang="hu-HU" altLang="hu-HU" sz="2400" dirty="0" err="1"/>
              <a:t>practicals</a:t>
            </a:r>
            <a:r>
              <a:rPr lang="hu-HU" altLang="hu-HU" sz="2400" dirty="0"/>
              <a:t> </a:t>
            </a:r>
            <a:r>
              <a:rPr lang="hu-HU" altLang="hu-HU" sz="2400" dirty="0" err="1"/>
              <a:t>only</a:t>
            </a:r>
            <a:r>
              <a:rPr lang="hu-HU" altLang="hu-HU" sz="2400" dirty="0"/>
              <a:t> –</a:t>
            </a:r>
            <a:r>
              <a:rPr lang="hu-HU" altLang="hu-HU" sz="2400" dirty="0" err="1"/>
              <a:t>lectures</a:t>
            </a:r>
            <a:r>
              <a:rPr lang="hu-HU" altLang="hu-HU" sz="2400" dirty="0"/>
              <a:t> </a:t>
            </a:r>
            <a:r>
              <a:rPr lang="hu-HU" altLang="hu-HU" sz="2400" dirty="0" err="1"/>
              <a:t>are</a:t>
            </a:r>
            <a:r>
              <a:rPr lang="hu-HU" altLang="hu-HU" sz="2400" dirty="0"/>
              <a:t> in István </a:t>
            </a:r>
            <a:r>
              <a:rPr lang="hu-HU" altLang="hu-HU" sz="2400" dirty="0" err="1"/>
              <a:t>street</a:t>
            </a:r>
            <a:r>
              <a:rPr lang="hu-HU" altLang="hu-HU" sz="2400" dirty="0"/>
              <a:t>!)</a:t>
            </a:r>
            <a:br>
              <a:rPr lang="hu-HU" altLang="hu-HU" sz="2400" dirty="0"/>
            </a:br>
            <a:r>
              <a:rPr lang="hu-HU" altLang="hu-HU" sz="2400" dirty="0" err="1"/>
              <a:t>Poisonous</a:t>
            </a:r>
            <a:r>
              <a:rPr lang="hu-HU" altLang="hu-HU" sz="2400" dirty="0"/>
              <a:t> </a:t>
            </a:r>
            <a:r>
              <a:rPr lang="hu-HU" altLang="hu-HU" sz="2400" dirty="0" err="1"/>
              <a:t>plants</a:t>
            </a:r>
            <a:r>
              <a:rPr lang="hu-HU" altLang="hu-HU" sz="2400" dirty="0"/>
              <a:t> </a:t>
            </a:r>
            <a:r>
              <a:rPr lang="hu-HU" altLang="hu-HU" sz="2400" dirty="0" err="1"/>
              <a:t>elective</a:t>
            </a:r>
            <a:r>
              <a:rPr lang="hu-HU" altLang="hu-HU" sz="2400" dirty="0"/>
              <a:t> is </a:t>
            </a:r>
            <a:r>
              <a:rPr lang="hu-HU" altLang="hu-HU" sz="2400" dirty="0" err="1"/>
              <a:t>at</a:t>
            </a:r>
            <a:r>
              <a:rPr lang="hu-HU" altLang="hu-HU" sz="2400" dirty="0"/>
              <a:t> Rottenbiller </a:t>
            </a:r>
            <a:r>
              <a:rPr lang="hu-HU" altLang="hu-HU" sz="2400" dirty="0" err="1"/>
              <a:t>street</a:t>
            </a:r>
            <a:r>
              <a:rPr lang="hu-HU" altLang="hu-HU" sz="2400" dirty="0"/>
              <a:t>, 1st </a:t>
            </a:r>
            <a:r>
              <a:rPr lang="hu-HU" altLang="hu-HU" sz="2400" dirty="0" err="1"/>
              <a:t>floor</a:t>
            </a:r>
            <a:r>
              <a:rPr lang="hu-HU" altLang="hu-HU" sz="2400" dirty="0"/>
              <a:t> </a:t>
            </a:r>
            <a:r>
              <a:rPr lang="hu-HU" altLang="hu-HU" sz="2400" dirty="0" err="1"/>
              <a:t>Botany</a:t>
            </a:r>
            <a:r>
              <a:rPr lang="hu-HU" altLang="hu-HU" sz="2400" dirty="0"/>
              <a:t> </a:t>
            </a:r>
            <a:r>
              <a:rPr lang="hu-HU" altLang="hu-HU" sz="2400" dirty="0" err="1"/>
              <a:t>practice</a:t>
            </a:r>
            <a:r>
              <a:rPr lang="hu-HU" altLang="hu-HU" sz="2400" dirty="0"/>
              <a:t> hall</a:t>
            </a:r>
            <a:br>
              <a:rPr lang="hu-HU" altLang="hu-HU" sz="2800" dirty="0"/>
            </a:br>
            <a:endParaRPr lang="hu-HU" altLang="hu-HU"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20019</TotalTime>
  <Words>2151</Words>
  <Application>Microsoft Office PowerPoint</Application>
  <PresentationFormat>Diavetítés a képernyőre (4:3 oldalarány)</PresentationFormat>
  <Paragraphs>232</Paragraphs>
  <Slides>30</Slides>
  <Notes>0</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1</vt:i4>
      </vt:variant>
      <vt:variant>
        <vt:lpstr>Diacímek</vt:lpstr>
      </vt:variant>
      <vt:variant>
        <vt:i4>30</vt:i4>
      </vt:variant>
    </vt:vector>
  </HeadingPairs>
  <TitlesOfParts>
    <vt:vector size="40" baseType="lpstr">
      <vt:lpstr>Aptos</vt:lpstr>
      <vt:lpstr>Aptos Display</vt:lpstr>
      <vt:lpstr>Arial</vt:lpstr>
      <vt:lpstr>Calibri</vt:lpstr>
      <vt:lpstr>Century Gothic</vt:lpstr>
      <vt:lpstr>Times New Roman</vt:lpstr>
      <vt:lpstr>Wingdings</vt:lpstr>
      <vt:lpstr>Wingdings 3</vt:lpstr>
      <vt:lpstr>Ion</vt:lpstr>
      <vt:lpstr>Bitkép</vt:lpstr>
      <vt:lpstr> Welcome to UVMB</vt:lpstr>
      <vt:lpstr>Our website: Education&gt; Students’ secretariat  https://univet.hu/en/education/students-secretariat/  Calendar, regulations, general- and academic information, eg.  - visa information - student card registartion - health insurance  </vt:lpstr>
      <vt:lpstr>Opening hours</vt:lpstr>
      <vt:lpstr>PowerPoint-bemutató</vt:lpstr>
      <vt:lpstr>PowerPoint-bemutató</vt:lpstr>
      <vt:lpstr>Be efficient!  Please don't send several emails about the same subject. Think through what you need and  write it in one email. This saves time for both of us.  </vt:lpstr>
      <vt:lpstr>Student Representatives</vt:lpstr>
      <vt:lpstr>Anatomy &amp; Histology Dept. - Bldg. E (Anatomy, Histology, Biology lessons - incl. Histology practice hall  You can find our map on : https://univet.hu/en/education/students-secretariat/downloads-forms-tutorials-faq/lecture-halls/   </vt:lpstr>
      <vt:lpstr>Department of Chemistry (left wing) Department of Physiology and Biochemistry (right wing) – at Building C (Chemistry, Biophysics, Physiology and Biochemistry lessons)  Botany and Animal Nutrition Department at Rottenbiller Street 50. (for practicals only –lectures are in István street!) Poisonous plants elective is at Rottenbiller street, 1st floor Botany practice hall </vt:lpstr>
      <vt:lpstr>Building D: Library (reading room – entrance from Rottenbiller street side) Equus club: study room, disco on Thursdays, concerts, quizzes</vt:lpstr>
      <vt:lpstr>Building G: book store + gym (weight lifting room in the basement + sauna)</vt:lpstr>
      <vt:lpstr>Student center – Building P. 7.30 – 21.00 (cafeteria + lounge)</vt:lpstr>
      <vt:lpstr>PowerPoint-bemutató</vt:lpstr>
      <vt:lpstr>Schedule </vt:lpstr>
      <vt:lpstr>Thursday evening  Boat-trip on River Danube   Meeting on Thursday, 4th of September, 2025, Boarding: 5:30 p.m.   Pest side, half way between Elizabeth  Chain Bridge,  Vigadó tér /Vigadó square/, ship station nr. 5, Ships name: Budapest  Departure: 6 p.m.  - Arrival: 8 p.m.  Soft drinks and food are offered on the boat at the beginning of the trip which are free of charge. After that if you want more drinks and food, you can buy yourself at the buffet.  Students only - please leave friends and family at home!   </vt:lpstr>
      <vt:lpstr> Opening ceremony</vt:lpstr>
      <vt:lpstr>Timetable (First term 2025/26) 10 practical groups</vt:lpstr>
      <vt:lpstr>Timetable – first week – Monday - Anatomy</vt:lpstr>
      <vt:lpstr>Timetable - Monday  Anatomy Lecture Assembly Hall 16.00--17.00 by László Reinitz  Horse demonstartion Assembly Hall 17.00-18.00 by Mátyás Kapiller</vt:lpstr>
      <vt:lpstr>Lab-coats for Anatomy and Chemistry  https://mediwears.hu/en/ https://www.samtex.hu/index.php/en/  Student Council: ate.hok@gmail.com               </vt:lpstr>
      <vt:lpstr>Library introduction   Next week (8th-12th of September)   Building D,  at the Library entrance     </vt:lpstr>
      <vt:lpstr>Residence permit</vt:lpstr>
      <vt:lpstr>Student card </vt:lpstr>
      <vt:lpstr>PowerPoint-bemutató</vt:lpstr>
      <vt:lpstr>NEPTUN unified education system: neptun.univet.hu  Neptun.Support@univet.hu </vt:lpstr>
      <vt:lpstr>PowerPoint-bemutató</vt:lpstr>
      <vt:lpstr>PowerPoint-bemutató</vt:lpstr>
      <vt:lpstr>PowerPoint-bemutató</vt:lpstr>
      <vt:lpstr>PowerPoint-bemutató</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Wilkommen an der Veterinärmedizinischen Fakultät!</dc:title>
  <dc:creator>bgerics</dc:creator>
  <cp:lastModifiedBy>Kovács Dóra</cp:lastModifiedBy>
  <cp:revision>999</cp:revision>
  <cp:lastPrinted>2024-09-03T06:40:56Z</cp:lastPrinted>
  <dcterms:created xsi:type="dcterms:W3CDTF">2007-08-29T05:40:38Z</dcterms:created>
  <dcterms:modified xsi:type="dcterms:W3CDTF">2025-09-06T06:29:30Z</dcterms:modified>
</cp:coreProperties>
</file>