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361" r:id="rId4"/>
    <p:sldId id="326" r:id="rId5"/>
    <p:sldId id="352" r:id="rId6"/>
    <p:sldId id="357" r:id="rId7"/>
    <p:sldId id="351" r:id="rId8"/>
    <p:sldId id="334" r:id="rId9"/>
    <p:sldId id="362" r:id="rId10"/>
    <p:sldId id="340" r:id="rId11"/>
    <p:sldId id="358" r:id="rId12"/>
    <p:sldId id="353" r:id="rId13"/>
    <p:sldId id="354" r:id="rId14"/>
    <p:sldId id="355" r:id="rId15"/>
    <p:sldId id="356" r:id="rId16"/>
    <p:sldId id="359" r:id="rId17"/>
  </p:sldIdLst>
  <p:sldSz cx="9144000" cy="6858000" type="screen4x3"/>
  <p:notesSz cx="6670675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2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60"/>
  </p:normalViewPr>
  <p:slideViewPr>
    <p:cSldViewPr>
      <p:cViewPr varScale="1">
        <p:scale>
          <a:sx n="105" d="100"/>
          <a:sy n="105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E95F53B-A4EF-45B3-EE1D-1A7613ACCB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96A58EF-40E8-B4E0-35AE-82B0BE22E2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F070ECC-9206-7EB2-581D-8157E3D5343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9E6CE3E-327C-A2A1-DF9C-D9A2350958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6875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A605BB-9348-4524-9ADF-C24A1042F83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D6314C8-4EFE-D348-6F4D-A3702C81E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98DE626-2AD2-8EDF-F5F5-937F835B2D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EB4FEBA-9877-2038-E380-78B66DA6CC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9FFDC5C-CC04-9AD9-8316-CFB6545DE5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5025"/>
            <a:ext cx="5337175" cy="4398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/>
              <a:t>Mintaszöveg szerkesztése</a:t>
            </a:r>
          </a:p>
          <a:p>
            <a:pPr lvl="1"/>
            <a:r>
              <a:rPr lang="en-US" altLang="hu-HU" noProof="0"/>
              <a:t>Második szint</a:t>
            </a:r>
          </a:p>
          <a:p>
            <a:pPr lvl="2"/>
            <a:r>
              <a:rPr lang="en-US" altLang="hu-HU" noProof="0"/>
              <a:t>Harmadik szint</a:t>
            </a:r>
          </a:p>
          <a:p>
            <a:pPr lvl="3"/>
            <a:r>
              <a:rPr lang="en-US" altLang="hu-HU" noProof="0"/>
              <a:t>Negyedik szint</a:t>
            </a:r>
          </a:p>
          <a:p>
            <a:pPr lvl="4"/>
            <a:r>
              <a:rPr lang="en-US" altLang="hu-HU" noProof="0"/>
              <a:t>Ötödik szint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5EFD7152-8D68-A3CD-45A2-6EAEE0DA19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1A85A90-E55D-EB0A-291E-A62361BE7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6875"/>
            <a:ext cx="28908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03" tIns="44902" rIns="89803" bIns="4490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233158-A00C-434E-ABF0-6269DA224ED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694AA-D813-417D-85D7-7DFC8697FADA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354E8-0D73-47AA-A629-B6912C1FBDAF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7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993B7-34E7-4FEC-AB7D-E612581F6F77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83AFD-3638-4DA5-B744-FBD77DB9DCB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499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AB8C6-20AB-49F5-8250-E9407A14AE55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BA20E-074B-41ED-85D9-D6708A4DE83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0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8B57F-A1C9-4F94-B8C8-C782A0FC1EC6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DC312-9AEF-4A61-9305-E9120E2C071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31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593CA-E0F1-4307-B389-EDB7A1A17849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34589-1CAD-4238-9C91-A21202F809E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29880-5402-49A2-8673-10D8BB256D95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FD78-6433-483D-A91C-1DD2336C86D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35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75141-E2A1-4063-9B1C-C9346E871C47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EEEB3-2E81-468D-929E-1FD5BF37230C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91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E2E2E-694E-4057-BCFB-8D5C72CF621E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95DD-E58E-4C43-B378-A8172848EDF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804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5018D-3F50-4218-B1BE-9BF356E6A2A5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46A46-D045-4BF3-977B-E6C1743354C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15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B1EB2EC-5729-4692-BE49-6CF80F29C09D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080351-CDC2-40CF-97C9-A9E7C178BA8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88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7CD65-FDA6-41F4-83BA-1B36D0AED42B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6CAD3-3E9E-4EA0-A20C-D742EBA647D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18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AF592D-A971-4E33-B83B-859C650AC3A8}" type="datetimeFigureOut">
              <a:rPr lang="hu-HU" smtClean="0"/>
              <a:pPr>
                <a:defRPr/>
              </a:pPr>
              <a:t>2025. 09. 05.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4D4528-E312-4A70-AFF7-A23D946111D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eptun.Support@univet.h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ierendensekretariat/erster-jahrgang/aufenthaltsgenehmigung/" TargetMode="External"/><Relationship Id="rId2" Type="http://schemas.openxmlformats.org/officeDocument/2006/relationships/hyperlink" Target="https://univet.hu/de/studenten/studierendensekretariat/erster-jahrgang/auswei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t.hu/de/eroeffnungsfeier-des-schuljahres-2025-2026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zövegdoboz 5">
            <a:extLst>
              <a:ext uri="{FF2B5EF4-FFF2-40B4-BE49-F238E27FC236}">
                <a16:creationId xmlns:a16="http://schemas.microsoft.com/office/drawing/2014/main" id="{7D321255-4ED9-223A-7DC2-58FC2FAF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0" y="1393632"/>
            <a:ext cx="49786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de-DE" sz="2000" noProof="0" dirty="0">
                <a:latin typeface="Century Gothic"/>
              </a:rPr>
              <a:t>Mitarbeiter des Studierendensekretariats: </a:t>
            </a:r>
          </a:p>
        </p:txBody>
      </p:sp>
      <p:sp>
        <p:nvSpPr>
          <p:cNvPr id="8198" name="Szövegdoboz 6">
            <a:extLst>
              <a:ext uri="{FF2B5EF4-FFF2-40B4-BE49-F238E27FC236}">
                <a16:creationId xmlns:a16="http://schemas.microsoft.com/office/drawing/2014/main" id="{1FE4E5B2-353C-BB66-053E-D6978189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71" y="2277677"/>
            <a:ext cx="34704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dirty="0"/>
              <a:t>Dr László </a:t>
            </a:r>
            <a:r>
              <a:rPr lang="hu-HU" altLang="en-US" b="1" dirty="0"/>
              <a:t>REINITZ</a:t>
            </a:r>
          </a:p>
          <a:p>
            <a:pPr eaLnBrk="1" hangingPunct="1"/>
            <a:endParaRPr lang="hu-HU" altLang="en-US" sz="700" dirty="0"/>
          </a:p>
          <a:p>
            <a:pPr eaLnBrk="1" hangingPunct="1"/>
            <a:r>
              <a:rPr lang="hu-HU" altLang="en-US" dirty="0" err="1"/>
              <a:t>Leiter</a:t>
            </a:r>
            <a:r>
              <a:rPr lang="hu-HU" altLang="en-US" dirty="0"/>
              <a:t> </a:t>
            </a:r>
            <a:r>
              <a:rPr lang="hu-HU" altLang="en-US" dirty="0" err="1"/>
              <a:t>des</a:t>
            </a:r>
            <a:r>
              <a:rPr lang="hu-HU" altLang="en-US" dirty="0"/>
              <a:t> </a:t>
            </a:r>
            <a:r>
              <a:rPr lang="hu-HU" altLang="en-US" dirty="0" err="1"/>
              <a:t>Sekretariats</a:t>
            </a:r>
            <a:r>
              <a:rPr lang="hu-HU" altLang="en-US" dirty="0"/>
              <a:t> </a:t>
            </a:r>
            <a:r>
              <a:rPr lang="hu-HU" altLang="en-US" dirty="0" err="1"/>
              <a:t>für</a:t>
            </a:r>
            <a:r>
              <a:rPr lang="hu-HU" altLang="en-US" dirty="0"/>
              <a:t> </a:t>
            </a:r>
            <a:r>
              <a:rPr lang="hu-HU" altLang="en-US" dirty="0" err="1"/>
              <a:t>internationale</a:t>
            </a:r>
            <a:r>
              <a:rPr lang="hu-HU" altLang="en-US" dirty="0"/>
              <a:t> </a:t>
            </a:r>
            <a:r>
              <a:rPr lang="hu-HU" altLang="en-US" dirty="0" err="1"/>
              <a:t>Studiengänge</a:t>
            </a:r>
            <a:endParaRPr lang="en-GB" altLang="en-US" dirty="0"/>
          </a:p>
        </p:txBody>
      </p:sp>
      <p:sp>
        <p:nvSpPr>
          <p:cNvPr id="8199" name="Szövegdoboz 7">
            <a:extLst>
              <a:ext uri="{FF2B5EF4-FFF2-40B4-BE49-F238E27FC236}">
                <a16:creationId xmlns:a16="http://schemas.microsoft.com/office/drawing/2014/main" id="{BB713AFF-E1E9-78B9-D377-1C4AB7C0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0" y="4356924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sz="1400" dirty="0">
                <a:latin typeface="Century Gothic"/>
              </a:rPr>
              <a:t>Zita </a:t>
            </a:r>
            <a:r>
              <a:rPr lang="hu-HU" altLang="en-US" sz="1400" b="1" dirty="0">
                <a:latin typeface="Century Gothic"/>
              </a:rPr>
              <a:t>ARANY</a:t>
            </a:r>
          </a:p>
          <a:p>
            <a:r>
              <a:rPr lang="hu-HU" sz="1400" dirty="0" err="1"/>
              <a:t>Englisch</a:t>
            </a:r>
            <a:r>
              <a:rPr lang="hu-HU" sz="1400" dirty="0"/>
              <a:t> – 1. und 2. </a:t>
            </a:r>
            <a:r>
              <a:rPr lang="hu-HU" sz="1400" dirty="0" err="1"/>
              <a:t>Jahrgang+Stipendium</a:t>
            </a:r>
            <a:r>
              <a:rPr lang="hu-HU" sz="1400" dirty="0"/>
              <a:t> Hungaricum</a:t>
            </a:r>
            <a:endParaRPr lang="en-GB" altLang="en-US" sz="1400" dirty="0"/>
          </a:p>
        </p:txBody>
      </p:sp>
      <p:sp>
        <p:nvSpPr>
          <p:cNvPr id="8201" name="Szövegdoboz 9">
            <a:extLst>
              <a:ext uri="{FF2B5EF4-FFF2-40B4-BE49-F238E27FC236}">
                <a16:creationId xmlns:a16="http://schemas.microsoft.com/office/drawing/2014/main" id="{6610C1F4-AD97-99AA-3F10-CD1BADEA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0" y="5149212"/>
            <a:ext cx="27663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sz="1400" dirty="0">
                <a:latin typeface="Century Gothic"/>
              </a:rPr>
              <a:t>Mónika </a:t>
            </a:r>
            <a:r>
              <a:rPr lang="hu-HU" altLang="en-US" sz="1400" b="1" dirty="0">
                <a:latin typeface="Century Gothic"/>
              </a:rPr>
              <a:t>CSINTALANNÉ STEINER</a:t>
            </a:r>
          </a:p>
          <a:p>
            <a:r>
              <a:rPr lang="hu-HU" sz="1400" dirty="0" err="1"/>
              <a:t>Englisch</a:t>
            </a:r>
            <a:r>
              <a:rPr lang="hu-HU" sz="1400" dirty="0"/>
              <a:t> – 5. </a:t>
            </a:r>
            <a:r>
              <a:rPr lang="hu-HU" sz="1400" dirty="0" err="1"/>
              <a:t>Jahrgang</a:t>
            </a:r>
            <a:r>
              <a:rPr lang="hu-HU" sz="1400" dirty="0"/>
              <a:t>+ 11. </a:t>
            </a:r>
            <a:r>
              <a:rPr lang="hu-HU" sz="1400" dirty="0" err="1"/>
              <a:t>Semester</a:t>
            </a:r>
            <a:endParaRPr lang="hu-HU" altLang="en-US" sz="1400" dirty="0"/>
          </a:p>
        </p:txBody>
      </p:sp>
      <p:pic>
        <p:nvPicPr>
          <p:cNvPr id="8202" name="Kép 10">
            <a:extLst>
              <a:ext uri="{FF2B5EF4-FFF2-40B4-BE49-F238E27FC236}">
                <a16:creationId xmlns:a16="http://schemas.microsoft.com/office/drawing/2014/main" id="{9BD2470A-B492-5469-3724-C528CA60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405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Szövegdoboz 14">
            <a:extLst>
              <a:ext uri="{FF2B5EF4-FFF2-40B4-BE49-F238E27FC236}">
                <a16:creationId xmlns:a16="http://schemas.microsoft.com/office/drawing/2014/main" id="{51657E2C-EA9F-6E69-9963-B43DE0B6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050" y="5256934"/>
            <a:ext cx="3134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sz="1400" dirty="0">
                <a:latin typeface="Century Gothic"/>
              </a:rPr>
              <a:t>Csilla </a:t>
            </a:r>
            <a:r>
              <a:rPr lang="en-GB" altLang="en-US" sz="1400" b="1" dirty="0">
                <a:latin typeface="Century Gothic"/>
              </a:rPr>
              <a:t>MÁRFÖLDI</a:t>
            </a:r>
            <a:r>
              <a:rPr lang="en-GB" altLang="en-US" sz="1400" dirty="0">
                <a:latin typeface="Century Gothic"/>
              </a:rPr>
              <a:t> </a:t>
            </a:r>
            <a:endParaRPr lang="hu-HU" altLang="en-US" sz="1400" dirty="0">
              <a:latin typeface="Century Gothic"/>
            </a:endParaRPr>
          </a:p>
          <a:p>
            <a:r>
              <a:rPr lang="hu-HU" sz="1400" dirty="0" err="1"/>
              <a:t>Englisch</a:t>
            </a:r>
            <a:r>
              <a:rPr lang="hu-HU" sz="1400" dirty="0"/>
              <a:t> – 3. und 4. </a:t>
            </a:r>
            <a:r>
              <a:rPr lang="hu-HU" sz="1400" dirty="0" err="1"/>
              <a:t>Jahrgang</a:t>
            </a:r>
            <a:endParaRPr lang="en-GB" altLang="en-US" sz="1400" dirty="0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362FC-73B9-B75F-065F-8B645FBBC2ED}"/>
              </a:ext>
            </a:extLst>
          </p:cNvPr>
          <p:cNvSpPr txBox="1"/>
          <p:nvPr/>
        </p:nvSpPr>
        <p:spPr>
          <a:xfrm>
            <a:off x="431590" y="3503657"/>
            <a:ext cx="37534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Dóra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latin typeface="Century Gothic" panose="020B0502020202020204" pitchFamily="34" charset="0"/>
              </a:rPr>
              <a:t>KOVÁCS</a:t>
            </a:r>
          </a:p>
          <a:p>
            <a:r>
              <a:rPr lang="hu-HU" sz="1400" dirty="0">
                <a:latin typeface="Century Gothic" panose="020B0502020202020204" pitchFamily="34" charset="0"/>
              </a:rPr>
              <a:t>Deutsch 1.- 2. + </a:t>
            </a:r>
            <a:r>
              <a:rPr lang="hu-HU" sz="1400" dirty="0" err="1">
                <a:latin typeface="Century Gothic" panose="020B0502020202020204" pitchFamily="34" charset="0"/>
              </a:rPr>
              <a:t>inaktive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  <a:r>
              <a:rPr lang="hu-HU" sz="1400" dirty="0" err="1">
                <a:latin typeface="Century Gothic" panose="020B0502020202020204" pitchFamily="34" charset="0"/>
              </a:rPr>
              <a:t>Studenten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B88F12-5F1E-37B0-A984-E7ED15E9C8FC}"/>
              </a:ext>
            </a:extLst>
          </p:cNvPr>
          <p:cNvSpPr txBox="1"/>
          <p:nvPr/>
        </p:nvSpPr>
        <p:spPr>
          <a:xfrm>
            <a:off x="38021" y="477681"/>
            <a:ext cx="71315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HERZLICH WILLKOMEN!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>
            <a:extLst>
              <a:ext uri="{FF2B5EF4-FFF2-40B4-BE49-F238E27FC236}">
                <a16:creationId xmlns:a16="http://schemas.microsoft.com/office/drawing/2014/main" id="{2DD68724-8C12-BECE-AA30-0D2E8C9A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88950"/>
            <a:ext cx="49688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924315AA-D9B9-C922-DED2-19DCDA220A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52400"/>
            <a:ext cx="9220200" cy="2432050"/>
          </a:xfrm>
        </p:spPr>
        <p:txBody>
          <a:bodyPr rtlCol="0" anchorCtr="1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hu-H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Labormantel</a:t>
            </a: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für</a:t>
            </a: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Anatomie</a:t>
            </a: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und </a:t>
            </a:r>
            <a:r>
              <a:rPr lang="hu-H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Chemie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www.mediwears.hu/en/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www.samtex.hu/index.php/en/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www.mrmunkaruha.hu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</a:t>
            </a:r>
            <a:r>
              <a:rPr lang="hu-H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Council</a:t>
            </a: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ate.hok@gmail.com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604" name="Object 11">
            <a:extLst>
              <a:ext uri="{FF2B5EF4-FFF2-40B4-BE49-F238E27FC236}">
                <a16:creationId xmlns:a16="http://schemas.microsoft.com/office/drawing/2014/main" id="{182F36B2-12B8-DC6B-28A1-3B0B12FC3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32233"/>
              </p:ext>
            </p:extLst>
          </p:nvPr>
        </p:nvGraphicFramePr>
        <p:xfrm>
          <a:off x="3408362" y="2910364"/>
          <a:ext cx="1778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" imgW="3809524" imgH="3809524" progId="Paint.Picture">
                  <p:embed/>
                </p:oleObj>
              </mc:Choice>
              <mc:Fallback>
                <p:oleObj name="Bitkép" r:id="rId2" imgW="3809524" imgH="3809524" progId="Paint.Picture">
                  <p:embed/>
                  <p:pic>
                    <p:nvPicPr>
                      <p:cNvPr id="25604" name="Object 11">
                        <a:extLst>
                          <a:ext uri="{FF2B5EF4-FFF2-40B4-BE49-F238E27FC236}">
                            <a16:creationId xmlns:a16="http://schemas.microsoft.com/office/drawing/2014/main" id="{182F36B2-12B8-DC6B-28A1-3B0B12FC3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2" y="2910364"/>
                        <a:ext cx="17780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Szövegdoboz 1">
            <a:extLst>
              <a:ext uri="{FF2B5EF4-FFF2-40B4-BE49-F238E27FC236}">
                <a16:creationId xmlns:a16="http://schemas.microsoft.com/office/drawing/2014/main" id="{6667E225-0BF6-9831-15CC-5CA6ED50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2950"/>
            <a:ext cx="2438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de-DE" noProof="0" dirty="0"/>
              <a:t>Bis zu den Knien</a:t>
            </a:r>
          </a:p>
          <a:p>
            <a:pPr eaLnBrk="1" hangingPunct="1"/>
            <a:endParaRPr lang="de-DE" noProof="0" dirty="0"/>
          </a:p>
          <a:p>
            <a:pPr eaLnBrk="1" hangingPunct="1"/>
            <a:r>
              <a:rPr lang="de-DE" noProof="0" dirty="0"/>
              <a:t>Lange </a:t>
            </a:r>
            <a:r>
              <a:rPr lang="de-DE" noProof="0" dirty="0">
                <a:latin typeface="Work Sans" pitchFamily="2" charset="-18"/>
              </a:rPr>
              <a:t>Ärmel</a:t>
            </a:r>
            <a:endParaRPr lang="de-DE" noProof="0" dirty="0"/>
          </a:p>
          <a:p>
            <a:pPr eaLnBrk="1" hangingPunct="1"/>
            <a:endParaRPr lang="de-DE" noProof="0" dirty="0"/>
          </a:p>
          <a:p>
            <a:pPr eaLnBrk="1" hangingPunct="1"/>
            <a:r>
              <a:rPr lang="de-DE" noProof="0" dirty="0"/>
              <a:t>Weiß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C491E1-0B76-4558-FD2D-64BE0785B28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838200"/>
            <a:ext cx="8305800" cy="203517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hu-HU" sz="2800" dirty="0">
                <a:solidFill>
                  <a:schemeClr val="tx2"/>
                </a:solidFill>
              </a:rPr>
              <a:t>NEPTUN</a:t>
            </a:r>
            <a:br>
              <a:rPr lang="en-US" altLang="hu-HU" sz="2800" dirty="0">
                <a:solidFill>
                  <a:schemeClr val="tx2"/>
                </a:solidFill>
              </a:rPr>
            </a:br>
            <a:r>
              <a:rPr lang="hu-HU" altLang="hu-HU" sz="2800" dirty="0">
                <a:solidFill>
                  <a:schemeClr val="tx2"/>
                </a:solidFill>
              </a:rPr>
              <a:t>Online </a:t>
            </a:r>
            <a:r>
              <a:rPr lang="hu-HU" altLang="hu-HU" sz="2800" dirty="0" err="1">
                <a:solidFill>
                  <a:schemeClr val="tx2"/>
                </a:solidFill>
              </a:rPr>
              <a:t>Administrationssystem</a:t>
            </a:r>
            <a:r>
              <a:rPr lang="hu-HU" altLang="hu-HU" sz="2800" dirty="0">
                <a:solidFill>
                  <a:schemeClr val="tx2"/>
                </a:solidFill>
              </a:rPr>
              <a:t>: neptun.univet.hu</a:t>
            </a:r>
            <a:br>
              <a:rPr lang="hu-HU" altLang="hu-HU" sz="2800" dirty="0">
                <a:solidFill>
                  <a:schemeClr val="tx2"/>
                </a:solidFill>
              </a:rPr>
            </a:br>
            <a:br>
              <a:rPr lang="hu-HU" altLang="hu-HU" sz="2800" dirty="0"/>
            </a:br>
            <a:r>
              <a:rPr lang="hu-HU" altLang="hu-HU" sz="2800" dirty="0">
                <a:hlinkClick r:id="rId2"/>
              </a:rPr>
              <a:t>Neptun.Support@univet.hu</a:t>
            </a:r>
            <a:br>
              <a:rPr lang="hu-HU" altLang="hu-HU" sz="3200" dirty="0"/>
            </a:br>
            <a:endParaRPr lang="en-US" altLang="hu-HU" sz="3200" dirty="0">
              <a:solidFill>
                <a:schemeClr val="tx2"/>
              </a:solidFill>
            </a:endParaRPr>
          </a:p>
        </p:txBody>
      </p:sp>
      <p:pic>
        <p:nvPicPr>
          <p:cNvPr id="7" name="Kép 6" descr="A képen szöveg, kültéri, fa, növ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547CFB1-210A-179A-F0DB-22791B1E5A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73375"/>
            <a:ext cx="7162800" cy="33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3667321-F3D6-2DB3-51F9-D22A6845DCD5}"/>
              </a:ext>
            </a:extLst>
          </p:cNvPr>
          <p:cNvSpPr txBox="1"/>
          <p:nvPr/>
        </p:nvSpPr>
        <p:spPr>
          <a:xfrm>
            <a:off x="228600" y="609600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noProof="0" dirty="0"/>
              <a:t>Registration</a:t>
            </a:r>
          </a:p>
          <a:p>
            <a:endParaRPr lang="de-DE" sz="1200" noProof="0" dirty="0"/>
          </a:p>
          <a:p>
            <a:r>
              <a:rPr lang="de-DE" sz="2800" noProof="0" dirty="0"/>
              <a:t>Menü &gt; Geschäftsabwicklung &gt; Registrierung im Semester</a:t>
            </a:r>
          </a:p>
        </p:txBody>
      </p:sp>
      <p:pic>
        <p:nvPicPr>
          <p:cNvPr id="9" name="Kép 8" descr="A képen szöveg, szoftver, Számítógépes ikon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FCE2EA8-988B-6458-6B9F-6B732F8AC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286000"/>
            <a:ext cx="7620000" cy="35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135DCA3-7711-91F7-AC1A-422BE7EDC4A3}"/>
              </a:ext>
            </a:extLst>
          </p:cNvPr>
          <p:cNvSpPr txBox="1"/>
          <p:nvPr/>
        </p:nvSpPr>
        <p:spPr>
          <a:xfrm>
            <a:off x="609600" y="381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Fachregistration</a:t>
            </a:r>
            <a:r>
              <a:rPr lang="hu-HU" sz="2000" b="1" dirty="0"/>
              <a:t>(</a:t>
            </a:r>
            <a:r>
              <a:rPr lang="hu-HU" sz="2000" b="1" dirty="0" err="1"/>
              <a:t>bis</a:t>
            </a:r>
            <a:r>
              <a:rPr lang="hu-HU" sz="2000" b="1" dirty="0"/>
              <a:t> 12. </a:t>
            </a:r>
            <a:r>
              <a:rPr lang="hu-HU" sz="2000" b="1" dirty="0" err="1"/>
              <a:t>September</a:t>
            </a:r>
            <a:r>
              <a:rPr lang="hu-HU" sz="2000" b="1" dirty="0"/>
              <a:t>)</a:t>
            </a:r>
          </a:p>
          <a:p>
            <a:endParaRPr lang="hu-HU" b="1" dirty="0"/>
          </a:p>
          <a:p>
            <a:r>
              <a:rPr lang="hu-HU" b="1" dirty="0" err="1"/>
              <a:t>Pflichtfächer</a:t>
            </a:r>
            <a:r>
              <a:rPr lang="hu-HU" b="1" dirty="0"/>
              <a:t> (A)/</a:t>
            </a:r>
            <a:r>
              <a:rPr lang="hu-HU" b="1" dirty="0" err="1"/>
              <a:t>Obligatorische</a:t>
            </a:r>
            <a:r>
              <a:rPr lang="hu-HU" b="1" dirty="0"/>
              <a:t> </a:t>
            </a:r>
            <a:r>
              <a:rPr lang="hu-HU" b="1" dirty="0" err="1"/>
              <a:t>Wahlfächer</a:t>
            </a:r>
            <a:r>
              <a:rPr lang="hu-HU" b="1" dirty="0"/>
              <a:t> (B)/</a:t>
            </a:r>
            <a:r>
              <a:rPr lang="hu-HU" dirty="0"/>
              <a:t> </a:t>
            </a:r>
            <a:r>
              <a:rPr lang="hu-HU" b="1" dirty="0" err="1"/>
              <a:t>Wahlfächer</a:t>
            </a:r>
            <a:r>
              <a:rPr lang="hu-HU" b="1" dirty="0"/>
              <a:t> (C)</a:t>
            </a:r>
          </a:p>
          <a:p>
            <a:r>
              <a:rPr lang="hu-HU" sz="1600" b="1" dirty="0"/>
              <a:t>330 </a:t>
            </a:r>
            <a:r>
              <a:rPr lang="hu-HU" sz="1600" b="1" dirty="0" err="1"/>
              <a:t>Kreditpunkte</a:t>
            </a:r>
            <a:r>
              <a:rPr lang="hu-HU" sz="1600" b="1" dirty="0"/>
              <a:t>, </a:t>
            </a:r>
            <a:r>
              <a:rPr lang="hu-HU" sz="1600" b="1" dirty="0" err="1"/>
              <a:t>davon</a:t>
            </a:r>
            <a:r>
              <a:rPr lang="hu-HU" sz="1600" b="1" dirty="0"/>
              <a:t> 30 </a:t>
            </a:r>
            <a:r>
              <a:rPr lang="hu-HU" sz="1600" b="1" dirty="0" err="1"/>
              <a:t>Wahlfächer</a:t>
            </a:r>
            <a:r>
              <a:rPr lang="hu-HU" sz="1600" b="1" dirty="0"/>
              <a:t> (min. 18 </a:t>
            </a:r>
            <a:r>
              <a:rPr lang="hu-HU" sz="1600" b="1" dirty="0" err="1"/>
              <a:t>Punkte</a:t>
            </a:r>
            <a:r>
              <a:rPr lang="hu-HU" sz="1600" b="1" dirty="0"/>
              <a:t> von „B” </a:t>
            </a:r>
            <a:r>
              <a:rPr lang="hu-HU" sz="1600" b="1" dirty="0" err="1"/>
              <a:t>Fächer</a:t>
            </a:r>
            <a:r>
              <a:rPr lang="hu-HU" sz="1600" b="1" dirty="0"/>
              <a:t>)  </a:t>
            </a:r>
          </a:p>
          <a:p>
            <a:endParaRPr lang="hu-HU" dirty="0"/>
          </a:p>
          <a:p>
            <a:r>
              <a:rPr lang="hu-HU" dirty="0"/>
              <a:t>Menü &gt; </a:t>
            </a:r>
            <a:r>
              <a:rPr lang="hu-HU" dirty="0" err="1"/>
              <a:t>Unterrichtsfächer</a:t>
            </a:r>
            <a:r>
              <a:rPr lang="hu-HU" dirty="0"/>
              <a:t> &gt;</a:t>
            </a:r>
            <a:r>
              <a:rPr lang="hu-HU" dirty="0" err="1"/>
              <a:t>Fachaufnahme</a:t>
            </a:r>
            <a:endParaRPr lang="hu-HU" dirty="0"/>
          </a:p>
        </p:txBody>
      </p:sp>
      <p:pic>
        <p:nvPicPr>
          <p:cNvPr id="5" name="Kép 4" descr="A képen szöveg, képernyőkép, szoftver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A3B2685-F05E-B72D-B35E-79925BA3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63" y="2209800"/>
            <a:ext cx="4281873" cy="41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07FFF13-056D-F1B3-C10C-0DB2E2E945F0}"/>
              </a:ext>
            </a:extLst>
          </p:cNvPr>
          <p:cNvSpPr txBox="1"/>
          <p:nvPr/>
        </p:nvSpPr>
        <p:spPr>
          <a:xfrm>
            <a:off x="723900" y="457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noProof="0" dirty="0"/>
              <a:t>Anatomie</a:t>
            </a:r>
          </a:p>
          <a:p>
            <a:pPr algn="ctr"/>
            <a:endParaRPr lang="de-DE" b="1" noProof="0" dirty="0"/>
          </a:p>
          <a:p>
            <a:r>
              <a:rPr lang="de-DE" noProof="0" dirty="0"/>
              <a:t>Erst d</a:t>
            </a:r>
            <a:r>
              <a:rPr lang="hu-HU" noProof="0" dirty="0" err="1"/>
              <a:t>as</a:t>
            </a:r>
            <a:r>
              <a:rPr lang="de-DE" noProof="0" dirty="0"/>
              <a:t> Fach „Anatomie Praktische Prüfung” </a:t>
            </a:r>
            <a:r>
              <a:rPr lang="de-DE" noProof="0" dirty="0" err="1"/>
              <a:t>aufnemhen</a:t>
            </a:r>
            <a:r>
              <a:rPr lang="de-DE" noProof="0" dirty="0"/>
              <a:t>!</a:t>
            </a:r>
          </a:p>
        </p:txBody>
      </p:sp>
      <p:pic>
        <p:nvPicPr>
          <p:cNvPr id="5" name="Kép 4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1DDD1B1-3609-ADE3-3418-FEEFC2ECA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69144"/>
            <a:ext cx="8077200" cy="44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3BF7A7A-E7D9-0CFA-F5CE-9CF217FE24C7}"/>
              </a:ext>
            </a:extLst>
          </p:cNvPr>
          <p:cNvSpPr txBox="1"/>
          <p:nvPr/>
        </p:nvSpPr>
        <p:spPr>
          <a:xfrm>
            <a:off x="762000" y="2286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1. </a:t>
            </a:r>
            <a:r>
              <a:rPr lang="de-DE" sz="1600" b="1" dirty="0"/>
              <a:t>Anatom</a:t>
            </a:r>
            <a:r>
              <a:rPr lang="hu-HU" sz="1600" b="1" dirty="0" err="1"/>
              <a:t>ie</a:t>
            </a:r>
            <a:r>
              <a:rPr lang="de-DE" sz="1600" b="1" dirty="0"/>
              <a:t> 1</a:t>
            </a:r>
            <a:r>
              <a:rPr lang="hu-HU" sz="1600" b="1" dirty="0"/>
              <a:t>. </a:t>
            </a:r>
            <a:r>
              <a:rPr lang="de-DE" sz="1600" b="1" dirty="0"/>
              <a:t>praktische Prüfung </a:t>
            </a:r>
            <a:endParaRPr lang="hu-HU" sz="1600" b="1" dirty="0"/>
          </a:p>
          <a:p>
            <a:r>
              <a:rPr lang="hu-HU" sz="1600" dirty="0"/>
              <a:t>	</a:t>
            </a:r>
            <a:r>
              <a:rPr lang="de-DE" sz="1600" dirty="0"/>
              <a:t>Kurs: 00 ATEAN008DON</a:t>
            </a:r>
            <a:endParaRPr lang="hu-HU" sz="1600" dirty="0"/>
          </a:p>
          <a:p>
            <a:r>
              <a:rPr lang="hu-HU" sz="1600" b="1" dirty="0"/>
              <a:t>2. </a:t>
            </a:r>
            <a:r>
              <a:rPr lang="de-DE" sz="1600" b="1" dirty="0"/>
              <a:t>Anatomie 1: ATEAN003DON 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Kurs 00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Praktika: 01-08 (je nachdem, zu welcher Gruppe Sie gehören)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 err="1"/>
              <a:t>Plenar</a:t>
            </a:r>
            <a:r>
              <a:rPr lang="de-DE" sz="1600" dirty="0"/>
              <a:t> 1 (wenn Sue zu Gruppe 1-4 gehören) and </a:t>
            </a:r>
            <a:r>
              <a:rPr lang="de-DE" sz="1600" dirty="0" err="1"/>
              <a:t>Plenar</a:t>
            </a:r>
            <a:r>
              <a:rPr lang="de-DE" sz="1600" dirty="0"/>
              <a:t> 2 (wenn Sie zu Gruppe 5-8) </a:t>
            </a:r>
            <a:endParaRPr lang="hu-HU" sz="1600" dirty="0"/>
          </a:p>
          <a:p>
            <a:r>
              <a:rPr lang="de-DE" sz="1600" b="1" dirty="0"/>
              <a:t>3. Chemie: ATEKE003DON 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Kurs 00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 Praktika: 01-08 (je nachdem, zu welcher Gruppe Sie gehören) </a:t>
            </a:r>
            <a:endParaRPr lang="hu-HU" sz="1600" dirty="0"/>
          </a:p>
          <a:p>
            <a:r>
              <a:rPr lang="de-DE" sz="1600" b="1" dirty="0"/>
              <a:t>4. Histologie 1: ATEAN001DON 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Kurs 00;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 Praktika: 01-08 (je nachdem, zu welcher Gruppe Sie gehören) </a:t>
            </a:r>
            <a:endParaRPr lang="hu-HU" sz="1600" dirty="0"/>
          </a:p>
          <a:p>
            <a:r>
              <a:rPr lang="de-DE" sz="1600" b="1" dirty="0"/>
              <a:t>5. Vergleichende Embryologie ATEAN006DON 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Kurs 00 (keine Praktika) </a:t>
            </a:r>
            <a:endParaRPr lang="hu-HU" sz="1600" dirty="0"/>
          </a:p>
          <a:p>
            <a:r>
              <a:rPr lang="de-DE" sz="1600" b="1" dirty="0"/>
              <a:t>6. Biophysik und Strahlenschutz: ATEKE002DON</a:t>
            </a:r>
            <a:r>
              <a:rPr lang="de-DE" sz="1600" dirty="0"/>
              <a:t>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00 (keine Praktika) </a:t>
            </a:r>
            <a:endParaRPr lang="hu-HU" sz="1600" dirty="0"/>
          </a:p>
          <a:p>
            <a:r>
              <a:rPr lang="de-DE" sz="1600" b="1" dirty="0"/>
              <a:t>7. Informatik: ATEBM002DON 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Theorie: Kurs 00 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Praktika: 01-08 (je nachdem, zu welcher Gruppe Sie gehören) </a:t>
            </a:r>
            <a:endParaRPr lang="hu-HU" sz="1600" dirty="0"/>
          </a:p>
          <a:p>
            <a:r>
              <a:rPr lang="de-DE" sz="1600" b="1" dirty="0"/>
              <a:t>8. Zoologie: ATEPA001DON </a:t>
            </a:r>
            <a:endParaRPr lang="hu-HU" sz="1600" b="1" dirty="0"/>
          </a:p>
          <a:p>
            <a:r>
              <a:rPr lang="de-DE" sz="1600" dirty="0"/>
              <a:t>- </a:t>
            </a:r>
            <a:r>
              <a:rPr lang="hu-HU" sz="1600" dirty="0"/>
              <a:t>  </a:t>
            </a:r>
            <a:r>
              <a:rPr lang="de-DE" sz="1600" dirty="0"/>
              <a:t>Theorie: Kurs 00 (keine Praktika) </a:t>
            </a:r>
            <a:endParaRPr lang="hu-HU" sz="1600" dirty="0"/>
          </a:p>
          <a:p>
            <a:r>
              <a:rPr lang="de-DE" sz="1600" b="1" dirty="0"/>
              <a:t>9. Grundlagen in tierärztlicher Kommunikation auf Ungarisch I.: ATEIL010DON</a:t>
            </a:r>
            <a:r>
              <a:rPr lang="de-DE" sz="1600" dirty="0"/>
              <a:t> </a:t>
            </a:r>
            <a:endParaRPr lang="hu-HU" sz="1600" dirty="0"/>
          </a:p>
          <a:p>
            <a:r>
              <a:rPr lang="hu-HU" sz="1600" dirty="0"/>
              <a:t>-   </a:t>
            </a:r>
            <a:r>
              <a:rPr lang="de-DE" sz="1600" dirty="0"/>
              <a:t>Praktika: 01-08 (je nachdem, zu welcher Gruppe Sie gehören)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5068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7E512F62-174F-942B-6193-A8FFB30C6D75}"/>
              </a:ext>
            </a:extLst>
          </p:cNvPr>
          <p:cNvSpPr txBox="1">
            <a:spLocks/>
          </p:cNvSpPr>
          <p:nvPr/>
        </p:nvSpPr>
        <p:spPr>
          <a:xfrm>
            <a:off x="228600" y="751820"/>
            <a:ext cx="8686800" cy="5486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/>
              <a:t>Information</a:t>
            </a:r>
            <a:r>
              <a:rPr lang="hu-HU" sz="1600" dirty="0"/>
              <a:t> </a:t>
            </a:r>
            <a:r>
              <a:rPr lang="hu-HU" sz="1600" dirty="0" err="1"/>
              <a:t>auf</a:t>
            </a:r>
            <a:r>
              <a:rPr lang="hu-HU" sz="1600" dirty="0"/>
              <a:t> </a:t>
            </a:r>
            <a:r>
              <a:rPr lang="hu-HU" sz="1600" dirty="0" err="1"/>
              <a:t>der</a:t>
            </a:r>
            <a:r>
              <a:rPr lang="hu-HU" sz="1600" dirty="0"/>
              <a:t> </a:t>
            </a:r>
            <a:r>
              <a:rPr lang="hu-HU" sz="1600" dirty="0" err="1"/>
              <a:t>Webseite</a:t>
            </a:r>
            <a:r>
              <a:rPr lang="hu-HU" sz="1600" dirty="0"/>
              <a:t>:</a:t>
            </a:r>
          </a:p>
          <a:p>
            <a:pPr marL="0" indent="0">
              <a:buNone/>
            </a:pPr>
            <a:r>
              <a:rPr lang="hu-HU" sz="1600" dirty="0">
                <a:hlinkClick r:id="rId2"/>
              </a:rPr>
              <a:t>https://univet.hu/de/studenten/studierendensekretariat/erster-jahrgang/ausweis/</a:t>
            </a:r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>
              <a:sym typeface="Wingdings" panose="05000000000000000000" pitchFamily="2" charset="2"/>
            </a:endParaRPr>
          </a:p>
          <a:p>
            <a:endParaRPr lang="hu-HU" sz="1600" dirty="0">
              <a:sym typeface="Wingdings" panose="05000000000000000000" pitchFamily="2" charset="2"/>
            </a:endParaRPr>
          </a:p>
          <a:p>
            <a:endParaRPr lang="hu-HU" dirty="0"/>
          </a:p>
          <a:p>
            <a:r>
              <a:rPr lang="hu-HU" sz="1800" dirty="0" err="1"/>
              <a:t>Information</a:t>
            </a:r>
            <a:r>
              <a:rPr lang="hu-HU" sz="1800" dirty="0"/>
              <a:t> </a:t>
            </a:r>
            <a:r>
              <a:rPr lang="hu-HU" sz="1800" dirty="0" err="1"/>
              <a:t>auf</a:t>
            </a:r>
            <a:r>
              <a:rPr lang="hu-HU" sz="1800" dirty="0"/>
              <a:t> </a:t>
            </a:r>
            <a:r>
              <a:rPr lang="hu-HU" sz="1800" dirty="0" err="1"/>
              <a:t>der</a:t>
            </a:r>
            <a:r>
              <a:rPr lang="hu-HU" sz="1800" dirty="0"/>
              <a:t> </a:t>
            </a:r>
            <a:r>
              <a:rPr lang="hu-HU" sz="1800" dirty="0" err="1"/>
              <a:t>Webseite</a:t>
            </a:r>
            <a:r>
              <a:rPr lang="hu-HU" sz="1800" dirty="0"/>
              <a:t>:</a:t>
            </a:r>
          </a:p>
          <a:p>
            <a:r>
              <a:rPr lang="hu-HU" dirty="0">
                <a:hlinkClick r:id="rId3"/>
              </a:rPr>
              <a:t>https://univet.hu/de/studenten/studierendensekretariat/erster-jahrgang/aufenthaltsgenehmigung/</a:t>
            </a:r>
            <a:endParaRPr lang="hu-HU" dirty="0"/>
          </a:p>
          <a:p>
            <a:r>
              <a:rPr lang="de-DE" sz="1700" dirty="0"/>
              <a:t>Für den Registrierungsausweis benötigen Sie eine Immatrikulationsbescheinigung der Universität, einen gültigen Mietvertrag, einen Nachweis über eine gültige Krankenversicherung.</a:t>
            </a:r>
            <a:endParaRPr lang="hu-HU" sz="17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B2FD8BA-27EC-97EB-3F01-2118C2416BEF}"/>
              </a:ext>
            </a:extLst>
          </p:cNvPr>
          <p:cNvSpPr txBox="1"/>
          <p:nvPr/>
        </p:nvSpPr>
        <p:spPr>
          <a:xfrm>
            <a:off x="2590800" y="228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Studentenkarte</a:t>
            </a:r>
            <a:endParaRPr lang="hu-HU" sz="3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370494-73B6-A80F-656D-F47E7DAA70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798" y="1600200"/>
            <a:ext cx="3820403" cy="16002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3BC25C5-CE2E-5B31-B95E-DB1B190308F9}"/>
              </a:ext>
            </a:extLst>
          </p:cNvPr>
          <p:cNvSpPr txBox="1"/>
          <p:nvPr/>
        </p:nvSpPr>
        <p:spPr>
          <a:xfrm>
            <a:off x="2591554" y="3810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Registratrierungskarte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8709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4CD6852-D6F6-9CF3-495C-BE0E965E9D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39191"/>
            <a:ext cx="5181600" cy="731837"/>
          </a:xfrm>
          <a:noFill/>
        </p:spPr>
        <p:txBody>
          <a:bodyPr anchorCtr="1"/>
          <a:lstStyle/>
          <a:p>
            <a:r>
              <a:rPr lang="hu-HU" altLang="hu-HU" sz="4000" b="1" dirty="0" err="1"/>
              <a:t>Öffnungszeiten</a:t>
            </a:r>
            <a:r>
              <a:rPr lang="hu-HU" altLang="hu-HU" dirty="0"/>
              <a:t>:</a:t>
            </a:r>
          </a:p>
        </p:txBody>
      </p:sp>
      <p:sp>
        <p:nvSpPr>
          <p:cNvPr id="8195" name="Rectangle 12">
            <a:extLst>
              <a:ext uri="{FF2B5EF4-FFF2-40B4-BE49-F238E27FC236}">
                <a16:creationId xmlns:a16="http://schemas.microsoft.com/office/drawing/2014/main" id="{F0BDE6AD-4456-D1CC-9327-5C213A23EB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1013"/>
            <a:ext cx="6781800" cy="2438400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b="1" dirty="0" err="1"/>
              <a:t>Montag</a:t>
            </a:r>
            <a:r>
              <a:rPr lang="en-GB" b="1" dirty="0"/>
              <a:t>         9:00 – 13:00</a:t>
            </a:r>
            <a:endParaRPr lang="en-GB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b="1" dirty="0" err="1"/>
              <a:t>Mittwoch</a:t>
            </a:r>
            <a:r>
              <a:rPr lang="hu-HU" b="1" dirty="0"/>
              <a:t>  </a:t>
            </a:r>
            <a:r>
              <a:rPr lang="en-GB" b="1" dirty="0"/>
              <a:t>  </a:t>
            </a:r>
            <a:r>
              <a:rPr lang="hu-HU" b="1" dirty="0"/>
              <a:t> </a:t>
            </a:r>
            <a:r>
              <a:rPr lang="en-GB" b="1" dirty="0"/>
              <a:t>9:00 – 13:00</a:t>
            </a:r>
            <a:endParaRPr lang="en-GB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hu-HU" b="1" dirty="0" err="1"/>
              <a:t>Donnerstag</a:t>
            </a:r>
            <a:r>
              <a:rPr lang="hu-HU" b="1" dirty="0"/>
              <a:t> </a:t>
            </a:r>
            <a:r>
              <a:rPr lang="en-GB" b="1" dirty="0"/>
              <a:t> 9:00</a:t>
            </a:r>
            <a:r>
              <a:rPr lang="hu-HU" b="1" dirty="0"/>
              <a:t> - </a:t>
            </a:r>
            <a:r>
              <a:rPr lang="en-GB" b="1" dirty="0"/>
              <a:t>11:00</a:t>
            </a:r>
            <a:r>
              <a:rPr lang="hu-HU" dirty="0"/>
              <a:t> </a:t>
            </a:r>
            <a:r>
              <a:rPr lang="en-GB" b="1" dirty="0"/>
              <a:t>     </a:t>
            </a:r>
            <a:endParaRPr lang="hu-HU" b="1" dirty="0"/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hu-HU" b="1" dirty="0"/>
              <a:t>                           </a:t>
            </a:r>
            <a:r>
              <a:rPr lang="en-GB" b="1" dirty="0"/>
              <a:t> 13:00 – 15:00</a:t>
            </a:r>
            <a:endParaRPr lang="en-GB" dirty="0"/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hu-HU" altLang="hu-HU" dirty="0"/>
          </a:p>
        </p:txBody>
      </p:sp>
      <p:sp>
        <p:nvSpPr>
          <p:cNvPr id="10244" name="Szövegdoboz 1">
            <a:extLst>
              <a:ext uri="{FF2B5EF4-FFF2-40B4-BE49-F238E27FC236}">
                <a16:creationId xmlns:a16="http://schemas.microsoft.com/office/drawing/2014/main" id="{126AFEB5-40F6-DEF9-40C6-701F8D5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179513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sz="2000" dirty="0" err="1"/>
              <a:t>Gebäude</a:t>
            </a:r>
            <a:r>
              <a:rPr lang="hu-HU" altLang="en-US" sz="2000" dirty="0"/>
              <a:t> „H”, 1st </a:t>
            </a:r>
            <a:r>
              <a:rPr lang="hu-HU" altLang="en-US" sz="2000" dirty="0" err="1"/>
              <a:t>floor</a:t>
            </a:r>
            <a:endParaRPr lang="en-GB" altLang="en-US" sz="2000" dirty="0"/>
          </a:p>
        </p:txBody>
      </p:sp>
      <p:sp>
        <p:nvSpPr>
          <p:cNvPr id="10248" name="Szövegdoboz 7">
            <a:extLst>
              <a:ext uri="{FF2B5EF4-FFF2-40B4-BE49-F238E27FC236}">
                <a16:creationId xmlns:a16="http://schemas.microsoft.com/office/drawing/2014/main" id="{5F468A49-2C54-5AA6-B150-A31B59BE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" y="3962400"/>
            <a:ext cx="3886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dirty="0"/>
              <a:t>E-Mail: kovacs.dora2@univet.hu</a:t>
            </a:r>
            <a:endParaRPr lang="en-GB" altLang="en-US" dirty="0"/>
          </a:p>
        </p:txBody>
      </p:sp>
      <p:sp>
        <p:nvSpPr>
          <p:cNvPr id="10251" name="Szövegdoboz 11">
            <a:extLst>
              <a:ext uri="{FF2B5EF4-FFF2-40B4-BE49-F238E27FC236}">
                <a16:creationId xmlns:a16="http://schemas.microsoft.com/office/drawing/2014/main" id="{56179733-A035-729C-ACEE-72F04900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07" y="4834629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hu-HU" altLang="en-US" dirty="0"/>
              <a:t>student@univet.hu</a:t>
            </a:r>
            <a:endParaRPr lang="en-GB" altLang="en-US" dirty="0"/>
          </a:p>
        </p:txBody>
      </p:sp>
      <p:sp>
        <p:nvSpPr>
          <p:cNvPr id="10255" name="Szövegdoboz 15">
            <a:extLst>
              <a:ext uri="{FF2B5EF4-FFF2-40B4-BE49-F238E27FC236}">
                <a16:creationId xmlns:a16="http://schemas.microsoft.com/office/drawing/2014/main" id="{6F708964-6AD1-46C0-B2D4-86F87815B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2" y="5308600"/>
            <a:ext cx="4550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de-DE" noProof="0" dirty="0"/>
              <a:t>Beschwerde: complaints@univet.hu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1F279-8C1D-6955-490B-A93A7CF4111D}"/>
              </a:ext>
            </a:extLst>
          </p:cNvPr>
          <p:cNvSpPr txBox="1"/>
          <p:nvPr/>
        </p:nvSpPr>
        <p:spPr>
          <a:xfrm>
            <a:off x="182562" y="4311134"/>
            <a:ext cx="3447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latin typeface="Century Gothic"/>
              </a:rPr>
              <a:t>Telefon:</a:t>
            </a:r>
            <a:r>
              <a:rPr lang="en-US" dirty="0">
                <a:latin typeface="Century Gothic"/>
              </a:rPr>
              <a:t> </a:t>
            </a:r>
            <a:r>
              <a:rPr lang="hu-HU" dirty="0">
                <a:latin typeface="Century Gothic"/>
              </a:rPr>
              <a:t>+36 1</a:t>
            </a:r>
            <a:r>
              <a:rPr lang="en-US" dirty="0">
                <a:latin typeface="Century Gothic"/>
              </a:rPr>
              <a:t> 478 4100 / 8</a:t>
            </a:r>
            <a:r>
              <a:rPr lang="hu-HU" dirty="0">
                <a:latin typeface="Century Gothic"/>
              </a:rPr>
              <a:t>125</a:t>
            </a:r>
            <a:endParaRPr lang="en-US" dirty="0">
              <a:latin typeface="Century Gothic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222CDCD-1A8F-F36C-9065-7C5B6B10ED1B}"/>
              </a:ext>
            </a:extLst>
          </p:cNvPr>
          <p:cNvSpPr txBox="1"/>
          <p:nvPr/>
        </p:nvSpPr>
        <p:spPr>
          <a:xfrm>
            <a:off x="1066800" y="9144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Änderung der persönlichen Daten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Exmatrikulation</a:t>
            </a:r>
            <a:r>
              <a:rPr lang="hu-HU" dirty="0"/>
              <a:t> (30. </a:t>
            </a:r>
            <a:r>
              <a:rPr lang="hu-HU" dirty="0" err="1"/>
              <a:t>September</a:t>
            </a:r>
            <a:r>
              <a:rPr lang="hu-HU" dirty="0"/>
              <a:t>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Bescheinigungen (Immatrikulationsbescheinigung, Notenspiegel)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Studentenausweis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Beglaubigungen von Abschlusszeugnissen, die an unserer Uni ausgestellt wurden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750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D9AA2F94-660F-02D2-2D5F-F53E4BABB499}"/>
              </a:ext>
            </a:extLst>
          </p:cNvPr>
          <p:cNvSpPr txBox="1"/>
          <p:nvPr/>
        </p:nvSpPr>
        <p:spPr>
          <a:xfrm>
            <a:off x="6096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WEBSEITE: www.univet.hu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937DB76-9F76-1307-2654-5A9A8603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7320535" cy="487088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0604759-3A87-C03B-8D8F-548BB0E2C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0" y="203235"/>
            <a:ext cx="2404400" cy="342040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02A4006-2396-0A94-E653-F12625DFE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99" y="2826709"/>
            <a:ext cx="2404401" cy="295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216DC8C-9723-E2CC-21AC-4DDE77E3D90F}"/>
              </a:ext>
            </a:extLst>
          </p:cNvPr>
          <p:cNvSpPr txBox="1"/>
          <p:nvPr/>
        </p:nvSpPr>
        <p:spPr>
          <a:xfrm>
            <a:off x="802877" y="533399"/>
            <a:ext cx="75382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noProof="0" dirty="0"/>
              <a:t>Elektronische Systeme an der Uni:</a:t>
            </a:r>
          </a:p>
          <a:p>
            <a:pPr algn="ctr"/>
            <a:endParaRPr lang="de-DE" sz="3200" noProof="0" dirty="0"/>
          </a:p>
          <a:p>
            <a:pPr marL="457200" indent="-457200">
              <a:buFontTx/>
              <a:buChar char="-"/>
            </a:pPr>
            <a:r>
              <a:rPr lang="de-DE" sz="3200" noProof="0" dirty="0"/>
              <a:t>NEPTUN</a:t>
            </a:r>
          </a:p>
          <a:p>
            <a:pPr marL="914400" lvl="1" indent="-457200">
              <a:buFontTx/>
              <a:buChar char="-"/>
            </a:pPr>
            <a:r>
              <a:rPr lang="de-DE" sz="2400" noProof="0" dirty="0"/>
              <a:t>Administration</a:t>
            </a:r>
            <a:endParaRPr lang="de-DE" sz="3200" noProof="0" dirty="0"/>
          </a:p>
          <a:p>
            <a:pPr marL="914400" lvl="1" indent="-457200">
              <a:buFontTx/>
              <a:buChar char="-"/>
            </a:pPr>
            <a:r>
              <a:rPr lang="de-DE" sz="2400" noProof="0" dirty="0"/>
              <a:t>Fachaufnahme</a:t>
            </a:r>
          </a:p>
          <a:p>
            <a:pPr marL="914400" lvl="1" indent="-457200">
              <a:buFontTx/>
              <a:buChar char="-"/>
            </a:pPr>
            <a:r>
              <a:rPr lang="de-DE" sz="2400" noProof="0" dirty="0"/>
              <a:t>Bezahlung der Studiengebühr</a:t>
            </a:r>
            <a:endParaRPr lang="de-DE" sz="3200" noProof="0" dirty="0"/>
          </a:p>
          <a:p>
            <a:pPr marL="914400" lvl="1" indent="-457200">
              <a:buFontTx/>
              <a:buChar char="-"/>
            </a:pPr>
            <a:endParaRPr lang="de-DE" sz="3200" noProof="0" dirty="0"/>
          </a:p>
          <a:p>
            <a:pPr marL="457200" indent="-457200">
              <a:buFontTx/>
              <a:buChar char="-"/>
            </a:pPr>
            <a:r>
              <a:rPr lang="de-DE" sz="3200" noProof="0" dirty="0"/>
              <a:t>MOODLE</a:t>
            </a:r>
          </a:p>
          <a:p>
            <a:pPr marL="914400" lvl="1" indent="-457200">
              <a:buFontTx/>
              <a:buChar char="-"/>
            </a:pPr>
            <a:r>
              <a:rPr lang="de-DE" sz="2400" noProof="0" dirty="0"/>
              <a:t>Prüfungen</a:t>
            </a:r>
          </a:p>
          <a:p>
            <a:pPr lvl="1"/>
            <a:endParaRPr lang="de-DE" sz="3200" noProof="0" dirty="0"/>
          </a:p>
          <a:p>
            <a:pPr marL="457200" indent="-457200">
              <a:buFontTx/>
              <a:buChar char="-"/>
            </a:pPr>
            <a:r>
              <a:rPr lang="de-DE" sz="3200" noProof="0" dirty="0"/>
              <a:t>E-Learning</a:t>
            </a:r>
            <a:r>
              <a:rPr lang="hu-HU" sz="3200" noProof="0" dirty="0"/>
              <a:t>				</a:t>
            </a:r>
            <a:r>
              <a:rPr lang="hu-HU" sz="2000" noProof="0" dirty="0"/>
              <a:t>www.elearning.univet.hu</a:t>
            </a:r>
            <a:endParaRPr lang="de-DE" sz="2000" noProof="0" dirty="0"/>
          </a:p>
          <a:p>
            <a:pPr marL="914400" lvl="1" indent="-457200">
              <a:buFontTx/>
              <a:buChar char="-"/>
            </a:pPr>
            <a:r>
              <a:rPr lang="de-DE" sz="2400" noProof="0" dirty="0"/>
              <a:t>Lernmaterialen</a:t>
            </a:r>
            <a:endParaRPr lang="de-DE" sz="3200" noProof="0" dirty="0"/>
          </a:p>
          <a:p>
            <a:endParaRPr lang="hu-HU" sz="3200" dirty="0"/>
          </a:p>
        </p:txBody>
      </p:sp>
      <p:pic>
        <p:nvPicPr>
          <p:cNvPr id="5" name="Kép 4" descr="A képen Betűtípus, embléma, Grafika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709588D-7A5D-31DB-949B-09A02055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/>
          <a:stretch>
            <a:fillRect/>
          </a:stretch>
        </p:blipFill>
        <p:spPr>
          <a:xfrm>
            <a:off x="4419600" y="1524000"/>
            <a:ext cx="2924764" cy="1238423"/>
          </a:xfrm>
          <a:prstGeom prst="rect">
            <a:avLst/>
          </a:prstGeom>
        </p:spPr>
      </p:pic>
      <p:pic>
        <p:nvPicPr>
          <p:cNvPr id="2050" name="Picture 2" descr="Online Learning Platform - Moodle US">
            <a:extLst>
              <a:ext uri="{FF2B5EF4-FFF2-40B4-BE49-F238E27FC236}">
                <a16:creationId xmlns:a16="http://schemas.microsoft.com/office/drawing/2014/main" id="{CBABFD6E-2CCC-4254-2AEF-44B652EB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52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4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8278C0B-3EA6-FD86-86D3-A500102131A0}"/>
              </a:ext>
            </a:extLst>
          </p:cNvPr>
          <p:cNvSpPr txBox="1"/>
          <p:nvPr/>
        </p:nvSpPr>
        <p:spPr>
          <a:xfrm>
            <a:off x="609600" y="687888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noProof="0" dirty="0"/>
              <a:t>Kalender</a:t>
            </a:r>
            <a:r>
              <a:rPr lang="de-DE" noProof="0" dirty="0"/>
              <a:t>:</a:t>
            </a:r>
          </a:p>
          <a:p>
            <a:endParaRPr lang="de-DE" noProof="0" dirty="0"/>
          </a:p>
          <a:p>
            <a:r>
              <a:rPr lang="de-DE" b="1" noProof="0" dirty="0"/>
              <a:t>Fachaufnahme</a:t>
            </a:r>
            <a:r>
              <a:rPr lang="de-DE" noProof="0" dirty="0"/>
              <a:t>: bis 12. September, danach gegen extra Spesen</a:t>
            </a:r>
          </a:p>
          <a:p>
            <a:endParaRPr lang="de-DE" noProof="0" dirty="0"/>
          </a:p>
          <a:p>
            <a:r>
              <a:rPr lang="de-DE" b="1" noProof="0" dirty="0"/>
              <a:t>Schifffah</a:t>
            </a:r>
            <a:r>
              <a:rPr lang="de-DE" noProof="0" dirty="0"/>
              <a:t>rt: 17.30 am </a:t>
            </a:r>
            <a:r>
              <a:rPr lang="de-DE" noProof="0" dirty="0" err="1"/>
              <a:t>Vigadó</a:t>
            </a:r>
            <a:r>
              <a:rPr lang="de-DE" noProof="0" dirty="0"/>
              <a:t> Platz</a:t>
            </a:r>
          </a:p>
          <a:p>
            <a:endParaRPr lang="de-DE" noProof="0" dirty="0"/>
          </a:p>
          <a:p>
            <a:r>
              <a:rPr lang="de-DE" b="1" noProof="0" dirty="0"/>
              <a:t>Eröffnungszeremonie</a:t>
            </a:r>
            <a:r>
              <a:rPr lang="de-DE" noProof="0" dirty="0"/>
              <a:t>: 05. September 10 Uhr (9.15 Kopfhörer/Garderobe)</a:t>
            </a:r>
            <a:endParaRPr lang="hu-HU" noProof="0" dirty="0"/>
          </a:p>
          <a:p>
            <a:r>
              <a:rPr lang="hu-HU" dirty="0"/>
              <a:t>	</a:t>
            </a:r>
            <a:r>
              <a:rPr lang="hu-HU" dirty="0" err="1"/>
              <a:t>Elegant</a:t>
            </a:r>
            <a:r>
              <a:rPr lang="hu-HU" dirty="0"/>
              <a:t> </a:t>
            </a:r>
            <a:r>
              <a:rPr lang="hu-HU" dirty="0" err="1"/>
              <a:t>gekleidet</a:t>
            </a:r>
            <a:endParaRPr lang="hu-HU" dirty="0"/>
          </a:p>
          <a:p>
            <a:r>
              <a:rPr lang="hu-HU" noProof="0" dirty="0" err="1"/>
              <a:t>Live</a:t>
            </a:r>
            <a:r>
              <a:rPr lang="hu-HU" noProof="0" dirty="0"/>
              <a:t> </a:t>
            </a:r>
            <a:r>
              <a:rPr lang="hu-HU" noProof="0" dirty="0" err="1"/>
              <a:t>übertragen</a:t>
            </a:r>
            <a:r>
              <a:rPr lang="hu-HU" noProof="0" dirty="0"/>
              <a:t>: </a:t>
            </a:r>
            <a:r>
              <a:rPr lang="hu-HU" altLang="hu-HU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https://univet.hu/de/eroeffnungsfeier-des-schuljahres-2025-2026/</a:t>
            </a:r>
            <a:r>
              <a:rPr lang="hu-HU" altLang="hu-HU" sz="800" dirty="0"/>
              <a:t> </a:t>
            </a:r>
            <a:endParaRPr lang="hu-HU" altLang="hu-HU" sz="2400" dirty="0">
              <a:latin typeface="Arial" panose="020B0604020202020204" pitchFamily="34" charset="0"/>
            </a:endParaRPr>
          </a:p>
          <a:p>
            <a:endParaRPr lang="de-DE" noProof="0" dirty="0"/>
          </a:p>
          <a:p>
            <a:endParaRPr lang="de-DE" dirty="0"/>
          </a:p>
          <a:p>
            <a:r>
              <a:rPr lang="de-DE" b="1" noProof="0" dirty="0"/>
              <a:t>Vorlesungen</a:t>
            </a:r>
            <a:r>
              <a:rPr lang="de-DE" noProof="0" dirty="0"/>
              <a:t> und Praktika 08. September – 12. Dezember</a:t>
            </a:r>
          </a:p>
          <a:p>
            <a:endParaRPr lang="de-DE" dirty="0"/>
          </a:p>
          <a:p>
            <a:r>
              <a:rPr lang="de-DE" b="1" noProof="0" dirty="0"/>
              <a:t>Prüfungszeit</a:t>
            </a:r>
            <a:r>
              <a:rPr lang="de-DE" noProof="0" dirty="0"/>
              <a:t>: 15. Dezember – 23. Dezember</a:t>
            </a:r>
            <a:r>
              <a:rPr lang="de-DE" dirty="0"/>
              <a:t>, sowie 02. Januar – 30. Januar</a:t>
            </a:r>
            <a:endParaRPr lang="de-DE" noProof="0" dirty="0"/>
          </a:p>
          <a:p>
            <a:endParaRPr lang="de-DE" dirty="0"/>
          </a:p>
          <a:p>
            <a:endParaRPr lang="de-DE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597D79-9A8C-99A8-8BEC-E91EF08A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734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>
            <a:extLst>
              <a:ext uri="{FF2B5EF4-FFF2-40B4-BE49-F238E27FC236}">
                <a16:creationId xmlns:a16="http://schemas.microsoft.com/office/drawing/2014/main" id="{040A6953-F187-F5BB-DF00-8DB5AD39F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572000" cy="2438400"/>
          </a:xfrm>
        </p:spPr>
        <p:txBody>
          <a:bodyPr>
            <a:normAutofit/>
          </a:bodyPr>
          <a:lstStyle/>
          <a:p>
            <a:r>
              <a:rPr lang="hu-HU" altLang="en-US" sz="2400" b="1" dirty="0"/>
              <a:t>- </a:t>
            </a:r>
            <a:r>
              <a:rPr lang="hu-HU" altLang="en-US" sz="2400" b="1" dirty="0" err="1"/>
              <a:t>Stufensprecher</a:t>
            </a:r>
            <a:br>
              <a:rPr lang="hu-HU" altLang="en-US" sz="2400" b="1" dirty="0"/>
            </a:br>
            <a:br>
              <a:rPr lang="hu-HU" altLang="en-US" sz="2400" b="1" dirty="0"/>
            </a:br>
            <a:r>
              <a:rPr lang="hu-HU" altLang="en-US" sz="2400" b="1" dirty="0"/>
              <a:t>	</a:t>
            </a:r>
            <a:r>
              <a:rPr lang="hu-HU" sz="2400" b="1" dirty="0"/>
              <a:t>- </a:t>
            </a:r>
            <a:r>
              <a:rPr lang="de-DE" sz="2400" dirty="0"/>
              <a:t>Kommunikation</a:t>
            </a:r>
            <a:br>
              <a:rPr lang="hu-HU" sz="2400" dirty="0"/>
            </a:br>
            <a:br>
              <a:rPr lang="hu-HU" sz="2400" dirty="0"/>
            </a:br>
            <a:br>
              <a:rPr lang="hu-HU" altLang="en-US" sz="2400" b="1" dirty="0"/>
            </a:br>
            <a:r>
              <a:rPr lang="hu-HU" altLang="en-US" sz="2400" b="1" dirty="0"/>
              <a:t>- WhatsApp </a:t>
            </a:r>
            <a:r>
              <a:rPr lang="hu-HU" altLang="en-US" sz="2400" b="1" dirty="0" err="1"/>
              <a:t>Gruppe</a:t>
            </a:r>
            <a:endParaRPr lang="en-GB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AC879604-FF8E-42D4-594A-61EDCB4F1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9090"/>
            <a:ext cx="8229600" cy="210751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altLang="hu-HU" sz="2400" b="1" dirty="0" err="1">
                <a:solidFill>
                  <a:schemeClr val="tx1"/>
                </a:solidFill>
                <a:latin typeface="Century Gothic"/>
                <a:cs typeface="Times New Roman"/>
              </a:rPr>
              <a:t>Vorstellung</a:t>
            </a:r>
            <a:r>
              <a:rPr lang="hu-HU" altLang="hu-HU" sz="2400" b="1" dirty="0">
                <a:solidFill>
                  <a:schemeClr val="tx1"/>
                </a:solidFill>
                <a:latin typeface="Century Gothic"/>
                <a:cs typeface="Times New Roman"/>
              </a:rPr>
              <a:t> </a:t>
            </a:r>
            <a:r>
              <a:rPr lang="hu-HU" altLang="hu-HU" sz="2400" b="1" dirty="0" err="1">
                <a:solidFill>
                  <a:schemeClr val="tx1"/>
                </a:solidFill>
                <a:latin typeface="Century Gothic"/>
                <a:cs typeface="Times New Roman"/>
              </a:rPr>
              <a:t>der</a:t>
            </a:r>
            <a:r>
              <a:rPr lang="hu-HU" altLang="hu-HU" sz="2400" b="1" dirty="0">
                <a:solidFill>
                  <a:schemeClr val="tx1"/>
                </a:solidFill>
                <a:latin typeface="Century Gothic"/>
                <a:cs typeface="Times New Roman"/>
              </a:rPr>
              <a:t> </a:t>
            </a:r>
            <a:r>
              <a:rPr lang="hu-HU" altLang="hu-HU" sz="2400" b="1" dirty="0" err="1">
                <a:solidFill>
                  <a:schemeClr val="tx1"/>
                </a:solidFill>
                <a:latin typeface="Century Gothic"/>
                <a:cs typeface="Times New Roman"/>
              </a:rPr>
              <a:t>Bibliothek</a:t>
            </a:r>
            <a:br>
              <a:rPr lang="hu-HU" altLang="hu-HU" sz="2400" b="1" dirty="0">
                <a:solidFill>
                  <a:schemeClr val="tx1"/>
                </a:solidFill>
                <a:latin typeface="Century Gothic"/>
                <a:cs typeface="Times New Roman"/>
              </a:rPr>
            </a:br>
            <a:br>
              <a:rPr lang="hu-HU" altLang="hu-HU" sz="2400" dirty="0"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altLang="hu-HU" sz="1800" dirty="0">
                <a:latin typeface="Century Gothic"/>
                <a:cs typeface="Calibri"/>
              </a:rPr>
            </a:br>
            <a:r>
              <a:rPr lang="hu-HU" altLang="hu-HU" sz="1800" dirty="0" err="1">
                <a:solidFill>
                  <a:schemeClr val="tx1"/>
                </a:solidFill>
                <a:latin typeface="Century Gothic"/>
                <a:cs typeface="Times New Roman"/>
              </a:rPr>
              <a:t>Gebäude</a:t>
            </a:r>
            <a:r>
              <a:rPr lang="hu-HU" altLang="hu-HU" sz="1800" dirty="0">
                <a:solidFill>
                  <a:schemeClr val="tx1"/>
                </a:solidFill>
                <a:latin typeface="Century Gothic"/>
                <a:cs typeface="Times New Roman"/>
              </a:rPr>
              <a:t> „D”, </a:t>
            </a:r>
            <a:br>
              <a:rPr lang="hu-HU" altLang="hu-HU" sz="1800" dirty="0">
                <a:latin typeface="Century Gothic"/>
                <a:cs typeface="Calibri" panose="020F0502020204030204" pitchFamily="34" charset="0"/>
              </a:rPr>
            </a:br>
            <a:br>
              <a:rPr lang="hu-HU" altLang="hu-H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u-HU" altLang="hu-H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u-HU" altLang="hu-H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hu-HU" sz="1800" dirty="0">
                <a:solidFill>
                  <a:srgbClr val="212121"/>
                </a:solidFill>
                <a:latin typeface="Times New Roman"/>
                <a:cs typeface="Times New Roman"/>
              </a:rPr>
              <a:t> </a:t>
            </a:r>
            <a:br>
              <a:rPr lang="hu-HU" altLang="hu-H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altLang="hu-H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F5E6E-5BD0-781C-EBFE-3CEBDDB6048E}"/>
              </a:ext>
            </a:extLst>
          </p:cNvPr>
          <p:cNvSpPr txBox="1"/>
          <p:nvPr/>
        </p:nvSpPr>
        <p:spPr>
          <a:xfrm>
            <a:off x="457200" y="2514600"/>
            <a:ext cx="373523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 err="1"/>
              <a:t>Gruppe</a:t>
            </a:r>
            <a:r>
              <a:rPr lang="en-US" dirty="0"/>
              <a:t> #1 – </a:t>
            </a:r>
            <a:r>
              <a:rPr lang="hu-HU" dirty="0" err="1"/>
              <a:t>Dienstag</a:t>
            </a:r>
            <a:r>
              <a:rPr lang="hu-HU" dirty="0"/>
              <a:t> 08.09</a:t>
            </a:r>
            <a:r>
              <a:rPr lang="en-US" dirty="0"/>
              <a:t> - 1</a:t>
            </a:r>
            <a:r>
              <a:rPr lang="hu-HU" dirty="0"/>
              <a:t>3</a:t>
            </a:r>
            <a:r>
              <a:rPr lang="en-US" dirty="0"/>
              <a:t>:15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#2 - </a:t>
            </a:r>
            <a:r>
              <a:rPr lang="hu-HU" dirty="0" err="1"/>
              <a:t>Dienstag</a:t>
            </a:r>
            <a:r>
              <a:rPr lang="en-US" dirty="0"/>
              <a:t> - </a:t>
            </a:r>
            <a:r>
              <a:rPr lang="hu-HU" dirty="0"/>
              <a:t>11</a:t>
            </a:r>
            <a:r>
              <a:rPr lang="en-US" dirty="0"/>
              <a:t>:40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#3 - </a:t>
            </a:r>
            <a:r>
              <a:rPr lang="hu-HU" dirty="0" err="1"/>
              <a:t>Dienstag</a:t>
            </a:r>
            <a:r>
              <a:rPr lang="en-US" dirty="0"/>
              <a:t> - 1</a:t>
            </a:r>
            <a:r>
              <a:rPr lang="hu-HU" dirty="0"/>
              <a:t>3</a:t>
            </a:r>
            <a:r>
              <a:rPr lang="en-US" dirty="0"/>
              <a:t>:40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#4 - </a:t>
            </a:r>
            <a:r>
              <a:rPr lang="hu-HU" dirty="0"/>
              <a:t>Freitag</a:t>
            </a:r>
            <a:r>
              <a:rPr lang="en-US" dirty="0"/>
              <a:t> - 1</a:t>
            </a:r>
            <a:r>
              <a:rPr lang="hu-HU" dirty="0"/>
              <a:t>1</a:t>
            </a:r>
            <a:r>
              <a:rPr lang="en-US" dirty="0"/>
              <a:t>:15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#5 - </a:t>
            </a:r>
            <a:r>
              <a:rPr lang="hu-HU" dirty="0"/>
              <a:t>Freitag</a:t>
            </a:r>
            <a:r>
              <a:rPr lang="en-US" dirty="0"/>
              <a:t> - 10:</a:t>
            </a:r>
            <a:r>
              <a:rPr lang="hu-HU" dirty="0"/>
              <a:t>15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#6 - </a:t>
            </a:r>
            <a:r>
              <a:rPr lang="hu-HU" dirty="0"/>
              <a:t>Freitag</a:t>
            </a:r>
            <a:r>
              <a:rPr lang="en-US" dirty="0"/>
              <a:t> - 11:</a:t>
            </a:r>
            <a:r>
              <a:rPr lang="hu-HU" dirty="0"/>
              <a:t>40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#7 - </a:t>
            </a:r>
            <a:r>
              <a:rPr lang="hu-HU" dirty="0" err="1"/>
              <a:t>Mittwoch</a:t>
            </a:r>
            <a:r>
              <a:rPr lang="en-US" dirty="0"/>
              <a:t> - 1</a:t>
            </a:r>
            <a:r>
              <a:rPr lang="hu-HU" dirty="0"/>
              <a:t>2</a:t>
            </a:r>
            <a:r>
              <a:rPr lang="en-US" dirty="0"/>
              <a:t>:</a:t>
            </a:r>
            <a:r>
              <a:rPr lang="hu-HU" dirty="0"/>
              <a:t>15</a:t>
            </a:r>
            <a:br>
              <a:rPr lang="en-US" dirty="0"/>
            </a:br>
            <a:r>
              <a:rPr lang="hu-HU" dirty="0" err="1"/>
              <a:t>Gruppe</a:t>
            </a:r>
            <a:r>
              <a:rPr lang="en-US" dirty="0"/>
              <a:t> #8 - </a:t>
            </a:r>
            <a:r>
              <a:rPr lang="hu-HU" dirty="0" err="1"/>
              <a:t>Dienstag</a:t>
            </a:r>
            <a:r>
              <a:rPr lang="en-US" dirty="0"/>
              <a:t> - 1</a:t>
            </a:r>
            <a:r>
              <a:rPr lang="hu-HU" dirty="0"/>
              <a:t>1</a:t>
            </a:r>
            <a:r>
              <a:rPr lang="en-US" dirty="0"/>
              <a:t>:</a:t>
            </a:r>
            <a:r>
              <a:rPr lang="hu-HU" dirty="0"/>
              <a:t>15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DA8AD-BA7F-D21C-5E2A-70931499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4953000"/>
          </a:xfrm>
        </p:spPr>
        <p:txBody>
          <a:bodyPr>
            <a:normAutofit fontScale="90000"/>
          </a:bodyPr>
          <a:lstStyle/>
          <a:p>
            <a:r>
              <a:rPr lang="hu-HU" sz="3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Montag</a:t>
            </a:r>
            <a:br>
              <a:rPr lang="hu-H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hu-H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hu-H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hu-H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de-DE" sz="20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Anatomie Vortrag</a:t>
            </a: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Zimmermann Hörsaal</a:t>
            </a: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12.30—13.30 von </a:t>
            </a:r>
            <a:r>
              <a:rPr lang="de-DE" sz="2200" noProof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dr.</a:t>
            </a: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László </a:t>
            </a:r>
            <a:r>
              <a:rPr lang="de-DE" sz="2200" noProof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Reinitz</a:t>
            </a:r>
            <a:br>
              <a:rPr lang="hu-HU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hu-HU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Anatomische Demonstration auf einem Pferd</a:t>
            </a: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 der Aula</a:t>
            </a:r>
            <a:b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14.30-15.00 von </a:t>
            </a:r>
            <a:r>
              <a:rPr lang="de-DE" sz="2200" noProof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dr.</a:t>
            </a:r>
            <a:r>
              <a:rPr lang="de-DE" sz="2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Mátyás </a:t>
            </a:r>
            <a:r>
              <a:rPr lang="de-DE" sz="2200" noProof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Kapiller</a:t>
            </a:r>
            <a:br>
              <a:rPr lang="de-DE" sz="4900" noProof="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83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20204</TotalTime>
  <Words>797</Words>
  <Application>Microsoft Office PowerPoint</Application>
  <PresentationFormat>Diavetítés a képernyőre (4:3 oldalarány)</PresentationFormat>
  <Paragraphs>123</Paragraphs>
  <Slides>16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Work Sans</vt:lpstr>
      <vt:lpstr>Retrospektív</vt:lpstr>
      <vt:lpstr>Bitkép</vt:lpstr>
      <vt:lpstr>PowerPoint-bemutató</vt:lpstr>
      <vt:lpstr>Öffnungszeiten:</vt:lpstr>
      <vt:lpstr>PowerPoint-bemutató</vt:lpstr>
      <vt:lpstr>PowerPoint-bemutató</vt:lpstr>
      <vt:lpstr>PowerPoint-bemutató</vt:lpstr>
      <vt:lpstr>PowerPoint-bemutató</vt:lpstr>
      <vt:lpstr>- Stufensprecher   - Kommunikation   - WhatsApp Gruppe</vt:lpstr>
      <vt:lpstr>Vorstellung der Bibliothek   Gebäude „D”,       </vt:lpstr>
      <vt:lpstr>Montag      Anatomie Vortrag   Zimmermann Hörsaal 12.30—13.30 von dr. László Reinitz    Anatomische Demonstration auf einem Pferd In der Aula 14.30-15.00 von dr. Mátyás Kapiller </vt:lpstr>
      <vt:lpstr>Labormantel für Anatomie und Chemie www.mediwears.hu/en/ www.samtex.hu/index.php/en/ www.mrmunkaruha.hu  Student Council: ate.hok@gmail.com          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Wilkommen an der Veterinärmedizinischen Fakultät!</dc:title>
  <dc:creator>bgerics</dc:creator>
  <cp:lastModifiedBy>Kovács Dóra</cp:lastModifiedBy>
  <cp:revision>983</cp:revision>
  <cp:lastPrinted>2024-09-03T06:40:56Z</cp:lastPrinted>
  <dcterms:created xsi:type="dcterms:W3CDTF">2007-08-29T05:40:38Z</dcterms:created>
  <dcterms:modified xsi:type="dcterms:W3CDTF">2025-09-05T11:02:30Z</dcterms:modified>
</cp:coreProperties>
</file>