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15" r:id="rId2"/>
  </p:sldMasterIdLst>
  <p:notesMasterIdLst>
    <p:notesMasterId r:id="rId27"/>
  </p:notesMasterIdLst>
  <p:sldIdLst>
    <p:sldId id="312" r:id="rId3"/>
    <p:sldId id="261" r:id="rId4"/>
    <p:sldId id="415" r:id="rId5"/>
    <p:sldId id="418" r:id="rId6"/>
    <p:sldId id="419" r:id="rId7"/>
    <p:sldId id="425" r:id="rId8"/>
    <p:sldId id="417" r:id="rId9"/>
    <p:sldId id="421" r:id="rId10"/>
    <p:sldId id="422" r:id="rId11"/>
    <p:sldId id="423" r:id="rId12"/>
    <p:sldId id="424" r:id="rId13"/>
    <p:sldId id="427" r:id="rId14"/>
    <p:sldId id="428" r:id="rId15"/>
    <p:sldId id="430" r:id="rId16"/>
    <p:sldId id="431" r:id="rId17"/>
    <p:sldId id="432" r:id="rId18"/>
    <p:sldId id="433" r:id="rId19"/>
    <p:sldId id="434" r:id="rId20"/>
    <p:sldId id="439" r:id="rId21"/>
    <p:sldId id="435" r:id="rId22"/>
    <p:sldId id="436" r:id="rId23"/>
    <p:sldId id="437" r:id="rId24"/>
    <p:sldId id="438" r:id="rId25"/>
    <p:sldId id="313" r:id="rId26"/>
  </p:sldIdLst>
  <p:sldSz cx="9144000" cy="6858000" type="screen4x3"/>
  <p:notesSz cx="6858000" cy="9144000"/>
  <p:custDataLst>
    <p:tags r:id="rId28"/>
  </p:custDataLst>
  <p:defaultTextStyle>
    <a:defPPr>
      <a:defRPr lang="hu-H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2E"/>
    <a:srgbClr val="727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3" autoAdjust="0"/>
  </p:normalViewPr>
  <p:slideViewPr>
    <p:cSldViewPr snapToObjects="1">
      <p:cViewPr varScale="1">
        <p:scale>
          <a:sx n="85" d="100"/>
          <a:sy n="85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88226D-B1A6-4216-9A9D-27AE58ADEC6F}" type="datetimeFigureOut">
              <a:rPr lang="hu-HU"/>
              <a:pPr>
                <a:defRPr/>
              </a:pPr>
              <a:t>2022. 12. 12.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BBB2A1-7C72-4CF2-8902-773833A6CE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17418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1F1269-C437-4251-976A-5C37DC06C21A}" type="slidenum">
              <a:rPr lang="hu-HU" altLang="hu-H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hu-HU" altLang="hu-H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10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3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7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12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1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13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9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14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4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15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36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16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76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17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10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18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49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19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2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2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30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20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89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21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24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22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33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23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92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2AB7EC2-FAED-424E-A4B1-1CAE9D74024B}" type="slidenum">
              <a:rPr lang="hu-HU" altLang="hu-HU" sz="1200">
                <a:latin typeface="Calibri" panose="020F0502020204030204" pitchFamily="34" charset="0"/>
              </a:rPr>
              <a:pPr algn="r" eaLnBrk="1" hangingPunct="1"/>
              <a:t>24</a:t>
            </a:fld>
            <a:endParaRPr lang="hu-HU" altLang="hu-H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1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F2063E-94DB-4746-8DA8-A28A61DD2BD3}" type="slidenum">
              <a:rPr lang="hu-HU" altLang="hu-H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hu-HU" altLang="hu-H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6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4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5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9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6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1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7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7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8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2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Bembo-AH"/>
              <a:ea typeface="Bembo-AH"/>
              <a:cs typeface="Bembo-AH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ED9961-C411-4903-B92F-B1ED0DC3783F}" type="slidenum">
              <a:rPr lang="hu-HU" altLang="hu-HU" smtClean="0">
                <a:latin typeface="Calibri" panose="020F0502020204030204" pitchFamily="34" charset="0"/>
              </a:rPr>
              <a:pPr/>
              <a:t>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6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788" y="2858615"/>
            <a:ext cx="6151411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788" y="4484160"/>
            <a:ext cx="5465612" cy="13101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788" y="5991225"/>
            <a:ext cx="2133600" cy="365125"/>
          </a:xfrm>
        </p:spPr>
        <p:txBody>
          <a:bodyPr/>
          <a:lstStyle/>
          <a:p>
            <a:pPr>
              <a:defRPr/>
            </a:pPr>
            <a:fld id="{3012467D-9008-4579-9057-CEEBEBEFB124}" type="datetime1">
              <a:rPr lang="hu-HU" smtClean="0"/>
              <a:pPr>
                <a:defRPr/>
              </a:pPr>
              <a:t>2022. 12. 12.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65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F4FF3-1E5B-497E-9651-BE70F9A86E80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2022. 12. 12.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7063-4632-4F5A-A248-6A90250BC416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3549198"/>
            <a:ext cx="770981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063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29B8C-88B6-4996-BB29-229B942037F3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2022. 12. 12.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28C66-9F30-453B-A4C6-6430DA011EF7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 anchor="t" anchorCtr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2" y="2168640"/>
            <a:ext cx="7709816" cy="39575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144FC-5456-4D63-904E-F8C2CA166CF8}" type="datetime1">
              <a:rPr lang="hu-HU" smtClean="0"/>
              <a:pPr>
                <a:defRPr/>
              </a:pPr>
              <a:t>2022. 12. 12.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403CA-1F3F-4046-8315-79EFBE296849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3548" y="95040"/>
            <a:ext cx="5650338" cy="414720"/>
          </a:xfrm>
        </p:spPr>
        <p:txBody>
          <a:bodyPr wrap="none" lIns="0" tIns="0" rIns="0" bIns="0" anchor="b" anchorCtr="0">
            <a:normAutofit/>
          </a:bodyPr>
          <a:lstStyle>
            <a:lvl1pPr marL="0" indent="0" algn="r"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44049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pPr>
              <a:defRPr/>
            </a:pPr>
            <a:fld id="{1935B4D1-D7D2-4A70-9D00-97A56FEBD3BA}" type="datetime1">
              <a:rPr lang="hu-HU" smtClean="0"/>
              <a:pPr>
                <a:defRPr/>
              </a:pPr>
              <a:t>2022. 12. 12.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pPr>
              <a:defRPr/>
            </a:pPr>
            <a:fld id="{FF55D496-49EB-4342-BF62-41C5E0AAA35B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4341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E2236-CFEF-4F4D-9C38-9F31AA5A08BF}" type="datetime1">
              <a:rPr lang="hu-HU" smtClean="0"/>
              <a:pPr>
                <a:defRPr/>
              </a:pPr>
              <a:t>2022. 12. 12.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FA21A-3754-4153-8147-E147B6317611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364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3549198"/>
            <a:ext cx="770981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007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6753-7FEF-4B54-9B08-8344DF8A9047}" type="datetime1">
              <a:rPr lang="hu-HU"/>
              <a:pPr>
                <a:defRPr/>
              </a:pPr>
              <a:t>2022. 12. 12.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Szent István Egyetem Állatorvos-tudományi Kar, 1078 Budapest, István u. 2. Tel.: 06-1-478-4100. Fax: 06-1-478-4101. E-mail: info@aotk.szie.hu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E2A4-B5DB-4581-AC8C-C1A9AE75E5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078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788" y="2858615"/>
            <a:ext cx="6151411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788" y="4484160"/>
            <a:ext cx="5465612" cy="13101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788" y="5991225"/>
            <a:ext cx="2133600" cy="365125"/>
          </a:xfrm>
        </p:spPr>
        <p:txBody>
          <a:bodyPr/>
          <a:lstStyle/>
          <a:p>
            <a:pPr>
              <a:defRPr/>
            </a:pPr>
            <a:fld id="{7FED284C-3556-4D81-AE12-43A08EE2D391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2022. 12. 12.</a:t>
            </a:fld>
            <a:endParaRPr 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 anchor="t" anchorCtr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2" y="2168640"/>
            <a:ext cx="7709816" cy="39575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47691-81CA-4D31-9B74-899447EF635D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2022. 12. 12.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98477-CAE8-4A17-A51F-32C791643554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3548" y="95040"/>
            <a:ext cx="5650338" cy="414720"/>
          </a:xfrm>
        </p:spPr>
        <p:txBody>
          <a:bodyPr wrap="none" lIns="0" tIns="0" rIns="0" bIns="0" anchor="b" anchorCtr="0">
            <a:normAutofit/>
          </a:bodyPr>
          <a:lstStyle>
            <a:lvl1pPr marL="0" indent="0" algn="r"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326405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pPr>
              <a:defRPr/>
            </a:pPr>
            <a:fld id="{54D42CCE-D242-4BB6-81DD-FA8BE59D1531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2022. 12. 12.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pPr>
              <a:defRPr/>
            </a:pPr>
            <a:fld id="{0150E3A5-CBF6-4ACE-8243-0B54B8C1AFBC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7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92" y="2306880"/>
            <a:ext cx="7709816" cy="38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0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A144FC-5456-4D63-904E-F8C2CA166CF8}" type="datetime1">
              <a:rPr lang="hu-HU" smtClean="0"/>
              <a:pPr>
                <a:defRPr/>
              </a:pPr>
              <a:t>2022. 12. 12.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33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B403CA-1F3F-4046-8315-79EFBE296849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34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92" y="2306880"/>
            <a:ext cx="7709816" cy="38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0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B47691-81CA-4D31-9B74-899447EF635D}" type="datetime1">
              <a:rPr lang="hu-HU" smtClean="0">
                <a:solidFill>
                  <a:srgbClr val="083661"/>
                </a:solidFill>
              </a:rPr>
              <a:pPr>
                <a:defRPr/>
              </a:pPr>
              <a:t>2022. 12. 12.</a:t>
            </a:fld>
            <a:endParaRPr lang="hu-HU">
              <a:solidFill>
                <a:srgbClr val="08366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33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398477-CAE8-4A17-A51F-32C791643554}" type="slidenum">
              <a:rPr lang="hu-HU" altLang="hu-HU" smtClean="0">
                <a:solidFill>
                  <a:srgbClr val="083661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83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vr.10122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mages.webofknowledge.com/images/help/WOS/A_abrvjt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vets.2019.0015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mages.webofknowledge.com/images/help/WOS/A_abrvj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67/uzh-14675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ikadi.katalin@aotk.szie.h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ibrary.univet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onyvtar.univet.hu/?page_id=9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2.univet.hu/sc1/static/it/vpn_reg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hu/egyetem/allatorvosok-lapja/utmutato-a-szerzok-szamar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endeley.com/" TargetMode="External"/><Relationship Id="rId4" Type="http://schemas.openxmlformats.org/officeDocument/2006/relationships/hyperlink" Target="https://www.zoter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3851920" y="4975237"/>
            <a:ext cx="2088231" cy="541995"/>
          </a:xfrm>
        </p:spPr>
        <p:txBody>
          <a:bodyPr/>
          <a:lstStyle/>
          <a:p>
            <a:pPr algn="l">
              <a:defRPr/>
            </a:pPr>
            <a:r>
              <a:rPr lang="hu-HU" altLang="hu-HU" sz="25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2021. tavasz</a:t>
            </a:r>
          </a:p>
        </p:txBody>
      </p:sp>
      <p:sp>
        <p:nvSpPr>
          <p:cNvPr id="3079" name="Dia számának helye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95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57" indent="-285293">
              <a:spcBef>
                <a:spcPct val="20000"/>
              </a:spcBef>
              <a:buFont typeface="Arial" panose="020B0604020202020204" pitchFamily="34" charset="0"/>
              <a:buChar char="–"/>
              <a:defRPr sz="2796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65" indent="-228234">
              <a:spcBef>
                <a:spcPct val="20000"/>
              </a:spcBef>
              <a:buFont typeface="Arial" panose="020B0604020202020204" pitchFamily="34" charset="0"/>
              <a:buChar char="•"/>
              <a:defRPr sz="2396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32" indent="-228234">
              <a:spcBef>
                <a:spcPct val="20000"/>
              </a:spcBef>
              <a:buFont typeface="Arial" panose="020B0604020202020204" pitchFamily="34" charset="0"/>
              <a:buChar char="–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096" indent="-228234">
              <a:spcBef>
                <a:spcPct val="20000"/>
              </a:spcBef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63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1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496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62" indent="-228234" defTabSz="45646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CCFDA4A-F6B2-4066-B81A-7870CADCB46D}" type="slidenum">
              <a:rPr lang="hu-HU" altLang="hu-HU" sz="1198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hu-HU" altLang="hu-HU" sz="1198">
              <a:solidFill>
                <a:srgbClr val="898989"/>
              </a:solidFill>
            </a:endParaRPr>
          </a:p>
        </p:txBody>
      </p:sp>
      <p:sp>
        <p:nvSpPr>
          <p:cNvPr id="8" name="Élőláb helye 1"/>
          <p:cNvSpPr>
            <a:spLocks noGrp="1"/>
          </p:cNvSpPr>
          <p:nvPr/>
        </p:nvSpPr>
        <p:spPr>
          <a:xfrm>
            <a:off x="3411303" y="5803982"/>
            <a:ext cx="3605449" cy="926007"/>
          </a:xfrm>
          <a:prstGeom prst="rect">
            <a:avLst/>
          </a:prstGeom>
        </p:spPr>
        <p:txBody>
          <a:bodyPr vert="horz" wrap="square" lIns="91583" tIns="45792" rIns="91583" bIns="45792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202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Állatorvostudományi</a:t>
            </a:r>
            <a:r>
              <a:rPr lang="hu-HU" sz="1202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Egyetem</a:t>
            </a:r>
            <a:endParaRPr lang="hu-HU" sz="1202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1202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1202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 </a:t>
            </a:r>
            <a:endParaRPr lang="hu-HU" sz="1202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1202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1078 Budapest, István u. 2.  Tel.: 06-1-478-4228. </a:t>
            </a:r>
            <a:endParaRPr lang="hu-HU" sz="1202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1202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Fax: 06-1-478-4227. E-mail:  </a:t>
            </a:r>
            <a:r>
              <a:rPr lang="hu-HU" sz="1202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library</a:t>
            </a:r>
            <a:r>
              <a:rPr lang="hu-HU" sz="1202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1202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endParaRPr lang="hu-HU" sz="1202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3109874"/>
            <a:ext cx="9054491" cy="16665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hu-HU" sz="53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Hivatkozási</a:t>
            </a:r>
            <a:r>
              <a:rPr lang="en-US" altLang="hu-HU" sz="53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53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útmutató</a:t>
            </a:r>
            <a:br>
              <a:rPr lang="en-US" altLang="hu-HU" sz="53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</a:br>
            <a:r>
              <a:rPr lang="en-US" altLang="hu-HU" sz="53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diploma- </a:t>
            </a:r>
            <a:r>
              <a:rPr lang="en-US" altLang="hu-HU" sz="53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és</a:t>
            </a:r>
            <a:r>
              <a:rPr lang="en-US" altLang="hu-HU" sz="53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TDK-</a:t>
            </a:r>
            <a:r>
              <a:rPr lang="en-US" altLang="hu-HU" sz="53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dolgozatokhoz</a:t>
            </a:r>
            <a:endParaRPr lang="hu-HU" altLang="hu-HU" sz="53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066800" y="1371600"/>
            <a:ext cx="7772400" cy="54864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szövegbeli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stílusában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szögletes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zárójelben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szereplő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[1].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1-től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egyesével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növekszik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újabb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újabb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szakirodalmakat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hivatkozik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irodalomjegyzékben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szakirodalmak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számokkal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sorszámozottak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sorrendjében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vannak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felsorolva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szakirodalomra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többször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hivatkozni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újabb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számot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legelső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előfordulás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számával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hivatkozni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Pl.: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Blablabla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[9]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Blablabla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[1]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szöveghelyen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meghivatkozható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Ilyenkor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zárójelben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emelkedő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számsorrendben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felsorolni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szakirodalmak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sorszámait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Pl.: [1, 3, 4]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hu-HU" sz="24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01793-0661-47BE-ACE5-878CEDD86456}"/>
              </a:ext>
            </a:extLst>
          </p:cNvPr>
          <p:cNvSpPr txBox="1">
            <a:spLocks/>
          </p:cNvSpPr>
          <p:nvPr/>
        </p:nvSpPr>
        <p:spPr>
          <a:xfrm>
            <a:off x="179512" y="533400"/>
            <a:ext cx="865968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hivatkozások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formázása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–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szövegbeli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</a:t>
            </a:r>
            <a:endParaRPr lang="hu-HU" alt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066800" y="1772816"/>
            <a:ext cx="7772400" cy="5085184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bibliográfiai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alábbi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adatcsoportok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adatait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felsorolni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</a:t>
            </a:r>
            <a:r>
              <a:rPr lang="en-US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/k, </a:t>
            </a:r>
            <a:r>
              <a:rPr lang="en-US" sz="2400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r>
              <a:rPr lang="en-US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megjelenési</a:t>
            </a:r>
            <a:r>
              <a:rPr lang="en-US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endParaRPr lang="en-US" sz="2400" b="1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megjelenési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hivatkozott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dokumentumtípusától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függően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adattípusokat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tartalmaznak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01793-0661-47BE-ACE5-878CEDD86456}"/>
              </a:ext>
            </a:extLst>
          </p:cNvPr>
          <p:cNvSpPr txBox="1">
            <a:spLocks/>
          </p:cNvSpPr>
          <p:nvPr/>
        </p:nvSpPr>
        <p:spPr>
          <a:xfrm>
            <a:off x="0" y="620688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hivatkozások</a:t>
            </a: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formázása</a:t>
            </a: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–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</a:t>
            </a:r>
            <a:endParaRPr lang="hu-HU" altLang="hu-HU" sz="31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6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827584" y="1371600"/>
            <a:ext cx="8011616" cy="54864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szerzőket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látható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sorrendben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felsorolni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szerzőig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illető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szerzőjét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sorolni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rövidítés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használható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szerzői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nevek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magyar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sorrendűek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: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vezetéknév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van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elöl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 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utónevek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kereszt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-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középső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nevek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helyett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kezdőbetűjüket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használjuk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(initial),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rövidítést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jelző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pont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nélkül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Több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utónév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esetén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kezdőbetűk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közötti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szóköz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elhagyható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egyes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szerzői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neveket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vessző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választja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el.</a:t>
            </a:r>
          </a:p>
          <a:p>
            <a:pPr algn="just" eaLnBrk="1" hangingPunct="1">
              <a:defRPr/>
            </a:pPr>
            <a:endParaRPr lang="en-US" sz="11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utolsó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szerzői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név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vagy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et al.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után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megjelenés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évszáma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következik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kerek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zárójelben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01793-0661-47BE-ACE5-878CEDD86456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adatcsoportjai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: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szerző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/k</a:t>
            </a:r>
            <a:endParaRPr lang="hu-HU" alt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8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066800" y="1772816"/>
            <a:ext cx="7772400" cy="508518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megjelenés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évszáma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után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címet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– ha van(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) –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alcíme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)t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beírni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egyes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címek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után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kettőspont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szóköz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következik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vagy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szakirodalom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által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használt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írásjel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pl. – .</a:t>
            </a:r>
          </a:p>
          <a:p>
            <a:pPr algn="just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utolsó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címet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pont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szóköz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választja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el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megjelenési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adatoktól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hu-HU" sz="24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01793-0661-47BE-ACE5-878CEDD86456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adatcsoportjai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: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cím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/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ek</a:t>
            </a:r>
            <a:endParaRPr lang="hu-HU" alt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0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299648" cy="494116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megjelenés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évszáma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utolsó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szerzői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név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vagy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et al.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után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következik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kerek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zárójelben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Azokat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közleményeket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amelyek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befoglaló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részdokumentumai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folyóratcikket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könyvrészletet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konferencia-közleményt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leírni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részdokumentum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szerzői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után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befoglaló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szerkesztői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van)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következnek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azután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befoglaló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megjelenési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adatai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kivéve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megjelenés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évét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végül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részdokumentum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oldalszáma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egyedi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azonosítója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01793-0661-47BE-ACE5-878CEDD86456}"/>
              </a:ext>
            </a:extLst>
          </p:cNvPr>
          <p:cNvSpPr txBox="1">
            <a:spLocks/>
          </p:cNvSpPr>
          <p:nvPr/>
        </p:nvSpPr>
        <p:spPr>
          <a:xfrm>
            <a:off x="1187624" y="885379"/>
            <a:ext cx="795637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</a:t>
            </a: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adatcsoportjai</a:t>
            </a: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: </a:t>
            </a:r>
          </a:p>
          <a:p>
            <a:pPr fontAlgn="auto">
              <a:spcAft>
                <a:spcPts val="0"/>
              </a:spcAft>
            </a:pP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megjelenési</a:t>
            </a:r>
            <a:r>
              <a:rPr lang="en-US" altLang="hu-HU" sz="31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1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adatok</a:t>
            </a:r>
            <a:endParaRPr lang="hu-HU" altLang="hu-HU" sz="31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8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66192" y="1431976"/>
            <a:ext cx="8011616" cy="466131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1. Van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szerzője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sz="10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Stanchi NO, Martino PE (2005) Microbiología veterinaria. Inter-Médica, Buenos Aires</a:t>
            </a:r>
          </a:p>
          <a:p>
            <a:pPr algn="just" eaLnBrk="1" hangingPunct="1">
              <a:defRPr/>
            </a:pP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Nincs szerzője, sem szerkesztője</a:t>
            </a:r>
          </a:p>
          <a:p>
            <a:pPr algn="just" eaLnBrk="1" hangingPunct="1">
              <a:defRPr/>
            </a:pP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(2003) Compendium of pharmacy student/resident pharmacy practice/pharmacy education research projects in the year 2001. Canadian Society of Hospital Pharmacists, Ottawa, ON</a:t>
            </a: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Könyv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6BF471-C044-4825-B063-29E43F988E83}"/>
              </a:ext>
            </a:extLst>
          </p:cNvPr>
          <p:cNvCxnSpPr>
            <a:cxnSpLocks/>
          </p:cNvCxnSpPr>
          <p:nvPr/>
        </p:nvCxnSpPr>
        <p:spPr>
          <a:xfrm flipH="1">
            <a:off x="1152662" y="1809586"/>
            <a:ext cx="377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D3030A-A945-4C88-9568-4F864F312752}"/>
              </a:ext>
            </a:extLst>
          </p:cNvPr>
          <p:cNvCxnSpPr>
            <a:cxnSpLocks/>
          </p:cNvCxnSpPr>
          <p:nvPr/>
        </p:nvCxnSpPr>
        <p:spPr>
          <a:xfrm flipH="1">
            <a:off x="3419872" y="1809586"/>
            <a:ext cx="150283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AA12FB-23C1-43F4-AC5B-C23975F1DC01}"/>
              </a:ext>
            </a:extLst>
          </p:cNvPr>
          <p:cNvSpPr txBox="1"/>
          <p:nvPr/>
        </p:nvSpPr>
        <p:spPr>
          <a:xfrm>
            <a:off x="4953000" y="1547603"/>
            <a:ext cx="113116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szerzők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E954B-EB53-48AB-B2C8-01510246E8D4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4482942" y="2407397"/>
            <a:ext cx="1048998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EBBFE5-25E9-4F35-9A7A-4159A2E6DC01}"/>
              </a:ext>
            </a:extLst>
          </p:cNvPr>
          <p:cNvSpPr txBox="1"/>
          <p:nvPr/>
        </p:nvSpPr>
        <p:spPr>
          <a:xfrm>
            <a:off x="5531940" y="2499195"/>
            <a:ext cx="147806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66E334-D195-424E-B0C4-2978299680AD}"/>
              </a:ext>
            </a:extLst>
          </p:cNvPr>
          <p:cNvCxnSpPr>
            <a:cxnSpLocks/>
          </p:cNvCxnSpPr>
          <p:nvPr/>
        </p:nvCxnSpPr>
        <p:spPr>
          <a:xfrm flipH="1">
            <a:off x="6610908" y="1778115"/>
            <a:ext cx="360040" cy="391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D2394C-1D94-4BC6-AF0F-57EAAD0CDBEC}"/>
              </a:ext>
            </a:extLst>
          </p:cNvPr>
          <p:cNvSpPr txBox="1"/>
          <p:nvPr/>
        </p:nvSpPr>
        <p:spPr>
          <a:xfrm>
            <a:off x="6970948" y="1348562"/>
            <a:ext cx="80142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C8BEA-7AF5-4121-B432-E2AD5F5D2418}"/>
              </a:ext>
            </a:extLst>
          </p:cNvPr>
          <p:cNvCxnSpPr>
            <a:cxnSpLocks/>
          </p:cNvCxnSpPr>
          <p:nvPr/>
        </p:nvCxnSpPr>
        <p:spPr>
          <a:xfrm flipV="1">
            <a:off x="1066800" y="2729707"/>
            <a:ext cx="569869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AC9944-ECA6-43FE-8825-CE699349D817}"/>
              </a:ext>
            </a:extLst>
          </p:cNvPr>
          <p:cNvCxnSpPr>
            <a:cxnSpLocks/>
          </p:cNvCxnSpPr>
          <p:nvPr/>
        </p:nvCxnSpPr>
        <p:spPr>
          <a:xfrm flipH="1" flipV="1">
            <a:off x="3266213" y="2729707"/>
            <a:ext cx="656737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5CCB944-6004-4D57-8283-CCDC23F1F1DC}"/>
              </a:ext>
            </a:extLst>
          </p:cNvPr>
          <p:cNvSpPr txBox="1"/>
          <p:nvPr/>
        </p:nvSpPr>
        <p:spPr>
          <a:xfrm>
            <a:off x="241466" y="3052017"/>
            <a:ext cx="104899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2C78A9-8515-43B1-B8EF-67AEF14E2BAC}"/>
              </a:ext>
            </a:extLst>
          </p:cNvPr>
          <p:cNvSpPr txBox="1"/>
          <p:nvPr/>
        </p:nvSpPr>
        <p:spPr>
          <a:xfrm>
            <a:off x="3917340" y="3021876"/>
            <a:ext cx="1734780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068A650-1008-4276-B372-18D938D421E8}"/>
              </a:ext>
            </a:extLst>
          </p:cNvPr>
          <p:cNvCxnSpPr>
            <a:cxnSpLocks/>
          </p:cNvCxnSpPr>
          <p:nvPr/>
        </p:nvCxnSpPr>
        <p:spPr>
          <a:xfrm flipH="1">
            <a:off x="4391980" y="4488462"/>
            <a:ext cx="859427" cy="299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75DF39-7EC7-4B42-9D53-097497E3AAE1}"/>
              </a:ext>
            </a:extLst>
          </p:cNvPr>
          <p:cNvSpPr txBox="1"/>
          <p:nvPr/>
        </p:nvSpPr>
        <p:spPr>
          <a:xfrm>
            <a:off x="5251407" y="4027438"/>
            <a:ext cx="80142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384710-5E75-44D7-A531-AFE604100FF3}"/>
              </a:ext>
            </a:extLst>
          </p:cNvPr>
          <p:cNvSpPr txBox="1"/>
          <p:nvPr/>
        </p:nvSpPr>
        <p:spPr>
          <a:xfrm>
            <a:off x="1916306" y="4131317"/>
            <a:ext cx="147806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824FE4F-C3F1-4795-A577-194C96570877}"/>
              </a:ext>
            </a:extLst>
          </p:cNvPr>
          <p:cNvCxnSpPr>
            <a:cxnSpLocks/>
          </p:cNvCxnSpPr>
          <p:nvPr/>
        </p:nvCxnSpPr>
        <p:spPr>
          <a:xfrm flipH="1">
            <a:off x="1351734" y="4492619"/>
            <a:ext cx="564572" cy="295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09C6BEE-3613-4164-A0B5-3037FBAE3867}"/>
              </a:ext>
            </a:extLst>
          </p:cNvPr>
          <p:cNvCxnSpPr>
            <a:cxnSpLocks/>
          </p:cNvCxnSpPr>
          <p:nvPr/>
        </p:nvCxnSpPr>
        <p:spPr>
          <a:xfrm flipV="1">
            <a:off x="781865" y="5674879"/>
            <a:ext cx="569869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9902262-7530-4793-B5A2-3A13BC8CABDF}"/>
              </a:ext>
            </a:extLst>
          </p:cNvPr>
          <p:cNvSpPr txBox="1"/>
          <p:nvPr/>
        </p:nvSpPr>
        <p:spPr>
          <a:xfrm>
            <a:off x="312944" y="5976459"/>
            <a:ext cx="104899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</p:cNvCxnSpPr>
          <p:nvPr/>
        </p:nvCxnSpPr>
        <p:spPr>
          <a:xfrm flipH="1" flipV="1">
            <a:off x="6681637" y="5674879"/>
            <a:ext cx="656737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F182CB-9F69-4426-928A-0FA6A282A2C6}"/>
              </a:ext>
            </a:extLst>
          </p:cNvPr>
          <p:cNvSpPr txBox="1"/>
          <p:nvPr/>
        </p:nvSpPr>
        <p:spPr>
          <a:xfrm>
            <a:off x="7338374" y="5976459"/>
            <a:ext cx="1734780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66192" y="1431976"/>
            <a:ext cx="8011616" cy="466131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1.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Szerkesztője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van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Harvey CE, Newton CD, Schwartz A (eds) (1990) Small animal surgery. J. B. Lippincott, Philadelphia PA</a:t>
            </a: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Csak online kiadása van</a:t>
            </a:r>
          </a:p>
          <a:p>
            <a:pPr algn="just" eaLnBrk="1" hangingPunct="1">
              <a:defRPr/>
            </a:pPr>
            <a:endParaRPr lang="it-IT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Robbins L (2011) Distillation Control, Optimization, and Tuning: Fundamentals and Strategies : Fundamentals and Strategies. Taylor &amp; Francis. https://library.oapen.org/handle/20.500.12657/40115  </a:t>
            </a: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Könyv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6BF471-C044-4825-B063-29E43F988E83}"/>
              </a:ext>
            </a:extLst>
          </p:cNvPr>
          <p:cNvCxnSpPr>
            <a:cxnSpLocks/>
          </p:cNvCxnSpPr>
          <p:nvPr/>
        </p:nvCxnSpPr>
        <p:spPr>
          <a:xfrm flipH="1">
            <a:off x="1152662" y="1809586"/>
            <a:ext cx="377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D3030A-A945-4C88-9568-4F864F312752}"/>
              </a:ext>
            </a:extLst>
          </p:cNvPr>
          <p:cNvCxnSpPr>
            <a:cxnSpLocks/>
          </p:cNvCxnSpPr>
          <p:nvPr/>
        </p:nvCxnSpPr>
        <p:spPr>
          <a:xfrm flipH="1">
            <a:off x="3419872" y="1809586"/>
            <a:ext cx="150283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AA12FB-23C1-43F4-AC5B-C23975F1DC01}"/>
              </a:ext>
            </a:extLst>
          </p:cNvPr>
          <p:cNvSpPr txBox="1"/>
          <p:nvPr/>
        </p:nvSpPr>
        <p:spPr>
          <a:xfrm>
            <a:off x="4953000" y="1547603"/>
            <a:ext cx="165790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szerkesztők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E954B-EB53-48AB-B2C8-01510246E8D4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2400138"/>
            <a:ext cx="288033" cy="621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EBBFE5-25E9-4F35-9A7A-4159A2E6DC01}"/>
              </a:ext>
            </a:extLst>
          </p:cNvPr>
          <p:cNvSpPr txBox="1"/>
          <p:nvPr/>
        </p:nvSpPr>
        <p:spPr>
          <a:xfrm>
            <a:off x="6700795" y="3033985"/>
            <a:ext cx="147806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66E334-D195-424E-B0C4-2978299680AD}"/>
              </a:ext>
            </a:extLst>
          </p:cNvPr>
          <p:cNvCxnSpPr>
            <a:cxnSpLocks/>
          </p:cNvCxnSpPr>
          <p:nvPr/>
        </p:nvCxnSpPr>
        <p:spPr>
          <a:xfrm>
            <a:off x="7774378" y="1834519"/>
            <a:ext cx="404483" cy="431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D2394C-1D94-4BC6-AF0F-57EAAD0CDBEC}"/>
              </a:ext>
            </a:extLst>
          </p:cNvPr>
          <p:cNvSpPr txBox="1"/>
          <p:nvPr/>
        </p:nvSpPr>
        <p:spPr>
          <a:xfrm>
            <a:off x="6970948" y="1348562"/>
            <a:ext cx="80142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C8BEA-7AF5-4121-B432-E2AD5F5D2418}"/>
              </a:ext>
            </a:extLst>
          </p:cNvPr>
          <p:cNvCxnSpPr>
            <a:cxnSpLocks/>
          </p:cNvCxnSpPr>
          <p:nvPr/>
        </p:nvCxnSpPr>
        <p:spPr>
          <a:xfrm flipV="1">
            <a:off x="2850003" y="2729707"/>
            <a:ext cx="569869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AC9944-ECA6-43FE-8825-CE699349D817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5487200" y="2729708"/>
            <a:ext cx="0" cy="250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5CCB944-6004-4D57-8283-CCDC23F1F1DC}"/>
              </a:ext>
            </a:extLst>
          </p:cNvPr>
          <p:cNvSpPr txBox="1"/>
          <p:nvPr/>
        </p:nvSpPr>
        <p:spPr>
          <a:xfrm>
            <a:off x="1758828" y="2890190"/>
            <a:ext cx="104899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2C78A9-8515-43B1-B8EF-67AEF14E2BAC}"/>
              </a:ext>
            </a:extLst>
          </p:cNvPr>
          <p:cNvSpPr txBox="1"/>
          <p:nvPr/>
        </p:nvSpPr>
        <p:spPr>
          <a:xfrm>
            <a:off x="4619810" y="2979816"/>
            <a:ext cx="1734780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75DF39-7EC7-4B42-9D53-097497E3AAE1}"/>
              </a:ext>
            </a:extLst>
          </p:cNvPr>
          <p:cNvSpPr txBox="1"/>
          <p:nvPr/>
        </p:nvSpPr>
        <p:spPr>
          <a:xfrm>
            <a:off x="7160884" y="3730260"/>
            <a:ext cx="1103183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Alcím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09C6BEE-3613-4164-A0B5-3037FBAE3867}"/>
              </a:ext>
            </a:extLst>
          </p:cNvPr>
          <p:cNvCxnSpPr>
            <a:cxnSpLocks/>
          </p:cNvCxnSpPr>
          <p:nvPr/>
        </p:nvCxnSpPr>
        <p:spPr>
          <a:xfrm flipV="1">
            <a:off x="781865" y="5426024"/>
            <a:ext cx="1269855" cy="571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9902262-7530-4793-B5A2-3A13BC8CABDF}"/>
              </a:ext>
            </a:extLst>
          </p:cNvPr>
          <p:cNvSpPr txBox="1"/>
          <p:nvPr/>
        </p:nvSpPr>
        <p:spPr>
          <a:xfrm>
            <a:off x="312944" y="5976459"/>
            <a:ext cx="104899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</p:cNvCxnSpPr>
          <p:nvPr/>
        </p:nvCxnSpPr>
        <p:spPr>
          <a:xfrm flipH="1" flipV="1">
            <a:off x="6681637" y="5674879"/>
            <a:ext cx="656737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F182CB-9F69-4426-928A-0FA6A282A2C6}"/>
              </a:ext>
            </a:extLst>
          </p:cNvPr>
          <p:cNvSpPr txBox="1"/>
          <p:nvPr/>
        </p:nvSpPr>
        <p:spPr>
          <a:xfrm>
            <a:off x="6101732" y="6007493"/>
            <a:ext cx="246224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(permalink)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AA6F82-0FA0-4F20-B4AC-8674B0B585F5}"/>
              </a:ext>
            </a:extLst>
          </p:cNvPr>
          <p:cNvCxnSpPr>
            <a:cxnSpLocks/>
          </p:cNvCxnSpPr>
          <p:nvPr/>
        </p:nvCxnSpPr>
        <p:spPr>
          <a:xfrm flipH="1">
            <a:off x="6012160" y="4191284"/>
            <a:ext cx="1224138" cy="615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1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66192" y="1431976"/>
            <a:ext cx="8011616" cy="4661319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Hornok S (2017) Dermacentor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marginatus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(Sulzer, 1776) (Figs. 111–113). In: Estrada-Peña A,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Mihalca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AD,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Petney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TN (eds) Ticks of Europe and North Africa: A Guide to Species Identification. Springer International Publishing, Cham, pp 281–285</a:t>
            </a: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befoglaló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adatait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In: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előzi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meg.</a:t>
            </a:r>
            <a:endParaRPr lang="it-IT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Könyvrészlet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6BF471-C044-4825-B063-29E43F988E83}"/>
              </a:ext>
            </a:extLst>
          </p:cNvPr>
          <p:cNvCxnSpPr>
            <a:cxnSpLocks/>
          </p:cNvCxnSpPr>
          <p:nvPr/>
        </p:nvCxnSpPr>
        <p:spPr>
          <a:xfrm flipH="1">
            <a:off x="1360391" y="1881419"/>
            <a:ext cx="1130666" cy="565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AA12FB-23C1-43F4-AC5B-C23975F1DC01}"/>
              </a:ext>
            </a:extLst>
          </p:cNvPr>
          <p:cNvSpPr txBox="1"/>
          <p:nvPr/>
        </p:nvSpPr>
        <p:spPr>
          <a:xfrm>
            <a:off x="2473422" y="1472693"/>
            <a:ext cx="233007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Fejezet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szerzője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E954B-EB53-48AB-B2C8-01510246E8D4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965396" y="1916489"/>
            <a:ext cx="559734" cy="1331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EBBFE5-25E9-4F35-9A7A-4159A2E6DC01}"/>
              </a:ext>
            </a:extLst>
          </p:cNvPr>
          <p:cNvSpPr txBox="1"/>
          <p:nvPr/>
        </p:nvSpPr>
        <p:spPr>
          <a:xfrm>
            <a:off x="125164" y="1455465"/>
            <a:ext cx="1680464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66E334-D195-424E-B0C4-2978299680AD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5165646" y="1809586"/>
            <a:ext cx="1224690" cy="590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D2394C-1D94-4BC6-AF0F-57EAAD0CDBEC}"/>
              </a:ext>
            </a:extLst>
          </p:cNvPr>
          <p:cNvSpPr txBox="1"/>
          <p:nvPr/>
        </p:nvSpPr>
        <p:spPr>
          <a:xfrm>
            <a:off x="5442298" y="1348562"/>
            <a:ext cx="1896075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Fejezet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C8BEA-7AF5-4121-B432-E2AD5F5D2418}"/>
              </a:ext>
            </a:extLst>
          </p:cNvPr>
          <p:cNvCxnSpPr>
            <a:cxnSpLocks/>
          </p:cNvCxnSpPr>
          <p:nvPr/>
        </p:nvCxnSpPr>
        <p:spPr>
          <a:xfrm flipV="1">
            <a:off x="2886952" y="3759134"/>
            <a:ext cx="569869" cy="322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AC9944-ECA6-43FE-8825-CE699349D817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6656939" y="3759134"/>
            <a:ext cx="867390" cy="364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5CCB944-6004-4D57-8283-CCDC23F1F1DC}"/>
              </a:ext>
            </a:extLst>
          </p:cNvPr>
          <p:cNvSpPr txBox="1"/>
          <p:nvPr/>
        </p:nvSpPr>
        <p:spPr>
          <a:xfrm>
            <a:off x="2265183" y="4111632"/>
            <a:ext cx="104899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2C78A9-8515-43B1-B8EF-67AEF14E2BAC}"/>
              </a:ext>
            </a:extLst>
          </p:cNvPr>
          <p:cNvSpPr txBox="1"/>
          <p:nvPr/>
        </p:nvSpPr>
        <p:spPr>
          <a:xfrm>
            <a:off x="5789549" y="4123920"/>
            <a:ext cx="1734780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</p:cNvCxnSpPr>
          <p:nvPr/>
        </p:nvCxnSpPr>
        <p:spPr>
          <a:xfrm flipH="1" flipV="1">
            <a:off x="1198761" y="4093550"/>
            <a:ext cx="532353" cy="539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F182CB-9F69-4426-928A-0FA6A282A2C6}"/>
              </a:ext>
            </a:extLst>
          </p:cNvPr>
          <p:cNvSpPr txBox="1"/>
          <p:nvPr/>
        </p:nvSpPr>
        <p:spPr>
          <a:xfrm>
            <a:off x="303874" y="4693771"/>
            <a:ext cx="4052102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Fejezet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kezdő-záró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oldalszáma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C3787-5402-4AD6-A90C-8C65480A5F11}"/>
              </a:ext>
            </a:extLst>
          </p:cNvPr>
          <p:cNvSpPr txBox="1"/>
          <p:nvPr/>
        </p:nvSpPr>
        <p:spPr>
          <a:xfrm>
            <a:off x="4656666" y="4727296"/>
            <a:ext cx="2455134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szerkesztői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B637BE-5EF7-48E9-BEE3-E6AE272102B4}"/>
              </a:ext>
            </a:extLst>
          </p:cNvPr>
          <p:cNvCxnSpPr>
            <a:cxnSpLocks/>
          </p:cNvCxnSpPr>
          <p:nvPr/>
        </p:nvCxnSpPr>
        <p:spPr>
          <a:xfrm flipH="1" flipV="1">
            <a:off x="4155280" y="3027150"/>
            <a:ext cx="532354" cy="171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2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66192" y="1431976"/>
            <a:ext cx="8011616" cy="5237384"/>
          </a:xfrm>
        </p:spPr>
        <p:txBody>
          <a:bodyPr>
            <a:noAutofit/>
          </a:bodyPr>
          <a:lstStyle/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Caloni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F,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Cortinovis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C,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Rivolta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M,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Alonge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S, Davanzo F (2013) Plant poisoning in domestic animals: epidemiological data from an Italian survey (2000-2011). Vet Rec 172(22) 580 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  <a:hlinkClick r:id="rId3"/>
              </a:rPr>
              <a:t>https://doi.org/10.1136/vr.101225</a:t>
            </a: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füzetszám használata folyamatos oldalszámozás esetén nem szükséges. Ekkor a kötetszám után kettőspont és a kezdő oldalszám jön, szóközök nélkül, pl. 142:469–480</a:t>
            </a:r>
          </a:p>
          <a:p>
            <a:pPr algn="just">
              <a:defRPr/>
            </a:pPr>
            <a:r>
              <a:rPr lang="it-IT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 azonosító esetében a teljes URL-t ki kell írni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Folyóiratcikk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6BF471-C044-4825-B063-29E43F988E83}"/>
              </a:ext>
            </a:extLst>
          </p:cNvPr>
          <p:cNvCxnSpPr>
            <a:cxnSpLocks/>
          </p:cNvCxnSpPr>
          <p:nvPr/>
        </p:nvCxnSpPr>
        <p:spPr>
          <a:xfrm flipH="1">
            <a:off x="1360391" y="1881419"/>
            <a:ext cx="1130666" cy="565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AA12FB-23C1-43F4-AC5B-C23975F1DC01}"/>
              </a:ext>
            </a:extLst>
          </p:cNvPr>
          <p:cNvSpPr txBox="1"/>
          <p:nvPr/>
        </p:nvSpPr>
        <p:spPr>
          <a:xfrm>
            <a:off x="2473422" y="1472693"/>
            <a:ext cx="233007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szerzői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E954B-EB53-48AB-B2C8-01510246E8D4}"/>
              </a:ext>
            </a:extLst>
          </p:cNvPr>
          <p:cNvCxnSpPr>
            <a:cxnSpLocks/>
          </p:cNvCxnSpPr>
          <p:nvPr/>
        </p:nvCxnSpPr>
        <p:spPr>
          <a:xfrm>
            <a:off x="367155" y="1948787"/>
            <a:ext cx="388421" cy="815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EBBFE5-25E9-4F35-9A7A-4159A2E6DC01}"/>
              </a:ext>
            </a:extLst>
          </p:cNvPr>
          <p:cNvSpPr txBox="1"/>
          <p:nvPr/>
        </p:nvSpPr>
        <p:spPr>
          <a:xfrm>
            <a:off x="125164" y="1455465"/>
            <a:ext cx="1680464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66E334-D195-424E-B0C4-2978299680AD}"/>
              </a:ext>
            </a:extLst>
          </p:cNvPr>
          <p:cNvCxnSpPr>
            <a:cxnSpLocks/>
          </p:cNvCxnSpPr>
          <p:nvPr/>
        </p:nvCxnSpPr>
        <p:spPr>
          <a:xfrm>
            <a:off x="6681734" y="1946570"/>
            <a:ext cx="1295439" cy="542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D2394C-1D94-4BC6-AF0F-57EAAD0CDBEC}"/>
              </a:ext>
            </a:extLst>
          </p:cNvPr>
          <p:cNvSpPr txBox="1"/>
          <p:nvPr/>
        </p:nvSpPr>
        <p:spPr>
          <a:xfrm>
            <a:off x="5814511" y="1487763"/>
            <a:ext cx="1896075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</p:cNvCxnSpPr>
          <p:nvPr/>
        </p:nvCxnSpPr>
        <p:spPr>
          <a:xfrm flipV="1">
            <a:off x="6066442" y="3367147"/>
            <a:ext cx="965807" cy="3181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F182CB-9F69-4426-928A-0FA6A282A2C6}"/>
              </a:ext>
            </a:extLst>
          </p:cNvPr>
          <p:cNvSpPr txBox="1"/>
          <p:nvPr/>
        </p:nvSpPr>
        <p:spPr>
          <a:xfrm>
            <a:off x="4803498" y="3681863"/>
            <a:ext cx="2752964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kötetszáma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C3787-5402-4AD6-A90C-8C65480A5F11}"/>
              </a:ext>
            </a:extLst>
          </p:cNvPr>
          <p:cNvSpPr txBox="1"/>
          <p:nvPr/>
        </p:nvSpPr>
        <p:spPr>
          <a:xfrm>
            <a:off x="1245968" y="3880467"/>
            <a:ext cx="3373239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rövidített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B637BE-5EF7-48E9-BEE3-E6AE272102B4}"/>
              </a:ext>
            </a:extLst>
          </p:cNvPr>
          <p:cNvCxnSpPr>
            <a:cxnSpLocks/>
          </p:cNvCxnSpPr>
          <p:nvPr/>
        </p:nvCxnSpPr>
        <p:spPr>
          <a:xfrm flipV="1">
            <a:off x="3508942" y="3353349"/>
            <a:ext cx="2070642" cy="527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EBD968-6EBB-4F9D-8540-98450114AEE9}"/>
              </a:ext>
            </a:extLst>
          </p:cNvPr>
          <p:cNvSpPr txBox="1"/>
          <p:nvPr/>
        </p:nvSpPr>
        <p:spPr>
          <a:xfrm>
            <a:off x="4190990" y="4768060"/>
            <a:ext cx="4468132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oldalszáma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egyoldalas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8D2111-4596-4629-AE2C-51C07258C2B9}"/>
              </a:ext>
            </a:extLst>
          </p:cNvPr>
          <p:cNvCxnSpPr>
            <a:cxnSpLocks/>
          </p:cNvCxnSpPr>
          <p:nvPr/>
        </p:nvCxnSpPr>
        <p:spPr>
          <a:xfrm flipH="1" flipV="1">
            <a:off x="7519107" y="3351987"/>
            <a:ext cx="260294" cy="825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1A20890-7FEA-43D0-9D3A-D1871F361808}"/>
              </a:ext>
            </a:extLst>
          </p:cNvPr>
          <p:cNvSpPr txBox="1"/>
          <p:nvPr/>
        </p:nvSpPr>
        <p:spPr>
          <a:xfrm>
            <a:off x="4999907" y="4242441"/>
            <a:ext cx="2985647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füzetszáma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153905-0825-428B-A5E8-F915443708E5}"/>
              </a:ext>
            </a:extLst>
          </p:cNvPr>
          <p:cNvCxnSpPr>
            <a:cxnSpLocks/>
          </p:cNvCxnSpPr>
          <p:nvPr/>
        </p:nvCxnSpPr>
        <p:spPr>
          <a:xfrm flipV="1">
            <a:off x="8051637" y="3367147"/>
            <a:ext cx="354874" cy="13886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0F7CAA8-1A63-48DB-8586-9AD02F030FA0}"/>
              </a:ext>
            </a:extLst>
          </p:cNvPr>
          <p:cNvSpPr txBox="1"/>
          <p:nvPr/>
        </p:nvSpPr>
        <p:spPr>
          <a:xfrm>
            <a:off x="367155" y="4614018"/>
            <a:ext cx="2985647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egyedi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azonosító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E818BD-BB6D-4F02-99D0-59CA056F8421}"/>
              </a:ext>
            </a:extLst>
          </p:cNvPr>
          <p:cNvCxnSpPr>
            <a:cxnSpLocks/>
          </p:cNvCxnSpPr>
          <p:nvPr/>
        </p:nvCxnSpPr>
        <p:spPr>
          <a:xfrm flipV="1">
            <a:off x="975674" y="3637286"/>
            <a:ext cx="215993" cy="1001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4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24374" y="1415411"/>
            <a:ext cx="8011616" cy="5426024"/>
          </a:xfrm>
        </p:spPr>
        <p:txBody>
          <a:bodyPr>
            <a:noAutofit/>
          </a:bodyPr>
          <a:lstStyle/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Maynou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G, Chester-Jones H, Bach A, Bach A,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Terré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(2019) Feeding Pasteurized Waste Milk to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Preweaned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Dairy Calves Changes Fecal and Upper Respiratory Tract Microbiota. Front Vet Sci 6: 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https://doi.org/10.3389/fvets.2019.00159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it-IT" sz="24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Kötetszáma van, füzetszám és  oldalszám nincs. Ha a cikkazonosító DOI, a teljes URL-t ki kell írni. Ha van más egyedi cikkazonosító, azt kell használni, ilyenkor a DOI nem kötelező. Ha csak URL-je van, ami nem permalink, a letöltés dátumát is meg kell adni: Access 01 April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E-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folyóiratcikk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6BF471-C044-4825-B063-29E43F988E83}"/>
              </a:ext>
            </a:extLst>
          </p:cNvPr>
          <p:cNvCxnSpPr>
            <a:cxnSpLocks/>
          </p:cNvCxnSpPr>
          <p:nvPr/>
        </p:nvCxnSpPr>
        <p:spPr>
          <a:xfrm flipH="1">
            <a:off x="1957949" y="1743624"/>
            <a:ext cx="831920" cy="205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AA12FB-23C1-43F4-AC5B-C23975F1DC01}"/>
              </a:ext>
            </a:extLst>
          </p:cNvPr>
          <p:cNvSpPr txBox="1"/>
          <p:nvPr/>
        </p:nvSpPr>
        <p:spPr>
          <a:xfrm>
            <a:off x="2783353" y="1312160"/>
            <a:ext cx="233007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szerzői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E954B-EB53-48AB-B2C8-01510246E8D4}"/>
              </a:ext>
            </a:extLst>
          </p:cNvPr>
          <p:cNvCxnSpPr>
            <a:cxnSpLocks/>
          </p:cNvCxnSpPr>
          <p:nvPr/>
        </p:nvCxnSpPr>
        <p:spPr>
          <a:xfrm>
            <a:off x="367155" y="1798128"/>
            <a:ext cx="240855" cy="648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EBBFE5-25E9-4F35-9A7A-4159A2E6DC01}"/>
              </a:ext>
            </a:extLst>
          </p:cNvPr>
          <p:cNvSpPr txBox="1"/>
          <p:nvPr/>
        </p:nvSpPr>
        <p:spPr>
          <a:xfrm>
            <a:off x="125164" y="1337104"/>
            <a:ext cx="1680464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66E334-D195-424E-B0C4-2978299680A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718377" y="1738345"/>
            <a:ext cx="964749" cy="121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D2394C-1D94-4BC6-AF0F-57EAAD0CDBEC}"/>
              </a:ext>
            </a:extLst>
          </p:cNvPr>
          <p:cNvSpPr txBox="1"/>
          <p:nvPr/>
        </p:nvSpPr>
        <p:spPr>
          <a:xfrm>
            <a:off x="5770339" y="1277321"/>
            <a:ext cx="1896075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</p:cNvCxnSpPr>
          <p:nvPr/>
        </p:nvCxnSpPr>
        <p:spPr>
          <a:xfrm flipH="1" flipV="1">
            <a:off x="1563215" y="3283246"/>
            <a:ext cx="1226654" cy="431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F182CB-9F69-4426-928A-0FA6A282A2C6}"/>
              </a:ext>
            </a:extLst>
          </p:cNvPr>
          <p:cNvSpPr txBox="1"/>
          <p:nvPr/>
        </p:nvSpPr>
        <p:spPr>
          <a:xfrm>
            <a:off x="1442812" y="3715027"/>
            <a:ext cx="2752964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kötetszáma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C3787-5402-4AD6-A90C-8C65480A5F11}"/>
              </a:ext>
            </a:extLst>
          </p:cNvPr>
          <p:cNvSpPr txBox="1"/>
          <p:nvPr/>
        </p:nvSpPr>
        <p:spPr>
          <a:xfrm>
            <a:off x="5588704" y="3469777"/>
            <a:ext cx="3373239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rövidített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B637BE-5EF7-48E9-BEE3-E6AE272102B4}"/>
              </a:ext>
            </a:extLst>
          </p:cNvPr>
          <p:cNvCxnSpPr>
            <a:cxnSpLocks/>
          </p:cNvCxnSpPr>
          <p:nvPr/>
        </p:nvCxnSpPr>
        <p:spPr>
          <a:xfrm flipV="1">
            <a:off x="7160544" y="2885396"/>
            <a:ext cx="707346" cy="610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0F7CAA8-1A63-48DB-8586-9AD02F030FA0}"/>
              </a:ext>
            </a:extLst>
          </p:cNvPr>
          <p:cNvSpPr txBox="1"/>
          <p:nvPr/>
        </p:nvSpPr>
        <p:spPr>
          <a:xfrm>
            <a:off x="4289676" y="4128423"/>
            <a:ext cx="2985647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egyedi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azonosító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E818BD-BB6D-4F02-99D0-59CA056F8421}"/>
              </a:ext>
            </a:extLst>
          </p:cNvPr>
          <p:cNvCxnSpPr>
            <a:cxnSpLocks/>
          </p:cNvCxnSpPr>
          <p:nvPr/>
        </p:nvCxnSpPr>
        <p:spPr>
          <a:xfrm flipV="1">
            <a:off x="4726977" y="3313443"/>
            <a:ext cx="151614" cy="803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Mi a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,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és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miért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szükséges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?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066800" y="1772816"/>
            <a:ext cx="7772400" cy="4896544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korábbi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alapulnak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felhasználjuk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közlésben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gondolatok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állítások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táblázatok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forrását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jelölni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forrásmegjelölés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Rövid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szövegrészlet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szerint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átvehető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idézés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átvett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idézőjelbe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átvett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oldalszámát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feltüntetni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elmarad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forrásmegjelölés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mintha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másvalaki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munkáját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sajátjának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nevezné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éppen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plágiumnak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minősül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is, ha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véletlenül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marad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66192" y="1431976"/>
            <a:ext cx="8011616" cy="466131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könyvfejezethez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hasonlóan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hivatkozni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konferencia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címének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dátumának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helyének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megnevezésével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 Ha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konferencia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kötet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címe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megegyezik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elég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egyszer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leírni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Pozzi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(2017) Shoulder instability. In: An urban experience. 42nd World Small Animal Veterinary Association Congress and FECAVA 23rd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Eurocongress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25-28 September, 2017, Copenhagen, Denmark. WSAVA, Copenhagen, p 421 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  <a:hlinkClick r:id="rId3"/>
              </a:rPr>
              <a:t>https://doi.org/10.5167/uzh-146758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64" y="533400"/>
            <a:ext cx="8714036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Konferencia-közlemény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C8BEA-7AF5-4121-B432-E2AD5F5D2418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5113589" y="4362581"/>
            <a:ext cx="674398" cy="377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AC9944-ECA6-43FE-8825-CE699349D817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6743875" y="4472439"/>
            <a:ext cx="656923" cy="267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5CCB944-6004-4D57-8283-CCDC23F1F1DC}"/>
              </a:ext>
            </a:extLst>
          </p:cNvPr>
          <p:cNvSpPr txBox="1"/>
          <p:nvPr/>
        </p:nvSpPr>
        <p:spPr>
          <a:xfrm>
            <a:off x="5263488" y="4740237"/>
            <a:ext cx="1048998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2C78A9-8515-43B1-B8EF-67AEF14E2BAC}"/>
              </a:ext>
            </a:extLst>
          </p:cNvPr>
          <p:cNvSpPr txBox="1"/>
          <p:nvPr/>
        </p:nvSpPr>
        <p:spPr>
          <a:xfrm>
            <a:off x="6533408" y="4740237"/>
            <a:ext cx="1734780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</p:cNvCxnSpPr>
          <p:nvPr/>
        </p:nvCxnSpPr>
        <p:spPr>
          <a:xfrm flipV="1">
            <a:off x="395536" y="4093551"/>
            <a:ext cx="309620" cy="1107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F182CB-9F69-4426-928A-0FA6A282A2C6}"/>
              </a:ext>
            </a:extLst>
          </p:cNvPr>
          <p:cNvSpPr txBox="1"/>
          <p:nvPr/>
        </p:nvSpPr>
        <p:spPr>
          <a:xfrm>
            <a:off x="6228184" y="5492149"/>
            <a:ext cx="291581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Absztrakt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oldalszáma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C3787-5402-4AD6-A90C-8C65480A5F11}"/>
              </a:ext>
            </a:extLst>
          </p:cNvPr>
          <p:cNvSpPr txBox="1"/>
          <p:nvPr/>
        </p:nvSpPr>
        <p:spPr>
          <a:xfrm>
            <a:off x="1697723" y="2625082"/>
            <a:ext cx="2142492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Absztrakt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B637BE-5EF7-48E9-BEE3-E6AE272102B4}"/>
              </a:ext>
            </a:extLst>
          </p:cNvPr>
          <p:cNvCxnSpPr>
            <a:cxnSpLocks/>
          </p:cNvCxnSpPr>
          <p:nvPr/>
        </p:nvCxnSpPr>
        <p:spPr>
          <a:xfrm flipH="1" flipV="1">
            <a:off x="8268188" y="4362582"/>
            <a:ext cx="309620" cy="1129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D78C96D-839C-460A-817D-EB76DA388EAD}"/>
              </a:ext>
            </a:extLst>
          </p:cNvPr>
          <p:cNvSpPr txBox="1"/>
          <p:nvPr/>
        </p:nvSpPr>
        <p:spPr>
          <a:xfrm>
            <a:off x="395535" y="5155584"/>
            <a:ext cx="4464497" cy="82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esemény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adatai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szerkesztő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ismert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DB5AC6-17FD-425A-8A7F-4D152F785B7A}"/>
              </a:ext>
            </a:extLst>
          </p:cNvPr>
          <p:cNvSpPr txBox="1"/>
          <p:nvPr/>
        </p:nvSpPr>
        <p:spPr>
          <a:xfrm>
            <a:off x="3995936" y="6040376"/>
            <a:ext cx="3051110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egyedi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azonosító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7F859F-0E97-4317-A1E5-7B263D44EBA1}"/>
              </a:ext>
            </a:extLst>
          </p:cNvPr>
          <p:cNvCxnSpPr>
            <a:cxnSpLocks/>
          </p:cNvCxnSpPr>
          <p:nvPr/>
        </p:nvCxnSpPr>
        <p:spPr>
          <a:xfrm flipH="1" flipV="1">
            <a:off x="4953868" y="4851459"/>
            <a:ext cx="56063" cy="1211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6DCD30-57D6-4223-B0AC-F8AF851D8EAB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840215" y="2855594"/>
            <a:ext cx="515761" cy="357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64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66192" y="1431976"/>
            <a:ext cx="8011616" cy="4661319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Mohon L (2021) Gigantic Jet Spied from Black Hole in Early Universe. In: NASA. http://www.nasa.gov/mission_pages/chandra/images/gigantic-jet-spied-from-black-hole-in-early-universe.html. Accessed 1 Apr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64" y="533400"/>
            <a:ext cx="8714036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Online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közlemény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C8BEA-7AF5-4121-B432-E2AD5F5D2418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1665792" y="1893000"/>
            <a:ext cx="760816" cy="556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6607524" y="1826066"/>
            <a:ext cx="494790" cy="623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58C3787-5402-4AD6-A90C-8C65480A5F11}"/>
              </a:ext>
            </a:extLst>
          </p:cNvPr>
          <p:cNvSpPr txBox="1"/>
          <p:nvPr/>
        </p:nvSpPr>
        <p:spPr>
          <a:xfrm>
            <a:off x="1332243" y="1431976"/>
            <a:ext cx="2188730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 van)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78C96D-839C-460A-817D-EB76DA388EAD}"/>
              </a:ext>
            </a:extLst>
          </p:cNvPr>
          <p:cNvSpPr txBox="1"/>
          <p:nvPr/>
        </p:nvSpPr>
        <p:spPr>
          <a:xfrm>
            <a:off x="6519386" y="1365042"/>
            <a:ext cx="1165855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Címek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DB5AC6-17FD-425A-8A7F-4D152F785B7A}"/>
              </a:ext>
            </a:extLst>
          </p:cNvPr>
          <p:cNvSpPr txBox="1"/>
          <p:nvPr/>
        </p:nvSpPr>
        <p:spPr>
          <a:xfrm>
            <a:off x="154229" y="4536114"/>
            <a:ext cx="3366744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URL-t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7F859F-0E97-4317-A1E5-7B263D44EBA1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1837601" y="3350056"/>
            <a:ext cx="214120" cy="1186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61E3C2-2C24-41EA-8631-BD418ED21CE8}"/>
              </a:ext>
            </a:extLst>
          </p:cNvPr>
          <p:cNvSpPr txBox="1"/>
          <p:nvPr/>
        </p:nvSpPr>
        <p:spPr>
          <a:xfrm>
            <a:off x="3779912" y="4561091"/>
            <a:ext cx="4853959" cy="82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megtekintés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letöltés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dátumát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URL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permalink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72B641-0D81-461F-B8AE-5B230412786E}"/>
              </a:ext>
            </a:extLst>
          </p:cNvPr>
          <p:cNvCxnSpPr>
            <a:cxnSpLocks/>
          </p:cNvCxnSpPr>
          <p:nvPr/>
        </p:nvCxnSpPr>
        <p:spPr>
          <a:xfrm flipV="1">
            <a:off x="6531980" y="3762635"/>
            <a:ext cx="570334" cy="7682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566192" y="1431976"/>
            <a:ext cx="8011616" cy="516537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Egészségügyi Minisztérium (2000) 44/2000. (XII. 27.) EüM rendelet a veszélyes anyagokkal és a veszélyes készítményekkel kapcsolatos egyes eljárások, illetve tevékenységek részletes szabályairól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Jogszabály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hivatkozásánál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illető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ország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gyakorlatának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megfelelően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megadni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jogszabály-azonosítókat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esetünkben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jogszabályszám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dátum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kibocsátó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jogszabály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típusa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).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Pontos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hivatkozás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szerinti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átvétel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esetén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paragrafus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-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bekezdésszám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 is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megadandó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43021-5CAA-49F1-8C24-C13D31AD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64" y="533400"/>
            <a:ext cx="8714036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Jogszabály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hivatkozása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8C8BEA-7AF5-4121-B432-E2AD5F5D2418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1763690" y="1893000"/>
            <a:ext cx="684376" cy="531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33447-3F73-4126-AA6A-A00CB4B52663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6607524" y="1826066"/>
            <a:ext cx="494790" cy="623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58C3787-5402-4AD6-A90C-8C65480A5F11}"/>
              </a:ext>
            </a:extLst>
          </p:cNvPr>
          <p:cNvSpPr txBox="1"/>
          <p:nvPr/>
        </p:nvSpPr>
        <p:spPr>
          <a:xfrm>
            <a:off x="1332243" y="1431976"/>
            <a:ext cx="2231646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 van)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78C96D-839C-460A-817D-EB76DA388EAD}"/>
              </a:ext>
            </a:extLst>
          </p:cNvPr>
          <p:cNvSpPr txBox="1"/>
          <p:nvPr/>
        </p:nvSpPr>
        <p:spPr>
          <a:xfrm>
            <a:off x="6519386" y="1365042"/>
            <a:ext cx="1165855" cy="461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DB5AC6-17FD-425A-8A7F-4D152F785B7A}"/>
              </a:ext>
            </a:extLst>
          </p:cNvPr>
          <p:cNvSpPr txBox="1"/>
          <p:nvPr/>
        </p:nvSpPr>
        <p:spPr>
          <a:xfrm>
            <a:off x="1416957" y="3578750"/>
            <a:ext cx="6352999" cy="82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URL-t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megtekintés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letöltés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dátumát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is, de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kötelező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7F859F-0E97-4317-A1E5-7B263D44EBA1}"/>
              </a:ext>
            </a:extLst>
          </p:cNvPr>
          <p:cNvCxnSpPr>
            <a:cxnSpLocks/>
          </p:cNvCxnSpPr>
          <p:nvPr/>
        </p:nvCxnSpPr>
        <p:spPr>
          <a:xfrm flipH="1" flipV="1">
            <a:off x="2191882" y="3402093"/>
            <a:ext cx="1804054" cy="167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23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C01793-0661-47BE-ACE5-878CEDD86456}"/>
              </a:ext>
            </a:extLst>
          </p:cNvPr>
          <p:cNvSpPr txBox="1">
            <a:spLocks/>
          </p:cNvSpPr>
          <p:nvPr/>
        </p:nvSpPr>
        <p:spPr>
          <a:xfrm>
            <a:off x="0" y="234888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Bibliográfiai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példák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elérhetők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a </a:t>
            </a:r>
            <a:r>
              <a:rPr lang="en-US" altLang="hu-HU" sz="3400" dirty="0" err="1">
                <a:solidFill>
                  <a:srgbClr val="09422E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Hivatkozási</a:t>
            </a:r>
            <a:r>
              <a:rPr lang="en-US" altLang="hu-HU" sz="3400" dirty="0">
                <a:solidFill>
                  <a:srgbClr val="09422E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példatárban</a:t>
            </a:r>
            <a:r>
              <a:rPr lang="en-US" altLang="hu-HU" sz="3400" dirty="0">
                <a:solidFill>
                  <a:srgbClr val="09422E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.</a:t>
            </a:r>
            <a:endParaRPr lang="hu-HU" altLang="hu-HU" sz="3400" dirty="0">
              <a:solidFill>
                <a:srgbClr val="09422E"/>
              </a:solidFill>
              <a:highlight>
                <a:srgbClr val="00FF00"/>
              </a:highlight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48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ctrTitle" idx="4294967295"/>
          </p:nvPr>
        </p:nvSpPr>
        <p:spPr>
          <a:xfrm>
            <a:off x="349373" y="957263"/>
            <a:ext cx="7759700" cy="838200"/>
          </a:xfrm>
        </p:spPr>
        <p:txBody>
          <a:bodyPr rtlCol="0">
            <a:normAutofit fontScale="90000"/>
          </a:bodyPr>
          <a:lstStyle/>
          <a:p>
            <a:pPr marL="342350" indent="-342350">
              <a:defRPr/>
            </a:pPr>
            <a:r>
              <a:rPr lang="hu-HU" altLang="hu-HU" sz="3395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Köszönöm a figyelmet!</a:t>
            </a:r>
            <a:br>
              <a:rPr lang="hu-HU" altLang="hu-HU" sz="3395" b="1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</a:br>
            <a:endParaRPr lang="hu-HU" altLang="hu-HU" sz="3395" b="1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>
          <a:xfrm>
            <a:off x="1384300" y="1717503"/>
            <a:ext cx="7759700" cy="5019675"/>
          </a:xfrm>
        </p:spPr>
        <p:txBody>
          <a:bodyPr/>
          <a:lstStyle/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Bikádi Katalin 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könyvtáros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Állatorvostudományi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Egyetem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Hutÿra</a:t>
            </a:r>
            <a:r>
              <a:rPr 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Ferenc Könyvtár, Levéltár és Múzeum </a:t>
            </a:r>
          </a:p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1078 Budapest, István u. 2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Tel.: (+36 1) </a:t>
            </a: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478 4226 </a:t>
            </a:r>
            <a:b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(+36 1) </a:t>
            </a: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478 4227</a:t>
            </a:r>
            <a:endParaRPr lang="hu-HU" altLang="hu-HU" sz="499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endParaRPr lang="hu-HU" altLang="hu-HU" sz="799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bikadi.katalin</a:t>
            </a: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altLang="hu-HU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univet.hu</a:t>
            </a:r>
            <a:endParaRPr lang="hu-HU" altLang="hu-HU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endParaRPr lang="hu-HU" altLang="hu-HU" sz="499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r>
              <a:rPr lang="hu-HU" altLang="hu-HU" sz="2396" dirty="0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  <a:hlinkClick r:id="rId4"/>
              </a:rPr>
              <a:t>http://library.univet.hu/</a:t>
            </a:r>
            <a:endParaRPr lang="hu-HU" altLang="hu-HU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ct val="0"/>
              </a:spcBef>
              <a:buNone/>
              <a:defRPr/>
            </a:pPr>
            <a:endParaRPr lang="hu-HU" altLang="hu-HU" sz="2396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29702" name="Footer Placeholder 6"/>
          <p:cNvSpPr txBox="1">
            <a:spLocks/>
          </p:cNvSpPr>
          <p:nvPr/>
        </p:nvSpPr>
        <p:spPr bwMode="auto">
          <a:xfrm>
            <a:off x="1784416" y="5544499"/>
            <a:ext cx="6152612" cy="2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u-HU" sz="899" dirty="0"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899" dirty="0">
              <a:latin typeface="H-Bembo"/>
              <a:ea typeface="Bembo-AH"/>
              <a:cs typeface="Bembo-AH"/>
            </a:endParaRPr>
          </a:p>
        </p:txBody>
      </p:sp>
      <p:sp>
        <p:nvSpPr>
          <p:cNvPr id="29703" name="Dia számának helye 2"/>
          <p:cNvSpPr txBox="1">
            <a:spLocks noGrp="1"/>
          </p:cNvSpPr>
          <p:nvPr/>
        </p:nvSpPr>
        <p:spPr bwMode="auto">
          <a:xfrm>
            <a:off x="6549912" y="6352212"/>
            <a:ext cx="2130302" cy="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91B852EF-D8FB-4536-9AA3-5AF8AD2A45E8}" type="slidenum">
              <a:rPr lang="hu-HU" altLang="hu-HU" sz="1198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hu-HU" altLang="hu-HU" sz="1198">
              <a:solidFill>
                <a:srgbClr val="898989"/>
              </a:solidFill>
            </a:endParaRPr>
          </a:p>
        </p:txBody>
      </p:sp>
      <p:sp>
        <p:nvSpPr>
          <p:cNvPr id="8" name="Élőláb helye 1"/>
          <p:cNvSpPr>
            <a:spLocks noGrp="1"/>
          </p:cNvSpPr>
          <p:nvPr/>
        </p:nvSpPr>
        <p:spPr>
          <a:xfrm>
            <a:off x="1414339" y="6249527"/>
            <a:ext cx="6694734" cy="484988"/>
          </a:xfrm>
          <a:prstGeom prst="rect">
            <a:avLst/>
          </a:prstGeom>
        </p:spPr>
        <p:txBody>
          <a:bodyPr vert="horz" wrap="square" lIns="91292" tIns="45646" rIns="91292" bIns="45646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899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899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Ferenc Könyvtár, Levéltár és Múzeum, e-mail:  </a:t>
            </a:r>
            <a:r>
              <a:rPr lang="hu-HU" sz="899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library</a:t>
            </a:r>
            <a:r>
              <a:rPr lang="hu-HU" sz="899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.@</a:t>
            </a:r>
            <a:r>
              <a:rPr lang="hu-HU" sz="899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899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8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ia számának hely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A2F5F5-FF4A-4916-B240-343B27B07554}" type="slidenum">
              <a:rPr lang="hu-HU" altLang="hu-H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7652" name="Footer Placeholder 6"/>
          <p:cNvSpPr txBox="1">
            <a:spLocks/>
          </p:cNvSpPr>
          <p:nvPr/>
        </p:nvSpPr>
        <p:spPr bwMode="auto">
          <a:xfrm>
            <a:off x="1066800" y="6232525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900">
                <a:solidFill>
                  <a:prstClr val="black"/>
                </a:solidFill>
                <a:latin typeface="H-Bembo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altLang="hu-HU" sz="900">
              <a:solidFill>
                <a:prstClr val="black"/>
              </a:solidFill>
              <a:latin typeface="H-Bembo"/>
              <a:ea typeface="Bembo-AH"/>
              <a:cs typeface="Bembo-AH"/>
            </a:endParaRPr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288534" y="573235"/>
            <a:ext cx="7772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4572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b="1" dirty="0" err="1">
                <a:solidFill>
                  <a:srgbClr val="09422E"/>
                </a:solidFill>
                <a:latin typeface="Times New Roman" panose="02020603050405020304" pitchFamily="18" charset="0"/>
                <a:ea typeface="Helvetica-AH"/>
                <a:cs typeface="Times New Roman" panose="02020603050405020304" pitchFamily="18" charset="0"/>
              </a:rPr>
              <a:t>Plágiumtípusok</a:t>
            </a:r>
            <a:endParaRPr lang="hu-HU" altLang="hu-HU" sz="3600" b="1" dirty="0">
              <a:solidFill>
                <a:srgbClr val="09422E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8" name="Élőláb helye 1"/>
          <p:cNvSpPr>
            <a:spLocks noGrp="1"/>
          </p:cNvSpPr>
          <p:nvPr/>
        </p:nvSpPr>
        <p:spPr>
          <a:xfrm>
            <a:off x="1355723" y="6232525"/>
            <a:ext cx="6705211" cy="485747"/>
          </a:xfrm>
          <a:prstGeom prst="rect">
            <a:avLst/>
          </a:prstGeom>
        </p:spPr>
        <p:txBody>
          <a:bodyPr vert="horz" wrap="square" lIns="91435" tIns="45717" rIns="91435" bIns="45717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Hutÿra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Ferenc </a:t>
            </a: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Library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Archive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&amp; Museum, e-mail:  </a:t>
            </a: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library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@</a:t>
            </a:r>
            <a:r>
              <a:rPr lang="hu-HU" sz="900" dirty="0" err="1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univet.hu</a:t>
            </a:r>
            <a:r>
              <a:rPr lang="hu-HU" sz="900" dirty="0">
                <a:solidFill>
                  <a:srgbClr val="09422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http://library.univet.hu</a:t>
            </a:r>
            <a:endParaRPr lang="hu-H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ktum 8">
            <a:extLst>
              <a:ext uri="{FF2B5EF4-FFF2-40B4-BE49-F238E27FC236}">
                <a16:creationId xmlns:a16="http://schemas.microsoft.com/office/drawing/2014/main" id="{CEEDE38A-3E66-47FE-B369-C11A3CA6C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2601" y="0"/>
          <a:ext cx="5323181" cy="684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00750" imgH="7715250" progId="AcroExch.Document.DC">
                  <p:embed/>
                </p:oleObj>
              </mc:Choice>
              <mc:Fallback>
                <p:oleObj name="Acrobat Document" r:id="rId3" imgW="6000750" imgH="7715250" progId="AcroExch.Document.DC">
                  <p:embed/>
                  <p:pic>
                    <p:nvPicPr>
                      <p:cNvPr id="9" name="Objektum 8">
                        <a:extLst>
                          <a:ext uri="{FF2B5EF4-FFF2-40B4-BE49-F238E27FC236}">
                            <a16:creationId xmlns:a16="http://schemas.microsoft.com/office/drawing/2014/main" id="{CEEDE38A-3E66-47FE-B369-C11A3CA6C6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2601" y="0"/>
                        <a:ext cx="5323181" cy="684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25853A4-7F79-40C2-9B99-093A655534A8}"/>
              </a:ext>
            </a:extLst>
          </p:cNvPr>
          <p:cNvSpPr txBox="1">
            <a:spLocks/>
          </p:cNvSpPr>
          <p:nvPr/>
        </p:nvSpPr>
        <p:spPr bwMode="auto">
          <a:xfrm>
            <a:off x="0" y="5747958"/>
            <a:ext cx="3995935" cy="6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H-Bembo"/>
                <a:ea typeface="Bembo-AH"/>
                <a:cs typeface="Bembo-AH"/>
              </a:rPr>
              <a:t>Forrás: Turnitin, 2018:</a:t>
            </a:r>
            <a:r>
              <a:rPr lang="en-US" altLang="hu-HU" sz="1000" dirty="0">
                <a:latin typeface="H-Bembo"/>
                <a:ea typeface="Bembo-AH"/>
                <a:cs typeface="Bembo-AH"/>
              </a:rPr>
              <a:t> The Plagiarism Spectrum.</a:t>
            </a:r>
            <a:endParaRPr lang="hu-HU" altLang="hu-HU" sz="1000" dirty="0">
              <a:latin typeface="H-Bembo"/>
              <a:ea typeface="Bembo-AH"/>
              <a:cs typeface="Bembo-AH"/>
              <a:hlinkClick r:id="" action="ppaction://noactio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H-Bembo"/>
                <a:ea typeface="Bembo-AH"/>
                <a:cs typeface="Bembo-AH"/>
                <a:hlinkClick r:id="" action="ppaction://noaction"/>
              </a:rPr>
              <a:t> https://www.turnitin.com/infographics/the-plagiarism-spectrum</a:t>
            </a:r>
            <a:endParaRPr lang="hu-HU" altLang="hu-HU" sz="1000" dirty="0">
              <a:latin typeface="H-Bembo"/>
              <a:ea typeface="Bembo-AH"/>
              <a:cs typeface="Bembo-AH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dirty="0">
                <a:latin typeface="H-Bembo"/>
                <a:ea typeface="Bembo-AH"/>
                <a:cs typeface="Bembo-AH"/>
              </a:rPr>
              <a:t>Letöltve: 2018.10.04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A3859FA8-D99E-4823-BB15-2FDB2C543F3E}"/>
              </a:ext>
            </a:extLst>
          </p:cNvPr>
          <p:cNvSpPr txBox="1">
            <a:spLocks/>
          </p:cNvSpPr>
          <p:nvPr/>
        </p:nvSpPr>
        <p:spPr bwMode="auto">
          <a:xfrm>
            <a:off x="288534" y="2024442"/>
            <a:ext cx="3707401" cy="27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Felsőoktatási</a:t>
            </a:r>
            <a:r>
              <a:rPr lang="en-US" altLang="hu-HU" sz="2400" dirty="0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 </a:t>
            </a: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hallgatók</a:t>
            </a:r>
            <a:r>
              <a:rPr lang="en-US" altLang="hu-HU" sz="2400" dirty="0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 </a:t>
            </a: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által</a:t>
            </a:r>
            <a:r>
              <a:rPr lang="en-US" altLang="hu-HU" sz="2400" dirty="0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 </a:t>
            </a: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elkövetett</a:t>
            </a:r>
            <a:r>
              <a:rPr lang="en-US" altLang="hu-HU" sz="2400" dirty="0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 </a:t>
            </a: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plágiumok</a:t>
            </a:r>
            <a:r>
              <a:rPr lang="en-US" altLang="hu-HU" sz="2400" dirty="0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 –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típusok</a:t>
            </a:r>
            <a:r>
              <a:rPr lang="en-US" altLang="hu-HU" sz="2400" dirty="0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 </a:t>
            </a: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és</a:t>
            </a:r>
            <a:r>
              <a:rPr lang="en-US" altLang="hu-HU" sz="2400" dirty="0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 </a:t>
            </a:r>
            <a:r>
              <a:rPr lang="en-US" altLang="hu-HU" sz="2400" dirty="0" err="1">
                <a:latin typeface="Times New Roman" panose="02020603050405020304" pitchFamily="18" charset="0"/>
                <a:ea typeface="Bembo-AH"/>
                <a:cs typeface="Times New Roman" panose="02020603050405020304" pitchFamily="18" charset="0"/>
              </a:rPr>
              <a:t>arányok</a:t>
            </a:r>
            <a:endParaRPr lang="hu-HU" altLang="hu-HU" sz="2400" dirty="0">
              <a:latin typeface="Times New Roman" panose="02020603050405020304" pitchFamily="18" charset="0"/>
              <a:ea typeface="Bembo-AH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u-HU" altLang="hu-HU" sz="2400" dirty="0">
              <a:latin typeface="Times New Roman" panose="02020603050405020304" pitchFamily="18" charset="0"/>
              <a:ea typeface="Bembo-AH"/>
              <a:cs typeface="Times New Roman" panose="02020603050405020304" pitchFamily="18" charset="0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258908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467544" y="1425575"/>
            <a:ext cx="8371656" cy="4783137"/>
          </a:xfrm>
        </p:spPr>
        <p:txBody>
          <a:bodyPr/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publikáció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3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</a:t>
            </a:r>
            <a:endParaRPr lang="en-US" sz="23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Adattárban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elhelyezett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adatsor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Szabadalom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Szabvány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testületek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közleményei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Polikai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döntéshozók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közleményei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pl.: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Jogszabály</a:t>
            </a:r>
            <a:endParaRPr lang="en-US" sz="2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ajánlás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direktíva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megkívánja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publikált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hivatkozhatóak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tartalmuk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elérhető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A8D10C-0856-44A1-8251-1E6ACE9F06F5}"/>
              </a:ext>
            </a:extLst>
          </p:cNvPr>
          <p:cNvSpPr txBox="1">
            <a:spLocks/>
          </p:cNvSpPr>
          <p:nvPr/>
        </p:nvSpPr>
        <p:spPr>
          <a:xfrm>
            <a:off x="1066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Mire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lehet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hivatkozni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a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diplomamunkában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?</a:t>
            </a:r>
            <a:endParaRPr lang="hu-HU" alt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EE0A9-486C-4EA2-8D30-45400EC25D41}"/>
              </a:ext>
            </a:extLst>
          </p:cNvPr>
          <p:cNvSpPr/>
          <p:nvPr/>
        </p:nvSpPr>
        <p:spPr>
          <a:xfrm>
            <a:off x="782216" y="1429201"/>
            <a:ext cx="7579568" cy="49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6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611560" y="1425575"/>
            <a:ext cx="8227640" cy="5315793"/>
          </a:xfrm>
        </p:spPr>
        <p:txBody>
          <a:bodyPr/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Könyvrészlet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fejezet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Folyóiratcikk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Konferencia-közlemény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Dolgozat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akadémiai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székfoglaló</a:t>
            </a:r>
            <a:endParaRPr lang="en-US" sz="21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habilitációs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előadás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publikált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doktori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PhD-,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kandidátusi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disszertáció</a:t>
            </a:r>
            <a:endParaRPr lang="en-US" sz="21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szakdolgozat</a:t>
            </a:r>
            <a:r>
              <a:rPr lang="en-US" sz="21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diplomamunka</a:t>
            </a:r>
            <a:endParaRPr lang="en-US" sz="21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US" sz="1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könyvtárban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talált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szakirodalmak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jellemzően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dokumentumtípusok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valamelyikébe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tartoznak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függetlenül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attól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nyomtatott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US" sz="21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A8D10C-0856-44A1-8251-1E6ACE9F06F5}"/>
              </a:ext>
            </a:extLst>
          </p:cNvPr>
          <p:cNvSpPr txBox="1">
            <a:spLocks/>
          </p:cNvSpPr>
          <p:nvPr/>
        </p:nvSpPr>
        <p:spPr>
          <a:xfrm>
            <a:off x="1066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Szakirodalom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dokumentum-típusai</a:t>
            </a:r>
            <a:endParaRPr lang="hu-HU" alt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1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066800" y="1425575"/>
            <a:ext cx="7772400" cy="423567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szakirodalmak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leghatékonyabban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másodlagos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forrásokban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főként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szakirodalmi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adatbázisokban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kereshetők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1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Könyvtár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honlap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járól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elérhetők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Számos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adatbázis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Könyvtár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előfizetett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könyvei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folyóiratok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kiadói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oldalain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található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tartalmak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része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előfizetők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számára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hozzáférhetőek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IP-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ről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VPN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használatával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érhetőek</a:t>
            </a:r>
            <a:r>
              <a:rPr lang="en-US" sz="2400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el.</a:t>
            </a:r>
          </a:p>
          <a:p>
            <a:pPr algn="just" eaLnBrk="1" hangingPunct="1">
              <a:defRPr/>
            </a:pP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A8D10C-0856-44A1-8251-1E6ACE9F06F5}"/>
              </a:ext>
            </a:extLst>
          </p:cNvPr>
          <p:cNvSpPr txBox="1">
            <a:spLocks/>
          </p:cNvSpPr>
          <p:nvPr/>
        </p:nvSpPr>
        <p:spPr>
          <a:xfrm>
            <a:off x="1066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Szakirodalom</a:t>
            </a:r>
            <a:r>
              <a:rPr lang="en-US" altLang="hu-HU" sz="3400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forrásai</a:t>
            </a:r>
            <a:endParaRPr lang="hu-HU" alt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9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1066800" y="622544"/>
            <a:ext cx="77724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Hogyan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kell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meghivatkozni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a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forrást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?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066800" y="1628800"/>
            <a:ext cx="7772400" cy="5229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forrásra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kétszer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hivatkozni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végén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irodalomjegyzékben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bibliográfiában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bibliográfiai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formájában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felsorolva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szakirodalmak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közlemény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szövegében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szöveghelyen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illető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szakirodalomból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gondolatot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állítást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adatot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rövid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szövegbeli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formájában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irodalomjegyzékben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részletesen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leírt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szakirodalomra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szövegbeli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általában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bekezdés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végén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helyezik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el.</a:t>
            </a: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7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Hivatkozási</a:t>
            </a:r>
            <a:r>
              <a:rPr lang="en-US" altLang="hu-HU" sz="3400" b="1" dirty="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 </a:t>
            </a:r>
            <a:r>
              <a:rPr lang="en-US" altLang="hu-HU" sz="3400" b="1" dirty="0" err="1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stílusok</a:t>
            </a:r>
            <a:endParaRPr lang="hu-HU" altLang="hu-HU" sz="3400" b="1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066800" y="2132856"/>
            <a:ext cx="7772400" cy="4075856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tudományos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közlésben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mintegy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10.000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stílust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használnak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adatcsoportjai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/k,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megjelenési</a:t>
            </a:r>
            <a:r>
              <a:rPr lang="en-US" sz="2396" b="1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b="1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stílusban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megtalálhatók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sorrend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forma,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megjelenített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tipográfia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kisebb-nagyobb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mértékben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mindegyikben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eltér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többiétől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2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899592" y="1371600"/>
            <a:ext cx="8244408" cy="54864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Állatorvostudományi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diplomamunkák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TDK-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dolgozatok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számára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Springer Basic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stílus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egyik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variánsát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írja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hivatkozási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stílust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használja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2021-től a 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Magyar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Állatorvosok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Lapja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is.</a:t>
            </a:r>
          </a:p>
          <a:p>
            <a:pPr algn="just" eaLnBrk="1" hangingPunct="1">
              <a:defRPr/>
            </a:pPr>
            <a:endParaRPr lang="en-US" sz="10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automatizálható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hivatkozás-kezelő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(Reference Manager)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szoftverek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használatával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Ingyenesen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elérhetők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Zotero 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Springer Basic (numeric, brackets no “et al.”) </a:t>
            </a:r>
            <a:r>
              <a:rPr lang="en-US" sz="2396" dirty="0" err="1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stílus</a:t>
            </a:r>
            <a:endParaRPr lang="en-US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Mendeley</a:t>
            </a:r>
            <a:r>
              <a:rPr lang="en-US" sz="2396" dirty="0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Springer - Basic (numeric, brackets no “et </a:t>
            </a:r>
            <a:r>
              <a:rPr lang="en-US" sz="2396">
                <a:solidFill>
                  <a:srgbClr val="0942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al.”)</a:t>
            </a:r>
            <a:endParaRPr lang="hu-HU" sz="2396" dirty="0">
              <a:solidFill>
                <a:srgbClr val="0942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hu-HU" sz="24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rabicPeriod"/>
              <a:defRPr/>
            </a:pPr>
            <a:endParaRPr lang="hu-HU" sz="2200" dirty="0">
              <a:solidFill>
                <a:srgbClr val="727169"/>
              </a:solidFill>
              <a:latin typeface="Times New Roman" panose="02020603050405020304" pitchFamily="18" charset="0"/>
              <a:ea typeface="Helvetica-AH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01793-0661-47BE-ACE5-878CEDD86456}"/>
              </a:ext>
            </a:extLst>
          </p:cNvPr>
          <p:cNvSpPr txBox="1">
            <a:spLocks/>
          </p:cNvSpPr>
          <p:nvPr/>
        </p:nvSpPr>
        <p:spPr>
          <a:xfrm>
            <a:off x="1066800" y="533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hu-HU" sz="3400">
                <a:solidFill>
                  <a:srgbClr val="09422E"/>
                </a:solidFill>
                <a:latin typeface="Times New Roman" panose="02020603050405020304" pitchFamily="18" charset="0"/>
                <a:ea typeface="Bembo-AH-Bold"/>
                <a:cs typeface="Times New Roman" panose="02020603050405020304" pitchFamily="18" charset="0"/>
              </a:rPr>
              <a:t>Az egyetemi dolgozatok hivatkozási stílusa</a:t>
            </a:r>
            <a:endParaRPr lang="hu-HU" altLang="hu-HU" sz="3400" dirty="0">
              <a:solidFill>
                <a:srgbClr val="09422E"/>
              </a:solidFill>
              <a:latin typeface="Times New Roman" panose="02020603050405020304" pitchFamily="18" charset="0"/>
              <a:ea typeface="Bembo-AH-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82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6204283953eb92a6914259d3a365f7360c9bacb"/>
</p:tagLst>
</file>

<file path=ppt/theme/theme1.xml><?xml version="1.0" encoding="utf-8"?>
<a:theme xmlns:a="http://schemas.openxmlformats.org/drawingml/2006/main" name="Univet Prezentáció sablon_kicsi">
  <a:themeElements>
    <a:clrScheme name="Custom 8">
      <a:dk1>
        <a:sysClr val="windowText" lastClr="000000"/>
      </a:dk1>
      <a:lt1>
        <a:sysClr val="window" lastClr="FFFFFF"/>
      </a:lt1>
      <a:dk2>
        <a:srgbClr val="08366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b" anchorCtr="0">
        <a:normAutofit/>
      </a:bodyPr>
      <a:lstStyle>
        <a:defPPr algn="r">
          <a:defRPr sz="120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vet Prezentáció sablon.pptx" id="{67B06630-8ED9-4C4F-84C4-7342687E93D3}" vid="{D73C5224-D57B-484D-865B-2C01BD7B6376}"/>
    </a:ext>
  </a:extLst>
</a:theme>
</file>

<file path=ppt/theme/theme2.xml><?xml version="1.0" encoding="utf-8"?>
<a:theme xmlns:a="http://schemas.openxmlformats.org/drawingml/2006/main" name="Univet Prezentáció sablon">
  <a:themeElements>
    <a:clrScheme name="Custom 8">
      <a:dk1>
        <a:sysClr val="windowText" lastClr="000000"/>
      </a:dk1>
      <a:lt1>
        <a:sysClr val="window" lastClr="FFFFFF"/>
      </a:lt1>
      <a:dk2>
        <a:srgbClr val="08366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b" anchorCtr="0">
        <a:normAutofit/>
      </a:bodyPr>
      <a:lstStyle>
        <a:defPPr algn="r">
          <a:defRPr sz="120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vet Prezentáció sablon.pptx" id="{6894CC3B-02F1-47F1-A711-F002A5FF5DDD}" vid="{304C5330-591E-4D8E-9670-29382DEA78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Univet Prezentáció sablon_kicsi</Template>
  <TotalTime>4305</TotalTime>
  <Words>1865</Words>
  <Application>Microsoft Office PowerPoint</Application>
  <PresentationFormat>Diavetítés a képernyőre (4:3 oldalarány)</PresentationFormat>
  <Paragraphs>258</Paragraphs>
  <Slides>24</Slides>
  <Notes>24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Bembo-AH</vt:lpstr>
      <vt:lpstr>Calibri</vt:lpstr>
      <vt:lpstr>H-Bembo</vt:lpstr>
      <vt:lpstr>Times New Roman</vt:lpstr>
      <vt:lpstr>Univet Prezentáció sablon_kicsi</vt:lpstr>
      <vt:lpstr>Univet Prezentáció sablon</vt:lpstr>
      <vt:lpstr>Acrobat Document</vt:lpstr>
      <vt:lpstr>Hivatkozási útmutató diploma- és TDK-dolgozatokhoz</vt:lpstr>
      <vt:lpstr>Mi a hivatkozás, és miért szükséges?</vt:lpstr>
      <vt:lpstr>PowerPoint-bemutató</vt:lpstr>
      <vt:lpstr>PowerPoint-bemutató</vt:lpstr>
      <vt:lpstr>PowerPoint-bemutató</vt:lpstr>
      <vt:lpstr>PowerPoint-bemutató</vt:lpstr>
      <vt:lpstr>Hogyan kell meghivatkozni a forrást?</vt:lpstr>
      <vt:lpstr>Hivatkozási stílusok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Könyv bibliográfiai hivatkozása</vt:lpstr>
      <vt:lpstr>Könyv bibliográfiai hivatkozása</vt:lpstr>
      <vt:lpstr>Könyvrészlet bibliográfiai hivatkozása</vt:lpstr>
      <vt:lpstr>Folyóiratcikk bibliográfiai hivatkozása</vt:lpstr>
      <vt:lpstr>E-folyóiratcikk bibliográfiai hivatkozása</vt:lpstr>
      <vt:lpstr>Konferencia-közlemény bibliográfiai hivatkozása</vt:lpstr>
      <vt:lpstr> Online közlemény bibliográfiai hivatkozása</vt:lpstr>
      <vt:lpstr>Jogszabály hivatkozása</vt:lpstr>
      <vt:lpstr>PowerPoint-bemutató</vt:lpstr>
      <vt:lpstr>Köszönöm a figyelmet! </vt:lpstr>
    </vt:vector>
  </TitlesOfParts>
  <Company>SZIE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Szövegminta</dc:title>
  <dc:creator>molnar.ildiko</dc:creator>
  <cp:lastModifiedBy>Winkler Bea</cp:lastModifiedBy>
  <cp:revision>330</cp:revision>
  <dcterms:created xsi:type="dcterms:W3CDTF">2011-04-13T07:21:32Z</dcterms:created>
  <dcterms:modified xsi:type="dcterms:W3CDTF">2022-12-12T08:44:18Z</dcterms:modified>
</cp:coreProperties>
</file>