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306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8" r:id="rId24"/>
    <p:sldId id="312" r:id="rId25"/>
    <p:sldId id="313" r:id="rId26"/>
    <p:sldId id="314" r:id="rId27"/>
    <p:sldId id="315" r:id="rId28"/>
    <p:sldId id="316" r:id="rId29"/>
    <p:sldId id="317" r:id="rId30"/>
    <p:sldId id="261" r:id="rId31"/>
    <p:sldId id="318" r:id="rId32"/>
    <p:sldId id="330" r:id="rId33"/>
    <p:sldId id="333" r:id="rId34"/>
    <p:sldId id="331" r:id="rId35"/>
    <p:sldId id="329" r:id="rId36"/>
    <p:sldId id="319" r:id="rId37"/>
    <p:sldId id="320" r:id="rId38"/>
    <p:sldId id="334" r:id="rId39"/>
    <p:sldId id="321" r:id="rId40"/>
    <p:sldId id="323" r:id="rId41"/>
    <p:sldId id="337" r:id="rId42"/>
    <p:sldId id="342" r:id="rId43"/>
    <p:sldId id="324" r:id="rId44"/>
    <p:sldId id="325" r:id="rId45"/>
    <p:sldId id="327" r:id="rId46"/>
    <p:sldId id="262" r:id="rId47"/>
    <p:sldId id="326" r:id="rId48"/>
    <p:sldId id="338" r:id="rId49"/>
    <p:sldId id="346" r:id="rId50"/>
    <p:sldId id="343" r:id="rId51"/>
    <p:sldId id="344" r:id="rId52"/>
    <p:sldId id="345" r:id="rId53"/>
    <p:sldId id="267" r:id="rId54"/>
    <p:sldId id="265" r:id="rId55"/>
    <p:sldId id="266" r:id="rId56"/>
    <p:sldId id="268" r:id="rId57"/>
    <p:sldId id="269" r:id="rId58"/>
    <p:sldId id="270" r:id="rId59"/>
    <p:sldId id="271" r:id="rId60"/>
    <p:sldId id="272" r:id="rId61"/>
    <p:sldId id="273" r:id="rId62"/>
    <p:sldId id="274" r:id="rId63"/>
    <p:sldId id="275" r:id="rId64"/>
    <p:sldId id="276" r:id="rId65"/>
    <p:sldId id="277" r:id="rId66"/>
    <p:sldId id="278" r:id="rId67"/>
    <p:sldId id="281" r:id="rId68"/>
    <p:sldId id="280" r:id="rId69"/>
    <p:sldId id="340" r:id="rId70"/>
    <p:sldId id="341" r:id="rId71"/>
    <p:sldId id="347" r:id="rId72"/>
    <p:sldId id="305" r:id="rId73"/>
    <p:sldId id="283" r:id="rId74"/>
    <p:sldId id="284" r:id="rId7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B1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16062-609E-4D64-8982-AB4785167863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E7DF-1A8C-4755-A441-918815A430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40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C41F-AC0B-4E63-AF77-AAFB38357C9D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498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C86E5-56E9-43A8-8D06-4F0874C6DB6C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31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464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35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0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107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730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310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403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792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0814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908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941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AEE2-3F1F-48F7-AA88-A1ABFDBC6664}" type="datetimeFigureOut">
              <a:rPr lang="hu-HU" smtClean="0"/>
              <a:t>2018. 04. 09.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C5774-6B18-44EF-A27F-32EFE1ECA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467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de.wikipedia.org/wiki/Schl%C3%A4fenbein" TargetMode="External"/><Relationship Id="rId3" Type="http://schemas.openxmlformats.org/officeDocument/2006/relationships/hyperlink" Target="http://de.wikipedia.org/wiki/Nasenh%C3%B6hle" TargetMode="External"/><Relationship Id="rId7" Type="http://schemas.openxmlformats.org/officeDocument/2006/relationships/hyperlink" Target="http://de.wikipedia.org/wiki/Keilbeinh%C3%B6hle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.wikipedia.org/wiki/Stirnh%C3%B6hle" TargetMode="External"/><Relationship Id="rId11" Type="http://schemas.openxmlformats.org/officeDocument/2006/relationships/image" Target="../media/image51.jpeg"/><Relationship Id="rId5" Type="http://schemas.openxmlformats.org/officeDocument/2006/relationships/hyperlink" Target="http://de.wikipedia.org/wiki/Siebbein" TargetMode="External"/><Relationship Id="rId10" Type="http://schemas.openxmlformats.org/officeDocument/2006/relationships/image" Target="../media/image50.jpeg"/><Relationship Id="rId4" Type="http://schemas.openxmlformats.org/officeDocument/2006/relationships/hyperlink" Target="http://de.wikipedia.org/wiki/Kieferh%C3%B6hle" TargetMode="External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47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2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17.jpeg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03.jpeg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gif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86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.neuroanatomie.uni-freiburg.de/" TargetMode="External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cloveka.upol.cz/" TargetMode="External"/><Relationship Id="rId7" Type="http://schemas.openxmlformats.org/officeDocument/2006/relationships/hyperlink" Target="https://academic.amc.edu/" TargetMode="External"/><Relationship Id="rId2" Type="http://schemas.openxmlformats.org/officeDocument/2006/relationships/hyperlink" Target="http://e-learning.studmed.unibe.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natomiedesmenschen.uni-koeln.de/" TargetMode="External"/><Relationship Id="rId5" Type="http://schemas.openxmlformats.org/officeDocument/2006/relationships/hyperlink" Target="http://www.meduniwien.ac.at/" TargetMode="External"/><Relationship Id="rId4" Type="http://schemas.openxmlformats.org/officeDocument/2006/relationships/hyperlink" Target="https://dent1aydinanatomilab.wordpress.com/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dean.luc.edu/" TargetMode="External"/><Relationship Id="rId3" Type="http://schemas.openxmlformats.org/officeDocument/2006/relationships/hyperlink" Target="https://www.mh-hannover.de/" TargetMode="External"/><Relationship Id="rId7" Type="http://schemas.openxmlformats.org/officeDocument/2006/relationships/hyperlink" Target="https://www.kgu.de/" TargetMode="External"/><Relationship Id="rId2" Type="http://schemas.openxmlformats.org/officeDocument/2006/relationships/hyperlink" Target="http://e-learning.studmed.unibe.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udydroid.com/" TargetMode="External"/><Relationship Id="rId5" Type="http://schemas.openxmlformats.org/officeDocument/2006/relationships/hyperlink" Target="https://www.askjpc.org/" TargetMode="External"/><Relationship Id="rId4" Type="http://schemas.openxmlformats.org/officeDocument/2006/relationships/hyperlink" Target="http://www.unifr.ch/anatomy/elearning/de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logy-world.com/" TargetMode="External"/><Relationship Id="rId7" Type="http://schemas.openxmlformats.org/officeDocument/2006/relationships/hyperlink" Target="http://www.histonet2000.de/" TargetMode="External"/><Relationship Id="rId2" Type="http://schemas.openxmlformats.org/officeDocument/2006/relationships/hyperlink" Target="http://www.mikroskopie-forum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anatandphys.wikispaces.com/" TargetMode="External"/><Relationship Id="rId5" Type="http://schemas.openxmlformats.org/officeDocument/2006/relationships/hyperlink" Target="https://chirurgenmanual.charite.de/" TargetMode="External"/><Relationship Id="rId4" Type="http://schemas.openxmlformats.org/officeDocument/2006/relationships/hyperlink" Target="http://www.anatomie.ne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420969" y="1648496"/>
            <a:ext cx="9144000" cy="753884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LÉGZŐRENDSZER ANATÓMIÁJA</a:t>
            </a:r>
            <a:endParaRPr lang="hu-H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Heinzlmann Andrea</a:t>
            </a:r>
          </a:p>
          <a:p>
            <a:pPr>
              <a:lnSpc>
                <a:spcPct val="150000"/>
              </a:lnSpc>
            </a:pPr>
            <a:r>
              <a:rPr lang="hu-HU" alt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Állatorvostudományi</a:t>
            </a:r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 Egyetem, Anatómia és Szövettani Tanszék</a:t>
            </a:r>
          </a:p>
          <a:p>
            <a:pPr>
              <a:lnSpc>
                <a:spcPct val="150000"/>
              </a:lnSpc>
            </a:pPr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Humán Anatómia Kurzus</a:t>
            </a:r>
          </a:p>
          <a:p>
            <a:pPr>
              <a:lnSpc>
                <a:spcPct val="150000"/>
              </a:lnSpc>
            </a:pPr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61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97336" y="130316"/>
            <a:ext cx="4374458" cy="66037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ORRÜREG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233" y="105739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ALJA: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PALATUM DURUM OSSEUM: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rocessus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mediana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oramen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incisivum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oramen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oramen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4" descr="http://www.meduniwien.ac.at/plastination/skull/bce-ant-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9" y="951090"/>
            <a:ext cx="3485744" cy="37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993154" y="4819744"/>
            <a:ext cx="300756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1.Processus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pyramidalis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2.Foramen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palatinm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maius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3.Lamina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4.Spina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5.Sutura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mediana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6.Fossa &amp;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incisivum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7.Processus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8.Processus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9.Sutura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10.Lamina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226311" y="4890032"/>
            <a:ext cx="3007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11.Hamulus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12.Fossa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13.Lamina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14.Fossa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scaphoidea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15.Choana</a:t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16.Ala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vomeris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17.Vomer</a:t>
            </a:r>
          </a:p>
        </p:txBody>
      </p:sp>
      <p:pic>
        <p:nvPicPr>
          <p:cNvPr id="9218" name="Picture 2" descr="http://e-learning.studmed.unibe.ch/morphomed/ana/images_mt/2662_m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391" y="130316"/>
            <a:ext cx="3272511" cy="32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e-learning.studmed.unibe.ch/morphomed/ana/images_mt/4138_m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9"/>
          <a:stretch/>
        </p:blipFill>
        <p:spPr bwMode="auto">
          <a:xfrm>
            <a:off x="8545127" y="3572427"/>
            <a:ext cx="3438327" cy="313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91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92090" y="332158"/>
            <a:ext cx="4178353" cy="85791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ORRÜREG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2082" y="761116"/>
            <a:ext cx="4853474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KIMENET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CHOANA: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páros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rrüreg és a garat között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felül – corpus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bázisa ,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vomeris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laterálisan –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alul  -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mediálisan –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eptum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osseum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200" dirty="0" smtClean="0"/>
              <a:t> </a:t>
            </a:r>
            <a:endParaRPr lang="hu-HU" sz="1200" dirty="0"/>
          </a:p>
        </p:txBody>
      </p:sp>
      <p:pic>
        <p:nvPicPr>
          <p:cNvPr id="57346" name="Picture 2" descr="http://www.lumen.luc.edu/lumen/MedEd/GrossAnatomy/dissector/labs/h_n/nasal/images/na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5"/>
          <a:stretch/>
        </p:blipFill>
        <p:spPr bwMode="auto">
          <a:xfrm>
            <a:off x="7638557" y="2735211"/>
            <a:ext cx="4000500" cy="286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865725" y="5604991"/>
            <a:ext cx="3546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2.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4.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durum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tubarius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6. M.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Salpingophyringeus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Choana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/>
          </a:p>
          <a:p>
            <a:pPr marL="342900" indent="-342900">
              <a:buAutoNum type="arabicPeriod"/>
            </a:pPr>
            <a:endParaRPr lang="hu-HU" dirty="0"/>
          </a:p>
        </p:txBody>
      </p:sp>
      <p:pic>
        <p:nvPicPr>
          <p:cNvPr id="57348" name="Picture 4" descr="http://o.quizlet.com/4XOYAGloeDtvacyNK9PXK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59" y="61286"/>
            <a:ext cx="2378948" cy="247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ba foglalás 10"/>
          <p:cNvGrpSpPr/>
          <p:nvPr/>
        </p:nvGrpSpPr>
        <p:grpSpPr>
          <a:xfrm>
            <a:off x="9778678" y="69098"/>
            <a:ext cx="2316481" cy="2478070"/>
            <a:chOff x="9440089" y="69098"/>
            <a:chExt cx="2316481" cy="2478070"/>
          </a:xfrm>
        </p:grpSpPr>
        <p:pic>
          <p:nvPicPr>
            <p:cNvPr id="57350" name="Picture 6" descr="https://classconnection.s3.amazonaws.com/739/flashcards/695313/jpg/choana.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89" b="10947"/>
            <a:stretch/>
          </p:blipFill>
          <p:spPr bwMode="auto">
            <a:xfrm>
              <a:off x="9452618" y="69098"/>
              <a:ext cx="2303952" cy="247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0711544" y="531845"/>
              <a:ext cx="7970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Septum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nasi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10604594" y="800209"/>
              <a:ext cx="9332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Palatum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durum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0604594" y="1370678"/>
              <a:ext cx="5212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Lingua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>
              <a:off x="10001350" y="639567"/>
              <a:ext cx="527533" cy="24309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9440089" y="451524"/>
              <a:ext cx="8707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hu-HU" sz="800" b="1" dirty="0" err="1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asopharingx</a:t>
              </a:r>
              <a:endParaRPr lang="hu-HU" sz="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4" descr="http://www.meduniwien.ac.at/plastination/skull/bce-ant-tex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146992"/>
            <a:ext cx="3210018" cy="34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1167657" y="4803075"/>
            <a:ext cx="287094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Fossa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scaphoidea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Choana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vomeris</a:t>
            </a: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Vomer</a:t>
            </a:r>
            <a:endParaRPr lang="hu-HU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96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7588" y="306907"/>
            <a:ext cx="10515600" cy="63632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ORRKAGYLÓK (CONCHAE NASALES)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1770" y="1228521"/>
            <a:ext cx="10515600" cy="4351338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CONCHA NASALIS SUPERIOR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CONCHA NASALIS MEDIA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CONCHA NASALIS INFERIOR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78647" y="3229177"/>
            <a:ext cx="4610132" cy="3449205"/>
            <a:chOff x="7184571" y="3510158"/>
            <a:chExt cx="4481868" cy="3361401"/>
          </a:xfrm>
        </p:grpSpPr>
        <p:pic>
          <p:nvPicPr>
            <p:cNvPr id="6" name="Picture 2" descr="http://upload.wikimedia.org/wikipedia/commons/thumb/4/46/Nasenmuscheln1.JPG/1280px-Nasenmuscheln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571" y="3510158"/>
              <a:ext cx="4481868" cy="3361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7184571" y="6348339"/>
              <a:ext cx="304644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/>
                <a:t/>
              </a:r>
              <a:br>
                <a:rPr lang="de-DE" dirty="0" smtClean="0"/>
              </a:br>
              <a:r>
                <a:rPr lang="de-DE" sz="1000" b="1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1 </a:t>
              </a:r>
              <a:r>
                <a:rPr lang="hu-HU" sz="1000" b="1" dirty="0" smtClean="0">
                  <a:solidFill>
                    <a:srgbClr val="252525"/>
                  </a:solidFill>
                  <a:latin typeface="Arial" panose="020B0604020202020204" pitchFamily="34" charset="0"/>
                </a:rPr>
                <a:t>felső</a:t>
              </a:r>
              <a:r>
                <a:rPr lang="de-DE" sz="1000" b="1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, 2 </a:t>
              </a:r>
              <a:r>
                <a:rPr lang="hu-HU" sz="1000" b="1" dirty="0" smtClean="0">
                  <a:solidFill>
                    <a:srgbClr val="252525"/>
                  </a:solidFill>
                  <a:latin typeface="Arial" panose="020B0604020202020204" pitchFamily="34" charset="0"/>
                </a:rPr>
                <a:t>középső</a:t>
              </a:r>
              <a:r>
                <a:rPr lang="de-DE" sz="1000" b="1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, 3 </a:t>
              </a:r>
              <a:r>
                <a:rPr lang="hu-HU" sz="1000" b="1" dirty="0" smtClean="0">
                  <a:solidFill>
                    <a:srgbClr val="252525"/>
                  </a:solidFill>
                  <a:latin typeface="Arial" panose="020B0604020202020204" pitchFamily="34" charset="0"/>
                </a:rPr>
                <a:t>alsó orrkagyló</a:t>
              </a:r>
              <a:endParaRPr lang="hu-HU" sz="1000" b="1" dirty="0"/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7843233" y="936984"/>
            <a:ext cx="4065431" cy="2910251"/>
            <a:chOff x="1593978" y="3196756"/>
            <a:chExt cx="4547055" cy="3410292"/>
          </a:xfrm>
        </p:grpSpPr>
        <p:pic>
          <p:nvPicPr>
            <p:cNvPr id="58372" name="Picture 4" descr="http://ect.downstate.edu/courseware/haonline/imgs/00000/5000/800/58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978" y="3196756"/>
              <a:ext cx="4547055" cy="341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592286" y="4329405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3349913" y="4455674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3228726" y="4790546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Csoportba foglalás 15"/>
          <p:cNvGrpSpPr/>
          <p:nvPr/>
        </p:nvGrpSpPr>
        <p:grpSpPr>
          <a:xfrm>
            <a:off x="5037536" y="4159147"/>
            <a:ext cx="6290397" cy="2519235"/>
            <a:chOff x="5158921" y="4225236"/>
            <a:chExt cx="6041945" cy="2376602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5158921" y="4225236"/>
              <a:ext cx="2050561" cy="2376602"/>
              <a:chOff x="158852" y="301935"/>
              <a:chExt cx="2050561" cy="2376602"/>
            </a:xfrm>
          </p:grpSpPr>
          <p:pic>
            <p:nvPicPr>
              <p:cNvPr id="3074" name="Picture 2" descr="http://studydroid.com/imageCards/0o/1v/card-25231176-front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7" t="3999" r="13004" b="6762"/>
              <a:stretch/>
            </p:blipFill>
            <p:spPr bwMode="auto">
              <a:xfrm>
                <a:off x="321971" y="301935"/>
                <a:ext cx="1842070" cy="2060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églalap 10"/>
              <p:cNvSpPr/>
              <p:nvPr/>
            </p:nvSpPr>
            <p:spPr>
              <a:xfrm>
                <a:off x="158852" y="2278427"/>
                <a:ext cx="20505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CONCHA NASALIS SUPERIOR</a:t>
                </a:r>
              </a:p>
            </p:txBody>
          </p:sp>
        </p:grpSp>
        <p:grpSp>
          <p:nvGrpSpPr>
            <p:cNvPr id="14" name="Csoportba foglalás 13"/>
            <p:cNvGrpSpPr/>
            <p:nvPr/>
          </p:nvGrpSpPr>
          <p:grpSpPr>
            <a:xfrm>
              <a:off x="7352825" y="4225236"/>
              <a:ext cx="1806268" cy="2376602"/>
              <a:chOff x="7352825" y="4225236"/>
              <a:chExt cx="1806268" cy="2376602"/>
            </a:xfrm>
          </p:grpSpPr>
          <p:pic>
            <p:nvPicPr>
              <p:cNvPr id="3076" name="Picture 4" descr="http://studydroid.com/imageCards/0o/1v/card-25231163-front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8" t="4056" r="13211" b="6253"/>
              <a:stretch/>
            </p:blipFill>
            <p:spPr bwMode="auto">
              <a:xfrm>
                <a:off x="7372601" y="4225236"/>
                <a:ext cx="1786492" cy="2054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églalap 12"/>
              <p:cNvSpPr/>
              <p:nvPr/>
            </p:nvSpPr>
            <p:spPr>
              <a:xfrm>
                <a:off x="7352825" y="6201728"/>
                <a:ext cx="179568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CONCHA NASALIS MEDIA</a:t>
                </a:r>
              </a:p>
            </p:txBody>
          </p:sp>
        </p:grpSp>
        <p:pic>
          <p:nvPicPr>
            <p:cNvPr id="3078" name="Picture 6" descr="http://studydroid.com/imageCards/0o/1v/card-25231158-front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5" t="3310" r="13606" b="4746"/>
            <a:stretch/>
          </p:blipFill>
          <p:spPr bwMode="auto">
            <a:xfrm>
              <a:off x="9322212" y="4225236"/>
              <a:ext cx="1762852" cy="2054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églalap 14"/>
            <p:cNvSpPr/>
            <p:nvPr/>
          </p:nvSpPr>
          <p:spPr>
            <a:xfrm>
              <a:off x="9206410" y="6201728"/>
              <a:ext cx="19944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CONCHA NASALIS INFERIOR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485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4169" y="172886"/>
            <a:ext cx="10515600" cy="351285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ORRJÁRATOK (MEATUS NASI)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7221" y="904127"/>
            <a:ext cx="10731759" cy="49519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MEATUS NASI SUPERIOR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MEATUS NASI MEDIA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MEATUS NASI INFERIOR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 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nasolacrimalis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(KÖNNYCSATORNA):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összeköttetése az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az orrüreg között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könnyelvezetése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alá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MEATUS NASI COMMUNIS (NASOPHYRINGEUS) - CHOANA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5743101" y="3346238"/>
            <a:ext cx="4480924" cy="3338269"/>
            <a:chOff x="6216699" y="1346201"/>
            <a:chExt cx="5975301" cy="4424022"/>
          </a:xfrm>
        </p:grpSpPr>
        <p:pic>
          <p:nvPicPr>
            <p:cNvPr id="59394" name="Picture 2" descr="http://en.shram.kiev.ua/img/health/anatomy/55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6699" y="1346201"/>
              <a:ext cx="5975301" cy="4424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10245660" y="2149669"/>
              <a:ext cx="1362269" cy="31724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4574611" y="771143"/>
            <a:ext cx="6132618" cy="2575095"/>
            <a:chOff x="4237149" y="1003418"/>
            <a:chExt cx="6132618" cy="2575095"/>
          </a:xfrm>
        </p:grpSpPr>
        <p:grpSp>
          <p:nvGrpSpPr>
            <p:cNvPr id="7" name="Csoportba foglalás 6"/>
            <p:cNvGrpSpPr/>
            <p:nvPr/>
          </p:nvGrpSpPr>
          <p:grpSpPr>
            <a:xfrm>
              <a:off x="4237149" y="1026660"/>
              <a:ext cx="1979550" cy="2551853"/>
              <a:chOff x="4237149" y="1026660"/>
              <a:chExt cx="1979550" cy="2551853"/>
            </a:xfrm>
          </p:grpSpPr>
          <p:pic>
            <p:nvPicPr>
              <p:cNvPr id="4098" name="Picture 2" descr="http://studydroid.com/imageCards/0o/1v/card-25231178-front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4" t="3414" r="13007" b="5093"/>
              <a:stretch/>
            </p:blipFill>
            <p:spPr bwMode="auto">
              <a:xfrm>
                <a:off x="4237149" y="1026660"/>
                <a:ext cx="1979550" cy="2270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églalap 5"/>
              <p:cNvSpPr/>
              <p:nvPr/>
            </p:nvSpPr>
            <p:spPr>
              <a:xfrm>
                <a:off x="4281793" y="3273750"/>
                <a:ext cx="1890261" cy="304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hu-HU" sz="105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MEATUS NASI SUPERIOR </a:t>
                </a:r>
              </a:p>
            </p:txBody>
          </p:sp>
        </p:grpSp>
        <p:grpSp>
          <p:nvGrpSpPr>
            <p:cNvPr id="9" name="Csoportba foglalás 8"/>
            <p:cNvGrpSpPr/>
            <p:nvPr/>
          </p:nvGrpSpPr>
          <p:grpSpPr>
            <a:xfrm>
              <a:off x="6324139" y="1003418"/>
              <a:ext cx="1831999" cy="2575095"/>
              <a:chOff x="6324139" y="1003418"/>
              <a:chExt cx="1831999" cy="2575095"/>
            </a:xfrm>
          </p:grpSpPr>
          <p:pic>
            <p:nvPicPr>
              <p:cNvPr id="4100" name="Picture 4" descr="http://studydroid.com/imageCards/0o/1v/card-25231165-front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2" t="4430" r="16143" b="4527"/>
              <a:stretch/>
            </p:blipFill>
            <p:spPr bwMode="auto">
              <a:xfrm>
                <a:off x="6324139" y="1003418"/>
                <a:ext cx="1831999" cy="2270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églalap 7"/>
              <p:cNvSpPr/>
              <p:nvPr/>
            </p:nvSpPr>
            <p:spPr>
              <a:xfrm>
                <a:off x="6464124" y="3283881"/>
                <a:ext cx="1552028" cy="294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MEATUS NASI MEDIA </a:t>
                </a:r>
              </a:p>
            </p:txBody>
          </p:sp>
        </p:grpSp>
        <p:grpSp>
          <p:nvGrpSpPr>
            <p:cNvPr id="11" name="Csoportba foglalás 10"/>
            <p:cNvGrpSpPr/>
            <p:nvPr/>
          </p:nvGrpSpPr>
          <p:grpSpPr>
            <a:xfrm>
              <a:off x="8403563" y="1026660"/>
              <a:ext cx="1966204" cy="2510301"/>
              <a:chOff x="8330102" y="1026660"/>
              <a:chExt cx="1966204" cy="2510301"/>
            </a:xfrm>
          </p:grpSpPr>
          <p:pic>
            <p:nvPicPr>
              <p:cNvPr id="4102" name="Picture 6" descr="http://studydroid.com/imageCards/0o/1v/card-25231160-front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1" t="3648" r="12821" b="6211"/>
              <a:stretch/>
            </p:blipFill>
            <p:spPr bwMode="auto">
              <a:xfrm>
                <a:off x="8330102" y="1026660"/>
                <a:ext cx="1966204" cy="22470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églalap 9"/>
              <p:cNvSpPr/>
              <p:nvPr/>
            </p:nvSpPr>
            <p:spPr>
              <a:xfrm>
                <a:off x="8484641" y="3242329"/>
                <a:ext cx="1750800" cy="294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MEATUS NASI INFERIOR </a:t>
                </a:r>
              </a:p>
            </p:txBody>
          </p:sp>
        </p:grpSp>
      </p:grpSp>
      <p:pic>
        <p:nvPicPr>
          <p:cNvPr id="3074" name="Picture 2" descr="「rostasejtek」の画像検索結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5948"/>
          <a:stretch/>
        </p:blipFill>
        <p:spPr bwMode="auto">
          <a:xfrm>
            <a:off x="200840" y="3760331"/>
            <a:ext cx="5104262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285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2174" y="313024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ORRJÁRATOK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(MEATUS NASI)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1997" y="7890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HIATUS SEMILUNARIS: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élhold alakú rés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benne: bulla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(középső rostasejtek) et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rocessus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uncinatus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endParaRPr lang="hu-H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oncha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alatt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BELEÖMLIK:</a:t>
            </a:r>
            <a:b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ellulae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ethmoidales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anteriores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sinus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sinus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60420" name="Picture 4" descr="http://upload.wikimedia.org/wikipedia/commons/b/b1/Siebbei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1" b="5553"/>
          <a:stretch/>
        </p:blipFill>
        <p:spPr bwMode="auto">
          <a:xfrm>
            <a:off x="2593701" y="3170537"/>
            <a:ext cx="4622156" cy="337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8306542" y="264184"/>
            <a:ext cx="3703571" cy="4800277"/>
            <a:chOff x="8128742" y="182156"/>
            <a:chExt cx="3703571" cy="4800277"/>
          </a:xfrm>
        </p:grpSpPr>
        <p:pic>
          <p:nvPicPr>
            <p:cNvPr id="60418" name="Picture 2" descr="http://ect.downstate.edu/courseware/haonline/imgs/00000/5000/800/586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68"/>
            <a:stretch/>
          </p:blipFill>
          <p:spPr bwMode="auto">
            <a:xfrm>
              <a:off x="9227974" y="182156"/>
              <a:ext cx="2565919" cy="247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2" name="Picture 6" descr="http://academic.amc.edu/martino/grossanatomy/site/medical/Lab%20Manual/Respiratory%20Renal/Dissectons/Nasal%20Cavity/Nasal%20Images/ethmoid%20bull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9"/>
            <a:stretch/>
          </p:blipFill>
          <p:spPr bwMode="auto">
            <a:xfrm>
              <a:off x="9205097" y="2767167"/>
              <a:ext cx="2627216" cy="2215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8128742" y="1388150"/>
              <a:ext cx="1067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HIATUS </a:t>
              </a:r>
            </a:p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SEMILUNARIS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8331474" y="4068918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BULLA </a:t>
              </a:r>
            </a:p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ETMOIDALIS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Ellipszis 6"/>
          <p:cNvSpPr/>
          <p:nvPr/>
        </p:nvSpPr>
        <p:spPr>
          <a:xfrm>
            <a:off x="3252859" y="6137618"/>
            <a:ext cx="1138335" cy="1166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3611362" y="6325589"/>
            <a:ext cx="961054" cy="242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594728" y="6202941"/>
            <a:ext cx="905069" cy="21460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Picture 2" descr="Képtalálat a következőre: „hiatus semilunaris infundibulum ethmoidale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95" y="5251221"/>
            <a:ext cx="4791618" cy="149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0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2084" y="188847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ORRMELLÉKÜREGEK (SINUS PARANASALES)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7768" y="756262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páros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rrüreggel állnak kapcsolatban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neumatikus csontok: levegővel telt, nyálkahártyával bélelt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Arcmelléküreg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Sinus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Homloküreg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Sinus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Ékcsonti üreg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Sinus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Rostasejtek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Cellulae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ethmoidales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GYULLADÁS - SINUSITIS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u="sng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122" name="Picture 2" descr="http://upload.wikimedia.org/wikipedia/commons/thumb/4/43/NNH_im_Roentgen_frontal_Annotation.png/640px-NNH_im_Roentgen_frontal_Annot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927" y="2839422"/>
            <a:ext cx="2755844" cy="390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550584" y="5028734"/>
            <a:ext cx="2634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sz="1200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Nasenhöhle"/>
              </a:rPr>
              <a:t>Cavum</a:t>
            </a:r>
            <a:r>
              <a:rPr lang="hu-HU" sz="1200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Nasenhöhle"/>
              </a:rPr>
              <a:t> </a:t>
            </a:r>
            <a:r>
              <a:rPr lang="hu-HU" sz="1200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Nasenhöhle"/>
              </a:rPr>
              <a:t>nasi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narancssárga</a:t>
            </a:r>
            <a:endParaRPr lang="hu-HU" sz="1200" b="1" i="0" dirty="0" smtClean="0">
              <a:solidFill>
                <a:srgbClr val="252525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Kieferhöhle"/>
              </a:rPr>
              <a:t>Sinus </a:t>
            </a:r>
            <a:r>
              <a:rPr lang="hu-HU" sz="1200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Kieferhöhle"/>
              </a:rPr>
              <a:t>maxillaris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zöld</a:t>
            </a:r>
            <a:endParaRPr lang="hu-HU" sz="1200" b="1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i="0" u="none" strike="noStrike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hlinkClick r:id="rId5" tooltip="Siebbein"/>
              </a:rPr>
              <a:t>Sinus </a:t>
            </a:r>
            <a:r>
              <a:rPr lang="hu-HU" sz="1200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Siebbein"/>
              </a:rPr>
              <a:t>ethmoidales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sárga</a:t>
            </a:r>
            <a:endParaRPr lang="hu-HU" sz="1200" b="1" i="0" dirty="0" smtClean="0">
              <a:solidFill>
                <a:srgbClr val="252525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i="0" u="sng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Stirnhöhle"/>
              </a:rPr>
              <a:t>Sinus </a:t>
            </a:r>
            <a:r>
              <a:rPr lang="hu-HU" sz="1200" b="1" i="0" u="sng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Stirnhöhle"/>
              </a:rPr>
              <a:t>frontalis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: lil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a</a:t>
            </a:r>
          </a:p>
          <a:p>
            <a:pPr>
              <a:lnSpc>
                <a:spcPct val="150000"/>
              </a:lnSpc>
            </a:pPr>
            <a:r>
              <a:rPr lang="hu-HU" sz="1200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Keilbeinhöhle"/>
              </a:rPr>
              <a:t>Sinus </a:t>
            </a:r>
            <a:r>
              <a:rPr lang="hu-HU" sz="1200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Keilbeinhöhle"/>
              </a:rPr>
              <a:t>sphenoidalis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kék</a:t>
            </a:r>
            <a:endParaRPr lang="hu-HU" sz="1200" b="1" i="0" dirty="0" smtClean="0">
              <a:solidFill>
                <a:srgbClr val="252525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Schläfenbein"/>
              </a:rPr>
              <a:t>Processus</a:t>
            </a:r>
            <a:r>
              <a:rPr lang="hu-HU" sz="1200" b="1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Schläfenbein"/>
              </a:rPr>
              <a:t> </a:t>
            </a:r>
            <a:r>
              <a:rPr lang="hu-HU" sz="1200" b="1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Schläfenbein"/>
              </a:rPr>
              <a:t>mastoideus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almazöld</a:t>
            </a:r>
            <a:endParaRPr lang="hu-HU" sz="1200" b="1" dirty="0"/>
          </a:p>
        </p:txBody>
      </p:sp>
      <p:pic>
        <p:nvPicPr>
          <p:cNvPr id="61442" name="Picture 2" descr="http://www.startpuntradiologie.nl/uploads/images/College_CTsinus_fig2_Sinusanatomie_ME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17" y="784710"/>
            <a:ext cx="3689383" cy="21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orrmelléküreg gyulladás」の画像検索結果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6789" r="6444" b="9130"/>
          <a:stretch/>
        </p:blipFill>
        <p:spPr bwMode="auto">
          <a:xfrm>
            <a:off x="860548" y="4068792"/>
            <a:ext cx="3799810" cy="26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orrmelléküreg gyulladás RTG」の画像検索結果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38" y="1978199"/>
            <a:ext cx="3301732" cy="27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 flipV="1">
            <a:off x="5263917" y="3807725"/>
            <a:ext cx="646855" cy="1091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857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23382" y="109486"/>
            <a:ext cx="6859555" cy="77628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ORRMELLÉKÜREG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(SINUS PARANASALES)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1768" y="103638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MAXILLARIS 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HIGHMORE):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legnagyobb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orpus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maxillae-ben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eömlés -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semilunaris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lang="hu-HU" sz="1200" dirty="0">
              <a:solidFill>
                <a:srgbClr val="FF0000"/>
              </a:solidFill>
            </a:endParaRPr>
          </a:p>
        </p:txBody>
      </p:sp>
      <p:pic>
        <p:nvPicPr>
          <p:cNvPr id="62466" name="Picture 2" descr="http://www.exprow.jecool.net/pics/bones/maxilla/sinus_maxillar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2430" r="10327" b="18861"/>
          <a:stretch/>
        </p:blipFill>
        <p:spPr bwMode="auto">
          <a:xfrm>
            <a:off x="7103673" y="875739"/>
            <a:ext cx="3741576" cy="230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éptalálat a következőre: „sinus maxillari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51" y="3483495"/>
            <a:ext cx="5262601" cy="31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éptalálat a következőre: „hiatus semilunaris infundibulum ethmoidale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 r="4323" b="17108"/>
          <a:stretch/>
        </p:blipFill>
        <p:spPr bwMode="auto">
          <a:xfrm>
            <a:off x="699498" y="3206839"/>
            <a:ext cx="4913054" cy="301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56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61751" y="305426"/>
            <a:ext cx="6206412" cy="6829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ORRMELLÉKÜREGEK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(SINUS PARANASALES)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1442" y="10851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FRONTALIS: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eömlés: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nasofrontalis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alá</a:t>
            </a: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8988304" y="247587"/>
            <a:ext cx="3030575" cy="2530967"/>
            <a:chOff x="8929756" y="191013"/>
            <a:chExt cx="3030575" cy="2530967"/>
          </a:xfrm>
        </p:grpSpPr>
        <p:pic>
          <p:nvPicPr>
            <p:cNvPr id="63490" name="Picture 2" descr="http://academic.amc.edu/martino/grossanatomy/site/medical/Lab%20Manual/Respiratory%20Renal/Dissectons/Nasal%20Cavity/Nasal%20Images/frontal%20sinus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9756" y="191013"/>
              <a:ext cx="3030575" cy="2272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772423" y="2475759"/>
              <a:ext cx="13452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SINUS FRONTALIS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5296504" y="1085155"/>
            <a:ext cx="3391893" cy="3322680"/>
            <a:chOff x="3887148" y="3638417"/>
            <a:chExt cx="3139316" cy="3193142"/>
          </a:xfrm>
        </p:grpSpPr>
        <p:pic>
          <p:nvPicPr>
            <p:cNvPr id="63498" name="Picture 10" descr="Click for Full 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990" y="4241935"/>
              <a:ext cx="3069474" cy="2304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3987681" y="6594937"/>
              <a:ext cx="3038783" cy="236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asofrontalis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beömlése az 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infundibulumba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3887148" y="3638417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Sinus</a:t>
              </a:r>
            </a:p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frontalis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Egyenes összekötő nyíllal 7"/>
            <p:cNvCxnSpPr/>
            <p:nvPr/>
          </p:nvCxnSpPr>
          <p:spPr>
            <a:xfrm>
              <a:off x="4435989" y="4059515"/>
              <a:ext cx="343462" cy="3988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 descr="Képtalálat a következőre: „hiatus semilunaris infundibulum ethmoidale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 r="4323" b="17108"/>
          <a:stretch/>
        </p:blipFill>
        <p:spPr bwMode="auto">
          <a:xfrm>
            <a:off x="331442" y="1986135"/>
            <a:ext cx="4204829" cy="25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éptalálat a következőre: „hiatus semilunaris infundibulum ethmoidale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92" y="4584415"/>
            <a:ext cx="6748222" cy="21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udydroid.com/imageCards/0o/1v/card-25231154-fro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5838"/>
          <a:stretch/>
        </p:blipFill>
        <p:spPr bwMode="auto">
          <a:xfrm>
            <a:off x="9452887" y="3025398"/>
            <a:ext cx="234395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Egyenes összekötő nyíllal 12"/>
          <p:cNvCxnSpPr/>
          <p:nvPr/>
        </p:nvCxnSpPr>
        <p:spPr>
          <a:xfrm flipV="1">
            <a:off x="9246620" y="548376"/>
            <a:ext cx="412535" cy="2387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9833124" y="5882898"/>
            <a:ext cx="1457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nasofrontalis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92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10080" y="255362"/>
            <a:ext cx="6314305" cy="57022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ORRMELLÉKÜREGEK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(SINUS PARANASALES)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5098" y="11626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SPHENOIDALIS: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orpus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sphenoidalisben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dirty="0" smtClean="0"/>
              <a:t>   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7326165" y="4071234"/>
            <a:ext cx="304632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Facies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Facies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rotundum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Sinus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Rostrum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7217675" y="1092809"/>
            <a:ext cx="4836795" cy="2861681"/>
            <a:chOff x="6752118" y="1162646"/>
            <a:chExt cx="5178972" cy="3294027"/>
          </a:xfrm>
        </p:grpSpPr>
        <p:pic>
          <p:nvPicPr>
            <p:cNvPr id="64516" name="Picture 4" descr="Klínová kost (zepředu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968" y="1162646"/>
              <a:ext cx="5041122" cy="304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6752118" y="4210452"/>
              <a:ext cx="11352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sphenoidale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209301" y="2108757"/>
            <a:ext cx="3853362" cy="3132915"/>
            <a:chOff x="821623" y="2253243"/>
            <a:chExt cx="4142660" cy="3398635"/>
          </a:xfrm>
        </p:grpSpPr>
        <p:pic>
          <p:nvPicPr>
            <p:cNvPr id="64524" name="Picture 12" descr="https://academic.amc.edu/martino/grossanatomy/site/Medical/Lab%20Manual/Respiratory%20Renal/Dissectons/Nasal%20Cavity/Nasal%20Images/sphenoid%20sinus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623" y="2544882"/>
              <a:ext cx="4142660" cy="3106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3615837" y="2253243"/>
              <a:ext cx="13484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Sinus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sphenoidalis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http://studydroid.com/imageCards/0o/1v/card-25231174-fron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3909" r="13043" b="4147"/>
          <a:stretch/>
        </p:blipFill>
        <p:spPr bwMode="auto">
          <a:xfrm>
            <a:off x="4337243" y="1253305"/>
            <a:ext cx="2714342" cy="31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98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30045" y="176980"/>
            <a:ext cx="6141098" cy="82294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ORRMELLÉKÜREGEK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(SINUS PARANASALES)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5936" y="93201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ETHMOIDALIES: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HATÁROLJÁK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audalisan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 sinus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cranialisan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elülső koponyaárok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44" name="Picture 8" descr="http://www.cixip.com/Public/kindeditor/attached/image/20121109/20121109091450_90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21" y="102131"/>
            <a:ext cx="2146943" cy="21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0" descr="http://spina.pro/i/anatomy/kosti/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20" y="3386055"/>
            <a:ext cx="4366340" cy="319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őre: „cellulae ethmoidales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15" y="796683"/>
            <a:ext cx="2104016" cy="24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éptalálat a következőre: „cellulae ethmoidales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65" y="804258"/>
            <a:ext cx="2229810" cy="24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éptalálat a következőre: „cellulae ethmoidales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36" y="3482601"/>
            <a:ext cx="3375399" cy="33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éptalálat a következőre: „ethmoidal air cells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67" y="1189903"/>
            <a:ext cx="2485654" cy="186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tudydroid.com/imageCards/0o/1v/card-25231149-fron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2950" r="11630" b="5107"/>
          <a:stretch/>
        </p:blipFill>
        <p:spPr bwMode="auto">
          <a:xfrm>
            <a:off x="581435" y="3489165"/>
            <a:ext cx="2679014" cy="30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9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0182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2846" y="961428"/>
            <a:ext cx="10644146" cy="49168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EXTRAPULMONÁLIS LÉGUTAK: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Orrüreg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harynx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arynx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Légcső (trachea)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Főbronchusok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ronchus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INTRAPULMONÁLIS LÉGUTAK: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Bronchusfa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Bronchiolus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34" name="Picture 10" descr="関連画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r="2558" b="3195"/>
          <a:stretch/>
        </p:blipFill>
        <p:spPr bwMode="auto">
          <a:xfrm>
            <a:off x="6947794" y="961427"/>
            <a:ext cx="4852758" cy="46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「légutak anatómiája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54" y="3696665"/>
            <a:ext cx="3795640" cy="280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1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7399" y="397230"/>
            <a:ext cx="6159759" cy="80428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ORRMELLÉLÜREGEK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(SINUS PARANASALES)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0629" y="1219818"/>
            <a:ext cx="10941676" cy="48517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HÁTSÓ ROSTASEJTEK (CELLULAE ETHMOIDALES POSTERIOR):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inus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előtt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eömlés: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4" name="Picture 4" descr="http://uwmsk.org/sinusanatomy2/images/Sag.OMU&amp;S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274" y="2930794"/>
            <a:ext cx="3243993" cy="285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229617" y="5782413"/>
            <a:ext cx="1702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FS: Sinus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AE: elülső rostasejtek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PE: hátsó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rostasejte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Sinus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6" name="Picture 6" descr="http://web.squ.edu.om/med-Lib/MED_CD/E_CDs/atlas/atlas%209_files/image01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5" y="3005692"/>
            <a:ext cx="3660646" cy="33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https://academic.amc.edu/martino/grossanatomy/site/Medical/Lab%20Manual/Respiratory%20Renal/Dissectons/Nasal%20Cavity/Nasal%20Images/ethmoid%20sinu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33" y="2171782"/>
            <a:ext cx="3930466" cy="29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Képtalálat a következőre: „ethmoidal air cells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61" y="232799"/>
            <a:ext cx="3756212" cy="26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300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2464" y="220556"/>
            <a:ext cx="6159759" cy="73896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ORRMELLÉKÜREGEK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(SINUS PARANASALES)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947" y="95952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ELÜLSŐ ROSTASEJTEK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(CELLULAE ETHMOIDALES ANTERIOR):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elhelyezkedik: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orrgyök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beömlése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alá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6" descr="http://web.squ.edu.om/med-Lib/MED_CD/E_CDs/atlas/atlas%209_files/image01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4" y="3657064"/>
            <a:ext cx="3348397" cy="303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academic.amc.edu/martino/grossanatomy/site/Medical/Lab%20Manual/Respiratory%20Renal/Dissectons/Nasal%20Cavity/Nasal%20Images/ethmoid%20sinu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06" y="1937126"/>
            <a:ext cx="4061481" cy="30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éptalálat a következőre: „ethmoidal air cells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72" y="1021902"/>
            <a:ext cx="3756212" cy="26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46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64454" y="201180"/>
            <a:ext cx="6150429" cy="813610"/>
          </a:xfrm>
        </p:spPr>
        <p:txBody>
          <a:bodyPr/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ORRMELLÉKÜREGEK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(SINUS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PARANASALES)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3678" y="957879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KÖZÉPSŐ ROSTASEJTEK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(CELLULAE ETHMOIDALES MEDIA):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legnagyobb rostasejt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BULLA ETHMOIDALIS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semilunaris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hátsó falában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eömlése -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semilunaris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68610" name="Picture 2" descr="http://o.quizlet.com/fvxLFwq6Dyiq.FiEeVrDD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81" y="2956127"/>
            <a:ext cx="5124398" cy="355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7311298" y="1403566"/>
            <a:ext cx="4007170" cy="5108037"/>
            <a:chOff x="8128742" y="182156"/>
            <a:chExt cx="3703571" cy="4800277"/>
          </a:xfrm>
        </p:grpSpPr>
        <p:pic>
          <p:nvPicPr>
            <p:cNvPr id="6" name="Picture 2" descr="http://ect.downstate.edu/courseware/haonline/imgs/00000/5000/800/586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68"/>
            <a:stretch/>
          </p:blipFill>
          <p:spPr bwMode="auto">
            <a:xfrm>
              <a:off x="9227974" y="182156"/>
              <a:ext cx="2565919" cy="247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academic.amc.edu/martino/grossanatomy/site/medical/Lab%20Manual/Respiratory%20Renal/Dissectons/Nasal%20Cavity/Nasal%20Images/ethmoid%20bull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9"/>
            <a:stretch/>
          </p:blipFill>
          <p:spPr bwMode="auto">
            <a:xfrm>
              <a:off x="9205097" y="2767167"/>
              <a:ext cx="2627216" cy="2215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8128742" y="1388150"/>
              <a:ext cx="1067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HIATUS </a:t>
              </a:r>
            </a:p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SEMILUNARIS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8331474" y="4068918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BULLA </a:t>
              </a:r>
            </a:p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ETMOIDALIS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629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936" y="176374"/>
            <a:ext cx="10515600" cy="72477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4981" y="7919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PHARYNX (GARAT):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az orr és a szájüreg mögött függőlegesen elhelyezkedő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cső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felső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végével a koponya alaphoz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rögzül</a:t>
            </a:r>
          </a:p>
          <a:p>
            <a:pPr>
              <a:lnSpc>
                <a:spcPct val="150000"/>
              </a:lnSpc>
            </a:pPr>
            <a:r>
              <a:rPr lang="hu-HU" sz="1200" dirty="0"/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légzőrendszer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és az emésztőrendszer részben közös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belégzett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levegő és a lenyelt falat útja a garatban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kereszteződik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lülső fala nyitott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átsó fala izmos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ocplatgtrocppharynx for term side of c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2617" r="13803" b="5191"/>
          <a:stretch/>
        </p:blipFill>
        <p:spPr bwMode="auto">
          <a:xfrm>
            <a:off x="3196547" y="2988860"/>
            <a:ext cx="3146117" cy="36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「garat anatómiája wikipedia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54" y="2345149"/>
            <a:ext cx="4893452" cy="45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76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3741" y="253888"/>
            <a:ext cx="10515600" cy="50955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 (PHARYNX)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0023" y="11761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Elöl - a belé nyíló orr- és szájüreg, ill. a belőle kiinduló gégebemenet miatt garatfal lényegében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nincs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ELÜLSŐ RÉSZE: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(NASOPHARYNX, EPIPHARYNX)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ORALIS PHARYNGIS (OROPHARYNX, MESOPHARYNX)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LARYNGIS PHARYNGIS (LARYNGOPHARYNX, HYPOPHYARYNX)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688137" y="3761287"/>
            <a:ext cx="10540902" cy="2747764"/>
            <a:chOff x="578955" y="3351854"/>
            <a:chExt cx="10540902" cy="2747764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578955" y="3351854"/>
              <a:ext cx="3613836" cy="2747764"/>
              <a:chOff x="7858408" y="395277"/>
              <a:chExt cx="3748135" cy="2983849"/>
            </a:xfrm>
          </p:grpSpPr>
          <p:pic>
            <p:nvPicPr>
              <p:cNvPr id="30722" name="Picture 2" descr="https://academic.amc.edu/martino/grossanatomy/site/Medical/Lab%20Manual/Gastrointestinal/Dissections/Images/pharynx/nasopharynx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8716" y="395277"/>
                <a:ext cx="3637827" cy="27283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Szövegdoboz 3"/>
              <p:cNvSpPr txBox="1"/>
              <p:nvPr/>
            </p:nvSpPr>
            <p:spPr>
              <a:xfrm>
                <a:off x="7858408" y="3132905"/>
                <a:ext cx="118173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NASOPHARYNX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Csoportba foglalás 6"/>
            <p:cNvGrpSpPr/>
            <p:nvPr/>
          </p:nvGrpSpPr>
          <p:grpSpPr>
            <a:xfrm>
              <a:off x="4424844" y="3351854"/>
              <a:ext cx="3245476" cy="2714768"/>
              <a:chOff x="7897681" y="3434380"/>
              <a:chExt cx="3754129" cy="3008542"/>
            </a:xfrm>
          </p:grpSpPr>
          <p:pic>
            <p:nvPicPr>
              <p:cNvPr id="30724" name="Picture 4" descr="http://academic.amc.edu/martino/grossanatomy/site/medical/lab%20manual/gastrointestinal/Dissections/Images/pharynx/oropharynx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8716" y="3434380"/>
                <a:ext cx="3683094" cy="2762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Szövegdoboz 5"/>
              <p:cNvSpPr txBox="1"/>
              <p:nvPr/>
            </p:nvSpPr>
            <p:spPr>
              <a:xfrm>
                <a:off x="7897681" y="6196701"/>
                <a:ext cx="110318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OROPHARYNX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Csoportba foglalás 8"/>
            <p:cNvGrpSpPr/>
            <p:nvPr/>
          </p:nvGrpSpPr>
          <p:grpSpPr>
            <a:xfrm>
              <a:off x="7852771" y="3351854"/>
              <a:ext cx="3267086" cy="2636675"/>
              <a:chOff x="2326741" y="3528681"/>
              <a:chExt cx="4174170" cy="3329319"/>
            </a:xfrm>
          </p:grpSpPr>
          <p:pic>
            <p:nvPicPr>
              <p:cNvPr id="30726" name="Picture 6" descr="http://academic.amc.edu/martino/grossanatomy/site/medical/lab%20manual/gastrointestinal/Dissections/Images/pharynx/laryngopharynx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0115" y="3528681"/>
                <a:ext cx="4110796" cy="30830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Szövegdoboz 7"/>
              <p:cNvSpPr txBox="1"/>
              <p:nvPr/>
            </p:nvSpPr>
            <p:spPr>
              <a:xfrm>
                <a:off x="2326741" y="6611779"/>
                <a:ext cx="140294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LARYNGOPHARINX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0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6564" y="274181"/>
            <a:ext cx="10515600" cy="77763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(NASOPHARYNX, EPIPHARYNX)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4153" y="102295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első 1/3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hoanákon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keresztül összeköttetés az orrüreggel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OSTIUM TUBAE AUDITIVAE EUSTACHI: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uba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auditiva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(fülkürt)  benyílása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(EUSTACH - féle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ülkürt)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dobüreggel összeköttetés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dobüreg szellőzése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TONSILLA TUBARIA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 descr="Sagittal section of he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t="7188" r="15521"/>
          <a:stretch/>
        </p:blipFill>
        <p:spPr bwMode="auto">
          <a:xfrm>
            <a:off x="5724497" y="730943"/>
            <a:ext cx="3537114" cy="35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387446" y="1687354"/>
            <a:ext cx="288617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Sinus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Fossa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hypophysialis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durum,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pharyngeum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auditivae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tubarius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Clivus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Uvula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Epiglottis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Rima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glottidis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Cavitas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laryngis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Trachea,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Oesophagus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226929" y="3545157"/>
            <a:ext cx="3241920" cy="2445679"/>
            <a:chOff x="7968716" y="395277"/>
            <a:chExt cx="4103587" cy="3085775"/>
          </a:xfrm>
        </p:grpSpPr>
        <p:pic>
          <p:nvPicPr>
            <p:cNvPr id="7" name="Picture 2" descr="https://academic.amc.edu/martino/grossanatomy/site/Medical/Lab%20Manual/Gastrointestinal/Dissections/Images/pharynx/nasopharyn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716" y="395277"/>
              <a:ext cx="3637827" cy="2728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10890568" y="3234831"/>
              <a:ext cx="11817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NASOPHARYNX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http://studydroid.com/imageCards/0o/1v/card-25231194-fron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3521" r="12534" b="4083"/>
          <a:stretch/>
        </p:blipFill>
        <p:spPr bwMode="auto">
          <a:xfrm>
            <a:off x="3181818" y="3334376"/>
            <a:ext cx="2049050" cy="23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Csoportba foglalás 11"/>
          <p:cNvGrpSpPr/>
          <p:nvPr/>
        </p:nvGrpSpPr>
        <p:grpSpPr>
          <a:xfrm>
            <a:off x="5363075" y="3997036"/>
            <a:ext cx="2266877" cy="2754519"/>
            <a:chOff x="5405726" y="3852858"/>
            <a:chExt cx="2266877" cy="2754519"/>
          </a:xfrm>
        </p:grpSpPr>
        <p:pic>
          <p:nvPicPr>
            <p:cNvPr id="9218" name="Picture 2" descr="http://studydroid.com/imageCards/0o/1v/card-25231195-fron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2656" r="14922" b="3146"/>
            <a:stretch/>
          </p:blipFill>
          <p:spPr bwMode="auto">
            <a:xfrm>
              <a:off x="5405726" y="3852858"/>
              <a:ext cx="2266877" cy="275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6825803" y="5846074"/>
              <a:ext cx="795411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Ostium</a:t>
              </a:r>
              <a:endParaRPr lang="hu-H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1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tubae</a:t>
              </a:r>
              <a:r>
                <a:rPr lang="hu-H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hu-HU" sz="11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auditivae</a:t>
              </a:r>
              <a:endParaRPr lang="hu-H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gyenes összekötő nyíllal 10"/>
            <p:cNvCxnSpPr/>
            <p:nvPr/>
          </p:nvCxnSpPr>
          <p:spPr>
            <a:xfrm flipH="1" flipV="1">
              <a:off x="6498058" y="4651035"/>
              <a:ext cx="655490" cy="115816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0" name="Picture 2" descr="「bartolomeo eustachi」の画像検索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72" y="4520973"/>
            <a:ext cx="1432261" cy="196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7764771" y="6486340"/>
            <a:ext cx="14638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u="sng" dirty="0" err="1">
                <a:latin typeface="arial" panose="020B0604020202020204" pitchFamily="34" charset="0"/>
              </a:rPr>
              <a:t>Bartolomeo</a:t>
            </a:r>
            <a:r>
              <a:rPr lang="hu-HU" sz="1000" b="1" u="sng" dirty="0">
                <a:latin typeface="arial" panose="020B0604020202020204" pitchFamily="34" charset="0"/>
              </a:rPr>
              <a:t> </a:t>
            </a:r>
            <a:r>
              <a:rPr lang="hu-HU" sz="1000" b="1" u="sng" dirty="0" err="1">
                <a:latin typeface="arial" panose="020B0604020202020204" pitchFamily="34" charset="0"/>
              </a:rPr>
              <a:t>Eustachi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2651061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7116" y="228010"/>
            <a:ext cx="10515600" cy="78958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(NASOPHARYNX, EPIPHARYNX)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9338" y="107088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FORNIX PHARYNGIS (TETŐ):</a:t>
            </a:r>
          </a:p>
          <a:p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pharyngea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(GARATMANDULA)</a:t>
            </a: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://www.likar.info/pictures/wiki/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03" y="897262"/>
            <a:ext cx="4524375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9679544" y="1824306"/>
            <a:ext cx="1691950" cy="953352"/>
            <a:chOff x="9298957" y="1753634"/>
            <a:chExt cx="1691950" cy="953352"/>
          </a:xfrm>
        </p:grpSpPr>
        <p:sp>
          <p:nvSpPr>
            <p:cNvPr id="4" name="Ellipszis 3"/>
            <p:cNvSpPr/>
            <p:nvPr/>
          </p:nvSpPr>
          <p:spPr>
            <a:xfrm>
              <a:off x="9750582" y="2489703"/>
              <a:ext cx="1240325" cy="217283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 4"/>
            <p:cNvSpPr/>
            <p:nvPr/>
          </p:nvSpPr>
          <p:spPr>
            <a:xfrm>
              <a:off x="9298957" y="1753634"/>
              <a:ext cx="903249" cy="26762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1314974" y="2254234"/>
            <a:ext cx="4342164" cy="3815398"/>
            <a:chOff x="43522" y="2607397"/>
            <a:chExt cx="4827243" cy="4023577"/>
          </a:xfrm>
        </p:grpSpPr>
        <p:pic>
          <p:nvPicPr>
            <p:cNvPr id="13" name="Picture 2" descr="https://classconnection.s3.amazonaws.com/112/flashcards/844112/jpeg/pharyngealtonsil1341880278298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01" y="2607397"/>
              <a:ext cx="3864164" cy="4023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Egyenes összekötő nyíllal 13"/>
            <p:cNvCxnSpPr/>
            <p:nvPr/>
          </p:nvCxnSpPr>
          <p:spPr>
            <a:xfrm>
              <a:off x="838200" y="3376943"/>
              <a:ext cx="1207883" cy="3078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43522" y="3005386"/>
              <a:ext cx="830677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Tonsilla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pharyngea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723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4109" y="336997"/>
            <a:ext cx="10515600" cy="86644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(NASOPHARYNGX, EPIPHARYNGX)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0779" y="1355837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GYULLDÁS: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TONSILLA TUBÁRIA MEGNAGYOBBODÁSA: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auditivae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elzásródása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obüreg szellőzése károsodik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KÖZÉPFÜL GYULLDÁSA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Otitis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5124" name="Picture 4" descr="「otitis media vs normal ear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35" y="1355837"/>
            <a:ext cx="4597368" cy="44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「otitis media vs normal ear」の画像検索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11270" r="1389" b="5625"/>
          <a:stretch/>
        </p:blipFill>
        <p:spPr bwMode="auto">
          <a:xfrm>
            <a:off x="272955" y="3698936"/>
            <a:ext cx="6359857" cy="27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10904" y="4612943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dobhártya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93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9377" y="170784"/>
            <a:ext cx="10515600" cy="84871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ORALIS PHARYNGIS (OROPHARYNX, MESOPHARYNX)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2154" y="848376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özépső 1/3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zájüreggel kapcsolat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égutak és az emésztőrendszer kereszteződése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yeléskor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lágyszájpad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elzárja a falat útját az orrüreg felé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nyelvgyök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46629" y="3107933"/>
            <a:ext cx="3293987" cy="2740215"/>
            <a:chOff x="7968716" y="3434380"/>
            <a:chExt cx="3683094" cy="3101131"/>
          </a:xfrm>
        </p:grpSpPr>
        <p:pic>
          <p:nvPicPr>
            <p:cNvPr id="5" name="Picture 4" descr="http://academic.amc.edu/martino/grossanatomy/site/medical/lab%20manual/gastrointestinal/Dissections/Images/pharynx/oropharyn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716" y="3434380"/>
              <a:ext cx="3683094" cy="276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10466485" y="6289290"/>
              <a:ext cx="11031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OROPHARYNX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8" descr="Lingua, isthmus fauc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r="5774" b="5606"/>
          <a:stretch/>
        </p:blipFill>
        <p:spPr bwMode="auto">
          <a:xfrm>
            <a:off x="6282193" y="3646514"/>
            <a:ext cx="3680889" cy="305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9967083" y="4095926"/>
            <a:ext cx="198048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Uvula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palatopharyngeus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tonsilaris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vallatae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palatoglossus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fungiformes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foliatae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filiformes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9268564" y="638281"/>
            <a:ext cx="2679000" cy="2905801"/>
            <a:chOff x="9176283" y="862883"/>
            <a:chExt cx="2679000" cy="2905801"/>
          </a:xfrm>
        </p:grpSpPr>
        <p:cxnSp>
          <p:nvCxnSpPr>
            <p:cNvPr id="11" name="Egyenes összekötő nyíllal 10"/>
            <p:cNvCxnSpPr/>
            <p:nvPr/>
          </p:nvCxnSpPr>
          <p:spPr>
            <a:xfrm>
              <a:off x="9337625" y="2575657"/>
              <a:ext cx="1158844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9176283" y="2582260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ORO-</a:t>
              </a:r>
            </a:p>
            <a:p>
              <a:pPr algn="ctr"/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PHARYNX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Egyenes összekötő 13"/>
            <p:cNvCxnSpPr/>
            <p:nvPr/>
          </p:nvCxnSpPr>
          <p:spPr>
            <a:xfrm>
              <a:off x="10504795" y="2222758"/>
              <a:ext cx="9054" cy="719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42" name="Picture 2" descr="http://studydroid.com/imageCards/0o/1v/card-25231172-front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" t="2861" r="12760" b="5195"/>
            <a:stretch/>
          </p:blipFill>
          <p:spPr bwMode="auto">
            <a:xfrm>
              <a:off x="9305586" y="862883"/>
              <a:ext cx="2549697" cy="290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10702915" y="3481427"/>
              <a:ext cx="10502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Palatum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molle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4" name="Picture 4" descr="http://studydroid.com/imageCards/0o/1v/card-25231196-fron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3148" r="12284" b="4006"/>
          <a:stretch/>
        </p:blipFill>
        <p:spPr bwMode="auto">
          <a:xfrm>
            <a:off x="3472404" y="2992994"/>
            <a:ext cx="2554293" cy="29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248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5890" y="332487"/>
            <a:ext cx="10515600" cy="68705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LARYNGIS PHARYNGIS (LARYNGOPHARYNGX, HYPOPHYARYNGX)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8147" y="133553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lsó 1/3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piglottis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(gégefedő) magasságában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arat bejárata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larynx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tartozik ide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3712454" y="2888027"/>
            <a:ext cx="4375196" cy="3014407"/>
            <a:chOff x="2390115" y="3528681"/>
            <a:chExt cx="4812270" cy="3443145"/>
          </a:xfrm>
        </p:grpSpPr>
        <p:pic>
          <p:nvPicPr>
            <p:cNvPr id="5" name="Picture 6" descr="http://academic.amc.edu/martino/grossanatomy/site/medical/lab%20manual/gastrointestinal/Dissections/Images/pharynx/laryngopharyn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115" y="3528681"/>
              <a:ext cx="4110796" cy="3083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5799437" y="6725605"/>
              <a:ext cx="1402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LARYNGOPHARINX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Egyenes összekötő 10"/>
          <p:cNvCxnSpPr/>
          <p:nvPr/>
        </p:nvCxnSpPr>
        <p:spPr>
          <a:xfrm>
            <a:off x="10963747" y="2172832"/>
            <a:ext cx="18106" cy="4345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V="1">
            <a:off x="9877331" y="2372008"/>
            <a:ext cx="1004934" cy="90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9660879" y="237200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ARYNGO-</a:t>
            </a:r>
          </a:p>
          <a:p>
            <a:pPr algn="ctr"/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PHARYNX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「nasal vestibule  cadaver」の画像検索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486" r="13670" b="3659"/>
          <a:stretch/>
        </p:blipFill>
        <p:spPr bwMode="auto">
          <a:xfrm>
            <a:off x="7666746" y="1922989"/>
            <a:ext cx="3080142" cy="36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05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09092"/>
            <a:ext cx="10515600" cy="8149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491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FELADAT: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gázcsere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angadás - artikulált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emberi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beszéd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immunfeladat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árásítás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elélegzett levegő felmelegítése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elégzett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levegő szűrése - filter funkció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mukociliáris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clearence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7732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1397" y="44551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1916" y="61365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 (PHARYNX):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HYPOPHARYNX (PARS LARINGIS PHARYNGIS, LARYNGOPHARYNX):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(GÉGEBEMENET) tartozik ide: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ADITUS LARYNGIS: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piglottis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elöl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aryepiglotticae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oldalt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ncisura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interarythenoidea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középen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ecessus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piriformis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(étel, folyadék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továbbitása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nyelőső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felé)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983757" y="3934205"/>
            <a:ext cx="3486850" cy="2860619"/>
            <a:chOff x="561599" y="3916435"/>
            <a:chExt cx="3213981" cy="2658032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561599" y="3916435"/>
              <a:ext cx="3213981" cy="2274515"/>
              <a:chOff x="425512" y="4608213"/>
              <a:chExt cx="2697934" cy="2023451"/>
            </a:xfrm>
          </p:grpSpPr>
          <p:pic>
            <p:nvPicPr>
              <p:cNvPr id="18" name="Picture 6" descr="http://upload.wikimedia.org/wikipedia/commons/e/ed/Slide5sss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512" y="4608213"/>
                <a:ext cx="2697934" cy="2023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Szövegdoboz 18"/>
              <p:cNvSpPr txBox="1"/>
              <p:nvPr/>
            </p:nvSpPr>
            <p:spPr>
              <a:xfrm>
                <a:off x="1548143" y="5948127"/>
                <a:ext cx="7152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ADITUS </a:t>
                </a:r>
              </a:p>
              <a:p>
                <a:pPr algn="ctr"/>
                <a:r>
                  <a:rPr lang="hu-HU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LARYNGIS</a:t>
                </a:r>
                <a:endParaRPr lang="hu-HU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Szövegdoboz 15"/>
            <p:cNvSpPr txBox="1"/>
            <p:nvPr/>
          </p:nvSpPr>
          <p:spPr>
            <a:xfrm>
              <a:off x="1531021" y="6331384"/>
              <a:ext cx="1794051" cy="243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Incisura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1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interarythenoidea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 flipV="1">
              <a:off x="2172631" y="6147276"/>
              <a:ext cx="126999" cy="2331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Csoportba foglalás 10"/>
          <p:cNvGrpSpPr/>
          <p:nvPr/>
        </p:nvGrpSpPr>
        <p:grpSpPr>
          <a:xfrm>
            <a:off x="6936879" y="3206427"/>
            <a:ext cx="1760958" cy="3557964"/>
            <a:chOff x="7259977" y="1005050"/>
            <a:chExt cx="1715496" cy="3677212"/>
          </a:xfrm>
        </p:grpSpPr>
        <p:pic>
          <p:nvPicPr>
            <p:cNvPr id="16386" name="Picture 2" descr="http://studydroid.com/imageCards/0o/1v/card-25231255-fron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0" t="6069" r="26798" b="10100"/>
            <a:stretch/>
          </p:blipFill>
          <p:spPr bwMode="auto">
            <a:xfrm>
              <a:off x="7259977" y="1005050"/>
              <a:ext cx="1715496" cy="3430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7563727" y="4436041"/>
              <a:ext cx="1107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Aditus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laryngis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10490861" y="3168182"/>
            <a:ext cx="1626613" cy="3547090"/>
            <a:chOff x="10166400" y="3005815"/>
            <a:chExt cx="1690318" cy="3719154"/>
          </a:xfrm>
        </p:grpSpPr>
        <p:pic>
          <p:nvPicPr>
            <p:cNvPr id="16388" name="Picture 4" descr="http://studydroid.com/imageCards/0o/1v/card-25231256-front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5" t="7665" r="28631" b="9856"/>
            <a:stretch/>
          </p:blipFill>
          <p:spPr bwMode="auto">
            <a:xfrm>
              <a:off x="10166400" y="3005815"/>
              <a:ext cx="1690318" cy="3475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zövegdoboz 11"/>
            <p:cNvSpPr txBox="1"/>
            <p:nvPr/>
          </p:nvSpPr>
          <p:spPr>
            <a:xfrm>
              <a:off x="10309283" y="6478748"/>
              <a:ext cx="14045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Recessus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piriformis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Csoportba foglalás 26"/>
          <p:cNvGrpSpPr/>
          <p:nvPr/>
        </p:nvGrpSpPr>
        <p:grpSpPr>
          <a:xfrm>
            <a:off x="8757916" y="3175993"/>
            <a:ext cx="1721667" cy="3618831"/>
            <a:chOff x="7983920" y="2488138"/>
            <a:chExt cx="1636910" cy="3547090"/>
          </a:xfrm>
        </p:grpSpPr>
        <p:pic>
          <p:nvPicPr>
            <p:cNvPr id="16390" name="Picture 6" descr="http://studydroid.com/imageCards/0o/1v/card-25231243-fron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2" t="6167" r="25676" b="8649"/>
            <a:stretch/>
          </p:blipFill>
          <p:spPr bwMode="auto">
            <a:xfrm>
              <a:off x="7983920" y="2488138"/>
              <a:ext cx="1636910" cy="329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zövegdoboz 25"/>
            <p:cNvSpPr txBox="1"/>
            <p:nvPr/>
          </p:nvSpPr>
          <p:spPr>
            <a:xfrm>
              <a:off x="8128953" y="5789007"/>
              <a:ext cx="13468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Plica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aryepiglottica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392" name="Picture 8" descr="http://studydroid.com/imageCards/0o/1v/card-25231190-fro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6" t="8987" r="24786" b="11689"/>
          <a:stretch/>
        </p:blipFill>
        <p:spPr bwMode="auto">
          <a:xfrm>
            <a:off x="5006148" y="1710452"/>
            <a:ext cx="1801732" cy="32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zövegdoboz 27"/>
          <p:cNvSpPr txBox="1"/>
          <p:nvPr/>
        </p:nvSpPr>
        <p:spPr>
          <a:xfrm>
            <a:off x="5292447" y="4957774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aryngopharynx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Csoportba foglalás 29"/>
          <p:cNvGrpSpPr/>
          <p:nvPr/>
        </p:nvGrpSpPr>
        <p:grpSpPr>
          <a:xfrm>
            <a:off x="8092251" y="133931"/>
            <a:ext cx="3945603" cy="3178061"/>
            <a:chOff x="8092251" y="133931"/>
            <a:chExt cx="3945603" cy="3178061"/>
          </a:xfrm>
        </p:grpSpPr>
        <p:pic>
          <p:nvPicPr>
            <p:cNvPr id="16394" name="Picture 10" descr="http://studydroid.com/imageCards/0o/1v/card-25231184-front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8" t="4285" r="26292" b="4222"/>
            <a:stretch/>
          </p:blipFill>
          <p:spPr bwMode="auto">
            <a:xfrm>
              <a:off x="8092251" y="133931"/>
              <a:ext cx="1249251" cy="2614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6" name="Picture 12" descr="http://studydroid.com/imageCards/0o/1v/card-25231185-front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0" t="9880" r="29054" b="12598"/>
            <a:stretch/>
          </p:blipFill>
          <p:spPr bwMode="auto">
            <a:xfrm>
              <a:off x="10752214" y="169024"/>
              <a:ext cx="1285640" cy="2601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8" name="Picture 14" descr="http://studydroid.com/imageCards/0o/1v/card-25231186-front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40" t="5036" r="26598" b="7978"/>
            <a:stretch/>
          </p:blipFill>
          <p:spPr bwMode="auto">
            <a:xfrm>
              <a:off x="9415868" y="146810"/>
              <a:ext cx="1261979" cy="261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Szövegdoboz 28"/>
            <p:cNvSpPr txBox="1"/>
            <p:nvPr/>
          </p:nvSpPr>
          <p:spPr>
            <a:xfrm>
              <a:off x="9573306" y="2788772"/>
              <a:ext cx="7681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Epiglottis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138884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84540"/>
            <a:ext cx="10515600" cy="8386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7933" y="11443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LARYNGX (GÉGE):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gégeporcok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gégeizmok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zalagok, membrán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légcső (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rachea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nyelőcső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sophagus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elválasztása</a:t>
            </a:r>
          </a:p>
        </p:txBody>
      </p:sp>
      <p:pic>
        <p:nvPicPr>
          <p:cNvPr id="4" name="Picture 2" descr="http://studydroid.com/imageCards/0o/1v/card-25231191-fro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4442" r="13318" b="7221"/>
          <a:stretch/>
        </p:blipFill>
        <p:spPr bwMode="auto">
          <a:xfrm>
            <a:off x="9339371" y="144512"/>
            <a:ext cx="2725639" cy="30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cadaver_larynx for term side of c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25" y="3498982"/>
            <a:ext cx="3235921" cy="323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558548" y="5726921"/>
            <a:ext cx="1561646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epiglottis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cartilago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thyroidea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trachea</a:t>
            </a:r>
          </a:p>
          <a:p>
            <a:endParaRPr lang="hu-HU" dirty="0"/>
          </a:p>
        </p:txBody>
      </p:sp>
      <p:pic>
        <p:nvPicPr>
          <p:cNvPr id="6148" name="Picture 4" descr="「gége」の画像検索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r="2536" b="5966"/>
          <a:stretch/>
        </p:blipFill>
        <p:spPr bwMode="auto">
          <a:xfrm>
            <a:off x="4832141" y="1382161"/>
            <a:ext cx="4364754" cy="200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「gége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6" y="3642193"/>
            <a:ext cx="4420586" cy="294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1908" y="158650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1987" y="88558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 (LARYNX):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VÁZA: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ELASZTIKUS PORC: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EPIGLOTTIS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CARTILAGINIS CORNICULATAE et CUNEIFORMES (TRICIEA)</a:t>
            </a: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6529590" y="1029897"/>
            <a:ext cx="5227838" cy="5654754"/>
            <a:chOff x="7265456" y="1532587"/>
            <a:chExt cx="4738811" cy="5203580"/>
          </a:xfrm>
        </p:grpSpPr>
        <p:pic>
          <p:nvPicPr>
            <p:cNvPr id="15366" name="Picture 6" descr="「larynx knorpel」の画像検索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456" y="1532587"/>
              <a:ext cx="4738811" cy="5203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7434470" y="2756453"/>
              <a:ext cx="1325217" cy="304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Ellipszis 4"/>
            <p:cNvSpPr/>
            <p:nvPr/>
          </p:nvSpPr>
          <p:spPr>
            <a:xfrm>
              <a:off x="10737009" y="2318011"/>
              <a:ext cx="1020418" cy="3445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7646504" y="3670852"/>
              <a:ext cx="993913" cy="34455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1514140" y="3142445"/>
            <a:ext cx="4587922" cy="3830594"/>
            <a:chOff x="8092251" y="133931"/>
            <a:chExt cx="3945603" cy="3178061"/>
          </a:xfrm>
        </p:grpSpPr>
        <p:pic>
          <p:nvPicPr>
            <p:cNvPr id="11" name="Picture 10" descr="http://studydroid.com/imageCards/0o/1v/card-25231184-fron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8" t="4285" r="26292" b="4222"/>
            <a:stretch/>
          </p:blipFill>
          <p:spPr bwMode="auto">
            <a:xfrm>
              <a:off x="8092251" y="133931"/>
              <a:ext cx="1249251" cy="2614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http://studydroid.com/imageCards/0o/1v/card-25231185-front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0" t="9880" r="29054" b="12598"/>
            <a:stretch/>
          </p:blipFill>
          <p:spPr bwMode="auto">
            <a:xfrm>
              <a:off x="10752214" y="169024"/>
              <a:ext cx="1285640" cy="2601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studydroid.com/imageCards/0o/1v/card-25231186-fron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40" t="5036" r="26598" b="7978"/>
            <a:stretch/>
          </p:blipFill>
          <p:spPr bwMode="auto">
            <a:xfrm>
              <a:off x="9415868" y="146810"/>
              <a:ext cx="1261979" cy="261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Szövegdoboz 13"/>
            <p:cNvSpPr txBox="1"/>
            <p:nvPr/>
          </p:nvSpPr>
          <p:spPr>
            <a:xfrm>
              <a:off x="9573306" y="2788772"/>
              <a:ext cx="7681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Epiglottis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4247813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727" y="208575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EXTRAPULMONALE ATEMWEGE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8312" y="84076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 (LARYNX):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VÁZA: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HYALIN PORC: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CARTILAGO THYROIDEA (pajzsporc)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CARTILAGO CRICOIDEA (gyűrűporc)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CARTILAGO ARYTHENOIDEA (kannaporc)</a:t>
            </a: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4" descr="http://studydroid.com/imageCards/0n/jm/card-24762851-fro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t="3636" r="21870" b="902"/>
          <a:stretch/>
        </p:blipFill>
        <p:spPr bwMode="auto">
          <a:xfrm>
            <a:off x="8742682" y="220058"/>
            <a:ext cx="1495343" cy="28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ba foglalás 10"/>
          <p:cNvGrpSpPr/>
          <p:nvPr/>
        </p:nvGrpSpPr>
        <p:grpSpPr>
          <a:xfrm>
            <a:off x="6902489" y="3247351"/>
            <a:ext cx="5068252" cy="3448398"/>
            <a:chOff x="4451892" y="3032259"/>
            <a:chExt cx="5118866" cy="3616437"/>
          </a:xfrm>
        </p:grpSpPr>
        <p:pic>
          <p:nvPicPr>
            <p:cNvPr id="15368" name="Picture 8" descr="image arytenoidcartilage2 for term side of car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73" t="11486" r="30404" b="11587"/>
            <a:stretch/>
          </p:blipFill>
          <p:spPr bwMode="auto">
            <a:xfrm>
              <a:off x="7935320" y="3032259"/>
              <a:ext cx="1635438" cy="3374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Csoportba foglalás 7"/>
            <p:cNvGrpSpPr/>
            <p:nvPr/>
          </p:nvGrpSpPr>
          <p:grpSpPr>
            <a:xfrm>
              <a:off x="4451892" y="3051689"/>
              <a:ext cx="3354596" cy="3597007"/>
              <a:chOff x="4175805" y="2734331"/>
              <a:chExt cx="3354596" cy="3597007"/>
            </a:xfrm>
          </p:grpSpPr>
          <p:pic>
            <p:nvPicPr>
              <p:cNvPr id="10" name="Picture 2" descr="http://studydroid.com/imageCards/0o/1v/card-25231224-front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4" t="2479" r="23791" b="1352"/>
              <a:stretch/>
            </p:blipFill>
            <p:spPr bwMode="auto">
              <a:xfrm>
                <a:off x="4175805" y="2734331"/>
                <a:ext cx="1680299" cy="3350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82" name="Picture 2" descr="http://studydroid.com/imageCards/0o/1v/card-25231226-front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40" t="8391" r="30117" b="11383"/>
              <a:stretch/>
            </p:blipFill>
            <p:spPr bwMode="auto">
              <a:xfrm>
                <a:off x="5984936" y="2734331"/>
                <a:ext cx="1545465" cy="3350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Szövegdoboz 6"/>
              <p:cNvSpPr txBox="1"/>
              <p:nvPr/>
            </p:nvSpPr>
            <p:spPr>
              <a:xfrm>
                <a:off x="5317926" y="6085117"/>
                <a:ext cx="133402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Cartilago</a:t>
                </a: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cricoidea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Szövegdoboz 8"/>
            <p:cNvSpPr txBox="1"/>
            <p:nvPr/>
          </p:nvSpPr>
          <p:spPr>
            <a:xfrm>
              <a:off x="7987841" y="6402475"/>
              <a:ext cx="15696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Cartilago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arythenoidea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486" name="Picture 6" descr="http://studydroid.com/imageCards/0o/1v/card-25231231-fro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10591" r="25972" b="10536"/>
          <a:stretch/>
        </p:blipFill>
        <p:spPr bwMode="auto">
          <a:xfrm>
            <a:off x="10328339" y="212263"/>
            <a:ext cx="1557920" cy="28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Csoportba foglalás 13"/>
          <p:cNvGrpSpPr/>
          <p:nvPr/>
        </p:nvGrpSpPr>
        <p:grpSpPr>
          <a:xfrm>
            <a:off x="85715" y="3265878"/>
            <a:ext cx="6689216" cy="3525456"/>
            <a:chOff x="52022" y="3170293"/>
            <a:chExt cx="6689216" cy="3525456"/>
          </a:xfrm>
        </p:grpSpPr>
        <p:pic>
          <p:nvPicPr>
            <p:cNvPr id="20484" name="Picture 4" descr="http://studydroid.com/imageCards/0o/1v/card-25231232-front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5813" r="24111" b="1793"/>
            <a:stretch/>
          </p:blipFill>
          <p:spPr bwMode="auto">
            <a:xfrm>
              <a:off x="5079479" y="3170293"/>
              <a:ext cx="1661759" cy="3183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zövegdoboz 11"/>
            <p:cNvSpPr txBox="1"/>
            <p:nvPr/>
          </p:nvSpPr>
          <p:spPr>
            <a:xfrm>
              <a:off x="5387839" y="6449528"/>
              <a:ext cx="10021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Adam’s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Apfel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88" name="Picture 8" descr="http://studydroid.com/imageCards/0o/1v/card-25231236-front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3" t="7042" r="26118" b="4169"/>
            <a:stretch/>
          </p:blipFill>
          <p:spPr bwMode="auto">
            <a:xfrm>
              <a:off x="52022" y="3170403"/>
              <a:ext cx="1571685" cy="312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0" name="Picture 10" descr="http://studydroid.com/imageCards/0o/1v/card-25231237-front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7" t="5534" r="22913" b="6128"/>
            <a:stretch/>
          </p:blipFill>
          <p:spPr bwMode="auto">
            <a:xfrm>
              <a:off x="1740313" y="3193571"/>
              <a:ext cx="1555970" cy="3111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2" name="Picture 12" descr="http://studydroid.com/imageCards/0o/1v/card-25231238-front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5" t="10618" r="27322" b="10959"/>
            <a:stretch/>
          </p:blipFill>
          <p:spPr bwMode="auto">
            <a:xfrm>
              <a:off x="3365102" y="3193571"/>
              <a:ext cx="1592940" cy="3125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>
              <a:off x="1740313" y="6354036"/>
              <a:ext cx="13500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Cartilago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thyroidea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160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2744" y="203272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7277" y="90804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 (LARYNX):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ARTICULATIO CRICOARYTHENOIDEA: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sukló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zület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angszalag feszítése – hangmagasság beállítása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関連画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28" y="1607387"/>
            <a:ext cx="3141416" cy="445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gége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63" y="2634018"/>
            <a:ext cx="5688863" cy="42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8655" y="311724"/>
            <a:ext cx="10515600" cy="8386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6619" y="86092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LARYNX (GÉGE):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BELSŐ RÉSZÉN HÁROM TÉRSÉG: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SUPRAGLOTTIS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GLOTTIS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Ventriculus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SUBGLOTTIS - 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infraglottica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studydroid.com/imageCards/0o/1v/card-25231191-fro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4442" r="13318" b="7221"/>
          <a:stretch/>
        </p:blipFill>
        <p:spPr bwMode="auto">
          <a:xfrm>
            <a:off x="9311425" y="136433"/>
            <a:ext cx="2601533" cy="29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ehlkopf Pfe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55" y="1271341"/>
            <a:ext cx="2878793" cy="53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8732949" y="4346664"/>
            <a:ext cx="183309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hyoideum</a:t>
            </a:r>
            <a:endParaRPr lang="hu-HU" sz="10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epiglottis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lica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vestibularis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lica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vocalis</a:t>
            </a:r>
            <a:endParaRPr lang="hu-HU" sz="10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usculus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ventricularis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entriculus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laryngis</a:t>
            </a:r>
            <a:endParaRPr lang="hu-HU" sz="10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usculus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vocalis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avum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infraglotticum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cartilago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tracheale</a:t>
            </a:r>
            <a:r>
              <a: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hu-HU" sz="1000" b="1" dirty="0"/>
          </a:p>
        </p:txBody>
      </p:sp>
      <p:pic>
        <p:nvPicPr>
          <p:cNvPr id="9218" name="Picture 2" descr="「gége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58" y="3312530"/>
            <a:ext cx="3589361" cy="33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36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8723" y="160669"/>
            <a:ext cx="10515600" cy="8386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7440" y="124558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LARYNX (GÉGE):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SUPRAGLOTTIS (VESTIBULUM LARYNGIS):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első térség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vestibulares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(álhangszalag) között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studydroid.com/imageCards/0o/1v/card-25231191-fro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4442" r="13318" b="7221"/>
          <a:stretch/>
        </p:blipFill>
        <p:spPr bwMode="auto">
          <a:xfrm>
            <a:off x="8985450" y="380208"/>
            <a:ext cx="2601533" cy="29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studydroid.com/imageCards/0o/1v/card-25231204-fro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3095" r="13615" b="4510"/>
          <a:stretch/>
        </p:blipFill>
        <p:spPr bwMode="auto">
          <a:xfrm>
            <a:off x="9018917" y="3540146"/>
            <a:ext cx="2568066" cy="300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3238929" y="2765379"/>
            <a:ext cx="2214163" cy="4092621"/>
            <a:chOff x="7259977" y="1005050"/>
            <a:chExt cx="1715496" cy="3677212"/>
          </a:xfrm>
        </p:grpSpPr>
        <p:pic>
          <p:nvPicPr>
            <p:cNvPr id="10" name="Picture 2" descr="http://studydroid.com/imageCards/0o/1v/card-25231255-front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0" t="6069" r="26798" b="10100"/>
            <a:stretch/>
          </p:blipFill>
          <p:spPr bwMode="auto">
            <a:xfrm>
              <a:off x="7259977" y="1005050"/>
              <a:ext cx="1715496" cy="3430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7563727" y="4436041"/>
              <a:ext cx="1107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Aditus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laryngis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598794" y="2756268"/>
            <a:ext cx="7412442" cy="3999464"/>
            <a:chOff x="598794" y="2857920"/>
            <a:chExt cx="7275965" cy="3897810"/>
          </a:xfrm>
        </p:grpSpPr>
        <p:pic>
          <p:nvPicPr>
            <p:cNvPr id="5" name="Picture 2" descr="「vestibular folds and vocal folds cadaver」の画像検索結果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0" t="6856" r="25211" b="9145"/>
            <a:stretch/>
          </p:blipFill>
          <p:spPr bwMode="auto">
            <a:xfrm>
              <a:off x="5944761" y="2857920"/>
              <a:ext cx="1929998" cy="369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6277106" y="6509509"/>
              <a:ext cx="12250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Plica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vestibularis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Csoportba foglalás 7"/>
            <p:cNvGrpSpPr/>
            <p:nvPr/>
          </p:nvGrpSpPr>
          <p:grpSpPr>
            <a:xfrm>
              <a:off x="598794" y="2866800"/>
              <a:ext cx="2092121" cy="3765820"/>
              <a:chOff x="598794" y="2866800"/>
              <a:chExt cx="2092121" cy="3765820"/>
            </a:xfrm>
          </p:grpSpPr>
          <p:pic>
            <p:nvPicPr>
              <p:cNvPr id="14338" name="Picture 2" descr="http://studydroid.com/imageCards/0o/1v/card-25231250-front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40" t="6281" r="21616" b="4479"/>
              <a:stretch/>
            </p:blipFill>
            <p:spPr bwMode="auto">
              <a:xfrm>
                <a:off x="598794" y="2866800"/>
                <a:ext cx="2092121" cy="376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Szövegdoboz 6"/>
              <p:cNvSpPr txBox="1"/>
              <p:nvPr/>
            </p:nvSpPr>
            <p:spPr>
              <a:xfrm>
                <a:off x="1149279" y="3930555"/>
                <a:ext cx="85953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vestibulum</a:t>
                </a:r>
                <a:endParaRPr lang="hu-HU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5171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6019" y="124332"/>
            <a:ext cx="10515600" cy="8386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5393" y="9999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LARYNX (GÉGE):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VENTRICULUS LARYNGIS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özépső térség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vocalis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(hangszalag) között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studydroid.com/imageCards/0o/1v/card-25231191-fro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4442" r="13318" b="7221"/>
          <a:stretch/>
        </p:blipFill>
        <p:spPr bwMode="auto">
          <a:xfrm>
            <a:off x="9311425" y="136433"/>
            <a:ext cx="2601533" cy="29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Csoportba foglalás 14"/>
          <p:cNvGrpSpPr/>
          <p:nvPr/>
        </p:nvGrpSpPr>
        <p:grpSpPr>
          <a:xfrm>
            <a:off x="8909447" y="3274386"/>
            <a:ext cx="3034091" cy="3355311"/>
            <a:chOff x="8379800" y="3301681"/>
            <a:chExt cx="3034091" cy="3355311"/>
          </a:xfrm>
        </p:grpSpPr>
        <p:pic>
          <p:nvPicPr>
            <p:cNvPr id="13314" name="Picture 2" descr="image vocal_ligaments for term side of car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t="3355" r="24245"/>
            <a:stretch/>
          </p:blipFill>
          <p:spPr bwMode="auto">
            <a:xfrm>
              <a:off x="8379800" y="3301681"/>
              <a:ext cx="3034091" cy="3355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8467924" y="6373866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vocale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390278" y="2708377"/>
            <a:ext cx="6243847" cy="3921320"/>
            <a:chOff x="327421" y="2647126"/>
            <a:chExt cx="6243847" cy="3921320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2448712" y="2647126"/>
              <a:ext cx="2018128" cy="3867184"/>
              <a:chOff x="8495751" y="2144890"/>
              <a:chExt cx="2018128" cy="3867184"/>
            </a:xfrm>
          </p:grpSpPr>
          <p:sp>
            <p:nvSpPr>
              <p:cNvPr id="6" name="Szövegdoboz 5"/>
              <p:cNvSpPr txBox="1"/>
              <p:nvPr/>
            </p:nvSpPr>
            <p:spPr>
              <a:xfrm>
                <a:off x="8759615" y="5735075"/>
                <a:ext cx="11079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Plica</a:t>
                </a: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vocalis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http://studydroid.com/imageCards/0o/1v/card-25231205-front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91" t="6657" r="21812" b="8160"/>
              <a:stretch/>
            </p:blipFill>
            <p:spPr bwMode="auto">
              <a:xfrm>
                <a:off x="8495751" y="2144890"/>
                <a:ext cx="2018128" cy="3632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Csoportba foglalás 7"/>
            <p:cNvGrpSpPr/>
            <p:nvPr/>
          </p:nvGrpSpPr>
          <p:grpSpPr>
            <a:xfrm>
              <a:off x="327421" y="2666697"/>
              <a:ext cx="1963579" cy="3867184"/>
              <a:chOff x="4389549" y="1841679"/>
              <a:chExt cx="2087889" cy="4269450"/>
            </a:xfrm>
          </p:grpSpPr>
          <p:pic>
            <p:nvPicPr>
              <p:cNvPr id="9" name="Picture 2" descr="「vestibular folds and vocal folds cadaver」の画像検索結果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50" t="6856" r="25211" b="9145"/>
              <a:stretch/>
            </p:blipFill>
            <p:spPr bwMode="auto">
              <a:xfrm>
                <a:off x="4389549" y="1841679"/>
                <a:ext cx="2087889" cy="3992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Szövegdoboz 9"/>
              <p:cNvSpPr txBox="1"/>
              <p:nvPr/>
            </p:nvSpPr>
            <p:spPr>
              <a:xfrm>
                <a:off x="4557245" y="5834130"/>
                <a:ext cx="1441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Plica</a:t>
                </a: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vestibularis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316" name="Picture 4" descr="image larynx_laryngeal_ventricle for term side of car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4" t="7538" r="23743" b="8893"/>
            <a:stretch/>
          </p:blipFill>
          <p:spPr bwMode="auto">
            <a:xfrm>
              <a:off x="4624552" y="2666697"/>
              <a:ext cx="1946716" cy="3632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>
              <a:off x="4692415" y="6291447"/>
              <a:ext cx="16477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Ventriculus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laryngis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2" name="Picture 2" descr="「gége」の画像検索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11" y="963026"/>
            <a:ext cx="2188915" cy="27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51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2218" y="136433"/>
            <a:ext cx="10515600" cy="8386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4961" y="936440"/>
            <a:ext cx="10850385" cy="4975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LARYNX (GÉGE)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HANGRÉS (RIMA GLOTTIDIS)</a:t>
            </a:r>
          </a:p>
          <a:p>
            <a:pPr>
              <a:lnSpc>
                <a:spcPct val="16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licae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vocales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közötti térség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intermembranacea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vocalesek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eszédnél nyitva van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intercartilaginea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annaporcok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rocessus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vocales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beszédnél zárva marad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2726102" y="936440"/>
            <a:ext cx="2844051" cy="2828073"/>
            <a:chOff x="8103263" y="3362302"/>
            <a:chExt cx="3034091" cy="3355311"/>
          </a:xfrm>
        </p:grpSpPr>
        <p:pic>
          <p:nvPicPr>
            <p:cNvPr id="13314" name="Picture 2" descr="image vocal_ligaments for term side of car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t="3355" r="24245"/>
            <a:stretch/>
          </p:blipFill>
          <p:spPr bwMode="auto">
            <a:xfrm>
              <a:off x="8103263" y="3362302"/>
              <a:ext cx="3034091" cy="3355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8103263" y="6355600"/>
              <a:ext cx="8435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vocale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266" name="Picture 2" descr="「hangrés」の画像検索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t="8017" r="4140"/>
          <a:stretch/>
        </p:blipFill>
        <p:spPr bwMode="auto">
          <a:xfrm>
            <a:off x="5732060" y="1775134"/>
            <a:ext cx="6162517" cy="447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253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4865" y="144015"/>
            <a:ext cx="10515600" cy="83869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4865" y="107864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LARYNX (GÉGE):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SUBGLOTTIS (CAVITAS INFRAGLOTTICA):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lsó térség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hangszalagok alatt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yűrűporc alsó széle alatt a légcsőbe (trachea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folytatódik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9164949" y="319135"/>
            <a:ext cx="2640170" cy="6437898"/>
            <a:chOff x="9251813" y="149318"/>
            <a:chExt cx="2640170" cy="6437898"/>
          </a:xfrm>
        </p:grpSpPr>
        <p:pic>
          <p:nvPicPr>
            <p:cNvPr id="4" name="Picture 2" descr="http://studydroid.com/imageCards/0o/1v/card-25231191-front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2" t="4442" r="13318" b="7221"/>
            <a:stretch/>
          </p:blipFill>
          <p:spPr bwMode="auto">
            <a:xfrm>
              <a:off x="9271131" y="149318"/>
              <a:ext cx="2601533" cy="2913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Csoportba foglalás 13"/>
            <p:cNvGrpSpPr/>
            <p:nvPr/>
          </p:nvGrpSpPr>
          <p:grpSpPr>
            <a:xfrm>
              <a:off x="9251813" y="3376644"/>
              <a:ext cx="2640170" cy="3210572"/>
              <a:chOff x="9272788" y="3215135"/>
              <a:chExt cx="2640170" cy="3210572"/>
            </a:xfrm>
          </p:grpSpPr>
          <p:pic>
            <p:nvPicPr>
              <p:cNvPr id="12290" name="Picture 2" descr="http://studydroid.com/imageCards/0o/1v/card-25231200-front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88" t="3831" r="13653" b="6479"/>
              <a:stretch/>
            </p:blipFill>
            <p:spPr bwMode="auto">
              <a:xfrm>
                <a:off x="9272788" y="3215135"/>
                <a:ext cx="2640170" cy="3002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Szövegdoboz 12"/>
              <p:cNvSpPr txBox="1"/>
              <p:nvPr/>
            </p:nvSpPr>
            <p:spPr>
              <a:xfrm>
                <a:off x="9311425" y="6179486"/>
                <a:ext cx="6735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rachea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Szövegdoboz 14"/>
            <p:cNvSpPr txBox="1"/>
            <p:nvPr/>
          </p:nvSpPr>
          <p:spPr>
            <a:xfrm>
              <a:off x="9290450" y="3063035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Larynx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  <p:grpSp>
        <p:nvGrpSpPr>
          <p:cNvPr id="6" name="Csoportba foglalás 5"/>
          <p:cNvGrpSpPr/>
          <p:nvPr/>
        </p:nvGrpSpPr>
        <p:grpSpPr>
          <a:xfrm>
            <a:off x="3747587" y="3228556"/>
            <a:ext cx="5303195" cy="3391840"/>
            <a:chOff x="3491843" y="3151570"/>
            <a:chExt cx="5303195" cy="3391840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3491843" y="3151570"/>
              <a:ext cx="5303195" cy="3391840"/>
              <a:chOff x="3240180" y="3151570"/>
              <a:chExt cx="5303195" cy="3391840"/>
            </a:xfrm>
          </p:grpSpPr>
          <p:pic>
            <p:nvPicPr>
              <p:cNvPr id="12292" name="Picture 4" descr="http://studydroid.com/imageCards/0o/1v/card-25231249-front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32" t="6728" r="23042" b="6286"/>
              <a:stretch/>
            </p:blipFill>
            <p:spPr bwMode="auto">
              <a:xfrm>
                <a:off x="3240180" y="3151570"/>
                <a:ext cx="1827727" cy="3391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http://studydroid.com/imageCards/0n/jm/card-24762851-front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9" t="3636" r="21870" b="902"/>
              <a:stretch/>
            </p:blipFill>
            <p:spPr bwMode="auto">
              <a:xfrm>
                <a:off x="5452057" y="3151570"/>
                <a:ext cx="1809551" cy="3391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Jobb oldali kapcsos zárójel 7"/>
              <p:cNvSpPr/>
              <p:nvPr/>
            </p:nvSpPr>
            <p:spPr>
              <a:xfrm>
                <a:off x="7300245" y="3177328"/>
                <a:ext cx="156623" cy="2128768"/>
              </a:xfrm>
              <a:prstGeom prst="rightBrac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" name="Szövegdoboz 8"/>
              <p:cNvSpPr txBox="1"/>
              <p:nvPr/>
            </p:nvSpPr>
            <p:spPr>
              <a:xfrm>
                <a:off x="7585088" y="4103212"/>
                <a:ext cx="6880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hu-HU" sz="12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arynx</a:t>
                </a:r>
                <a:endParaRPr lang="hu-HU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Jobb oldali kapcsos zárójel 9"/>
              <p:cNvSpPr/>
              <p:nvPr/>
            </p:nvSpPr>
            <p:spPr>
              <a:xfrm>
                <a:off x="7378556" y="5522033"/>
                <a:ext cx="206532" cy="1021377"/>
              </a:xfrm>
              <a:prstGeom prst="rightBrac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" name="Szövegdoboz 10"/>
              <p:cNvSpPr txBox="1"/>
              <p:nvPr/>
            </p:nvSpPr>
            <p:spPr>
              <a:xfrm>
                <a:off x="7753222" y="5848055"/>
                <a:ext cx="7901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Trache</a:t>
                </a:r>
                <a:r>
                  <a:rPr lang="hu-HU" dirty="0" smtClean="0"/>
                  <a:t>a</a:t>
                </a:r>
                <a:endParaRPr lang="hu-HU" dirty="0"/>
              </a:p>
            </p:txBody>
          </p:sp>
        </p:grpSp>
        <p:sp>
          <p:nvSpPr>
            <p:cNvPr id="5" name="Szövegdoboz 4"/>
            <p:cNvSpPr txBox="1"/>
            <p:nvPr/>
          </p:nvSpPr>
          <p:spPr>
            <a:xfrm>
              <a:off x="3909820" y="4801366"/>
              <a:ext cx="79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subglottis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「hangrés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0" y="3254314"/>
            <a:ext cx="3359258" cy="33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Egyenes összekötő nyíllal 18"/>
          <p:cNvCxnSpPr/>
          <p:nvPr/>
        </p:nvCxnSpPr>
        <p:spPr>
          <a:xfrm flipV="1">
            <a:off x="1378424" y="5383082"/>
            <a:ext cx="614149" cy="215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663089" y="5383082"/>
            <a:ext cx="8675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Cavitas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subglottica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3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1707" y="205416"/>
            <a:ext cx="10515600" cy="56168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ORRÜREG (CAVUM NASI)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78" y="87059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páros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égzőrendszer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része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szaglásban betöltött szerep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ORRSÖVÉNY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de-DE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EPTUM NASI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obb és bal orrüreg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ESTIBULUM NASI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porcos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AVUM NASI PROPRIUM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csontos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4163935" y="3859376"/>
            <a:ext cx="4040868" cy="2760786"/>
            <a:chOff x="4194669" y="4100555"/>
            <a:chExt cx="3773896" cy="2536058"/>
          </a:xfrm>
        </p:grpSpPr>
        <p:pic>
          <p:nvPicPr>
            <p:cNvPr id="49156" name="Picture 4" descr="http://molar.odont.au.dk/anatomi/anatomi_dias_programmer/HULHEDER%20I%20KRANIET%20%20%20%20%20%20Lektion%201-filer/slide0017_image04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669" y="4100555"/>
              <a:ext cx="3773896" cy="2536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 flipH="1" flipV="1">
              <a:off x="6332997" y="4918085"/>
              <a:ext cx="1030941" cy="126402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zövegdoboz 5"/>
            <p:cNvSpPr txBox="1"/>
            <p:nvPr/>
          </p:nvSpPr>
          <p:spPr>
            <a:xfrm>
              <a:off x="7024076" y="6203576"/>
              <a:ext cx="94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Septum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nasi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8202669" y="3602476"/>
            <a:ext cx="3705887" cy="3083517"/>
            <a:chOff x="7854052" y="208572"/>
            <a:chExt cx="4171391" cy="3493334"/>
          </a:xfrm>
        </p:grpSpPr>
        <p:pic>
          <p:nvPicPr>
            <p:cNvPr id="2050" name="Picture 2" descr="「nasal septum cadaver」の画像検索結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3387" r="7422" b="3830"/>
            <a:stretch/>
          </p:blipFill>
          <p:spPr bwMode="auto">
            <a:xfrm>
              <a:off x="8951632" y="208572"/>
              <a:ext cx="3073811" cy="349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Egyenes összekötő nyíllal 7"/>
            <p:cNvCxnSpPr/>
            <p:nvPr/>
          </p:nvCxnSpPr>
          <p:spPr>
            <a:xfrm flipV="1">
              <a:off x="8629353" y="2187460"/>
              <a:ext cx="1687933" cy="998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7854052" y="2264030"/>
              <a:ext cx="10999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Septum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nasi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2" name="Picture 4" descr="http://studydroid.com/imageCards/0o/1v/card-25231167-fron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2250" r="12861" b="6257"/>
          <a:stretch/>
        </p:blipFill>
        <p:spPr bwMode="auto">
          <a:xfrm>
            <a:off x="5027401" y="767812"/>
            <a:ext cx="2442589" cy="283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udydroid.com/imageCards/0o/1v/card-25231166-fron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r="5215"/>
          <a:stretch/>
        </p:blipFill>
        <p:spPr bwMode="auto">
          <a:xfrm>
            <a:off x="8204803" y="281697"/>
            <a:ext cx="2569775" cy="309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ãvestibulum nasiãã®ç»åæ¤ç´¢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3" y="3854811"/>
            <a:ext cx="3791479" cy="273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zis 8"/>
          <p:cNvSpPr/>
          <p:nvPr/>
        </p:nvSpPr>
        <p:spPr>
          <a:xfrm>
            <a:off x="322217" y="5661303"/>
            <a:ext cx="609600" cy="20827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371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4110" y="257577"/>
            <a:ext cx="10515600" cy="737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3487" y="1233197"/>
            <a:ext cx="11243256" cy="50645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GÉGEIZMOK: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cricothyroideus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("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Antikus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"): hangszalag feszítése – hang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magassság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beállítása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cricoarytaenoideus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("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Postikus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"):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egyetlen hangrésnyitó izom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HANGRÉSZÁRÓK: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cricoarytaenoideus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arytaenoideus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arytaenoideus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thyroarytaenoideus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0995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7768" y="440049"/>
            <a:ext cx="10515600" cy="737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GÉGEIZMOK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4300076" y="2090316"/>
            <a:ext cx="2938679" cy="3970663"/>
            <a:chOff x="6023750" y="1402474"/>
            <a:chExt cx="3438273" cy="4439223"/>
          </a:xfrm>
        </p:grpSpPr>
        <p:pic>
          <p:nvPicPr>
            <p:cNvPr id="28674" name="Picture 2" descr="http://www.med.umich.edu/lrc/coursepages/m1/anatomy2010/html/atlas/images/rsa4p2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3906" r="6800" b="5120"/>
            <a:stretch/>
          </p:blipFill>
          <p:spPr bwMode="auto">
            <a:xfrm>
              <a:off x="6023750" y="1402474"/>
              <a:ext cx="3438273" cy="355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6502975" y="4958941"/>
              <a:ext cx="2769295" cy="882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+mj-lt"/>
                <a:buAutoNum type="arabicPeriod"/>
              </a:pPr>
              <a:r>
                <a:rPr lang="hu-HU" sz="1000" b="1" i="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000" b="1" i="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arythenoideus</a:t>
              </a:r>
              <a:r>
                <a:rPr lang="hu-HU" sz="1000" b="1" i="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i="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transversus</a:t>
              </a:r>
              <a:endPara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buFont typeface="+mj-lt"/>
                <a:buAutoNum type="arabicPeriod"/>
              </a:pPr>
              <a:r>
                <a:rPr lang="hu-HU" sz="1000" b="1" i="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000" b="1" i="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cricoarytenoideus</a:t>
              </a:r>
              <a:r>
                <a:rPr lang="hu-HU" sz="1000" b="1" i="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1000" b="1" i="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osterior</a:t>
              </a:r>
              <a:endParaRPr lang="hu-HU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b="1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2037353" y="2090316"/>
            <a:ext cx="1608196" cy="3388234"/>
            <a:chOff x="4721486" y="1335241"/>
            <a:chExt cx="2031179" cy="3869921"/>
          </a:xfrm>
        </p:grpSpPr>
        <p:pic>
          <p:nvPicPr>
            <p:cNvPr id="28676" name="Picture 4" descr="image cricothyroid.jpg for term side of car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6535" r="23842" b="4534"/>
            <a:stretch/>
          </p:blipFill>
          <p:spPr bwMode="auto">
            <a:xfrm>
              <a:off x="4721486" y="1335241"/>
              <a:ext cx="2031179" cy="362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4721486" y="4958941"/>
              <a:ext cx="1321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cricothyroideus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682" name="Picture 10" descr="http://bp0.blogger.com/_kM0AmKyBkgE/SD7HtiCmV2I/AAAAAAAAAT0/V3-n9RFtBm8/s320/interarytenoid+muscle+obliq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85" y="2090316"/>
            <a:ext cx="2829307" cy="31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8455416" y="5321842"/>
            <a:ext cx="1805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rythenoideus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obliguus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50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98410" y="358727"/>
            <a:ext cx="4374095" cy="737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GÉGEIZMOK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ãcricoarytenoid lateral muscle cadaver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8" y="1942011"/>
            <a:ext cx="2475806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wesnorman.com/Images/larynxlatcricoar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6587" r="4857"/>
          <a:stretch/>
        </p:blipFill>
        <p:spPr bwMode="auto">
          <a:xfrm>
            <a:off x="5740633" y="1934970"/>
            <a:ext cx="2814001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ãcricoarythenoid lateral muscle cadaver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4" y="1942011"/>
            <a:ext cx="4810182" cy="360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4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5937"/>
            <a:ext cx="10515600" cy="93083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BESZÉDKÉPZÉS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8999" y="822998"/>
            <a:ext cx="1147400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emberi hangképzés a gége kannaporcán található hangszalagok rezgésének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köszönhető,   rezgés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közben keletkeznek a zöngés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hangok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hangrésen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keresztül jut be a belégzés során e levegő a légcsőbe,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tüdőbe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eszéd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közben a hangszalagok lezárják 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hangrést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hangszalagokat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tüdőből kiáramló levegő rezegteti meg. A hangszalagok lezárják a kiáramló levegő útját, mely feltorlódva széttolja hangszalagokat, az így keletkező hangrésen a levegő kiáramlik. A nyomás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csökkenésével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hangszalagok ismét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lezárnak  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periódikusan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feltorlódik, magas nyomásúvá válik a levegő, majd csökken a nyomása. Ennek a periódusnak az ideje adja meg a hang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frekvenciáját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hang magassága a hangszalagok hosszától és feszülésének mértékétől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függ  - minél rövidebbek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hangszalagok, és minél jobban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feszülnek,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annál magasabb 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ezt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kannaporchoz kapcsolódó vázizmok állítják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hangerőt 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kiáramló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levegő mennyisége határozza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hangszínt 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rezonátor üregek (orr-, homlok-, ékcsonti-, arc-), és a hangképző szervek (ajkak, nyelv, fogak, pofák)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alakítják ki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「vocal fold paralysis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1434" r="4451" b="-1434"/>
          <a:stretch/>
        </p:blipFill>
        <p:spPr bwMode="auto">
          <a:xfrm>
            <a:off x="8720919" y="4467540"/>
            <a:ext cx="3112082" cy="227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584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7023" y="234788"/>
            <a:ext cx="10515600" cy="84231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3434" y="91332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pajzsmirigy és mellékpajzsmirigy műtéteknél a n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ervus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recurrens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sérül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recurrens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ág) – beidegzi a gégeizmokat 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degkárosodása – hangrés nyitása- zárása sérül - hangszalagbénulás</a:t>
            </a:r>
          </a:p>
        </p:txBody>
      </p:sp>
      <p:pic>
        <p:nvPicPr>
          <p:cNvPr id="29700" name="Picture 4" descr="関連画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5625" r="16403" b="6250"/>
          <a:stretch/>
        </p:blipFill>
        <p:spPr bwMode="auto">
          <a:xfrm>
            <a:off x="7652721" y="1309115"/>
            <a:ext cx="4025476" cy="51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「vocal fold paralysis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2" y="4620437"/>
            <a:ext cx="6390796" cy="208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「vocal fold paralysis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38" y="2415654"/>
            <a:ext cx="6417880" cy="22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334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9132" y="148687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5640" y="1091118"/>
            <a:ext cx="10460661" cy="487377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LÉGCSŐ (TRACHEA):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10-12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cartilago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cricoidea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mgasságában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kezdődik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oszlása 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ifurcatio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tracheae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FELÉPíTÉSE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15-20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– alakú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hialinporc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artilago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trachealis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orcokat szalag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igamenta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anularia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kapcsolja össze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PORC ÉS SZALAG FELADATA: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trachea falának erősítése, mereven tartása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égzéskor megakadályozzák a légcső záródását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「trachea cadaver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2915" r="6119" b="2373"/>
          <a:stretch/>
        </p:blipFill>
        <p:spPr bwMode="auto">
          <a:xfrm>
            <a:off x="9548746" y="100893"/>
            <a:ext cx="2555110" cy="283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4579482" y="3013644"/>
            <a:ext cx="6633012" cy="3905461"/>
            <a:chOff x="3126208" y="2989784"/>
            <a:chExt cx="6370444" cy="3541989"/>
          </a:xfrm>
        </p:grpSpPr>
        <p:pic>
          <p:nvPicPr>
            <p:cNvPr id="25602" name="Picture 2" descr="http://studydroid.com/imageCards/0n/jn/card-24763850-fron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1" t="5184" r="23981" b="3774"/>
            <a:stretch/>
          </p:blipFill>
          <p:spPr bwMode="auto">
            <a:xfrm>
              <a:off x="4849088" y="3018760"/>
              <a:ext cx="1636599" cy="3209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6" name="Picture 6" descr="image trachea_1 for term side of car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7" t="6643" r="24603" b="2716"/>
            <a:stretch/>
          </p:blipFill>
          <p:spPr bwMode="auto">
            <a:xfrm>
              <a:off x="3126208" y="3023044"/>
              <a:ext cx="1553423" cy="3205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Picture 8" descr="image trachea_3 for term side of car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14" t="11057" r="29131" b="11374"/>
            <a:stretch/>
          </p:blipFill>
          <p:spPr bwMode="auto">
            <a:xfrm>
              <a:off x="6643379" y="2989784"/>
              <a:ext cx="1660876" cy="3267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148980" y="6254774"/>
              <a:ext cx="13388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C- alakú porcok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Egyenes összekötő nyíllal 5"/>
            <p:cNvCxnSpPr/>
            <p:nvPr/>
          </p:nvCxnSpPr>
          <p:spPr>
            <a:xfrm flipH="1" flipV="1">
              <a:off x="7516692" y="5678456"/>
              <a:ext cx="1017818" cy="1712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8375832" y="5600545"/>
              <a:ext cx="1120820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Paries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membranaceus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" name="Egyenes összekötő nyíllal 9"/>
          <p:cNvCxnSpPr/>
          <p:nvPr/>
        </p:nvCxnSpPr>
        <p:spPr>
          <a:xfrm flipH="1" flipV="1">
            <a:off x="7476198" y="5750650"/>
            <a:ext cx="221047" cy="1787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7373556" y="5964896"/>
            <a:ext cx="323689" cy="7069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7396999" y="5967021"/>
            <a:ext cx="752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Ligg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annularia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747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6771" y="305474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8944" y="1033856"/>
            <a:ext cx="10460661" cy="487377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LÉGCSŐ (TRACHEA):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átsó fala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Paries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membranaceu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orcmentes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ötőszövetes lemez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trachealis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simaizom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「trachea cadaver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2915" r="6119" b="2373"/>
          <a:stretch/>
        </p:blipFill>
        <p:spPr bwMode="auto">
          <a:xfrm>
            <a:off x="9371685" y="237026"/>
            <a:ext cx="2588498" cy="28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「légcső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8" y="3633291"/>
            <a:ext cx="4608618" cy="24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Csoportba foglalás 12"/>
          <p:cNvGrpSpPr/>
          <p:nvPr/>
        </p:nvGrpSpPr>
        <p:grpSpPr>
          <a:xfrm>
            <a:off x="5047562" y="2594895"/>
            <a:ext cx="4113367" cy="3899800"/>
            <a:chOff x="5170946" y="2750911"/>
            <a:chExt cx="4113367" cy="3899800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5170946" y="2750911"/>
              <a:ext cx="4113367" cy="3899800"/>
              <a:chOff x="2102068" y="2477161"/>
              <a:chExt cx="4113367" cy="3899800"/>
            </a:xfrm>
          </p:grpSpPr>
          <p:grpSp>
            <p:nvGrpSpPr>
              <p:cNvPr id="8" name="Csoportba foglalás 7"/>
              <p:cNvGrpSpPr/>
              <p:nvPr/>
            </p:nvGrpSpPr>
            <p:grpSpPr>
              <a:xfrm>
                <a:off x="4216113" y="2477161"/>
                <a:ext cx="1999322" cy="3862448"/>
                <a:chOff x="6385340" y="2995817"/>
                <a:chExt cx="1660876" cy="3267592"/>
              </a:xfrm>
            </p:grpSpPr>
            <p:pic>
              <p:nvPicPr>
                <p:cNvPr id="25608" name="Picture 8" descr="image trachea_3 for term side of card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814" t="11057" r="29131" b="11374"/>
                <a:stretch/>
              </p:blipFill>
              <p:spPr bwMode="auto">
                <a:xfrm>
                  <a:off x="6385340" y="2995817"/>
                  <a:ext cx="1660876" cy="32675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Szövegdoboz 6"/>
                <p:cNvSpPr txBox="1"/>
                <p:nvPr/>
              </p:nvSpPr>
              <p:spPr>
                <a:xfrm>
                  <a:off x="6926001" y="5346463"/>
                  <a:ext cx="726014" cy="6639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hu-HU" sz="10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Paries</a:t>
                  </a:r>
                  <a:r>
                    <a:rPr lang="hu-HU" sz="10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hu-HU" sz="1000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lang="hu-HU" sz="10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embrana-</a:t>
                  </a:r>
                  <a:endParaRPr lang="hu-HU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hu-HU" sz="10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ceus</a:t>
                  </a:r>
                  <a:endParaRPr lang="hu-HU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434" name="Picture 2" descr="http://studydroid.com/imageCards/0o/1v/card-25231241-front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45" t="9482" r="26593" b="9391"/>
              <a:stretch/>
            </p:blipFill>
            <p:spPr bwMode="auto">
              <a:xfrm>
                <a:off x="2102068" y="2514513"/>
                <a:ext cx="1995597" cy="3862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Szövegdoboz 11"/>
            <p:cNvSpPr txBox="1"/>
            <p:nvPr/>
          </p:nvSpPr>
          <p:spPr>
            <a:xfrm>
              <a:off x="5781889" y="5529486"/>
              <a:ext cx="873958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Paries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embrana-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eus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3758270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3957" y="136224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LÁGUTAK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2618" y="10074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BIFURCATIO TRACHEAE: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rachea oszlása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tracheae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ronchus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principalis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dexter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sinister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「trachea cadaver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2915" r="6119" b="2373"/>
          <a:stretch/>
        </p:blipFill>
        <p:spPr bwMode="auto">
          <a:xfrm>
            <a:off x="9110602" y="206060"/>
            <a:ext cx="2690294" cy="29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Egyenes összekötő nyíllal 9"/>
          <p:cNvCxnSpPr/>
          <p:nvPr/>
        </p:nvCxnSpPr>
        <p:spPr>
          <a:xfrm flipH="1" flipV="1">
            <a:off x="8633665" y="5630325"/>
            <a:ext cx="510863" cy="1416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8678852" y="5771992"/>
            <a:ext cx="465677" cy="896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関連画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71" y="887460"/>
            <a:ext cx="3614225" cy="27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primary_bronchi_left_main_bronchus for term side of car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2915" r="2737" b="3445"/>
          <a:stretch/>
        </p:blipFill>
        <p:spPr bwMode="auto">
          <a:xfrm>
            <a:off x="4795217" y="3701639"/>
            <a:ext cx="2740978" cy="28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ight_primary_bronchi for term side of car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3129" r="2586" b="3016"/>
          <a:stretch/>
        </p:blipFill>
        <p:spPr bwMode="auto">
          <a:xfrm>
            <a:off x="7743949" y="3715887"/>
            <a:ext cx="2733305" cy="28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Csoportba foglalás 12"/>
          <p:cNvGrpSpPr/>
          <p:nvPr/>
        </p:nvGrpSpPr>
        <p:grpSpPr>
          <a:xfrm>
            <a:off x="598885" y="2671106"/>
            <a:ext cx="3551041" cy="3664379"/>
            <a:chOff x="391104" y="2566604"/>
            <a:chExt cx="3191960" cy="3442310"/>
          </a:xfrm>
        </p:grpSpPr>
        <p:pic>
          <p:nvPicPr>
            <p:cNvPr id="31746" name="Picture 2" descr="関連画像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6" t="2586" r="2791" b="1632"/>
            <a:stretch/>
          </p:blipFill>
          <p:spPr bwMode="auto">
            <a:xfrm>
              <a:off x="391104" y="2566604"/>
              <a:ext cx="3191960" cy="3442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Egyenes összekötő nyíllal 8"/>
            <p:cNvCxnSpPr/>
            <p:nvPr/>
          </p:nvCxnSpPr>
          <p:spPr>
            <a:xfrm>
              <a:off x="1500560" y="3905794"/>
              <a:ext cx="538775" cy="1698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890451" y="3770114"/>
              <a:ext cx="66236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Carina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  <p:sp>
        <p:nvSpPr>
          <p:cNvPr id="19" name="Szövegdoboz 18"/>
          <p:cNvSpPr txBox="1"/>
          <p:nvPr/>
        </p:nvSpPr>
        <p:spPr>
          <a:xfrm>
            <a:off x="5249430" y="6549096"/>
            <a:ext cx="18325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proncipalis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8387962" y="6549096"/>
            <a:ext cx="1710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45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9987" y="31964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2090" y="13707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JOBB BRONCHUS PINCIPALIS: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tágabb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rövidebb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eredekebb lefutású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égúti idegentest</a:t>
            </a:r>
          </a:p>
        </p:txBody>
      </p:sp>
      <p:pic>
        <p:nvPicPr>
          <p:cNvPr id="25604" name="Picture 4" descr="「trachea cadaver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2915" r="6119" b="2373"/>
          <a:stretch/>
        </p:blipFill>
        <p:spPr bwMode="auto">
          <a:xfrm>
            <a:off x="9143999" y="157470"/>
            <a:ext cx="2846496" cy="316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関連画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08" y="721417"/>
            <a:ext cx="3807943" cy="285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6302980" y="3744480"/>
            <a:ext cx="5682037" cy="3093678"/>
            <a:chOff x="4795217" y="3701639"/>
            <a:chExt cx="5682037" cy="3093678"/>
          </a:xfrm>
        </p:grpSpPr>
        <p:cxnSp>
          <p:nvCxnSpPr>
            <p:cNvPr id="10" name="Egyenes összekötő nyíllal 9"/>
            <p:cNvCxnSpPr/>
            <p:nvPr/>
          </p:nvCxnSpPr>
          <p:spPr>
            <a:xfrm flipH="1" flipV="1">
              <a:off x="8633665" y="5630325"/>
              <a:ext cx="510863" cy="1416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/>
            <p:cNvCxnSpPr/>
            <p:nvPr/>
          </p:nvCxnSpPr>
          <p:spPr>
            <a:xfrm flipH="1">
              <a:off x="8678852" y="5771992"/>
              <a:ext cx="465677" cy="8964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image primary_bronchi_left_main_bronchus for term side of car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5" t="2915" r="2737" b="3445"/>
            <a:stretch/>
          </p:blipFill>
          <p:spPr bwMode="auto">
            <a:xfrm>
              <a:off x="4795217" y="3701639"/>
              <a:ext cx="2740978" cy="285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 right_primary_bronchi for term side of car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" t="3129" r="2586" b="3016"/>
            <a:stretch/>
          </p:blipFill>
          <p:spPr bwMode="auto">
            <a:xfrm>
              <a:off x="7743949" y="3715887"/>
              <a:ext cx="2733305" cy="2830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zövegdoboz 18"/>
            <p:cNvSpPr txBox="1"/>
            <p:nvPr/>
          </p:nvSpPr>
          <p:spPr>
            <a:xfrm>
              <a:off x="5249430" y="6549096"/>
              <a:ext cx="18325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Bronchus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proncipalis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dext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8387962" y="6549096"/>
              <a:ext cx="17107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Bronchus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principalis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sin.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340" name="Picture 4" descr="「pars membranaceus trachea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0" y="3602937"/>
            <a:ext cx="3895529" cy="314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9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8050" y="109726"/>
            <a:ext cx="10515600" cy="7057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8050" y="1246405"/>
            <a:ext cx="11031829" cy="498729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LOBI PULMONALES (TÜDŐ LEBENYEK)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JOBB OLDALI TÜDŐ: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BAL OLDALI TÜDŐ: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http://de.shram.kiev.ua/img/health/anatomy/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69" y="981722"/>
            <a:ext cx="4331845" cy="56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「lungs cadaver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00" y="3839831"/>
            <a:ext cx="2508996" cy="28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「lungs cadaver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39" y="3784926"/>
            <a:ext cx="23812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「lungs cadaver」の画像検索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3822" r="3247" b="5546"/>
          <a:stretch/>
        </p:blipFill>
        <p:spPr bwMode="auto">
          <a:xfrm>
            <a:off x="4021707" y="760339"/>
            <a:ext cx="2807594" cy="289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6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4463" y="272727"/>
            <a:ext cx="10515600" cy="599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ORRÜREG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0724" y="159265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BEJÁRAT (APERTURA PIRIFORMIS):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axilla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nasalia</a:t>
            </a:r>
            <a:endParaRPr lang="hu-H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e-learning.studmed.unibe.ch/morphomed/ana/images_mt/2541_m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665" y="272727"/>
            <a:ext cx="3866343" cy="38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éptalálat a következőre: „apertura piriformi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38" y="1009422"/>
            <a:ext cx="2522180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éptalálat a következőre: „apertura piriformis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43" y="4161303"/>
            <a:ext cx="3435350" cy="255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éptalálat a következőre: „apertura piriformis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37" y="871733"/>
            <a:ext cx="2403309" cy="315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15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4279" y="306795"/>
            <a:ext cx="10515600" cy="58987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 (PULMO)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8050" y="1004252"/>
            <a:ext cx="11031829" cy="498729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Slide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5" y="1087885"/>
            <a:ext cx="4654963" cy="34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lide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24" y="3341461"/>
            <a:ext cx="4406116" cy="33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ãlung cadaverãã®ç»åæ¤ç´¢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2257" r="3637" b="2691"/>
          <a:stretch/>
        </p:blipFill>
        <p:spPr bwMode="auto">
          <a:xfrm>
            <a:off x="8925997" y="31062"/>
            <a:ext cx="3031920" cy="3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9370547" y="1689666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</a:t>
            </a:r>
            <a:endParaRPr lang="hu-H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946848" y="1689666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</a:t>
            </a:r>
            <a:endParaRPr lang="hu-H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859641" y="2998663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diaphragm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345511" y="2236443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05098" y="4993754"/>
            <a:ext cx="177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obliqua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horisontalis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79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763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LUNG (PULMO)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1908" y="732155"/>
            <a:ext cx="2759089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APEX PULMONIS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BASIS PULMONIS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HILUM PULMONIS: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A: RADIX PULMONIS (tüdőgyökér):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pulmonaris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véna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pulmonaris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ronchus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principlais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4" descr="http://www.wesnorman.com/rootofleftl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14" y="3580206"/>
            <a:ext cx="2472675" cy="30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Slide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38" y="601905"/>
            <a:ext cx="3588219" cy="269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lide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52" y="601905"/>
            <a:ext cx="3617023" cy="27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ãhilum pulmonis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42" y="3451372"/>
            <a:ext cx="3065041" cy="323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é¢é£ç»å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38" y="3451372"/>
            <a:ext cx="2959277" cy="33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69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6576" y="153871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LUNG (PULMO)</a:t>
            </a:r>
            <a:endParaRPr lang="hu-HU" sz="2000" dirty="0"/>
          </a:p>
        </p:txBody>
      </p:sp>
      <p:pic>
        <p:nvPicPr>
          <p:cNvPr id="15362" name="Picture 2" descr="é¢é£ç»å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/>
        </p:blipFill>
        <p:spPr bwMode="auto">
          <a:xfrm>
            <a:off x="4705787" y="732737"/>
            <a:ext cx="2779245" cy="294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70198" y="1025375"/>
            <a:ext cx="398698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 FELSZÍNEI: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mediastinalis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Impressio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bal tüdő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mpressio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oesophageales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jobb tüdő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mpressio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aortae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- aorta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bal tüdő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diaphragmaticus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Medial surface ofÂ a left l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513" y="121285"/>
            <a:ext cx="2407790" cy="321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é¢é£ç»å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28" y="3788226"/>
            <a:ext cx="4488482" cy="281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hilum pulmonis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513" y="3368303"/>
            <a:ext cx="3159807" cy="343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19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0622" y="133304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0622" y="100455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BRONCHUSFA: 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rachea és az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alveolusok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(tüdőléghólyag) között 21-23 oszlás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 descr="関連画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t="4213" r="3723" b="4085"/>
          <a:stretch/>
        </p:blipFill>
        <p:spPr bwMode="auto">
          <a:xfrm>
            <a:off x="157540" y="2408325"/>
            <a:ext cx="4291629" cy="41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「bronchusfa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79" y="2211461"/>
            <a:ext cx="3726431" cy="452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deri-aeroszol.eu/documents/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51" y="285155"/>
            <a:ext cx="3508328" cy="26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deri-aeroszol.eu/documents/8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51" y="3247147"/>
            <a:ext cx="3523458" cy="29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541478" y="6415505"/>
            <a:ext cx="18549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http://www.deri-aeroszol.eu</a:t>
            </a:r>
          </a:p>
        </p:txBody>
      </p:sp>
    </p:spTree>
    <p:extLst>
      <p:ext uri="{BB962C8B-B14F-4D97-AF65-F5344CB8AC3E}">
        <p14:creationId xmlns:p14="http://schemas.microsoft.com/office/powerpoint/2010/main" val="503006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4977" y="126475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2274" y="96864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SEGMENTA BRONCHOPULMONALIA (TÜDŐSZEGMENTUM):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ebészileg a legkisebb eltávolítható tüdőrész</a:t>
            </a:r>
          </a:p>
          <a:p>
            <a:pPr>
              <a:lnSpc>
                <a:spcPct val="200000"/>
              </a:lnSpc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yramis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alakú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entrálisan futó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SEGMENTBRONCHUS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bronchust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kísérő artéria (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SEGMENTARTERIA)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(A.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pulonalis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ága) 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vénák kötőszöveti sövényben haladnak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Jobb oldali kapcsos zárójel 3"/>
          <p:cNvSpPr/>
          <p:nvPr/>
        </p:nvSpPr>
        <p:spPr>
          <a:xfrm>
            <a:off x="5524720" y="2816946"/>
            <a:ext cx="90152" cy="97562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680074" y="3166257"/>
            <a:ext cx="3039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BRONCHOPULMONÁLIS SEGMENTUM</a:t>
            </a:r>
            <a:endParaRPr lang="hu-H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「tüdő szegmentumok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25110" r="4328" b="6259"/>
          <a:stretch/>
        </p:blipFill>
        <p:spPr bwMode="auto">
          <a:xfrm>
            <a:off x="6574505" y="3628862"/>
            <a:ext cx="5188040" cy="30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「tüdő szegmentumok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91" y="306175"/>
            <a:ext cx="1637731" cy="289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関連画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116" y="247836"/>
            <a:ext cx="1650850" cy="291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8980702" y="319935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Jobb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tüdőfél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937874" y="3245316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Bal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tüdőfél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54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6381" y="149430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INTRAPULMONÁLIS LÉGUTAK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2210" y="12724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FUNKCIONÁLISAN: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I.VEZETŐ ZÓNA: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égcsőből vezeti a levegőt a hörgőcskék felé</a:t>
            </a:r>
          </a:p>
          <a:p>
            <a:pPr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ialin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porc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rek kísérik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GÁZCSERE ZÓNA: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egkisebb légutak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légcsere</a:t>
            </a:r>
          </a:p>
          <a:p>
            <a:pPr marL="0" indent="0">
              <a:lnSpc>
                <a:spcPct val="20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「bronchusfa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39" y="1081637"/>
            <a:ext cx="4037379" cy="490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bronchial tree lung cadaver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60" y="2873828"/>
            <a:ext cx="4462425" cy="334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40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775" y="252185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TÜDŐLÉGHÓLYAGOK (ALVEOLUS)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775" y="138774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3021" y="920145"/>
            <a:ext cx="73899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ázcsere helye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tmérő: 0.15 – 0,5 mm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két tüdő félben számuk összesen 300 Millió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poligonális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levegővel telt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SEPTUM INTERALVEOLARE választja el – kapillárisokban gazdag (a.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kapillarizálódik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felületnövelés -  120  - 140m2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 descr="http://www.mikroskopie-forum.de/pictures002/68411_58195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257" y="119269"/>
            <a:ext cx="3468266" cy="30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9899374" y="653186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2" name="Picture 4" descr="http://www.mikroskopie-forum.de/pictures002/68411_372145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11924"/>
          <a:stretch/>
        </p:blipFill>
        <p:spPr bwMode="auto">
          <a:xfrm>
            <a:off x="7767945" y="3346227"/>
            <a:ext cx="4148544" cy="323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5571257" y="334222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b-NO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Alveolenraum</a:t>
            </a:r>
            <a:r>
              <a:rPr lang="nb-NO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nb-NO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Pfeilen: Alveolarseptums;</a:t>
            </a:r>
            <a:r>
              <a:rPr lang="nb-NO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Pfeilpunkt; </a:t>
            </a:r>
            <a:r>
              <a:rPr lang="nb-NO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Alveolarmakrophage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Toluidinbalu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4" name="Picture 6" descr="http://www.mikroskopie-forum.de/pictures002/68411_333986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4" y="3563413"/>
            <a:ext cx="4101961" cy="307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443975" y="5607108"/>
            <a:ext cx="6096000" cy="98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Alveolarmakrophage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Erythrozyt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Pneumozyt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Endothelzelle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Pneumozyten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73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5555" y="238990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ALVEOLUSOK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775" y="138774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u-HU" sz="12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97983" y="937469"/>
            <a:ext cx="249299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alveoláris hám</a:t>
            </a: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KÉT SEJT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TĺPUS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TĺPUSÚ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PNEUMOCYTA  </a:t>
            </a:r>
          </a:p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TĺPUSÚ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PNEUMOCYTA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sejtek között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tight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junction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8" name="Picture 2" descr="http://e-learning.studmed.unibe.ch/MorphoMed/histo/images_mt/1145_m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" b="17620"/>
          <a:stretch/>
        </p:blipFill>
        <p:spPr bwMode="auto">
          <a:xfrm>
            <a:off x="3104366" y="3563413"/>
            <a:ext cx="4403035" cy="29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://e-learning.studmed.unibe.ch/MorphoMed/histo/images_mt/1144_m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1301826"/>
            <a:ext cx="3905659" cy="32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「conducting zone vs respiratory zone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65" y="983786"/>
            <a:ext cx="4403035" cy="245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503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9983" y="291286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ALVEOLUSOK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775" y="138774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81405" y="1150349"/>
            <a:ext cx="205537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TĺPUSÚ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PNEUMOCYTA: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apos sejtek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 – 150nm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lveolus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falát képezik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asal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6" name="Picture 6" descr="関連画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852" y="1621518"/>
            <a:ext cx="3309731" cy="44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-learning.studmed.unibe.ch/MorphoMed/histo/images_mt/1145_m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" b="17620"/>
          <a:stretch/>
        </p:blipFill>
        <p:spPr bwMode="auto">
          <a:xfrm>
            <a:off x="3159796" y="3073610"/>
            <a:ext cx="4403035" cy="29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12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7541" y="248839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ALVEOLUSOK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775" y="138774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70775" y="1110568"/>
            <a:ext cx="23721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TĺPUSÚ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PNEUMOCYTA: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öb alakú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észkeket alkotnak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 TERMELÉSE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Picture 2" descr="「pneumocytes Type I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47" y="1149899"/>
            <a:ext cx="3678268" cy="246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e-learning.studmed.unibe.ch/MorphoMed/histo/images_mt/1145_m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" b="17620"/>
          <a:stretch/>
        </p:blipFill>
        <p:spPr bwMode="auto">
          <a:xfrm>
            <a:off x="5217066" y="3751369"/>
            <a:ext cx="4141926" cy="27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ãsurfactant lungs newborn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5" y="3326736"/>
            <a:ext cx="3738637" cy="243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6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53136" y="67342"/>
            <a:ext cx="3724469" cy="77628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ORRÜREG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3933" y="79916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TETŐ: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cribrosa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orpus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ecessus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sphenoethmoidalis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6" name="Picture 12" descr="http://www.anatomy.med.keio.ac.jp/funatoka/anatomy/Rauber-Kopsch/band1/png100/2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59" y="2068106"/>
            <a:ext cx="4095947" cy="234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8" name="Picture 14" descr="http://www.anatomy.med.keio.ac.jp/funatoka/anatomy/Rauber-Kopsch/band1/png100/2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81" y="4493292"/>
            <a:ext cx="3955829" cy="23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e-learning.studmed.unibe.ch/morphomed/ana/images_mt/2660_m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t="11111" r="667" b="7779"/>
          <a:stretch/>
        </p:blipFill>
        <p:spPr bwMode="auto">
          <a:xfrm>
            <a:off x="256511" y="3507855"/>
            <a:ext cx="3619885" cy="293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-learning.studmed.unibe.ch/morphomed/ana/images_mt/2651_m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8672" r="-222" b="4884"/>
          <a:stretch/>
        </p:blipFill>
        <p:spPr bwMode="auto">
          <a:xfrm>
            <a:off x="4049344" y="3758845"/>
            <a:ext cx="3410303" cy="294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éptalálat a következőre: „recessus sphenoethmoidalis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/>
          <a:stretch/>
        </p:blipFill>
        <p:spPr bwMode="auto">
          <a:xfrm>
            <a:off x="3979159" y="722637"/>
            <a:ext cx="4041232" cy="29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5999775" y="843630"/>
            <a:ext cx="1277325" cy="1850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8" descr="http://upload.wikimedia.org/wikipedia/commons/thumb/d/d1/Base_of_skull_1.jpg/640px-Base_of_skull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1"/>
          <a:stretch/>
        </p:blipFill>
        <p:spPr bwMode="auto">
          <a:xfrm>
            <a:off x="8715372" y="110328"/>
            <a:ext cx="3060245" cy="187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7920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0189" y="248844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ALVEOLUSOK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3805" y="134910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67636" y="1130652"/>
            <a:ext cx="53639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SURFACTANT: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típusú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Pneumocyta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termeli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hospholipidfilmet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képez az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alveolusok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felszínén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elületi feszültség csökkentése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alveolusok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nyitva tartása légzéskor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0" name="Picture 2" descr="http://e-learning.studmed.unibe.ch/MorphoMed/histo/images_mt/1472_m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3"/>
          <a:stretch/>
        </p:blipFill>
        <p:spPr bwMode="auto">
          <a:xfrm>
            <a:off x="6414448" y="3303123"/>
            <a:ext cx="4511673" cy="33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http://e-learning.studmed.unibe.ch/MorphoMed/histo/images_mt/1534_m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/>
          <a:stretch/>
        </p:blipFill>
        <p:spPr bwMode="auto">
          <a:xfrm>
            <a:off x="773805" y="3178135"/>
            <a:ext cx="5059496" cy="34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é¢é£ç»å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259405"/>
            <a:ext cx="4428841" cy="276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74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3805" y="168000"/>
            <a:ext cx="10515600" cy="61429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LEVEGŐ – VÉR GÁT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436" y="87579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gázcsere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apilláris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endothel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apilláris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lveolus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basalisa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lveoláris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epithel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4" name="Picture 2" descr="http://www.mikroskopie-forum.de/pictures002/68411_33369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49" y="3591035"/>
            <a:ext cx="4502354" cy="316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http://www.unifr.ch/anatomy/elearning/de/biochemie/respiration/images/pneumozyt_mod_m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6" y="3603918"/>
            <a:ext cx="2456041" cy="31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692139"/>
              </p:ext>
            </p:extLst>
          </p:nvPr>
        </p:nvGraphicFramePr>
        <p:xfrm>
          <a:off x="2698281" y="4580380"/>
          <a:ext cx="3204320" cy="2057400"/>
        </p:xfrm>
        <a:graphic>
          <a:graphicData uri="http://schemas.openxmlformats.org/drawingml/2006/table">
            <a:tbl>
              <a:tblPr/>
              <a:tblGrid>
                <a:gridCol w="213621"/>
                <a:gridCol w="2990699"/>
              </a:tblGrid>
              <a:tr h="129835">
                <a:tc>
                  <a:txBody>
                    <a:bodyPr/>
                    <a:lstStyle/>
                    <a:p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Pneumozyt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 II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172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BM des </a:t>
                      </a: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Alveolarepithels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172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Endothelzelle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172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Pneumozyt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 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172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gemeinsame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 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172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BM der </a:t>
                      </a: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Endothelzelle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172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Sacculus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alveolaris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172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Schicht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aus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Phsopholipiden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172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wässeriger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Flüssigkeitsfilm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9398" name="Picture 6" descr="http://www.unifr.ch/anatomy/elearning/de/biochemie/respiration/images/pneumozyt_mi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41" y="890306"/>
            <a:ext cx="2682729" cy="34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109498"/>
              </p:ext>
            </p:extLst>
          </p:nvPr>
        </p:nvGraphicFramePr>
        <p:xfrm>
          <a:off x="3312351" y="3285802"/>
          <a:ext cx="2143125" cy="1017250"/>
        </p:xfrm>
        <a:graphic>
          <a:graphicData uri="http://schemas.openxmlformats.org/drawingml/2006/table">
            <a:tbl>
              <a:tblPr/>
              <a:tblGrid>
                <a:gridCol w="142875"/>
                <a:gridCol w="2000250"/>
              </a:tblGrid>
              <a:tr h="203450">
                <a:tc>
                  <a:txBody>
                    <a:bodyPr/>
                    <a:lstStyle/>
                    <a:p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Alveolarmakrophag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450">
                <a:tc>
                  <a:txBody>
                    <a:bodyPr/>
                    <a:lstStyle/>
                    <a:p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Erythrozyten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450">
                <a:tc>
                  <a:txBody>
                    <a:bodyPr/>
                    <a:lstStyle/>
                    <a:p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Pneumozyt 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450">
                <a:tc>
                  <a:txBody>
                    <a:bodyPr/>
                    <a:lstStyle/>
                    <a:p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gemeinsame BM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450">
                <a:tc>
                  <a:txBody>
                    <a:bodyPr/>
                    <a:lstStyle/>
                    <a:p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Endothelzelle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024438" y="36972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6" descr="http://www.mikroskopie-forum.de/pictures002/68411_333986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74" y="183855"/>
            <a:ext cx="4135929" cy="310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810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3010" y="344253"/>
            <a:ext cx="10515600" cy="61797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MUKOCILIÁRIS CLEARENCE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0821" y="10762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Picture 2" descr="「schutz reinigung der lunge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10" y="2476336"/>
            <a:ext cx="4511900" cy="416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e-learning.studmed.unibe.ch/MorphoMed/histo/images_mt/717_m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6"/>
          <a:stretch/>
        </p:blipFill>
        <p:spPr bwMode="auto">
          <a:xfrm>
            <a:off x="775679" y="2634019"/>
            <a:ext cx="5668842" cy="38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094012" y="1172843"/>
            <a:ext cx="6832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espirációs hám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kinociliumok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csapkodó mozgás – por egyéb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partikulumok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kisöprése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ehelysejt – mucin termelése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partikulumok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megkötése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191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4533" y="174943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ALVEOLÁRIS MAKROFÁG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4561" y="133305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74730" y="980256"/>
            <a:ext cx="11189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sontvelő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eredetű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mononuclearis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phagocyta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rendszerbe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sorolt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sejtek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mozgékonyak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; behatolva az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alveolusok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üregébe, ott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belégzett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igen finom por- és koromszemcséket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phagocytálnak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bronchusrendszer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nyálkaáramlásával bekerülnek a garatba, vagy bevándorolnak 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lebenykék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kötőszöveti sövényeibe, ahol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lerakódnak</a:t>
            </a:r>
            <a:r>
              <a:rPr lang="hu-HU" sz="1200" dirty="0"/>
              <a:t> 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2" name="Picture 2" descr="http://e-learning.studmed.unibe.ch/MorphoMed/histo/images_mt/1143_m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6" y="3199288"/>
            <a:ext cx="4147395" cy="34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e-learning.studmed.unibe.ch/MorphoMed/histo/images_mt/1145_m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" b="17620"/>
          <a:stretch/>
        </p:blipFill>
        <p:spPr bwMode="auto">
          <a:xfrm>
            <a:off x="5923128" y="3206111"/>
            <a:ext cx="4759152" cy="320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76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6564" y="434510"/>
            <a:ext cx="10515600" cy="87124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HISTIOCYTÁK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4318" y="130575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99394" y="1672671"/>
            <a:ext cx="37112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 felszínén: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histiocyták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fagocitózis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tüdő felszíne szürke</a:t>
            </a:r>
          </a:p>
          <a:p>
            <a:pPr>
              <a:lnSpc>
                <a:spcPct val="20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86" name="Picture 2" descr="「lunge oberfläche」の画像検索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3"/>
          <a:stretch/>
        </p:blipFill>
        <p:spPr bwMode="auto">
          <a:xfrm>
            <a:off x="5914342" y="1540781"/>
            <a:ext cx="3228385" cy="46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19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3836" y="239472"/>
            <a:ext cx="10515600" cy="80204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 ÉRÉSE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9516" y="104151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34 - héten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mennyisége megemelkedik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egy része bekerül az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amnionfolyadékba-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az ott lévő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makropfágok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aktiválódnak- elhagyják az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amnion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üreget – bevándorolnak a méhbe – ott INTERLEUKIN - 1</a:t>
            </a:r>
            <a:r>
              <a:rPr lang="el-G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termelést indukálnak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Interleukin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- 1</a:t>
            </a:r>
            <a:r>
              <a:rPr lang="el-G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előmozdítja a PROSTAGLANDINOK termelődését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rostaglandinok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fokozzák a méh összehúzódását – szüléshez vezet</a:t>
            </a:r>
          </a:p>
        </p:txBody>
      </p:sp>
      <p:pic>
        <p:nvPicPr>
          <p:cNvPr id="9218" name="Picture 2" descr="Képtalálat a következőre: „prostaglandin und uterus kontraktio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11" y="3217187"/>
            <a:ext cx="6509055" cy="31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495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1438" y="142311"/>
            <a:ext cx="10515600" cy="80204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 ÉRÉSE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8364" y="902386"/>
            <a:ext cx="11050179" cy="586008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MAGZATI PERIÓDUSBAN: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7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agzat 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légző mozgásai 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születés előtt kezdődnek – magzatvizet nyel a magzat</a:t>
            </a:r>
          </a:p>
          <a:p>
            <a:pPr>
              <a:lnSpc>
                <a:spcPct val="150000"/>
              </a:lnSpc>
            </a:pPr>
            <a:r>
              <a:rPr lang="hu-HU" sz="17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ozgások serkentik a tüdő fejlődését</a:t>
            </a:r>
          </a:p>
          <a:p>
            <a:pPr>
              <a:lnSpc>
                <a:spcPct val="150000"/>
              </a:lnSpc>
            </a:pPr>
            <a:r>
              <a:rPr lang="hu-HU" sz="17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égző izmok 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erősítése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SZÜLETÉSKOR:</a:t>
            </a:r>
          </a:p>
          <a:p>
            <a:pPr>
              <a:lnSpc>
                <a:spcPct val="150000"/>
              </a:lnSpc>
            </a:pPr>
            <a:r>
              <a:rPr lang="hu-HU" sz="17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olyadék az </a:t>
            </a:r>
            <a:r>
              <a:rPr lang="hu-HU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alveolusokból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felszívódik</a:t>
            </a:r>
          </a:p>
          <a:p>
            <a:pPr>
              <a:lnSpc>
                <a:spcPct val="150000"/>
              </a:lnSpc>
            </a:pPr>
            <a:r>
              <a:rPr lang="hu-H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urfactant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bevonatot képez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 LÉGVÉTEL:</a:t>
            </a:r>
          </a:p>
          <a:p>
            <a:pPr>
              <a:lnSpc>
                <a:spcPct val="150000"/>
              </a:lnSpc>
            </a:pPr>
            <a:r>
              <a:rPr lang="hu-HU" sz="17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üdő megtelik levegővel</a:t>
            </a:r>
          </a:p>
          <a:p>
            <a:pPr>
              <a:lnSpc>
                <a:spcPct val="150000"/>
              </a:lnSpc>
            </a:pP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tüdő kitölti a </a:t>
            </a:r>
            <a:r>
              <a:rPr lang="hu-HU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pleura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üreget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SZÜLETÉS UTÁN:</a:t>
            </a:r>
          </a:p>
          <a:p>
            <a:pPr>
              <a:lnSpc>
                <a:spcPct val="150000"/>
              </a:lnSpc>
            </a:pPr>
            <a:r>
              <a:rPr lang="hu-HU" sz="17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 első 10 életévig </a:t>
            </a:r>
            <a:r>
              <a:rPr lang="hu-HU" sz="1700" b="1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hu-HU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alveolusok</a:t>
            </a:r>
            <a:r>
              <a:rPr lang="hu-H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alakulnak ki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410" name="Picture 2" descr="「lung development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96" y="2781436"/>
            <a:ext cx="5308040" cy="398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56 to 60 Day Human Embryo Brad Smith  Magnetic Resonance Imaging (MRI) with segmentation of the heart and lun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6262" r="5117" b="4153"/>
          <a:stretch/>
        </p:blipFill>
        <p:spPr bwMode="auto">
          <a:xfrm>
            <a:off x="9043574" y="212405"/>
            <a:ext cx="2890296" cy="29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678281" y="3278428"/>
            <a:ext cx="33152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to 60 Day Human Embryo </a:t>
            </a:r>
            <a:endParaRPr lang="hu-HU" sz="10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 </a:t>
            </a:r>
            <a:r>
              <a:rPr lang="en-US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 Magnetic Resonance Imaging (MRI) </a:t>
            </a:r>
            <a:endParaRPr lang="hu-HU" sz="10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 of the heart and lungs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514226" y="3816281"/>
            <a:ext cx="1643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</a:t>
            </a:r>
          </a:p>
        </p:txBody>
      </p:sp>
    </p:spTree>
    <p:extLst>
      <p:ext uri="{BB962C8B-B14F-4D97-AF65-F5344CB8AC3E}">
        <p14:creationId xmlns:p14="http://schemas.microsoft.com/office/powerpoint/2010/main" val="36082537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34118"/>
            <a:ext cx="10515600" cy="83007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MAGZATI TÜDŐ SZÖVETTANI KÉPE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670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MAGZATI TÜDŐ                                                                                                       ÉRETT TÜDŐ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://www.histo.neuroanatomie.uni-freiburg.de/daten/thema09/43b/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5691"/>
            <a:ext cx="5040990" cy="40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524782" y="6169403"/>
            <a:ext cx="3143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www.histo.neuroanatomie.uni-freiburg.de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106671" y="6430082"/>
            <a:ext cx="1980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Fetale Lunge, Mensch, HE, 4x</a:t>
            </a:r>
            <a:endParaRPr lang="hu-HU" sz="1000" b="1" dirty="0"/>
          </a:p>
        </p:txBody>
      </p:sp>
      <p:pic>
        <p:nvPicPr>
          <p:cNvPr id="14340" name="Picture 4" descr="[Bild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78" y="1895691"/>
            <a:ext cx="5050094" cy="40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054993" y="6428626"/>
            <a:ext cx="3706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Lunge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reife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Lunge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elastische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Resorcin-Fuchsin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" name="Téglalap 6"/>
          <p:cNvSpPr/>
          <p:nvPr/>
        </p:nvSpPr>
        <p:spPr>
          <a:xfrm>
            <a:off x="8229193" y="6059090"/>
            <a:ext cx="13580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https://www.kgu.de</a:t>
            </a:r>
          </a:p>
        </p:txBody>
      </p:sp>
    </p:spTree>
    <p:extLst>
      <p:ext uri="{BB962C8B-B14F-4D97-AF65-F5344CB8AC3E}">
        <p14:creationId xmlns:p14="http://schemas.microsoft.com/office/powerpoint/2010/main" val="2518853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1635" y="237772"/>
            <a:ext cx="10515600" cy="69504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RESPIRATORIKUS DISTRES  SYNDROMA (RDS)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339" y="113100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1959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fedezte fel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Mary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Ellen Avery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okát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esterséges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előállítása –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években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Tetsuro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Fujiwara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(J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Bengt Robertson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(Svédország)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SURFACTANT TERMELÉS HIÁNYA – TÜDŐ ÉRETLEN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koraszülötteknél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rimér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alveolusok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kollapszusa</a:t>
            </a:r>
            <a:endParaRPr lang="hu-H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30256" y="3704879"/>
            <a:ext cx="5700334" cy="2598896"/>
            <a:chOff x="1028907" y="3880954"/>
            <a:chExt cx="5700334" cy="2598896"/>
          </a:xfrm>
        </p:grpSpPr>
        <p:pic>
          <p:nvPicPr>
            <p:cNvPr id="83970" name="Picture 2" descr="「Mary Ellen Avery ARDS」の画像検索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907" y="3880954"/>
              <a:ext cx="1381125" cy="235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1113373" y="6233629"/>
              <a:ext cx="12121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Mary Ellen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Avery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972" name="Picture 4" descr="「Tetsuro Fujiwara」の画像検索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513" y="3880954"/>
              <a:ext cx="1901486" cy="2097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3085367" y="5978181"/>
              <a:ext cx="12602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u-HU" dirty="0"/>
                <a:t>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Tetsuro</a:t>
              </a:r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Fujiwara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974" name="Picture 6" descr="「bengt robertson」の画像検索結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480" y="3880954"/>
              <a:ext cx="1744761" cy="2229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5337718" y="6181206"/>
              <a:ext cx="12250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Bengt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Robertson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4" name="Picture 4" descr="Képtalálat a következőre: „rds of newborn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502" y="2023340"/>
            <a:ext cx="3840688" cy="46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149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2754" y="210867"/>
            <a:ext cx="10515600" cy="63259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MELLHÁRTYA (PLEURA)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3509" y="89973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FALI LEMEZ (PLEURA PARIETALIS)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VISCERALIS LEMEZ  (PLEURA VISCERALIS)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CAVUM PLEURAE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LIQUOR PLEURAE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5065540" y="1202429"/>
            <a:ext cx="2751321" cy="3129446"/>
            <a:chOff x="4562514" y="976541"/>
            <a:chExt cx="2894204" cy="3329161"/>
          </a:xfrm>
        </p:grpSpPr>
        <p:pic>
          <p:nvPicPr>
            <p:cNvPr id="36868" name="Picture 4" descr="image parietal_pleura for term side of car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2082" r="2893" b="3591"/>
            <a:stretch/>
          </p:blipFill>
          <p:spPr bwMode="auto">
            <a:xfrm>
              <a:off x="4562514" y="976541"/>
              <a:ext cx="2894204" cy="307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5329645" y="4059481"/>
              <a:ext cx="11689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Pleura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parietalis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8006526" y="3542229"/>
            <a:ext cx="2822583" cy="3062852"/>
            <a:chOff x="7805059" y="1342301"/>
            <a:chExt cx="2991394" cy="3430514"/>
          </a:xfrm>
        </p:grpSpPr>
        <p:pic>
          <p:nvPicPr>
            <p:cNvPr id="36866" name="Picture 2" descr="image visceral_pleura for term side of car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" t="2392" r="2625" b="4587"/>
            <a:stretch/>
          </p:blipFill>
          <p:spPr bwMode="auto">
            <a:xfrm>
              <a:off x="7805059" y="1342301"/>
              <a:ext cx="2991394" cy="3161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8706683" y="4526594"/>
              <a:ext cx="1188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Pleura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visceralis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870" name="Picture 6" descr="http://www.meddean.luc.edu/lumen/meded/grossanatomy/thorax0/thor_lec/pleur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13" y="189976"/>
            <a:ext cx="2913363" cy="283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8687432" y="3075407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Pleura</a:t>
            </a:r>
            <a:r>
              <a:rPr lang="hu-HU" sz="1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visceralis</a:t>
            </a:r>
            <a:r>
              <a:rPr lang="hu-H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leura</a:t>
            </a:r>
            <a:r>
              <a:rPr lang="hu-HU" sz="1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parietalis</a:t>
            </a:r>
            <a:endParaRPr lang="hu-HU" sz="1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72" name="Picture 8" descr="関連画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9" y="2743247"/>
            <a:ext cx="4455472" cy="2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85172" y="144399"/>
            <a:ext cx="3957735" cy="46837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ORRÜREG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372" y="973904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LATERÁLIS FALA: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rocessus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abyrinthi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perpendicularis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oncha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2" name="Picture 4" descr="https://home.comcast.net/~wnor/nasalwallb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19" y="612777"/>
            <a:ext cx="3330444" cy="29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351595" y="4182765"/>
            <a:ext cx="25690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Ossa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nasalia</a:t>
            </a:r>
            <a:endParaRPr lang="hu-HU" sz="9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ethmoidale</a:t>
            </a:r>
            <a:endParaRPr lang="hu-HU" sz="9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Corpus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9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lang="hu-HU" sz="9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hu-HU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9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sphenopalatinum</a:t>
            </a:r>
            <a:endParaRPr lang="hu-HU" sz="9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Hamulus</a:t>
            </a:r>
            <a:r>
              <a:rPr lang="hu-HU" sz="9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9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4013752" y="733254"/>
            <a:ext cx="4442916" cy="3493487"/>
            <a:chOff x="3488095" y="973904"/>
            <a:chExt cx="4578229" cy="3733800"/>
          </a:xfrm>
        </p:grpSpPr>
        <p:pic>
          <p:nvPicPr>
            <p:cNvPr id="7170" name="Picture 2" descr="http://e-learning.studmed.unibe.ch/morphomed/ana/images_mt/2660_m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44" b="7999"/>
            <a:stretch/>
          </p:blipFill>
          <p:spPr bwMode="auto">
            <a:xfrm>
              <a:off x="3488095" y="973904"/>
              <a:ext cx="4578229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4038600" y="1276951"/>
              <a:ext cx="1841500" cy="27403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5880099" y="4391144"/>
              <a:ext cx="2186225" cy="31656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7213600" y="2840804"/>
              <a:ext cx="852724" cy="24529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6934200" y="3449125"/>
              <a:ext cx="1132124" cy="30213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172" name="Picture 4" descr="http://e-learning.studmed.unibe.ch/morphomed/ana/images_mt/2659_m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6"/>
          <a:stretch/>
        </p:blipFill>
        <p:spPr bwMode="auto">
          <a:xfrm>
            <a:off x="149808" y="3454400"/>
            <a:ext cx="3745070" cy="32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zis 9"/>
          <p:cNvSpPr/>
          <p:nvPr/>
        </p:nvSpPr>
        <p:spPr>
          <a:xfrm>
            <a:off x="3437678" y="5259493"/>
            <a:ext cx="457200" cy="52945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9592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1122" y="123303"/>
            <a:ext cx="10515600" cy="49749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PLEURA BETEGSÉGEI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6428" y="1012553"/>
            <a:ext cx="11411494" cy="4827677"/>
          </a:xfrm>
        </p:spPr>
        <p:txBody>
          <a:bodyPr>
            <a:normAutofit/>
          </a:bodyPr>
          <a:lstStyle/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PLEURITIS – mellhártyagyulladás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PLEURAEMPYEMA - gennygyülem</a:t>
            </a:r>
          </a:p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PNEUMOTHORAX – légmell</a:t>
            </a:r>
          </a:p>
          <a:p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DAGANAT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631122" y="3516834"/>
            <a:ext cx="5711587" cy="3200445"/>
            <a:chOff x="6621689" y="1097865"/>
            <a:chExt cx="5405522" cy="3056672"/>
          </a:xfrm>
        </p:grpSpPr>
        <p:pic>
          <p:nvPicPr>
            <p:cNvPr id="34818" name="Picture 2" descr="「pleuraerguss」の画像検索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689" y="1097865"/>
              <a:ext cx="2611552" cy="2664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6649607" y="3840445"/>
              <a:ext cx="246574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http://www.thoraxklinik-heidelberg.de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820" name="Picture 4" descr="関連画像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8810" y="1097865"/>
              <a:ext cx="2618401" cy="274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9798979" y="1902594"/>
              <a:ext cx="698765" cy="496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Pleura-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empyema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églalap 5"/>
            <p:cNvSpPr/>
            <p:nvPr/>
          </p:nvSpPr>
          <p:spPr>
            <a:xfrm>
              <a:off x="9918029" y="3908316"/>
              <a:ext cx="171553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http://www.humpath.com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8275996" y="84050"/>
            <a:ext cx="3598677" cy="3047704"/>
            <a:chOff x="8705465" y="3732691"/>
            <a:chExt cx="3249597" cy="2849408"/>
          </a:xfrm>
        </p:grpSpPr>
        <p:pic>
          <p:nvPicPr>
            <p:cNvPr id="34822" name="Picture 6" descr="https://www.med-ed.virginia.edu/courses/rad/chest/images/x-rays/tensionpnewitharrow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9329" y="3732691"/>
              <a:ext cx="3155733" cy="281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8705465" y="6246943"/>
              <a:ext cx="1488876" cy="33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2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Pneumothorax</a:t>
              </a:r>
              <a:endPara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églalap 8"/>
          <p:cNvSpPr/>
          <p:nvPr/>
        </p:nvSpPr>
        <p:spPr>
          <a:xfrm>
            <a:off x="9683143" y="2794543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https://www.med-ed.virginia.edu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「tüdődaganat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75" y="3302477"/>
            <a:ext cx="4480773" cy="32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8354255" y="6558877"/>
            <a:ext cx="19335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http://regi.netambulancia.hu/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8898341" y="5301187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tüdőcarcinoma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2931252" y="581161"/>
            <a:ext cx="4617437" cy="2582555"/>
            <a:chOff x="1740614" y="3674717"/>
            <a:chExt cx="4824945" cy="2844022"/>
          </a:xfrm>
        </p:grpSpPr>
        <p:pic>
          <p:nvPicPr>
            <p:cNvPr id="18" name="Picture 4" descr="ãfibrinous pleuritis pathologyãã®ç»åæ¤ç´¢çµæ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042" y="3674717"/>
              <a:ext cx="3470517" cy="279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zövegdoboz 18"/>
            <p:cNvSpPr txBox="1"/>
            <p:nvPr/>
          </p:nvSpPr>
          <p:spPr>
            <a:xfrm>
              <a:off x="1740614" y="5889945"/>
              <a:ext cx="1432496" cy="628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Fibrinosus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pleuritis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  <p:sp>
        <p:nvSpPr>
          <p:cNvPr id="13" name="Téglalap 12"/>
          <p:cNvSpPr/>
          <p:nvPr/>
        </p:nvSpPr>
        <p:spPr>
          <a:xfrm>
            <a:off x="4123482" y="3078806"/>
            <a:ext cx="35291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http://www.forensicpathologyonline.com/content/fibrinous-pleuritis</a:t>
            </a:r>
          </a:p>
        </p:txBody>
      </p:sp>
    </p:spTree>
    <p:extLst>
      <p:ext uri="{BB962C8B-B14F-4D97-AF65-F5344CB8AC3E}">
        <p14:creationId xmlns:p14="http://schemas.microsoft.com/office/powerpoint/2010/main" val="54633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-780819" y="2658681"/>
            <a:ext cx="5351231" cy="88665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KÖSZÖNÖM</a:t>
            </a:r>
            <a:b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b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FIGYELMET!</a:t>
            </a:r>
            <a:endParaRPr lang="hu-HU" sz="3200" b="1" dirty="0">
              <a:solidFill>
                <a:schemeClr val="accent6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0488" name="Picture 8" descr="https://qph.ec.quoracdn.net/main-qimg-b925944ba6d5ea5ae1969fa7cb3e740b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78" y="1104112"/>
            <a:ext cx="7651509" cy="39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557134" y="5183718"/>
            <a:ext cx="4171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https://www.quora.com/Why-are-forests-called-lungs-of-the-earth</a:t>
            </a:r>
          </a:p>
        </p:txBody>
      </p:sp>
      <p:sp>
        <p:nvSpPr>
          <p:cNvPr id="5" name="Téglalap 4"/>
          <p:cNvSpPr/>
          <p:nvPr/>
        </p:nvSpPr>
        <p:spPr>
          <a:xfrm>
            <a:off x="3426761" y="5600185"/>
            <a:ext cx="81210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equatorial rain forest or commonly know as Amazon rain forest functions as a giant air machine that absorbs a large amount of carbon dioxide, and produces oxygen. That is why it is often called the "Lungs of the Earth."</a:t>
            </a:r>
            <a:endParaRPr lang="hu-HU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557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7896" y="412124"/>
            <a:ext cx="10515600" cy="63462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BIBLIOGRAPHY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1074" y="1204678"/>
            <a:ext cx="10742422" cy="476504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Johannes W.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Rohen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Topographische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10.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Schattauer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Schiebler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Schmidt: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5.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Springer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Lehrbuch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http://e-learning.studmed.unibe.ch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http://www.atlascloveka.upol.cz/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https://dent1aydinanatomilab.wordpress.com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http://www.meduniwien.ac.at/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www.anatomiedesmenschen.uni-koeln.de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1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https://academic.amc.edu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1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http://www.med.umich.edu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1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http://ent4students.blogspot.hu/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067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0843" y="418048"/>
            <a:ext cx="10515600" cy="6288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BIBLIOGRAPHIE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94057" y="1368210"/>
            <a:ext cx="723794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Lüllmann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Taschenlehrbuch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dritte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Stuttgart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Thomas W.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Saddler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Embryologie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e-learning.studmed.unibe.ch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www.mh-hannover.de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www.unifr.ch/anatomy/elearning/de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www.askjpc.org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studydroid.com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www.kgu.de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http://www.meddean.luc.edu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https://academic.amc.edu</a:t>
            </a:r>
          </a:p>
        </p:txBody>
      </p:sp>
    </p:spTree>
    <p:extLst>
      <p:ext uri="{BB962C8B-B14F-4D97-AF65-F5344CB8AC3E}">
        <p14:creationId xmlns:p14="http://schemas.microsoft.com/office/powerpoint/2010/main" val="2950362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7334" y="444174"/>
            <a:ext cx="10515600" cy="6288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BIBLIOGRAPHIE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46786" y="1556392"/>
            <a:ext cx="5832046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www.mikroskopie-forum.de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http://www.histology-world.com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http://www.anatomie.net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https://chirurgenmanual.charite.de/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https://accanatandphys.wikispaces.com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www.histonet2000.de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https://en.wikipedia.org/wiki/Olfactory_nerve#/media/File:Olfactorynerve2.jpg</a:t>
            </a:r>
          </a:p>
          <a:p>
            <a:pPr>
              <a:lnSpc>
                <a:spcPct val="200000"/>
              </a:lnSpc>
            </a:pPr>
            <a:endParaRPr lang="hu-HU" sz="1600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lnSpc>
                <a:spcPct val="200000"/>
              </a:lnSpc>
            </a:pPr>
            <a:endParaRPr lang="hu-HU" sz="1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701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49315" y="232067"/>
            <a:ext cx="3929743" cy="599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ORRÜREG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6542" y="61658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MEDIÁLIS FALA: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SEPTUM NASI OSSEUM )CSONOTS ORRSÖVÉNY):</a:t>
            </a:r>
          </a:p>
          <a:p>
            <a:pPr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omer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vomeris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rista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rocessus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maxilla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rista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4274" name="Picture 2" descr="https://home.comcast.net/~wnor/nasalseptumb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454" y="99591"/>
            <a:ext cx="3007230" cy="22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814578" y="2161561"/>
            <a:ext cx="31482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Ossa</a:t>
            </a: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nasalia</a:t>
            </a:r>
            <a:endParaRPr lang="hu-HU" sz="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endParaRPr lang="hu-HU" sz="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ethmoidale</a:t>
            </a:r>
            <a:endParaRPr lang="hu-HU" sz="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Corpus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endParaRPr lang="hu-HU" sz="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Vomer</a:t>
            </a:r>
            <a:endParaRPr lang="hu-HU" sz="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perpendicularis</a:t>
            </a:r>
            <a:r>
              <a:rPr lang="hu-HU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endParaRPr lang="hu-HU" sz="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</a:t>
            </a:r>
            <a:endParaRPr lang="hu-HU" sz="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horizontalis</a:t>
            </a: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hu-HU" sz="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</a:t>
            </a: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endParaRPr lang="hu-HU" sz="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Condylus</a:t>
            </a:r>
            <a:r>
              <a:rPr lang="hu-HU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endParaRPr lang="hu-HU" sz="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e-learning.studmed.unibe.ch/morphomed/ana/images_mt/2651_m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4223"/>
          <a:stretch/>
        </p:blipFill>
        <p:spPr bwMode="auto">
          <a:xfrm>
            <a:off x="4485473" y="1215593"/>
            <a:ext cx="3329105" cy="286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éptalálat a következőre: „spina nasalis anterio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5" y="3976031"/>
            <a:ext cx="2857349" cy="21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Képtalálat a következőre: „spina nasalis posterior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97" y="4209360"/>
            <a:ext cx="3046771" cy="228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nyíllal 6"/>
          <p:cNvCxnSpPr/>
          <p:nvPr/>
        </p:nvCxnSpPr>
        <p:spPr>
          <a:xfrm flipH="1" flipV="1">
            <a:off x="4712080" y="5634928"/>
            <a:ext cx="1709673" cy="613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214187" y="6280435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post.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60685" y="6139578"/>
            <a:ext cx="1261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http://e-learning.studmed.unibe.ch/morphomed/ana/images_mt/4138_m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9"/>
          <a:stretch/>
        </p:blipFill>
        <p:spPr bwMode="auto">
          <a:xfrm>
            <a:off x="8751530" y="4112548"/>
            <a:ext cx="2908233" cy="26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/>
          <p:cNvCxnSpPr>
            <a:stCxn id="10" idx="3"/>
          </p:cNvCxnSpPr>
          <p:nvPr/>
        </p:nvCxnSpPr>
        <p:spPr>
          <a:xfrm flipV="1">
            <a:off x="4064218" y="6231516"/>
            <a:ext cx="582057" cy="467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3156597" y="6575575"/>
            <a:ext cx="907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vomeris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9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3827" y="117120"/>
            <a:ext cx="10515600" cy="79764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ÖRRÜREG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FELÉPĺTÉSE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7031" y="10219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MEDIÁLIS FALA: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SEPTUM NASI </a:t>
            </a:r>
            <a:r>
              <a:rPr lang="hu-HU" sz="12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CARTILAGINEUM (PORCOS ORRSÖVÉNY)</a:t>
            </a:r>
            <a:endParaRPr lang="hu-HU" sz="12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55298" name="Picture 2" descr="http://www.likar.info/pictures/wiki/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947" y="0"/>
            <a:ext cx="3905776" cy="33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282137" y="3506874"/>
            <a:ext cx="3543862" cy="2962076"/>
            <a:chOff x="406190" y="2680975"/>
            <a:chExt cx="3903581" cy="3265180"/>
          </a:xfrm>
        </p:grpSpPr>
        <p:pic>
          <p:nvPicPr>
            <p:cNvPr id="1028" name="Picture 4" descr="https://academic.amc.edu/martino/grossanatomy/site/medical/Lab%20Manual/Respiratory%20Renal/Dissectons/Nasal%20Cavity/Nasal%20Images/vomer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90" y="2680975"/>
              <a:ext cx="3903581" cy="2927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1924874" y="5699935"/>
              <a:ext cx="582211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Vomer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3979572" y="3477601"/>
            <a:ext cx="3985309" cy="2991349"/>
            <a:chOff x="3930609" y="3221268"/>
            <a:chExt cx="3873988" cy="2850113"/>
          </a:xfrm>
        </p:grpSpPr>
        <p:pic>
          <p:nvPicPr>
            <p:cNvPr id="1030" name="Picture 6" descr="https://academic.amc.edu/martino/grossanatomy/site/medical/Lab%20Manual/Respiratory%20Renal/Dissectons/Nasal%20Cavity/Nasal%20Images/perpend%20ethmoid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0609" y="3221268"/>
              <a:ext cx="3471854" cy="260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4378816" y="5825160"/>
              <a:ext cx="34257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Lamina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perpendicularis</a:t>
              </a:r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ossis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ethmoidalis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7827641" y="3477601"/>
            <a:ext cx="3660168" cy="2991349"/>
            <a:chOff x="7858638" y="3694549"/>
            <a:chExt cx="3660168" cy="2991349"/>
          </a:xfrm>
        </p:grpSpPr>
        <p:pic>
          <p:nvPicPr>
            <p:cNvPr id="1032" name="Picture 8" descr="https://academic.amc.edu/martino/grossanatomy/site/medical/Lab%20Manual/Respiratory%20Renal/Dissectons/Nasal%20Cavity/Nasal%20Images/Septal%20cartilage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638" y="3694549"/>
              <a:ext cx="3660168" cy="274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8925334" y="6439677"/>
              <a:ext cx="18101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Septum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nasi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cartilagineum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4" name="Picture 10" descr="http://studydroid.com/imageCards/0o/1v/card-25231192-fro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4482" r="11756" b="5827"/>
          <a:stretch/>
        </p:blipFill>
        <p:spPr bwMode="auto">
          <a:xfrm>
            <a:off x="5297387" y="807528"/>
            <a:ext cx="2253804" cy="256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19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2662</Words>
  <Application>Microsoft Office PowerPoint</Application>
  <PresentationFormat>Szélesvásznú</PresentationFormat>
  <Paragraphs>777</Paragraphs>
  <Slides>74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74</vt:i4>
      </vt:variant>
    </vt:vector>
  </HeadingPairs>
  <TitlesOfParts>
    <vt:vector size="84" baseType="lpstr">
      <vt:lpstr>Andalus</vt:lpstr>
      <vt:lpstr>Angsana New</vt:lpstr>
      <vt:lpstr>Arial</vt:lpstr>
      <vt:lpstr>Arial</vt:lpstr>
      <vt:lpstr>Calibri</vt:lpstr>
      <vt:lpstr>Calibri Light</vt:lpstr>
      <vt:lpstr>helvetica</vt:lpstr>
      <vt:lpstr>SimHei</vt:lpstr>
      <vt:lpstr>Verdana</vt:lpstr>
      <vt:lpstr>Office-téma</vt:lpstr>
      <vt:lpstr>A LÉGZŐRENDSZER ANATÓMIÁJA</vt:lpstr>
      <vt:lpstr>LÉGUTAK</vt:lpstr>
      <vt:lpstr>LÉGUTAK</vt:lpstr>
      <vt:lpstr>ORRÜREG (CAVUM NASI)</vt:lpstr>
      <vt:lpstr>AZ ORRÜREG FELÉPĺTÉSE</vt:lpstr>
      <vt:lpstr>AZ ORRÜREG FELÉPĺTÉSE</vt:lpstr>
      <vt:lpstr>AZ ORRÜREG FELÉPĺTÉSE</vt:lpstr>
      <vt:lpstr>AZ ORRÜREG FELÉPĺTÉSE </vt:lpstr>
      <vt:lpstr>AZ ÖRRÜREG FELÉPĺTÉSE</vt:lpstr>
      <vt:lpstr>AZ ORRÜREG FELÉPĺTÉSE</vt:lpstr>
      <vt:lpstr>AZ ORRÜREG  FELÉPĺTÉSE</vt:lpstr>
      <vt:lpstr>ORRKAGYLÓK (CONCHAE NASALES)</vt:lpstr>
      <vt:lpstr>ORRJÁRATOK (MEATUS NASI)</vt:lpstr>
      <vt:lpstr>ORRJÁRATOK (MEATUS NASI)</vt:lpstr>
      <vt:lpstr>ORRMELLÉKÜREGEK (SINUS PARANASALES)</vt:lpstr>
      <vt:lpstr>ORRMELLÉKÜREG (SINUS PARANASALES)</vt:lpstr>
      <vt:lpstr>ORRMELLÉKÜREGEK (SINUS PARANASALES)</vt:lpstr>
      <vt:lpstr>ORRMELLÉKÜREGEK (SINUS PARANASALES)</vt:lpstr>
      <vt:lpstr>ORRMELLÉKÜREGEK (SINUS PARANASALES)</vt:lpstr>
      <vt:lpstr>ORRMELLÉLÜREGEK (SINUS PARANASALES)</vt:lpstr>
      <vt:lpstr>ORRMELLÉKÜREGEK (SINUS PARANASALES)</vt:lpstr>
      <vt:lpstr>ORRMELLÉKÜREGEK (SINUS PARANASALES)</vt:lpstr>
      <vt:lpstr>EXTRAPULMONÁLIS LÉGUTAK</vt:lpstr>
      <vt:lpstr>GARAT (PHARYNX)</vt:lpstr>
      <vt:lpstr>PARS NASALIS PHARYNGIS (NASOPHARYNX, EPIPHARYNX) </vt:lpstr>
      <vt:lpstr>PARS NASALIS PHARYNGIS (NASOPHARYNX, EPIPHARYNX) </vt:lpstr>
      <vt:lpstr>PARS NASALIS PHARYNGIS (NASOPHARYNGX, EPIPHARYNGX) </vt:lpstr>
      <vt:lpstr>PARS ORALIS PHARYNGIS (OROPHARYNX, MESOPHARYNX) </vt:lpstr>
      <vt:lpstr>PARS LARYNGIS PHARYNGIS (LARYNGOPHARYNGX, HYPOPHYARYNGX) </vt:lpstr>
      <vt:lpstr>EXTRAPULMONÁLIS LÉGUTAK</vt:lpstr>
      <vt:lpstr>EXTRAPULMONÁLIS LÉGUTAK</vt:lpstr>
      <vt:lpstr>EXTRAPULMONÁLIS LÉGUTAK</vt:lpstr>
      <vt:lpstr>EXTRAPULMONALE ATEMWEGE</vt:lpstr>
      <vt:lpstr>EXTRAPULMONÁLIS LÉGUTAK</vt:lpstr>
      <vt:lpstr>EXTRAPULMONÁLIS LÉGUTAK</vt:lpstr>
      <vt:lpstr>EXTRAPULMONÁLIS LÉGUTAK</vt:lpstr>
      <vt:lpstr>EXTRAPULMONÁLIS LÉGUTAK</vt:lpstr>
      <vt:lpstr>EXTRAPULMONÁLIS LÉGUTAK</vt:lpstr>
      <vt:lpstr>EXTRAPULMONÁLIS LÉGUTAK</vt:lpstr>
      <vt:lpstr>EXTRAPULMONÁLIS LÉGUTAK</vt:lpstr>
      <vt:lpstr>GÉGEIZMOK</vt:lpstr>
      <vt:lpstr>GÉGEIZMOK</vt:lpstr>
      <vt:lpstr>BESZÉDKÉPZÉS </vt:lpstr>
      <vt:lpstr>EXTRAPULMONÁLIS LÉGUTAK</vt:lpstr>
      <vt:lpstr>EXTRAPULMONÁLIS LÉGUTAK</vt:lpstr>
      <vt:lpstr>EXTRAPULMONÁLIS LÉGUTAK</vt:lpstr>
      <vt:lpstr>EXTRAPULMONÁLIS LÁGUTAK</vt:lpstr>
      <vt:lpstr>EXTRAPULMONÁLIS LÉGUTAK</vt:lpstr>
      <vt:lpstr>INTRAPULMONÁLIS LÉGUTAK</vt:lpstr>
      <vt:lpstr>TÜDŐ (PULMO)</vt:lpstr>
      <vt:lpstr>LUNG (PULMO)</vt:lpstr>
      <vt:lpstr>LUNG (PULMO)</vt:lpstr>
      <vt:lpstr>INTRAPULMONÁLIS LÉGUTAK</vt:lpstr>
      <vt:lpstr>INTRAPULMONÁLIS LÉGUTAK</vt:lpstr>
      <vt:lpstr>INTRAPULMONÁLIS LÉGUTAK</vt:lpstr>
      <vt:lpstr>TÜDŐLÉGHÓLYAGOK (ALVEOLUS)</vt:lpstr>
      <vt:lpstr>AZ ALVEOLUSOK FELÉPĺTÉSE</vt:lpstr>
      <vt:lpstr>ALVEOLUSOK FELÉPĺTÉSE</vt:lpstr>
      <vt:lpstr>ALVEOLUSOK FELÉPĺTÉSE</vt:lpstr>
      <vt:lpstr>ALVEOLUSOK FELÉPĺTÉSE</vt:lpstr>
      <vt:lpstr>LEVEGŐ – VÉR GÁT</vt:lpstr>
      <vt:lpstr>MUKOCILIÁRIS CLEARENCE</vt:lpstr>
      <vt:lpstr>ALVEOLÁRIS MAKROFÁG</vt:lpstr>
      <vt:lpstr>HISTIOCYTÁK</vt:lpstr>
      <vt:lpstr>TÜDŐ ÉRÉSE</vt:lpstr>
      <vt:lpstr>TÜDŐ ÉRÉSE</vt:lpstr>
      <vt:lpstr>MAGZATI TÜDŐ SZÖVETTANI KÉPE</vt:lpstr>
      <vt:lpstr>RESPIRATORIKUS DISTRES  SYNDROMA (RDS)</vt:lpstr>
      <vt:lpstr>MELLHÁRTYA (PLEURA)</vt:lpstr>
      <vt:lpstr>PLEURA BETEGSÉGEI</vt:lpstr>
      <vt:lpstr>KÖSZÖNÖM A FIGYELMET!</vt:lpstr>
      <vt:lpstr>BIBLIOGRAPHY</vt:lpstr>
      <vt:lpstr>BIBLIOGRAPHIE</vt:lpstr>
      <vt:lpstr>BIBLIOGRAPHIE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 DER LUFWEGE</dc:title>
  <dc:creator>handrea</dc:creator>
  <cp:lastModifiedBy>Dr. Heinzlmann Andrea</cp:lastModifiedBy>
  <cp:revision>192</cp:revision>
  <dcterms:created xsi:type="dcterms:W3CDTF">2017-03-25T14:17:36Z</dcterms:created>
  <dcterms:modified xsi:type="dcterms:W3CDTF">2018-04-09T15:59:45Z</dcterms:modified>
</cp:coreProperties>
</file>