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4" r:id="rId7"/>
    <p:sldId id="274" r:id="rId8"/>
    <p:sldId id="275" r:id="rId9"/>
    <p:sldId id="279" r:id="rId10"/>
    <p:sldId id="280" r:id="rId11"/>
    <p:sldId id="282" r:id="rId12"/>
    <p:sldId id="283" r:id="rId13"/>
    <p:sldId id="281" r:id="rId14"/>
    <p:sldId id="284" r:id="rId15"/>
    <p:sldId id="288" r:id="rId16"/>
    <p:sldId id="289" r:id="rId17"/>
    <p:sldId id="277" r:id="rId18"/>
    <p:sldId id="286" r:id="rId19"/>
    <p:sldId id="291" r:id="rId20"/>
    <p:sldId id="290" r:id="rId21"/>
    <p:sldId id="285" r:id="rId22"/>
    <p:sldId id="287" r:id="rId23"/>
    <p:sldId id="295" r:id="rId24"/>
    <p:sldId id="296" r:id="rId25"/>
    <p:sldId id="297" r:id="rId26"/>
    <p:sldId id="305" r:id="rId27"/>
    <p:sldId id="298" r:id="rId28"/>
    <p:sldId id="299" r:id="rId29"/>
    <p:sldId id="303" r:id="rId30"/>
    <p:sldId id="261" r:id="rId3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50A9-D89D-499C-9CBD-02FD9DEF345D}" type="datetimeFigureOut">
              <a:rPr lang="hu-HU" smtClean="0"/>
              <a:t>2018. 04. 23.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5B5D-E14A-46D7-98BA-DC26A3998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892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50A9-D89D-499C-9CBD-02FD9DEF345D}" type="datetimeFigureOut">
              <a:rPr lang="hu-HU" smtClean="0"/>
              <a:t>2018. 04. 23.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5B5D-E14A-46D7-98BA-DC26A3998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820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50A9-D89D-499C-9CBD-02FD9DEF345D}" type="datetimeFigureOut">
              <a:rPr lang="hu-HU" smtClean="0"/>
              <a:t>2018. 04. 23.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5B5D-E14A-46D7-98BA-DC26A3998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136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50A9-D89D-499C-9CBD-02FD9DEF345D}" type="datetimeFigureOut">
              <a:rPr lang="hu-HU" smtClean="0"/>
              <a:t>2018. 04. 23.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5B5D-E14A-46D7-98BA-DC26A3998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476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50A9-D89D-499C-9CBD-02FD9DEF345D}" type="datetimeFigureOut">
              <a:rPr lang="hu-HU" smtClean="0"/>
              <a:t>2018. 04. 23.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5B5D-E14A-46D7-98BA-DC26A3998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298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50A9-D89D-499C-9CBD-02FD9DEF345D}" type="datetimeFigureOut">
              <a:rPr lang="hu-HU" smtClean="0"/>
              <a:t>2018. 04. 23.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5B5D-E14A-46D7-98BA-DC26A3998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335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50A9-D89D-499C-9CBD-02FD9DEF345D}" type="datetimeFigureOut">
              <a:rPr lang="hu-HU" smtClean="0"/>
              <a:t>2018. 04. 23.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5B5D-E14A-46D7-98BA-DC26A3998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387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50A9-D89D-499C-9CBD-02FD9DEF345D}" type="datetimeFigureOut">
              <a:rPr lang="hu-HU" smtClean="0"/>
              <a:t>2018. 04. 23.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5B5D-E14A-46D7-98BA-DC26A3998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858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50A9-D89D-499C-9CBD-02FD9DEF345D}" type="datetimeFigureOut">
              <a:rPr lang="hu-HU" smtClean="0"/>
              <a:t>2018. 04. 23.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5B5D-E14A-46D7-98BA-DC26A3998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337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50A9-D89D-499C-9CBD-02FD9DEF345D}" type="datetimeFigureOut">
              <a:rPr lang="hu-HU" smtClean="0"/>
              <a:t>2018. 04. 23.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5B5D-E14A-46D7-98BA-DC26A3998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0678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50A9-D89D-499C-9CBD-02FD9DEF345D}" type="datetimeFigureOut">
              <a:rPr lang="hu-HU" smtClean="0"/>
              <a:t>2018. 04. 23.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5B5D-E14A-46D7-98BA-DC26A3998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32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D50A9-D89D-499C-9CBD-02FD9DEF345D}" type="datetimeFigureOut">
              <a:rPr lang="hu-HU" smtClean="0"/>
              <a:t>2018. 04. 23.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35B5D-E14A-46D7-98BA-DC26A39983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079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44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flexikon.doccheck.com/" TargetMode="External"/><Relationship Id="rId3" Type="http://schemas.openxmlformats.org/officeDocument/2006/relationships/hyperlink" Target="http://www.embryology.ch/" TargetMode="External"/><Relationship Id="rId7" Type="http://schemas.openxmlformats.org/officeDocument/2006/relationships/hyperlink" Target="http://e-learning.studmed.unibe.ch/" TargetMode="External"/><Relationship Id="rId2" Type="http://schemas.openxmlformats.org/officeDocument/2006/relationships/hyperlink" Target="http://www.wikipedia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ram.com/flashcards/" TargetMode="External"/><Relationship Id="rId5" Type="http://schemas.openxmlformats.org/officeDocument/2006/relationships/hyperlink" Target="https://quizlet.com/" TargetMode="External"/><Relationship Id="rId4" Type="http://schemas.openxmlformats.org/officeDocument/2006/relationships/hyperlink" Target="https://academic.amc.ed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646502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MÄNNLICHE INNERE UND </a:t>
            </a:r>
            <a:r>
              <a:rPr lang="hu-H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ÄUßERE</a:t>
            </a:r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GESCHLECHTSORGANE</a:t>
            </a: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65379" y="3714005"/>
            <a:ext cx="9144000" cy="1655762"/>
          </a:xfrm>
        </p:spPr>
        <p:txBody>
          <a:bodyPr>
            <a:normAutofit fontScale="40000" lnSpcReduction="20000"/>
          </a:bodyPr>
          <a:lstStyle/>
          <a:p>
            <a:pPr marL="355600" indent="-355600">
              <a:lnSpc>
                <a:spcPct val="150000"/>
              </a:lnSpc>
            </a:pPr>
            <a:r>
              <a:rPr lang="hu-HU" altLang="hu-HU" b="1" dirty="0">
                <a:latin typeface="Book Antiqua" panose="02040602050305030304" pitchFamily="18" charset="0"/>
              </a:rPr>
              <a:t>Andrea Heinzlmann</a:t>
            </a:r>
          </a:p>
          <a:p>
            <a:pPr marL="355600" indent="-355600">
              <a:lnSpc>
                <a:spcPct val="150000"/>
              </a:lnSpc>
            </a:pPr>
            <a:r>
              <a:rPr lang="hu-HU" altLang="hu-HU" b="1" dirty="0" err="1">
                <a:latin typeface="Book Antiqua" panose="02040602050305030304" pitchFamily="18" charset="0"/>
              </a:rPr>
              <a:t>Universit</a:t>
            </a:r>
            <a:r>
              <a:rPr lang="en-US" altLang="hu-HU" b="1" dirty="0">
                <a:latin typeface="Book Antiqua" panose="02040602050305030304" pitchFamily="18" charset="0"/>
              </a:rPr>
              <a:t>ä</a:t>
            </a:r>
            <a:r>
              <a:rPr lang="hu-HU" altLang="hu-HU" b="1" dirty="0">
                <a:latin typeface="Book Antiqua" panose="02040602050305030304" pitchFamily="18" charset="0"/>
              </a:rPr>
              <a:t>t </a:t>
            </a:r>
            <a:r>
              <a:rPr lang="hu-HU" altLang="hu-HU" b="1" dirty="0" err="1">
                <a:latin typeface="Book Antiqua" panose="02040602050305030304" pitchFamily="18" charset="0"/>
              </a:rPr>
              <a:t>für</a:t>
            </a:r>
            <a:r>
              <a:rPr lang="hu-HU" altLang="hu-HU" b="1" dirty="0">
                <a:latin typeface="Book Antiqua" panose="02040602050305030304" pitchFamily="18" charset="0"/>
              </a:rPr>
              <a:t> </a:t>
            </a:r>
            <a:r>
              <a:rPr lang="hu-HU" altLang="hu-HU" b="1" dirty="0" err="1">
                <a:latin typeface="Book Antiqua" panose="02040602050305030304" pitchFamily="18" charset="0"/>
              </a:rPr>
              <a:t>Veterinär</a:t>
            </a:r>
            <a:r>
              <a:rPr lang="hu-HU" altLang="hu-HU" b="1" dirty="0">
                <a:latin typeface="Book Antiqua" panose="02040602050305030304" pitchFamily="18" charset="0"/>
              </a:rPr>
              <a:t> </a:t>
            </a:r>
            <a:r>
              <a:rPr lang="hu-HU" altLang="hu-HU" b="1" dirty="0" err="1">
                <a:latin typeface="Book Antiqua" panose="02040602050305030304" pitchFamily="18" charset="0"/>
              </a:rPr>
              <a:t>Medizine</a:t>
            </a:r>
            <a:endParaRPr lang="hu-HU" altLang="hu-HU" b="1" dirty="0">
              <a:latin typeface="Book Antiqua" panose="02040602050305030304" pitchFamily="18" charset="0"/>
            </a:endParaRPr>
          </a:p>
          <a:p>
            <a:pPr marL="355600" indent="-355600">
              <a:lnSpc>
                <a:spcPct val="150000"/>
              </a:lnSpc>
            </a:pPr>
            <a:r>
              <a:rPr lang="hu-HU" altLang="hu-HU" b="1" dirty="0" err="1">
                <a:latin typeface="Book Antiqua" panose="02040602050305030304" pitchFamily="18" charset="0"/>
              </a:rPr>
              <a:t>Lehrstuhl</a:t>
            </a:r>
            <a:r>
              <a:rPr lang="hu-HU" altLang="hu-HU" b="1" dirty="0">
                <a:latin typeface="Book Antiqua" panose="02040602050305030304" pitchFamily="18" charset="0"/>
              </a:rPr>
              <a:t> </a:t>
            </a:r>
            <a:r>
              <a:rPr lang="hu-HU" altLang="hu-HU" b="1" dirty="0" err="1">
                <a:latin typeface="Book Antiqua" panose="02040602050305030304" pitchFamily="18" charset="0"/>
              </a:rPr>
              <a:t>für</a:t>
            </a:r>
            <a:r>
              <a:rPr lang="hu-HU" altLang="hu-HU" b="1" dirty="0">
                <a:latin typeface="Book Antiqua" panose="02040602050305030304" pitchFamily="18" charset="0"/>
              </a:rPr>
              <a:t> </a:t>
            </a:r>
            <a:r>
              <a:rPr lang="hu-HU" altLang="hu-HU" b="1" dirty="0" err="1">
                <a:latin typeface="Book Antiqua" panose="02040602050305030304" pitchFamily="18" charset="0"/>
              </a:rPr>
              <a:t>Anatomie</a:t>
            </a:r>
            <a:r>
              <a:rPr lang="hu-HU" altLang="hu-HU" b="1" dirty="0">
                <a:latin typeface="Book Antiqua" panose="02040602050305030304" pitchFamily="18" charset="0"/>
              </a:rPr>
              <a:t> und </a:t>
            </a:r>
            <a:r>
              <a:rPr lang="hu-HU" altLang="hu-HU" b="1" dirty="0" err="1">
                <a:latin typeface="Book Antiqua" panose="02040602050305030304" pitchFamily="18" charset="0"/>
              </a:rPr>
              <a:t>Histologie</a:t>
            </a:r>
            <a:endParaRPr lang="hu-HU" altLang="hu-HU" b="1" dirty="0">
              <a:latin typeface="Book Antiqua" panose="02040602050305030304" pitchFamily="18" charset="0"/>
            </a:endParaRPr>
          </a:p>
          <a:p>
            <a:pPr marL="355600" indent="-355600">
              <a:lnSpc>
                <a:spcPct val="150000"/>
              </a:lnSpc>
            </a:pPr>
            <a:r>
              <a:rPr lang="hu-HU" altLang="hu-HU" b="1" dirty="0" err="1">
                <a:latin typeface="Book Antiqua" panose="02040602050305030304" pitchFamily="18" charset="0"/>
              </a:rPr>
              <a:t>Kurs</a:t>
            </a:r>
            <a:r>
              <a:rPr lang="hu-HU" altLang="hu-HU" b="1" dirty="0">
                <a:latin typeface="Book Antiqua" panose="02040602050305030304" pitchFamily="18" charset="0"/>
              </a:rPr>
              <a:t> </a:t>
            </a:r>
            <a:r>
              <a:rPr lang="hu-HU" altLang="hu-HU" b="1" dirty="0" err="1">
                <a:latin typeface="Book Antiqua" panose="02040602050305030304" pitchFamily="18" charset="0"/>
              </a:rPr>
              <a:t>für</a:t>
            </a:r>
            <a:r>
              <a:rPr lang="hu-HU" altLang="hu-HU" b="1" dirty="0">
                <a:latin typeface="Book Antiqua" panose="02040602050305030304" pitchFamily="18" charset="0"/>
              </a:rPr>
              <a:t> Human </a:t>
            </a:r>
            <a:r>
              <a:rPr lang="hu-HU" altLang="hu-HU" b="1" dirty="0" err="1" smtClean="0">
                <a:latin typeface="Book Antiqua" panose="02040602050305030304" pitchFamily="18" charset="0"/>
              </a:rPr>
              <a:t>Anatomie</a:t>
            </a:r>
            <a:endParaRPr lang="hu-HU" altLang="hu-HU" b="1" dirty="0" smtClean="0">
              <a:latin typeface="Book Antiqua" panose="02040602050305030304" pitchFamily="18" charset="0"/>
            </a:endParaRPr>
          </a:p>
          <a:p>
            <a:pPr marL="355600" indent="-355600">
              <a:lnSpc>
                <a:spcPct val="150000"/>
              </a:lnSpc>
            </a:pPr>
            <a:r>
              <a:rPr lang="hu-HU" altLang="hu-HU" b="1" dirty="0" smtClean="0">
                <a:latin typeface="Book Antiqua" panose="02040602050305030304" pitchFamily="18" charset="0"/>
              </a:rPr>
              <a:t>2018</a:t>
            </a:r>
            <a:endParaRPr lang="hu-HU" altLang="hu-HU" b="1" dirty="0">
              <a:latin typeface="Book Antiqua" panose="0204060205030503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1801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26678" y="269865"/>
            <a:ext cx="10515600" cy="589676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HODENSACK (SCROTUM)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5452" y="1308631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1200" b="1" i="0" dirty="0" smtClean="0">
                <a:effectLst/>
                <a:latin typeface="Arial" panose="020B0604020202020204" pitchFamily="34" charset="0"/>
              </a:rPr>
              <a:t>pigmentierte Haut</a:t>
            </a:r>
            <a:endParaRPr lang="hu-HU" sz="1200" b="1" i="0" dirty="0" smtClean="0"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i="0" dirty="0" smtClean="0">
                <a:effectLst/>
                <a:latin typeface="Arial" panose="020B0604020202020204" pitchFamily="34" charset="0"/>
              </a:rPr>
              <a:t>behaart (</a:t>
            </a:r>
            <a:r>
              <a:rPr lang="de-DE" sz="1200" b="1" i="0" u="none" strike="noStrike" dirty="0" err="1" smtClean="0">
                <a:effectLst/>
                <a:latin typeface="Arial" panose="020B0604020202020204" pitchFamily="34" charset="0"/>
              </a:rPr>
              <a:t>Schamhaa</a:t>
            </a:r>
            <a:r>
              <a:rPr lang="hu-HU" sz="1200" b="1" i="0" u="none" strike="noStrike" dirty="0" smtClean="0">
                <a:effectLst/>
                <a:latin typeface="Arial" panose="020B0604020202020204" pitchFamily="34" charset="0"/>
              </a:rPr>
              <a:t>r</a:t>
            </a:r>
            <a:r>
              <a:rPr lang="de-DE" sz="1200" b="1" i="0" dirty="0" smtClean="0">
                <a:effectLst/>
                <a:latin typeface="Arial" panose="020B0604020202020204" pitchFamily="34" charset="0"/>
              </a:rPr>
              <a:t>) </a:t>
            </a:r>
            <a:endParaRPr lang="hu-HU" sz="1200" b="1" dirty="0"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i="0" dirty="0" smtClean="0">
                <a:effectLst/>
                <a:latin typeface="Arial" panose="020B0604020202020204" pitchFamily="34" charset="0"/>
              </a:rPr>
              <a:t>e</a:t>
            </a:r>
            <a:r>
              <a:rPr lang="de-DE" sz="1200" b="1" i="0" dirty="0" err="1" smtClean="0">
                <a:effectLst/>
                <a:latin typeface="Arial" panose="020B0604020202020204" pitchFamily="34" charset="0"/>
              </a:rPr>
              <a:t>nthält</a:t>
            </a:r>
            <a:r>
              <a:rPr lang="hu-HU" sz="1200" b="1" i="0" dirty="0" smtClean="0">
                <a:effectLst/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i="0" dirty="0" err="1" smtClean="0">
                <a:effectLst/>
                <a:latin typeface="Arial" panose="020B0604020202020204" pitchFamily="34" charset="0"/>
              </a:rPr>
              <a:t>Sweiß</a:t>
            </a:r>
            <a:r>
              <a:rPr lang="hu-HU" sz="1200" b="1" i="0" dirty="0" smtClean="0">
                <a:effectLst/>
                <a:latin typeface="Arial" panose="020B0604020202020204" pitchFamily="34" charset="0"/>
              </a:rPr>
              <a:t> - </a:t>
            </a:r>
            <a:r>
              <a:rPr lang="de-DE" sz="1200" b="1" i="0" dirty="0" smtClean="0">
                <a:effectLst/>
                <a:latin typeface="Arial" panose="020B0604020202020204" pitchFamily="34" charset="0"/>
              </a:rPr>
              <a:t>und </a:t>
            </a:r>
            <a:r>
              <a:rPr lang="de-DE" sz="1200" b="1" i="0" u="none" strike="noStrike" dirty="0" smtClean="0">
                <a:effectLst/>
                <a:latin typeface="Arial" panose="020B0604020202020204" pitchFamily="34" charset="0"/>
              </a:rPr>
              <a:t>Talgdrüsen</a:t>
            </a:r>
            <a:r>
              <a:rPr lang="de-DE" sz="1200" b="1" i="0" dirty="0" smtClean="0">
                <a:effectLst/>
                <a:latin typeface="Arial" panose="020B0604020202020204" pitchFamily="34" charset="0"/>
              </a:rPr>
              <a:t> </a:t>
            </a:r>
            <a:endParaRPr lang="hu-HU" sz="1200" b="1" i="0" dirty="0" smtClean="0"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de-DE" sz="1200" b="1" i="0" dirty="0" smtClean="0">
                <a:effectLst/>
                <a:latin typeface="Arial" panose="020B0604020202020204" pitchFamily="34" charset="0"/>
              </a:rPr>
              <a:t>Nervenendigungen</a:t>
            </a:r>
            <a:r>
              <a:rPr lang="hu-HU" sz="1200" b="1" i="0" dirty="0" smtClean="0">
                <a:effectLst/>
                <a:latin typeface="Arial" panose="020B0604020202020204" pitchFamily="34" charset="0"/>
              </a:rPr>
              <a:t> – </a:t>
            </a:r>
            <a:r>
              <a:rPr lang="de-DE" sz="1200" b="1" i="0" dirty="0" smtClean="0">
                <a:effectLst/>
                <a:latin typeface="Arial" panose="020B0604020202020204" pitchFamily="34" charset="0"/>
              </a:rPr>
              <a:t>berührungsempfindlich</a:t>
            </a:r>
            <a:r>
              <a:rPr lang="hu-HU" sz="1200" b="1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de-DE" sz="1200" b="1" i="0" dirty="0" smtClean="0">
                <a:effectLst/>
                <a:latin typeface="Arial" panose="020B0604020202020204" pitchFamily="34" charset="0"/>
              </a:rPr>
              <a:t>(</a:t>
            </a:r>
            <a:r>
              <a:rPr lang="de-DE" sz="1200" b="1" i="0" u="none" strike="noStrike" dirty="0" smtClean="0">
                <a:effectLst/>
                <a:latin typeface="Arial" panose="020B0604020202020204" pitchFamily="34" charset="0"/>
              </a:rPr>
              <a:t>Erogene Zone</a:t>
            </a:r>
            <a:r>
              <a:rPr lang="de-DE" sz="1200" b="1" i="0" dirty="0" smtClean="0">
                <a:effectLst/>
                <a:latin typeface="Arial" panose="020B0604020202020204" pitchFamily="34" charset="0"/>
              </a:rPr>
              <a:t>)</a:t>
            </a:r>
            <a:endParaRPr lang="hu-HU" sz="1200" b="1" i="0" dirty="0" smtClean="0"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6" descr="http://en.shram.kiev.ua/img/health/anatomy/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115" y="1138026"/>
            <a:ext cx="6100534" cy="524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3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5010" y="184598"/>
            <a:ext cx="10515600" cy="589676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HODENSACK (SCROTUM)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9580" y="1181812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200" b="1" dirty="0" err="1">
                <a:latin typeface="Arial" panose="020B0604020202020204" pitchFamily="34" charset="0"/>
              </a:rPr>
              <a:t>e</a:t>
            </a:r>
            <a:r>
              <a:rPr lang="hu-HU" sz="1200" b="1" dirty="0" err="1" smtClean="0">
                <a:latin typeface="Arial" panose="020B0604020202020204" pitchFamily="34" charset="0"/>
              </a:rPr>
              <a:t>nthält</a:t>
            </a:r>
            <a:r>
              <a:rPr lang="hu-HU" sz="1200" b="1" dirty="0" smtClean="0">
                <a:latin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err="1" smtClean="0">
                <a:latin typeface="Arial" panose="020B0604020202020204" pitchFamily="34" charset="0"/>
              </a:rPr>
              <a:t>Tunica</a:t>
            </a:r>
            <a:r>
              <a:rPr lang="hu-HU" sz="1200" b="1" dirty="0" smtClean="0">
                <a:latin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</a:rPr>
              <a:t>dartos</a:t>
            </a:r>
            <a:r>
              <a:rPr lang="hu-HU" sz="1200" b="1" dirty="0" smtClean="0">
                <a:latin typeface="Arial" panose="020B0604020202020204" pitchFamily="34" charset="0"/>
              </a:rPr>
              <a:t> (</a:t>
            </a:r>
            <a:r>
              <a:rPr lang="hu-HU" sz="1200" b="1" dirty="0" err="1" smtClean="0">
                <a:latin typeface="Arial" panose="020B0604020202020204" pitchFamily="34" charset="0"/>
              </a:rPr>
              <a:t>Fleischhaut</a:t>
            </a:r>
            <a:r>
              <a:rPr lang="hu-HU" sz="1200" b="1" dirty="0" smtClean="0">
                <a:latin typeface="Arial" panose="020B0604020202020204" pitchFamily="34" charset="0"/>
              </a:rPr>
              <a:t>):</a:t>
            </a:r>
          </a:p>
          <a:p>
            <a:pPr>
              <a:lnSpc>
                <a:spcPct val="150000"/>
              </a:lnSpc>
            </a:pPr>
            <a:r>
              <a:rPr lang="de-DE" sz="1200" b="1" i="0" dirty="0" smtClean="0">
                <a:effectLst/>
                <a:latin typeface="Arial" panose="020B0604020202020204" pitchFamily="34" charset="0"/>
              </a:rPr>
              <a:t>Unterhaut</a:t>
            </a:r>
            <a:endParaRPr lang="hu-HU" sz="1200" b="1" i="0" dirty="0" smtClean="0"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i="0" dirty="0" smtClean="0">
                <a:effectLst/>
                <a:latin typeface="Arial" panose="020B0604020202020204" pitchFamily="34" charset="0"/>
              </a:rPr>
              <a:t> besteht aus </a:t>
            </a:r>
            <a:r>
              <a:rPr lang="de-DE" sz="1200" b="1" i="0" u="none" strike="noStrike" dirty="0" smtClean="0">
                <a:effectLst/>
                <a:latin typeface="Arial" panose="020B0604020202020204" pitchFamily="34" charset="0"/>
              </a:rPr>
              <a:t>glatter Muskulatur</a:t>
            </a:r>
            <a:r>
              <a:rPr lang="de-DE" sz="1200" b="1" i="0" dirty="0" smtClean="0">
                <a:effectLst/>
                <a:latin typeface="Arial" panose="020B0604020202020204" pitchFamily="34" charset="0"/>
              </a:rPr>
              <a:t> und </a:t>
            </a:r>
            <a:r>
              <a:rPr lang="de-DE" sz="1200" b="1" i="0" u="none" strike="noStrike" dirty="0" smtClean="0">
                <a:effectLst/>
                <a:latin typeface="Arial" panose="020B0604020202020204" pitchFamily="34" charset="0"/>
              </a:rPr>
              <a:t>elastischer Faser</a:t>
            </a:r>
            <a:r>
              <a:rPr lang="hu-HU" sz="1200" b="1" i="0" u="none" strike="noStrike" dirty="0" smtClean="0">
                <a:effectLst/>
                <a:latin typeface="Arial" panose="020B0604020202020204" pitchFamily="34" charset="0"/>
              </a:rPr>
              <a:t>n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http://en.shram.kiev.ua/img/health/anatomy/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715" y="1166666"/>
            <a:ext cx="6222028" cy="534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241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94925" y="48299"/>
            <a:ext cx="10515600" cy="794949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HODENSACK (SCROTUM)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8766" y="726493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MUSCULUS CREMASTER (HODENHEBERMUSKEL):</a:t>
            </a:r>
          </a:p>
          <a:p>
            <a:pPr>
              <a:lnSpc>
                <a:spcPct val="150000"/>
              </a:lnSpc>
            </a:pP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setzt am Scheidenhautfortsatz 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Schutzvorrichtung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den Hoden bei Berührung oder Kälte näher an die Bauchwand 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ziehen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begleiten den Samenstrang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heften sich an der </a:t>
            </a:r>
            <a:r>
              <a:rPr lang="de-DE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Fascia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spermatica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interna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besteht aus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Muskelfasern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vom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obliquus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internus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abdominis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 und dem </a:t>
            </a:r>
            <a:r>
              <a:rPr lang="de-DE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transversus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abdominis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100" dirty="0"/>
              <a:t> </a:t>
            </a: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Picture 4" descr="http://spina.pro/i/anatomy/vnutrennosti/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517" y="3423704"/>
            <a:ext cx="3949955" cy="32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「cremaster muscle cadaver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631" y="895608"/>
            <a:ext cx="4172600" cy="312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71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5777" y="275732"/>
            <a:ext cx="10515600" cy="794949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HODENSACK (SCROTUM)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3837" y="1070681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nthält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Aussackung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des 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Bauchfells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inneren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Rumpffaszie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Fascia</a:t>
            </a:r>
            <a:r>
              <a:rPr lang="hu-H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spermatica</a:t>
            </a:r>
            <a:r>
              <a:rPr lang="hu-H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interna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Scheidenhautfortsatz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Processus</a:t>
            </a:r>
            <a:r>
              <a:rPr lang="hu-H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vaginalis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gehört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zu den Hodenhüllen im Inneren des Hodensacks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http://anatomiya-atlas.ru/wp-content/uploads/6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357" y="2334146"/>
            <a:ext cx="3538688" cy="394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608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63354" y="294981"/>
            <a:ext cx="10515600" cy="49636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FUNICULUS SPERMATICUS (SAMENSTRANG)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3225" y="1209805"/>
            <a:ext cx="11242610" cy="490174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81139" y="104251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etwa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20 cm lange Bündel 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 Gefäßen, 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Nerven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Samenleiter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durch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den Leistenkanal (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Canalis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inguinalis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zieht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 descr="http://spina.pro/i/anatomy/vnutrennosti/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97" y="2110657"/>
            <a:ext cx="5337879" cy="441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Csoportba foglalás 26"/>
          <p:cNvGrpSpPr/>
          <p:nvPr/>
        </p:nvGrpSpPr>
        <p:grpSpPr>
          <a:xfrm>
            <a:off x="601504" y="2432529"/>
            <a:ext cx="5193989" cy="4097477"/>
            <a:chOff x="781808" y="2413856"/>
            <a:chExt cx="4904459" cy="3926464"/>
          </a:xfrm>
        </p:grpSpPr>
        <p:pic>
          <p:nvPicPr>
            <p:cNvPr id="24580" name="Picture 4" descr="http://fce-study.netdna-ssl.com/images/upload-flashcards/890332/561840_m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8" t="2822" r="3600" b="3738"/>
            <a:stretch/>
          </p:blipFill>
          <p:spPr bwMode="auto">
            <a:xfrm>
              <a:off x="2416628" y="2923494"/>
              <a:ext cx="3269639" cy="3416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Szövegdoboz 4"/>
            <p:cNvSpPr txBox="1"/>
            <p:nvPr/>
          </p:nvSpPr>
          <p:spPr>
            <a:xfrm>
              <a:off x="2761862" y="5617028"/>
              <a:ext cx="49885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b="1" dirty="0" err="1"/>
                <a:t>T</a:t>
              </a:r>
              <a:r>
                <a:rPr lang="hu-HU" sz="1000" b="1" dirty="0" err="1" smtClean="0"/>
                <a:t>estis</a:t>
              </a:r>
              <a:endParaRPr lang="hu-HU" sz="1000" b="1" dirty="0"/>
            </a:p>
          </p:txBody>
        </p:sp>
        <p:cxnSp>
          <p:nvCxnSpPr>
            <p:cNvPr id="7" name="Egyenes összekötő nyíllal 6"/>
            <p:cNvCxnSpPr>
              <a:stCxn id="5" idx="3"/>
            </p:cNvCxnSpPr>
            <p:nvPr/>
          </p:nvCxnSpPr>
          <p:spPr>
            <a:xfrm flipV="1">
              <a:off x="3260717" y="5617028"/>
              <a:ext cx="424875" cy="1269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nyíllal 8"/>
            <p:cNvCxnSpPr/>
            <p:nvPr/>
          </p:nvCxnSpPr>
          <p:spPr>
            <a:xfrm>
              <a:off x="3260717" y="5743986"/>
              <a:ext cx="10593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nyíllal 10"/>
            <p:cNvCxnSpPr/>
            <p:nvPr/>
          </p:nvCxnSpPr>
          <p:spPr>
            <a:xfrm flipH="1" flipV="1">
              <a:off x="4693299" y="5680507"/>
              <a:ext cx="410546" cy="2155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zövegdoboz 12"/>
            <p:cNvSpPr txBox="1"/>
            <p:nvPr/>
          </p:nvSpPr>
          <p:spPr>
            <a:xfrm>
              <a:off x="5055966" y="5788268"/>
              <a:ext cx="6303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b="1" dirty="0" err="1" smtClean="0"/>
                <a:t>Scrotum</a:t>
              </a:r>
              <a:endParaRPr lang="hu-HU" sz="1000" b="1" dirty="0"/>
            </a:p>
          </p:txBody>
        </p:sp>
        <p:cxnSp>
          <p:nvCxnSpPr>
            <p:cNvPr id="15" name="Egyenes összekötő nyíllal 14"/>
            <p:cNvCxnSpPr/>
            <p:nvPr/>
          </p:nvCxnSpPr>
          <p:spPr>
            <a:xfrm flipV="1">
              <a:off x="2024743" y="3750906"/>
              <a:ext cx="2026704" cy="1586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nyíllal 16"/>
            <p:cNvCxnSpPr/>
            <p:nvPr/>
          </p:nvCxnSpPr>
          <p:spPr>
            <a:xfrm flipV="1">
              <a:off x="2034073" y="3862873"/>
              <a:ext cx="2286000" cy="653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zövegdoboz 17"/>
            <p:cNvSpPr txBox="1"/>
            <p:nvPr/>
          </p:nvSpPr>
          <p:spPr>
            <a:xfrm>
              <a:off x="871144" y="3786416"/>
              <a:ext cx="117692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b="1" dirty="0" err="1" smtClean="0"/>
                <a:t>Corpora</a:t>
              </a:r>
              <a:r>
                <a:rPr lang="hu-HU" sz="1000" b="1" dirty="0" smtClean="0"/>
                <a:t> </a:t>
              </a:r>
              <a:r>
                <a:rPr lang="hu-HU" sz="1000" b="1" dirty="0" err="1" smtClean="0"/>
                <a:t>cavernosa</a:t>
              </a:r>
              <a:endParaRPr lang="hu-HU" sz="1000" b="1" dirty="0"/>
            </a:p>
          </p:txBody>
        </p:sp>
        <p:cxnSp>
          <p:nvCxnSpPr>
            <p:cNvPr id="20" name="Egyenes összekötő nyíllal 19"/>
            <p:cNvCxnSpPr/>
            <p:nvPr/>
          </p:nvCxnSpPr>
          <p:spPr>
            <a:xfrm flipV="1">
              <a:off x="1903445" y="4124131"/>
              <a:ext cx="2148002" cy="4292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zövegdoboz 20"/>
            <p:cNvSpPr txBox="1"/>
            <p:nvPr/>
          </p:nvSpPr>
          <p:spPr>
            <a:xfrm>
              <a:off x="781808" y="4450345"/>
              <a:ext cx="11753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b="1" dirty="0" smtClean="0"/>
                <a:t>Corpus </a:t>
              </a:r>
              <a:r>
                <a:rPr lang="hu-HU" sz="1000" b="1" dirty="0" err="1" smtClean="0"/>
                <a:t>spongiosus</a:t>
              </a:r>
              <a:endParaRPr lang="hu-HU" sz="1000" b="1" dirty="0"/>
            </a:p>
          </p:txBody>
        </p:sp>
        <p:cxnSp>
          <p:nvCxnSpPr>
            <p:cNvPr id="23" name="Egyenes összekötő nyíllal 22"/>
            <p:cNvCxnSpPr/>
            <p:nvPr/>
          </p:nvCxnSpPr>
          <p:spPr>
            <a:xfrm flipH="1">
              <a:off x="3038095" y="2621902"/>
              <a:ext cx="1188672" cy="52251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nyíllal 24"/>
            <p:cNvCxnSpPr/>
            <p:nvPr/>
          </p:nvCxnSpPr>
          <p:spPr>
            <a:xfrm>
              <a:off x="4226767" y="2621902"/>
              <a:ext cx="998376" cy="52251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Szövegdoboz 25"/>
            <p:cNvSpPr txBox="1"/>
            <p:nvPr/>
          </p:nvSpPr>
          <p:spPr>
            <a:xfrm>
              <a:off x="3529139" y="2413856"/>
              <a:ext cx="13628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b="1" dirty="0" err="1" smtClean="0"/>
                <a:t>Funiculus</a:t>
              </a:r>
              <a:r>
                <a:rPr lang="hu-HU" sz="1000" b="1" dirty="0" smtClean="0"/>
                <a:t> </a:t>
              </a:r>
              <a:r>
                <a:rPr lang="hu-HU" sz="1000" b="1" dirty="0" err="1" smtClean="0"/>
                <a:t>spermaticus</a:t>
              </a:r>
              <a:endParaRPr lang="hu-HU" sz="1000" b="1" dirty="0"/>
            </a:p>
          </p:txBody>
        </p:sp>
      </p:grpSp>
      <p:cxnSp>
        <p:nvCxnSpPr>
          <p:cNvPr id="29" name="Egyenes összekötő nyíllal 28"/>
          <p:cNvCxnSpPr/>
          <p:nvPr/>
        </p:nvCxnSpPr>
        <p:spPr>
          <a:xfrm flipH="1">
            <a:off x="4106451" y="4953744"/>
            <a:ext cx="1173695" cy="165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zövegdoboz 30"/>
          <p:cNvSpPr txBox="1"/>
          <p:nvPr/>
        </p:nvSpPr>
        <p:spPr>
          <a:xfrm>
            <a:off x="5017567" y="4631907"/>
            <a:ext cx="6254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1000" b="1" dirty="0" err="1" smtClean="0"/>
              <a:t>Septum</a:t>
            </a:r>
            <a:r>
              <a:rPr lang="hu-HU" sz="1000" b="1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hu-HU" sz="1000" b="1" dirty="0" err="1" smtClean="0"/>
              <a:t>scroti</a:t>
            </a:r>
            <a:endParaRPr lang="hu-HU" sz="1000" b="1" dirty="0"/>
          </a:p>
        </p:txBody>
      </p:sp>
    </p:spTree>
    <p:extLst>
      <p:ext uri="{BB962C8B-B14F-4D97-AF65-F5344CB8AC3E}">
        <p14:creationId xmlns:p14="http://schemas.microsoft.com/office/powerpoint/2010/main" val="8951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4983" y="167822"/>
            <a:ext cx="10515600" cy="49636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FUNICULUS SPERMATICUS (SAMENSTRANG)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9529" y="1434549"/>
            <a:ext cx="11242610" cy="490174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92375" y="1702337"/>
            <a:ext cx="8671249" cy="457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WANDBAU:</a:t>
            </a: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mehreren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Schichten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verschiedener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Gewebe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umschlossen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infolge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des 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Descensus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testis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Entsprechung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Bauchwand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lnSpc>
                <a:spcPct val="250000"/>
              </a:lnSpc>
              <a:buFont typeface="+mj-lt"/>
              <a:buAutoNum type="arabicPeriod"/>
            </a:pP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Tunica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dartos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("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Fleischhaut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") -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subkutanes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Fettgewebe</a:t>
            </a: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250000"/>
              </a:lnSpc>
              <a:buFont typeface="+mj-lt"/>
              <a:buAutoNum type="arabicPeriod"/>
            </a:pP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Fascia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spermatica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externa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 -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Fascia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abdominalis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superficialis</a:t>
            </a: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250000"/>
              </a:lnSpc>
              <a:buFont typeface="+mj-lt"/>
              <a:buAutoNum type="arabicPeriod"/>
            </a:pP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Fascia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cremasterica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 -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Fascie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des 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obliquus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internus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abdominis</a:t>
            </a: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250000"/>
              </a:lnSpc>
              <a:buFont typeface="+mj-lt"/>
              <a:buAutoNum type="arabicPeriod"/>
            </a:pP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cremaster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 -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Abspaltung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obliquus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internus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abdominis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transversus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abdominis</a:t>
            </a: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250000"/>
              </a:lnSpc>
              <a:buFont typeface="+mj-lt"/>
              <a:buAutoNum type="arabicPeriod"/>
            </a:pP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Fascia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spermatica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interna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 -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Fascia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transversalis</a:t>
            </a: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250000"/>
              </a:lnSpc>
              <a:buFont typeface="+mj-lt"/>
              <a:buAutoNum type="arabicPeriod"/>
            </a:pP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Tunica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vaginalis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testis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 -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Processus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vaginalis</a:t>
            </a: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spina.pro/i/anatomy/vnutrennosti/6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683" y="3578327"/>
            <a:ext cx="3402024" cy="31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pina.pro/i/anatomy/vnutrennosti/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364" y="311709"/>
            <a:ext cx="3188944" cy="314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t.emcelettronica.com/files/u4/apparato-genitale-maschi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06" y="664191"/>
            <a:ext cx="3198779" cy="38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900834" y="817998"/>
            <a:ext cx="90441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000" b="1" dirty="0" err="1" smtClean="0"/>
              <a:t>Tunica</a:t>
            </a:r>
            <a:r>
              <a:rPr lang="hu-HU" sz="1000" b="1" dirty="0" smtClean="0"/>
              <a:t> </a:t>
            </a:r>
            <a:r>
              <a:rPr lang="hu-HU" sz="1000" b="1" dirty="0" err="1" smtClean="0"/>
              <a:t>dartos</a:t>
            </a:r>
            <a:endParaRPr lang="hu-HU" sz="1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5279938" y="1392331"/>
            <a:ext cx="121539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000" b="1" dirty="0" err="1" smtClean="0"/>
              <a:t>Fascia</a:t>
            </a:r>
            <a:r>
              <a:rPr lang="hu-HU" sz="1000" b="1" dirty="0" smtClean="0"/>
              <a:t> </a:t>
            </a:r>
            <a:r>
              <a:rPr lang="hu-HU" sz="1000" b="1" dirty="0" err="1" smtClean="0"/>
              <a:t>cremasterica</a:t>
            </a:r>
            <a:endParaRPr lang="hu-HU" sz="10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5409428" y="1760926"/>
            <a:ext cx="1253869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000" b="1" dirty="0" err="1" smtClean="0"/>
              <a:t>Musculus</a:t>
            </a:r>
            <a:r>
              <a:rPr lang="hu-HU" sz="1000" b="1" dirty="0" smtClean="0"/>
              <a:t> </a:t>
            </a:r>
            <a:r>
              <a:rPr lang="hu-HU" sz="1000" b="1" dirty="0" err="1" smtClean="0"/>
              <a:t>cremaster</a:t>
            </a:r>
            <a:endParaRPr lang="hu-HU" sz="10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5279938" y="2192313"/>
            <a:ext cx="11512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1000" b="1" dirty="0" err="1" smtClean="0"/>
              <a:t>Fascia</a:t>
            </a:r>
            <a:r>
              <a:rPr lang="hu-HU" sz="1000" b="1" dirty="0" smtClean="0"/>
              <a:t> </a:t>
            </a:r>
            <a:r>
              <a:rPr lang="hu-HU" sz="1000" b="1" dirty="0" err="1" smtClean="0"/>
              <a:t>spermatica</a:t>
            </a:r>
            <a:r>
              <a:rPr lang="hu-HU" sz="1000" b="1" dirty="0" smtClean="0"/>
              <a:t> </a:t>
            </a:r>
          </a:p>
          <a:p>
            <a:pPr algn="ctr"/>
            <a:r>
              <a:rPr lang="hu-HU" sz="1000" b="1" dirty="0" err="1" smtClean="0"/>
              <a:t>interna</a:t>
            </a:r>
            <a:endParaRPr lang="hu-HU" sz="1000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5031049" y="2693680"/>
            <a:ext cx="134363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000" b="1" dirty="0" err="1" smtClean="0"/>
              <a:t>Tunica</a:t>
            </a:r>
            <a:r>
              <a:rPr lang="hu-HU" sz="1000" b="1" dirty="0" smtClean="0"/>
              <a:t> </a:t>
            </a:r>
            <a:r>
              <a:rPr lang="hu-HU" sz="1000" b="1" dirty="0" err="1" smtClean="0"/>
              <a:t>vaginalis</a:t>
            </a:r>
            <a:r>
              <a:rPr lang="hu-HU" sz="1000" b="1" dirty="0" smtClean="0"/>
              <a:t> </a:t>
            </a:r>
            <a:r>
              <a:rPr lang="hu-HU" sz="1000" b="1" dirty="0" err="1" smtClean="0"/>
              <a:t>testis</a:t>
            </a:r>
            <a:endParaRPr lang="hu-HU" sz="10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472297" y="3116560"/>
            <a:ext cx="76655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000" b="1" dirty="0" err="1" smtClean="0"/>
              <a:t>Epididymis</a:t>
            </a:r>
            <a:endParaRPr lang="hu-HU" sz="10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654351" y="3614398"/>
            <a:ext cx="7768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b="1" dirty="0" err="1" smtClean="0"/>
              <a:t>Testis</a:t>
            </a:r>
            <a:endParaRPr lang="hu-HU" sz="1000" b="1" dirty="0" smtClean="0"/>
          </a:p>
          <a:p>
            <a:endParaRPr lang="hu-HU" sz="10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923703" y="4224725"/>
            <a:ext cx="63030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000" b="1" dirty="0" err="1" smtClean="0"/>
              <a:t>Scrotum</a:t>
            </a:r>
            <a:endParaRPr lang="hu-HU" sz="1000" b="1" dirty="0"/>
          </a:p>
        </p:txBody>
      </p:sp>
    </p:spTree>
    <p:extLst>
      <p:ext uri="{BB962C8B-B14F-4D97-AF65-F5344CB8AC3E}">
        <p14:creationId xmlns:p14="http://schemas.microsoft.com/office/powerpoint/2010/main" val="3522173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71673" y="263101"/>
            <a:ext cx="10515600" cy="49636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FUNICULUS SPERMATICUS (SAMENSTRANG)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62228" y="1305370"/>
            <a:ext cx="8671249" cy="554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nthält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Ductus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deferens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cremasterica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Vena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cremasterica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testicularis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Vena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testicularis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 bzw. Plexus 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pampiniformis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ductus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deferentis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Vena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ductus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deferentis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Ramus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genitalis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des 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genitofemoralis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ilioinguinalis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 verläuft zwischen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Fascia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cremasterica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und 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Fascia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spermatica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externa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Plexus 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testicularis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Plexus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ductus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deferentis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Lymphgefäße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Processus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vaginalis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peritonei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2" name="Picture 2" descr="http://e-learning.studmed.unibe.ch/MorphoMed/histo/images_mt/309_m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750" y="1107010"/>
            <a:ext cx="3567444" cy="297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e-learning.studmed.unibe.ch/MorphoMed/histo/images_mt/286_m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056" y="3663196"/>
            <a:ext cx="3640493" cy="303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://e-learning.studmed.unibe.ch/MorphoMed/histo/images_m/280_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8" b="7478"/>
          <a:stretch/>
        </p:blipFill>
        <p:spPr bwMode="auto">
          <a:xfrm>
            <a:off x="8005330" y="771877"/>
            <a:ext cx="3781943" cy="273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350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8267" y="197934"/>
            <a:ext cx="10515600" cy="49636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DUCTUS DEFERENS (SAMENLEITER)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4897" y="1212241"/>
            <a:ext cx="10983686" cy="435133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verbindet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 Nebenhoden mit der Harnröhre 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Weiterleitung der 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Spermien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Teil des 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Samenstrangs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Cauda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epididymidis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kommend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äuft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Leistenkanal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läuft an der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Harnblase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entlang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Harnbalse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erweitert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Ampulla 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ductuli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deferentis</a:t>
            </a:r>
            <a:endParaRPr lang="hu-HU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Ampulla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ductuli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deferentis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nimmt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Ausführungsgang der </a:t>
            </a:r>
            <a:r>
              <a:rPr lang="de-DE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Vesicula</a:t>
            </a:r>
            <a:r>
              <a:rPr lang="de-DE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seminalis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auf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BILDUNG VON DUCTUS EJACULATORIUS</a:t>
            </a:r>
            <a:endParaRPr lang="hu-H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Ductus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ejaculatorius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mündet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Harnröhre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Prostata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32" name="Picture 8" descr="https://o.quizlet.com/U2qIdiQHaW7cYinSYCQB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403" y="139958"/>
            <a:ext cx="2850938" cy="418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7237445" y="1163152"/>
            <a:ext cx="1981200" cy="306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Ampulla of Vas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Deferens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Bladder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Bulbourethral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Gland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Corpus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Cavernosum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Corpus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Spongiosum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Epipidymis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Glans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Penis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prostate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Seminal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Vesicle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Spermatic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Cord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Testis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Ureter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Vas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Deferens</a:t>
            </a:r>
            <a:endParaRPr lang="hu-HU" sz="10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34" name="Picture 10" descr="http://fce-study.netdna-ssl.com/images/upload-flashcards/890332/561871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365" y="1392205"/>
            <a:ext cx="2190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http://fce-study.netdna-ssl.com/images/upload-flashcards/890332/561872_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" t="4075" r="6356" b="5313"/>
          <a:stretch/>
        </p:blipFill>
        <p:spPr bwMode="auto">
          <a:xfrm>
            <a:off x="9891993" y="4421128"/>
            <a:ext cx="2089348" cy="22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712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3137" y="182379"/>
            <a:ext cx="10515600" cy="673651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VESICULA SEMINALIS (GLANDULA VESICULOSA, BLÄSCHENDRÜSE)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4103" y="96021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paarig 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akzessorische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Geschlechtsdrüse 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Mannes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etwa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5 cm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längsovale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Drüse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weist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eine nach kranial und dorsal weisende Kuppe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auf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oft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noch vom 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Peritoneum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bedeckt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größten Drüsenanteile haben jedoch keinen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Bauchfellbezug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www.likar.info/pictures/wiki/6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512" y="861998"/>
            <a:ext cx="3313504" cy="324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Csoportba foglalás 5"/>
          <p:cNvGrpSpPr/>
          <p:nvPr/>
        </p:nvGrpSpPr>
        <p:grpSpPr>
          <a:xfrm>
            <a:off x="4928996" y="3749324"/>
            <a:ext cx="3386813" cy="2685615"/>
            <a:chOff x="8773688" y="4386702"/>
            <a:chExt cx="2902691" cy="2143125"/>
          </a:xfrm>
        </p:grpSpPr>
        <p:pic>
          <p:nvPicPr>
            <p:cNvPr id="7" name="Picture 4" descr="https://aclandanatomy.com/images/videoTnails/abstract_5-3-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8879" y="4386702"/>
              <a:ext cx="2857500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Szövegdoboz 7"/>
            <p:cNvSpPr txBox="1"/>
            <p:nvPr/>
          </p:nvSpPr>
          <p:spPr>
            <a:xfrm>
              <a:off x="9801224" y="6223603"/>
              <a:ext cx="641870" cy="20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Prostata</a:t>
              </a:r>
              <a:endParaRPr lang="hu-H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Egyenes összekötő nyíllal 8"/>
            <p:cNvCxnSpPr/>
            <p:nvPr/>
          </p:nvCxnSpPr>
          <p:spPr>
            <a:xfrm flipH="1">
              <a:off x="9801225" y="4895850"/>
              <a:ext cx="348012" cy="2489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nyíllal 9"/>
            <p:cNvCxnSpPr/>
            <p:nvPr/>
          </p:nvCxnSpPr>
          <p:spPr>
            <a:xfrm>
              <a:off x="10149237" y="4905375"/>
              <a:ext cx="348012" cy="3121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zövegdoboz 10"/>
            <p:cNvSpPr txBox="1"/>
            <p:nvPr/>
          </p:nvSpPr>
          <p:spPr>
            <a:xfrm>
              <a:off x="9461825" y="4694603"/>
              <a:ext cx="1474432" cy="19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Ampulla </a:t>
              </a:r>
              <a:r>
                <a:rPr lang="hu-HU" sz="1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ductuli</a:t>
              </a:r>
              <a:r>
                <a:rPr lang="hu-H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deferenti</a:t>
              </a:r>
              <a:endParaRPr lang="hu-H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Egyenes összekötő nyíllal 11"/>
            <p:cNvCxnSpPr/>
            <p:nvPr/>
          </p:nvCxnSpPr>
          <p:spPr>
            <a:xfrm flipV="1">
              <a:off x="9366564" y="5322977"/>
              <a:ext cx="73184" cy="135287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nyíllal 12"/>
            <p:cNvCxnSpPr/>
            <p:nvPr/>
          </p:nvCxnSpPr>
          <p:spPr>
            <a:xfrm>
              <a:off x="9349024" y="5481327"/>
              <a:ext cx="1148225" cy="57399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zövegdoboz 13"/>
            <p:cNvSpPr txBox="1"/>
            <p:nvPr/>
          </p:nvSpPr>
          <p:spPr>
            <a:xfrm>
              <a:off x="8773688" y="5312050"/>
              <a:ext cx="655608" cy="319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Vesicula</a:t>
              </a:r>
              <a:endParaRPr lang="hu-H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u-H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seminalis</a:t>
              </a:r>
              <a:endParaRPr lang="hu-H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700" name="Picture 4" descr="http://www.lab.anhb.uwa.edu.au/mb140/corepages/malerepro/Images/sev10h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902" y="3409094"/>
            <a:ext cx="2524557" cy="336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357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5474" y="275056"/>
            <a:ext cx="10515600" cy="673651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VESICULA SEMINALIS (GLANDULA VESICULOSA, BLÄSCHENDRÜSE)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7493" y="1364482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FUNKTION:</a:t>
            </a:r>
          </a:p>
          <a:p>
            <a:pPr>
              <a:lnSpc>
                <a:spcPct val="200000"/>
              </a:lnSpc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 produziert ein alkalisches 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Sekret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hohen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Fruktosegehalt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besitzt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Sekret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stellt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den größten Anteil des Ejakulats (ca. 70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Sekret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dient als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Energielieferant zur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Spermien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ewegung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alkalische Milieu regt die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Spermatozoenbeweglichkeit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sezerniert das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Protein 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Semenogelin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die Spermien in einer 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Gelmatrix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einschließt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vorzeitige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Kapazitation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Spermien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verhindert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d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ieses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Protein wird erst in der Prostata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PSA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 gespalten, wodurch die Spermien ihre volle Beweglichkeit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gewinnen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40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8656" y="176888"/>
            <a:ext cx="10515600" cy="636329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ORGANA GENITALIA MASCULINA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2124" y="1065507"/>
            <a:ext cx="10737717" cy="49567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INNERE  MÄNNLICHE GESCHLECHTSORGANE: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HODEN (TESTIS)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NEBENHODEN (EPIDIDYMIS)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FUNICULUS SPERMATICUS (SAMENSTRANG)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DUCTUS DEFERENS (SAMENLEITER)</a:t>
            </a:r>
          </a:p>
          <a:p>
            <a:pPr marL="0" indent="0">
              <a:lnSpc>
                <a:spcPct val="150000"/>
              </a:lnSpc>
              <a:buNone/>
            </a:pPr>
            <a:endParaRPr lang="hu-H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ÄUßERE</a:t>
            </a: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MÄNNLICHE GESCHLECHTSORGANE: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PENIS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HODENSACK (SCROTUM)</a:t>
            </a:r>
          </a:p>
          <a:p>
            <a:pPr marL="0" indent="0">
              <a:lnSpc>
                <a:spcPct val="150000"/>
              </a:lnSpc>
              <a:buNone/>
            </a:pPr>
            <a:endParaRPr lang="hu-H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AKZESSORISCHE GESCHLECHTSDRÜSEN: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PROSTATA (VORSTEHDRÜSE)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SAMENBLASENDRÜSE (VESICULA SEMINALIS)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GLANDULA BULBOURETHRALIS (COWPER – DRÜSEN)</a:t>
            </a:r>
          </a:p>
          <a:p>
            <a:pPr marL="0" indent="0">
              <a:buNone/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i.onmeda.de/relaunch/geschlecht-mann-850x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51" y="1229229"/>
            <a:ext cx="6167535" cy="46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74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8852" y="217334"/>
            <a:ext cx="10515600" cy="673651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VESICULA SEMINALIS (GLANDULA VESICULOSA, BLÄSCHENDRÜSE)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8241" y="118826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Ausführungsgang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Ductus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excretorius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u-H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1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verbindet</a:t>
            </a:r>
            <a:r>
              <a:rPr lang="hu-H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hu-H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mit 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Ampulla 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uctuli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deferentis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Spritzkanal</a:t>
            </a:r>
            <a:r>
              <a:rPr lang="hu-H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1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Ductus</a:t>
            </a:r>
            <a:r>
              <a:rPr lang="hu-H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ejaculatorius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Ductus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ejaculatorius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die 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Harnröhre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Urethra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innnerhalb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rostata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mündet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https://viamedici.thieme.de/api/images/l/b/r/i/e/f/ana_011200_steckbri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82" y="2463166"/>
            <a:ext cx="3582454" cy="41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likar.info/pictures/wiki/6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77" y="2624425"/>
            <a:ext cx="3770704" cy="368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Csoportba foglalás 5"/>
          <p:cNvGrpSpPr/>
          <p:nvPr/>
        </p:nvGrpSpPr>
        <p:grpSpPr>
          <a:xfrm>
            <a:off x="8282937" y="2828294"/>
            <a:ext cx="3510960" cy="3003436"/>
            <a:chOff x="8786696" y="4386702"/>
            <a:chExt cx="2889683" cy="2143125"/>
          </a:xfrm>
        </p:grpSpPr>
        <p:pic>
          <p:nvPicPr>
            <p:cNvPr id="7" name="Picture 4" descr="https://aclandanatomy.com/images/videoTnails/abstract_5-3-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8879" y="4386702"/>
              <a:ext cx="2857500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Szövegdoboz 7"/>
            <p:cNvSpPr txBox="1"/>
            <p:nvPr/>
          </p:nvSpPr>
          <p:spPr>
            <a:xfrm>
              <a:off x="9891074" y="6228449"/>
              <a:ext cx="6960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Prostata</a:t>
              </a:r>
              <a:endParaRPr lang="hu-H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Egyenes összekötő nyíllal 8"/>
            <p:cNvCxnSpPr/>
            <p:nvPr/>
          </p:nvCxnSpPr>
          <p:spPr>
            <a:xfrm flipH="1">
              <a:off x="9801225" y="4895850"/>
              <a:ext cx="348012" cy="2489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nyíllal 9"/>
            <p:cNvCxnSpPr/>
            <p:nvPr/>
          </p:nvCxnSpPr>
          <p:spPr>
            <a:xfrm>
              <a:off x="10149237" y="4905375"/>
              <a:ext cx="348012" cy="3121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zövegdoboz 10"/>
            <p:cNvSpPr txBox="1"/>
            <p:nvPr/>
          </p:nvSpPr>
          <p:spPr>
            <a:xfrm>
              <a:off x="9485149" y="4735279"/>
              <a:ext cx="1415922" cy="175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Ampulla </a:t>
              </a:r>
              <a:r>
                <a:rPr lang="hu-HU" sz="1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ductuli</a:t>
              </a:r>
              <a:r>
                <a:rPr lang="hu-H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deferenti</a:t>
              </a:r>
              <a:endParaRPr lang="hu-H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Egyenes összekötő nyíllal 11"/>
            <p:cNvCxnSpPr/>
            <p:nvPr/>
          </p:nvCxnSpPr>
          <p:spPr>
            <a:xfrm flipV="1">
              <a:off x="9366564" y="5322977"/>
              <a:ext cx="73184" cy="135287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nyíllal 12"/>
            <p:cNvCxnSpPr/>
            <p:nvPr/>
          </p:nvCxnSpPr>
          <p:spPr>
            <a:xfrm>
              <a:off x="9349024" y="5481327"/>
              <a:ext cx="1148225" cy="57399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zövegdoboz 13"/>
            <p:cNvSpPr txBox="1"/>
            <p:nvPr/>
          </p:nvSpPr>
          <p:spPr>
            <a:xfrm>
              <a:off x="8786696" y="5312050"/>
              <a:ext cx="629592" cy="285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Vesicula</a:t>
              </a:r>
              <a:endParaRPr lang="hu-H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u-H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seminalis</a:t>
              </a:r>
              <a:endParaRPr lang="hu-H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6" name="Egyenes összekötő nyíllal 15"/>
          <p:cNvCxnSpPr/>
          <p:nvPr/>
        </p:nvCxnSpPr>
        <p:spPr>
          <a:xfrm flipV="1">
            <a:off x="9076392" y="4973216"/>
            <a:ext cx="650611" cy="133994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V="1">
            <a:off x="9076392" y="5057192"/>
            <a:ext cx="862028" cy="1262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8502770" y="6334134"/>
            <a:ext cx="1441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Ductus</a:t>
            </a:r>
            <a:r>
              <a:rPr lang="hu-H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ejaculatorius</a:t>
            </a:r>
            <a:endParaRPr lang="hu-H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61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35851" y="149978"/>
            <a:ext cx="10515600" cy="673651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PROSTATA (VORSTEHERDRÜSE)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457" y="1307321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eine exokrine Drüse 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astaniengroß</a:t>
            </a:r>
            <a:endParaRPr lang="hu-HU" sz="1200" dirty="0" smtClean="0"/>
          </a:p>
          <a:p>
            <a:pPr>
              <a:lnSpc>
                <a:spcPct val="150000"/>
              </a:lnSpc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iegt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subperitoneal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Diaphragma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urogenitale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liegt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unterhalb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der 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Harnblase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männliche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Harnröhre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Urethra)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umschließt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gehört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zu den 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akzessorische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Geschlechtsdrüsen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produziert das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Prostatasekret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einen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Teil der 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Samenflüssigkeit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de-DE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Prostata kann mit einem Finger rektal ertastet werden</a:t>
            </a:r>
            <a:endParaRPr lang="hu-HU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upload.wikimedia.org/wikipedia/commons/thumb/8/8a/Digital_rectal_exam_%28male%29.jpg/220px-Digital_rectal_exam_%28male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440" y="343995"/>
            <a:ext cx="3076065" cy="306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potheken-umschau.de/multimedia/198/245/243/348042117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402" y="965858"/>
            <a:ext cx="3457309" cy="261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Csoportba foglalás 5"/>
          <p:cNvGrpSpPr/>
          <p:nvPr/>
        </p:nvGrpSpPr>
        <p:grpSpPr>
          <a:xfrm>
            <a:off x="8765249" y="3825326"/>
            <a:ext cx="3215256" cy="2799455"/>
            <a:chOff x="8768520" y="4386702"/>
            <a:chExt cx="2907859" cy="2143125"/>
          </a:xfrm>
        </p:grpSpPr>
        <p:pic>
          <p:nvPicPr>
            <p:cNvPr id="7" name="Picture 4" descr="https://aclandanatomy.com/images/videoTnails/abstract_5-3-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8879" y="4386702"/>
              <a:ext cx="2857500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Szövegdoboz 7"/>
            <p:cNvSpPr txBox="1"/>
            <p:nvPr/>
          </p:nvSpPr>
          <p:spPr>
            <a:xfrm>
              <a:off x="9650943" y="6239020"/>
              <a:ext cx="677322" cy="200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Prostata</a:t>
              </a:r>
              <a:endParaRPr lang="hu-H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Egyenes összekötő nyíllal 8"/>
            <p:cNvCxnSpPr/>
            <p:nvPr/>
          </p:nvCxnSpPr>
          <p:spPr>
            <a:xfrm flipH="1">
              <a:off x="9801225" y="4895850"/>
              <a:ext cx="348012" cy="2489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nyíllal 9"/>
            <p:cNvCxnSpPr/>
            <p:nvPr/>
          </p:nvCxnSpPr>
          <p:spPr>
            <a:xfrm>
              <a:off x="10149237" y="4905375"/>
              <a:ext cx="348012" cy="3121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zövegdoboz 10"/>
            <p:cNvSpPr txBox="1"/>
            <p:nvPr/>
          </p:nvSpPr>
          <p:spPr>
            <a:xfrm>
              <a:off x="9406114" y="4701892"/>
              <a:ext cx="1555868" cy="188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Ampulla </a:t>
              </a:r>
              <a:r>
                <a:rPr lang="hu-HU" sz="1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ductuli</a:t>
              </a:r>
              <a:r>
                <a:rPr lang="hu-H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deferenti</a:t>
              </a:r>
              <a:endParaRPr lang="hu-H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Egyenes összekötő nyíllal 11"/>
            <p:cNvCxnSpPr/>
            <p:nvPr/>
          </p:nvCxnSpPr>
          <p:spPr>
            <a:xfrm flipV="1">
              <a:off x="9409979" y="5348111"/>
              <a:ext cx="73184" cy="135287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nyíllal 12"/>
            <p:cNvCxnSpPr/>
            <p:nvPr/>
          </p:nvCxnSpPr>
          <p:spPr>
            <a:xfrm>
              <a:off x="9430718" y="5501264"/>
              <a:ext cx="1148225" cy="57399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zövegdoboz 13"/>
            <p:cNvSpPr txBox="1"/>
            <p:nvPr/>
          </p:nvSpPr>
          <p:spPr>
            <a:xfrm>
              <a:off x="8768520" y="5282263"/>
              <a:ext cx="691819" cy="402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hu-H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Vesicula</a:t>
              </a:r>
              <a:endParaRPr lang="hu-H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hu-H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seminalis</a:t>
              </a:r>
              <a:endParaRPr lang="hu-H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30" name="Picture 6" descr="http://fce-study.netdna-ssl.com/images/upload-flashcards/890332/561837_m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" r="2558"/>
          <a:stretch/>
        </p:blipFill>
        <p:spPr bwMode="auto">
          <a:xfrm>
            <a:off x="5695129" y="3822293"/>
            <a:ext cx="2517937" cy="280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017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7572" y="124214"/>
            <a:ext cx="10515600" cy="673651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PENIS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0088" y="77283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bildet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zusammen mit dem Hodensack 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äußere männliche 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Genital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ermöglicht den Transport des Spermas in die inneren Geschlechtsorgane der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Frau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EINTEILUNG: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RADIX PENIS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Peniswurzel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CORPUS PENIS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Peniskörper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GLANS PENIS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Eichel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4" name="Picture 2" descr="http://spina.pro/i/anatomy/vnutrennosti/6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39" y="279918"/>
            <a:ext cx="3381375" cy="63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Csoportba foglalás 7"/>
          <p:cNvGrpSpPr/>
          <p:nvPr/>
        </p:nvGrpSpPr>
        <p:grpSpPr>
          <a:xfrm>
            <a:off x="4252698" y="1814077"/>
            <a:ext cx="4119726" cy="4587726"/>
            <a:chOff x="3294411" y="1767423"/>
            <a:chExt cx="4119726" cy="4587726"/>
          </a:xfrm>
        </p:grpSpPr>
        <p:grpSp>
          <p:nvGrpSpPr>
            <p:cNvPr id="6" name="Csoportba foglalás 5"/>
            <p:cNvGrpSpPr/>
            <p:nvPr/>
          </p:nvGrpSpPr>
          <p:grpSpPr>
            <a:xfrm>
              <a:off x="3294411" y="3940646"/>
              <a:ext cx="1937125" cy="2280295"/>
              <a:chOff x="5021322" y="3950897"/>
              <a:chExt cx="2043404" cy="2444198"/>
            </a:xfrm>
          </p:grpSpPr>
          <p:pic>
            <p:nvPicPr>
              <p:cNvPr id="33802" name="Picture 10" descr="http://fce-study.netdna-ssl.com/images/upload-flashcards/890332/561805_m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3" t="1" r="3863" b="3850"/>
              <a:stretch/>
            </p:blipFill>
            <p:spPr bwMode="auto">
              <a:xfrm>
                <a:off x="5021322" y="3950897"/>
                <a:ext cx="2043404" cy="21979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Szövegdoboz 3"/>
              <p:cNvSpPr txBox="1"/>
              <p:nvPr/>
            </p:nvSpPr>
            <p:spPr>
              <a:xfrm>
                <a:off x="5677379" y="6148874"/>
                <a:ext cx="7312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err="1" smtClean="0"/>
                  <a:t>Crus</a:t>
                </a:r>
                <a:r>
                  <a:rPr lang="hu-HU" sz="1000" b="1" dirty="0" smtClean="0"/>
                  <a:t> </a:t>
                </a:r>
                <a:r>
                  <a:rPr lang="hu-HU" sz="1000" b="1" dirty="0" err="1" smtClean="0"/>
                  <a:t>penis</a:t>
                </a:r>
                <a:endParaRPr lang="hu-HU" sz="1000" b="1" dirty="0"/>
              </a:p>
            </p:txBody>
          </p:sp>
        </p:grpSp>
        <p:grpSp>
          <p:nvGrpSpPr>
            <p:cNvPr id="7" name="Csoportba foglalás 6"/>
            <p:cNvGrpSpPr/>
            <p:nvPr/>
          </p:nvGrpSpPr>
          <p:grpSpPr>
            <a:xfrm>
              <a:off x="3381646" y="1767423"/>
              <a:ext cx="3988765" cy="2017180"/>
              <a:chOff x="447869" y="3941566"/>
              <a:chExt cx="4265191" cy="2453529"/>
            </a:xfrm>
          </p:grpSpPr>
          <p:pic>
            <p:nvPicPr>
              <p:cNvPr id="33798" name="Picture 6" descr="http://fce-study.netdna-ssl.com/images/upload-flashcards/890332/561794_m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9" r="5309" b="3443"/>
              <a:stretch/>
            </p:blipFill>
            <p:spPr bwMode="auto">
              <a:xfrm>
                <a:off x="447869" y="3941568"/>
                <a:ext cx="1978090" cy="22073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00" name="Picture 8" descr="http://fce-study.netdna-ssl.com/images/upload-flashcards/890332/561795_m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95" t="3905" r="5309" b="2626"/>
              <a:stretch/>
            </p:blipFill>
            <p:spPr bwMode="auto">
              <a:xfrm>
                <a:off x="2631058" y="3941566"/>
                <a:ext cx="2082002" cy="22073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Szövegdoboz 4"/>
              <p:cNvSpPr txBox="1"/>
              <p:nvPr/>
            </p:nvSpPr>
            <p:spPr>
              <a:xfrm>
                <a:off x="2087735" y="6148874"/>
                <a:ext cx="86914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smtClean="0"/>
                  <a:t>Corpus </a:t>
                </a:r>
                <a:r>
                  <a:rPr lang="hu-HU" sz="1000" b="1" dirty="0" err="1" smtClean="0"/>
                  <a:t>penis</a:t>
                </a:r>
                <a:endParaRPr lang="hu-HU" sz="1000" b="1" dirty="0"/>
              </a:p>
            </p:txBody>
          </p:sp>
        </p:grpSp>
        <p:grpSp>
          <p:nvGrpSpPr>
            <p:cNvPr id="11" name="Csoportba foglalás 10"/>
            <p:cNvGrpSpPr/>
            <p:nvPr/>
          </p:nvGrpSpPr>
          <p:grpSpPr>
            <a:xfrm>
              <a:off x="5430370" y="3940645"/>
              <a:ext cx="1983767" cy="2414504"/>
              <a:chOff x="2718589" y="3461656"/>
              <a:chExt cx="1963000" cy="2439956"/>
            </a:xfrm>
          </p:grpSpPr>
          <p:pic>
            <p:nvPicPr>
              <p:cNvPr id="12" name="Picture 2" descr="http://fce-study.netdna-ssl.com/images/upload-flashcards/890332/561817_m.jp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24" t="2272" r="3179" b="2626"/>
              <a:stretch/>
            </p:blipFill>
            <p:spPr bwMode="auto">
              <a:xfrm>
                <a:off x="2718589" y="3461656"/>
                <a:ext cx="1963000" cy="2117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Szövegdoboz 12"/>
              <p:cNvSpPr txBox="1"/>
              <p:nvPr/>
            </p:nvSpPr>
            <p:spPr>
              <a:xfrm>
                <a:off x="3269224" y="5655391"/>
                <a:ext cx="79541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err="1" smtClean="0"/>
                  <a:t>Glans</a:t>
                </a:r>
                <a:r>
                  <a:rPr lang="hu-HU" sz="1000" b="1" dirty="0" smtClean="0"/>
                  <a:t> </a:t>
                </a:r>
                <a:r>
                  <a:rPr lang="hu-HU" sz="1000" b="1" dirty="0" err="1" smtClean="0"/>
                  <a:t>penis</a:t>
                </a:r>
                <a:endParaRPr lang="hu-HU" sz="1000" b="1" dirty="0"/>
              </a:p>
            </p:txBody>
          </p:sp>
        </p:grpSp>
      </p:grpSp>
      <p:pic>
        <p:nvPicPr>
          <p:cNvPr id="4098" name="Picture 2" descr="https://upload.wikimedia.org/wikipedia/commons/0/02/Grant_1962_19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4" y="3778123"/>
            <a:ext cx="3922605" cy="240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933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0829" y="72288"/>
            <a:ext cx="10515600" cy="673651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PENIS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459" y="558975"/>
            <a:ext cx="11030339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RADIX PENIS:</a:t>
            </a:r>
          </a:p>
          <a:p>
            <a:pPr>
              <a:lnSpc>
                <a:spcPct val="150000"/>
              </a:lnSpc>
            </a:pP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das proximale Ende des 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Penis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dient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der Befestigung des Penis am knöchernen Becken, die über Bänder und die Beckenbodenmuskulatur 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bulbospongiosus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 und der </a:t>
            </a:r>
            <a:r>
              <a:rPr lang="de-DE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ischiocavernosus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eckenbodenmuskulatur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>
              <a:lnSpc>
                <a:spcPct val="150000"/>
              </a:lnSpc>
            </a:pP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stabilisieren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durch Abschnürung der Abflussvenen die Erektion und unterstützen durch ihre Kontraktion die Ejakulation des 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Spermas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lphaLcParenR"/>
            </a:pP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CRURA PENIS (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Penisschenkel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i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Bereich der Peniswurzel liegen </a:t>
            </a: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lphaLcParenR"/>
            </a:pP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BULBUS PENIS (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Penisknolle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>
              <a:lnSpc>
                <a:spcPct val="150000"/>
              </a:lnSpc>
              <a:buFont typeface="+mj-lt"/>
              <a:buAutoNum type="alphaLcParenR"/>
            </a:pP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Auftreibung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Harnröhrenschwellkörpers</a:t>
            </a:r>
            <a:endParaRPr lang="de-D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100" dirty="0" smtClean="0"/>
          </a:p>
        </p:txBody>
      </p:sp>
      <p:pic>
        <p:nvPicPr>
          <p:cNvPr id="34818" name="Picture 2" descr="http://de.shram.kiev.ua/img/health/anatomy/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208" y="2357354"/>
            <a:ext cx="3952823" cy="438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live.com.ua/sites/default/files/polovoy-chlen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t="5061" r="10277" b="3424"/>
          <a:stretch/>
        </p:blipFill>
        <p:spPr bwMode="auto">
          <a:xfrm>
            <a:off x="4836997" y="2593910"/>
            <a:ext cx="3005715" cy="414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Csoportba foglalás 4"/>
          <p:cNvGrpSpPr/>
          <p:nvPr/>
        </p:nvGrpSpPr>
        <p:grpSpPr>
          <a:xfrm>
            <a:off x="323459" y="4046777"/>
            <a:ext cx="4257042" cy="2444198"/>
            <a:chOff x="429177" y="2782987"/>
            <a:chExt cx="4257042" cy="2444198"/>
          </a:xfrm>
        </p:grpSpPr>
        <p:pic>
          <p:nvPicPr>
            <p:cNvPr id="2050" name="Picture 2" descr="image bulb_of_penis for term side of card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" r="2314" b="935"/>
            <a:stretch/>
          </p:blipFill>
          <p:spPr bwMode="auto">
            <a:xfrm>
              <a:off x="2624233" y="2782987"/>
              <a:ext cx="2061986" cy="2188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Szövegdoboz 3"/>
            <p:cNvSpPr txBox="1"/>
            <p:nvPr/>
          </p:nvSpPr>
          <p:spPr>
            <a:xfrm>
              <a:off x="3073007" y="4980964"/>
              <a:ext cx="8611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b="1" dirty="0" err="1" smtClean="0"/>
                <a:t>Bulbus</a:t>
              </a:r>
              <a:r>
                <a:rPr lang="hu-HU" sz="1000" b="1" dirty="0" smtClean="0"/>
                <a:t> </a:t>
              </a:r>
              <a:r>
                <a:rPr lang="hu-HU" sz="1000" b="1" dirty="0" err="1" smtClean="0"/>
                <a:t>penis</a:t>
              </a:r>
              <a:endParaRPr lang="hu-HU" sz="1000" b="1" dirty="0"/>
            </a:p>
          </p:txBody>
        </p:sp>
        <p:grpSp>
          <p:nvGrpSpPr>
            <p:cNvPr id="8" name="Csoportba foglalás 7"/>
            <p:cNvGrpSpPr/>
            <p:nvPr/>
          </p:nvGrpSpPr>
          <p:grpSpPr>
            <a:xfrm>
              <a:off x="429177" y="2782987"/>
              <a:ext cx="2043404" cy="2444198"/>
              <a:chOff x="5021322" y="3950897"/>
              <a:chExt cx="2043404" cy="2444198"/>
            </a:xfrm>
          </p:grpSpPr>
          <p:pic>
            <p:nvPicPr>
              <p:cNvPr id="9" name="Picture 10" descr="http://fce-study.netdna-ssl.com/images/upload-flashcards/890332/561805_m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3" t="1" r="3863" b="3850"/>
              <a:stretch/>
            </p:blipFill>
            <p:spPr bwMode="auto">
              <a:xfrm>
                <a:off x="5021322" y="3950897"/>
                <a:ext cx="2043404" cy="21979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Szövegdoboz 9"/>
              <p:cNvSpPr txBox="1"/>
              <p:nvPr/>
            </p:nvSpPr>
            <p:spPr>
              <a:xfrm>
                <a:off x="5677379" y="6148874"/>
                <a:ext cx="7312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000" b="1" dirty="0" err="1" smtClean="0"/>
                  <a:t>Crus</a:t>
                </a:r>
                <a:r>
                  <a:rPr lang="hu-HU" sz="1000" b="1" dirty="0" smtClean="0"/>
                  <a:t> </a:t>
                </a:r>
                <a:r>
                  <a:rPr lang="hu-HU" sz="1000" b="1" dirty="0" err="1" smtClean="0"/>
                  <a:t>penis</a:t>
                </a:r>
                <a:endParaRPr lang="hu-HU" sz="1000" b="1" dirty="0"/>
              </a:p>
            </p:txBody>
          </p:sp>
        </p:grpSp>
      </p:grpSp>
      <p:grpSp>
        <p:nvGrpSpPr>
          <p:cNvPr id="16" name="Csoportba foglalás 15"/>
          <p:cNvGrpSpPr/>
          <p:nvPr/>
        </p:nvGrpSpPr>
        <p:grpSpPr>
          <a:xfrm>
            <a:off x="7110163" y="58096"/>
            <a:ext cx="4797612" cy="2066650"/>
            <a:chOff x="7110163" y="58096"/>
            <a:chExt cx="4797612" cy="2066650"/>
          </a:xfrm>
        </p:grpSpPr>
        <p:pic>
          <p:nvPicPr>
            <p:cNvPr id="2052" name="Picture 4" descr="http://www.studydroid.com/imageCards/01/rm/card-1956242-back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3708" y="181394"/>
              <a:ext cx="3634067" cy="1943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Szövegdoboz 6"/>
            <p:cNvSpPr txBox="1"/>
            <p:nvPr/>
          </p:nvSpPr>
          <p:spPr>
            <a:xfrm>
              <a:off x="9714941" y="58096"/>
              <a:ext cx="86914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000" b="1" dirty="0" smtClean="0"/>
                <a:t>Corpus </a:t>
              </a:r>
              <a:r>
                <a:rPr lang="hu-HU" sz="1000" b="1" dirty="0" err="1" smtClean="0"/>
                <a:t>penis</a:t>
              </a:r>
              <a:endParaRPr lang="hu-HU" sz="1000" b="1" dirty="0"/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10838629" y="69410"/>
              <a:ext cx="79380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000" b="1" dirty="0" smtClean="0"/>
                <a:t>Radix </a:t>
              </a:r>
              <a:r>
                <a:rPr lang="hu-HU" sz="1000" b="1" dirty="0" err="1" smtClean="0"/>
                <a:t>penis</a:t>
              </a:r>
              <a:endParaRPr lang="hu-HU" sz="1000" b="1" dirty="0"/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7110163" y="1629263"/>
              <a:ext cx="1837894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hu-HU" sz="1000" b="1" dirty="0" err="1" smtClean="0"/>
                <a:t>Ostium</a:t>
              </a:r>
              <a:r>
                <a:rPr lang="hu-HU" sz="1000" b="1" dirty="0"/>
                <a:t> </a:t>
              </a:r>
              <a:r>
                <a:rPr lang="hu-HU" sz="1000" b="1" dirty="0" err="1" smtClean="0"/>
                <a:t>urethrae</a:t>
              </a:r>
              <a:r>
                <a:rPr lang="hu-HU" sz="1000" b="1" dirty="0" smtClean="0"/>
                <a:t>  </a:t>
              </a:r>
              <a:r>
                <a:rPr lang="hu-HU" sz="1000" b="1" dirty="0" err="1" smtClean="0"/>
                <a:t>externum</a:t>
              </a:r>
              <a:endParaRPr lang="hu-HU" sz="1000" b="1" dirty="0"/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9413837" y="1821167"/>
              <a:ext cx="59824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000" b="1" dirty="0" err="1" smtClean="0"/>
                <a:t>Urethra</a:t>
              </a:r>
              <a:endParaRPr lang="hu-HU" sz="1000" b="1" dirty="0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10000301" y="1629263"/>
              <a:ext cx="117532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000" b="1" dirty="0" smtClean="0"/>
                <a:t>Corpus </a:t>
              </a:r>
              <a:r>
                <a:rPr lang="hu-HU" sz="1000" b="1" dirty="0" err="1" smtClean="0"/>
                <a:t>spongiosus</a:t>
              </a:r>
              <a:endParaRPr lang="hu-HU" sz="1000" b="1" dirty="0"/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10584090" y="1450161"/>
              <a:ext cx="117692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000" b="1" dirty="0" err="1" smtClean="0"/>
                <a:t>Corpora</a:t>
              </a:r>
              <a:r>
                <a:rPr lang="hu-HU" sz="1000" b="1" dirty="0" smtClean="0"/>
                <a:t> </a:t>
              </a:r>
              <a:r>
                <a:rPr lang="hu-HU" sz="1000" b="1" dirty="0" err="1" smtClean="0"/>
                <a:t>cavernosa</a:t>
              </a:r>
              <a:endParaRPr lang="hu-HU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07800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1231" y="115899"/>
            <a:ext cx="10515600" cy="673651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PENIS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3681" y="1172482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ZWEI BÄNDERZÜGE: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Ligamentum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fundiforme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der 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Linea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alba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 der Bauchwandfaszie hervorgeht 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bis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in den Corpus 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enis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zieht </a:t>
            </a:r>
          </a:p>
          <a:p>
            <a:pPr marL="0" indent="0">
              <a:lnSpc>
                <a:spcPct val="150000"/>
              </a:lnSpc>
              <a:buNone/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Ligamentum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suspensorium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vom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Unterrand der Symphyse und von den Schambeinästen zum 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Dorsum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penis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zieht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100" dirty="0" smtClean="0"/>
          </a:p>
        </p:txBody>
      </p:sp>
      <p:pic>
        <p:nvPicPr>
          <p:cNvPr id="35842" name="Picture 2" descr="http://www.likar.info/pictures/wiki/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919" y="1264696"/>
            <a:ext cx="5119376" cy="463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237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92106" y="209088"/>
            <a:ext cx="10515600" cy="673651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PENIS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3450" y="1182787"/>
            <a:ext cx="10989906" cy="506652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CORPUS PENIS:</a:t>
            </a:r>
            <a:b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stellt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längenmäßig den größten Anteil des 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Organs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CORPORA CAVERNOSA PENIS:</a:t>
            </a:r>
          </a:p>
          <a:p>
            <a:pPr>
              <a:lnSpc>
                <a:spcPct val="150000"/>
              </a:lnSpc>
            </a:pP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paarig</a:t>
            </a: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Penisrücken 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gelegenen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durch eine dünne 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Bindegewebsschicht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Septum </a:t>
            </a:r>
            <a:r>
              <a:rPr lang="de-DE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penis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getrenn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marL="0" indent="0">
              <a:lnSpc>
                <a:spcPct val="150000"/>
              </a:lnSpc>
              <a:buNone/>
            </a:pP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1652821" y="3461205"/>
            <a:ext cx="5214528" cy="3088152"/>
            <a:chOff x="5708251" y="714004"/>
            <a:chExt cx="4464865" cy="2582038"/>
          </a:xfrm>
        </p:grpSpPr>
        <p:pic>
          <p:nvPicPr>
            <p:cNvPr id="36866" name="Picture 2" descr="http://fce-study.netdna-ssl.com/images/upload-flashcards/890332/561800_m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5" t="2041" r="3992" b="4082"/>
            <a:stretch/>
          </p:blipFill>
          <p:spPr bwMode="auto">
            <a:xfrm>
              <a:off x="8033658" y="1028415"/>
              <a:ext cx="2139458" cy="226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68" name="Picture 4" descr="http://fce-study.netdna-ssl.com/images/upload-flashcards/890332/561801_m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8251" y="1010041"/>
              <a:ext cx="2190750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Szövegdoboz 3"/>
            <p:cNvSpPr txBox="1"/>
            <p:nvPr/>
          </p:nvSpPr>
          <p:spPr>
            <a:xfrm>
              <a:off x="7288101" y="714004"/>
              <a:ext cx="1500580" cy="231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Corpora</a:t>
              </a:r>
              <a:r>
                <a:rPr lang="hu-HU" sz="1200" b="1" dirty="0" smtClean="0"/>
                <a:t> </a:t>
              </a:r>
              <a:r>
                <a:rPr lang="hu-HU" sz="1200" b="1" dirty="0" err="1" smtClean="0"/>
                <a:t>cavernosa</a:t>
              </a:r>
              <a:r>
                <a:rPr lang="hu-HU" sz="1200" b="1" dirty="0" smtClean="0"/>
                <a:t> </a:t>
              </a:r>
              <a:r>
                <a:rPr lang="hu-HU" sz="1200" b="1" dirty="0" err="1" smtClean="0"/>
                <a:t>penis</a:t>
              </a:r>
              <a:endParaRPr lang="hu-HU" sz="1200" b="1" dirty="0"/>
            </a:p>
          </p:txBody>
        </p:sp>
      </p:grpSp>
      <p:pic>
        <p:nvPicPr>
          <p:cNvPr id="5122" name="Picture 2" descr="http://de.shram.kiev.ua/img/health/anatomy/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535" y="1021239"/>
            <a:ext cx="3873171" cy="538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071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0451" y="125730"/>
            <a:ext cx="10515600" cy="673651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PENIS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3298" y="1010041"/>
            <a:ext cx="10989906" cy="506652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CORPUS SPONGIOSUM PENIS:</a:t>
            </a:r>
          </a:p>
          <a:p>
            <a:pPr>
              <a:lnSpc>
                <a:spcPct val="150000"/>
              </a:lnSpc>
            </a:pP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nter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Corpora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cavernosa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penis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mittig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angeordnete </a:t>
            </a: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Harnröhre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umgibt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RAPHE PENIS (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Verwachsungsnaht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der Unterseite des Peniskörpers 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74" name="Picture 10" descr="http://fce-study.netdna-ssl.com/images/upload-flashcards/890332/561853_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/>
          <a:stretch/>
        </p:blipFill>
        <p:spPr bwMode="auto">
          <a:xfrm>
            <a:off x="1120461" y="3899278"/>
            <a:ext cx="2189289" cy="238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Csoportba foglalás 6"/>
          <p:cNvGrpSpPr/>
          <p:nvPr/>
        </p:nvGrpSpPr>
        <p:grpSpPr>
          <a:xfrm>
            <a:off x="4866769" y="1097099"/>
            <a:ext cx="2371158" cy="5138682"/>
            <a:chOff x="4815253" y="984546"/>
            <a:chExt cx="2109298" cy="5004280"/>
          </a:xfrm>
        </p:grpSpPr>
        <p:pic>
          <p:nvPicPr>
            <p:cNvPr id="36870" name="Picture 6" descr="http://fce-study.netdna-ssl.com/images/upload-flashcards/890332/561803_m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6" t="3367" r="4419" b="2755"/>
            <a:stretch/>
          </p:blipFill>
          <p:spPr bwMode="auto">
            <a:xfrm>
              <a:off x="4815253" y="3392004"/>
              <a:ext cx="2062065" cy="2269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72" name="Picture 8" descr="http://fce-study.netdna-ssl.com/images/upload-flashcards/890332/561802_m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2" r="4356" b="3902"/>
            <a:stretch/>
          </p:blipFill>
          <p:spPr bwMode="auto">
            <a:xfrm>
              <a:off x="4893972" y="984546"/>
              <a:ext cx="1983346" cy="2196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Szövegdoboz 4"/>
            <p:cNvSpPr txBox="1"/>
            <p:nvPr/>
          </p:nvSpPr>
          <p:spPr>
            <a:xfrm>
              <a:off x="4846738" y="5711827"/>
              <a:ext cx="20778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Corpus </a:t>
              </a: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spongiosus</a:t>
              </a:r>
              <a:r>
                <a:rPr lang="hu-H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penis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Szövegdoboz 5"/>
          <p:cNvSpPr txBox="1"/>
          <p:nvPr/>
        </p:nvSpPr>
        <p:spPr>
          <a:xfrm>
            <a:off x="1173794" y="6302435"/>
            <a:ext cx="2082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spongoiosa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urethrae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://de.shram.kiev.ua/img/health/anatomy/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013" y="846164"/>
            <a:ext cx="3873171" cy="538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989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91377" y="139610"/>
            <a:ext cx="10515600" cy="673651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PENIS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6767" y="846930"/>
            <a:ext cx="10989906" cy="5066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GLANS PENIS:</a:t>
            </a:r>
            <a:b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bildet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das distale 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Ende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 Penis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Übergang zum Peniskörper wird durch die Penisfurche (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Sulcus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coronarius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markiert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Inneren der Eichel befindet sich das Corpus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spongiosum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glandis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Fortsetzung des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Harnröhrenschwellkörpers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ihrem äußersten Ende ist die äußere Harnröhrenmündung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Ostium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urethrae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externus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indent="0">
              <a:buNone/>
            </a:pPr>
            <a:endParaRPr lang="hu-HU" sz="1100" dirty="0" smtClean="0"/>
          </a:p>
          <a:p>
            <a:pPr marL="0" indent="0">
              <a:lnSpc>
                <a:spcPct val="150000"/>
              </a:lnSpc>
              <a:buNone/>
            </a:pP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991377" y="3400022"/>
            <a:ext cx="6952676" cy="2909807"/>
            <a:chOff x="3023118" y="3442997"/>
            <a:chExt cx="6632118" cy="2537054"/>
          </a:xfrm>
        </p:grpSpPr>
        <p:pic>
          <p:nvPicPr>
            <p:cNvPr id="37892" name="Picture 4" descr="http://fce-study.netdna-ssl.com/images/upload-flashcards/890332/561818_m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4" t="1455" r="4655" b="2625"/>
            <a:stretch/>
          </p:blipFill>
          <p:spPr bwMode="auto">
            <a:xfrm>
              <a:off x="5281126" y="3442997"/>
              <a:ext cx="2006081" cy="2192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94" name="Picture 6" descr="http://fce-study.netdna-ssl.com/images/upload-flashcards/890332/561819_m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802" y="3442997"/>
              <a:ext cx="2125434" cy="221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Csoportba foglalás 4"/>
            <p:cNvGrpSpPr/>
            <p:nvPr/>
          </p:nvGrpSpPr>
          <p:grpSpPr>
            <a:xfrm>
              <a:off x="3023118" y="3474492"/>
              <a:ext cx="3765802" cy="2505559"/>
              <a:chOff x="2659224" y="3461657"/>
              <a:chExt cx="3765802" cy="2505559"/>
            </a:xfrm>
          </p:grpSpPr>
          <p:pic>
            <p:nvPicPr>
              <p:cNvPr id="37890" name="Picture 2" descr="http://fce-study.netdna-ssl.com/images/upload-flashcards/890332/561817_m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24" t="2272" r="3179" b="2626"/>
              <a:stretch/>
            </p:blipFill>
            <p:spPr bwMode="auto">
              <a:xfrm>
                <a:off x="2659224" y="3461657"/>
                <a:ext cx="2015413" cy="21740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Szövegdoboz 3"/>
              <p:cNvSpPr txBox="1"/>
              <p:nvPr/>
            </p:nvSpPr>
            <p:spPr>
              <a:xfrm>
                <a:off x="5415517" y="5725701"/>
                <a:ext cx="1009509" cy="24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Glans</a:t>
                </a:r>
                <a:r>
                  <a:rPr lang="hu-H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penis</a:t>
                </a:r>
                <a:endParaRPr lang="hu-H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0" name="Picture 2" descr="http://de.shram.kiev.ua/img/health/anatomy/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478" y="2472384"/>
            <a:ext cx="3037699" cy="42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324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4894" y="144624"/>
            <a:ext cx="10515600" cy="794949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PENIS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2730" y="1212686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PREPUTIUM (VORHAUT):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zarte, leicht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verschiebliche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Haut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auf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der Glans eine Reservefalte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bildet 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streift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sich bei der Erektion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zurück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Eichel frei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liegt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FRENULUM PRAEPUTII:</a:t>
            </a:r>
          </a:p>
          <a:p>
            <a:pPr>
              <a:lnSpc>
                <a:spcPct val="150000"/>
              </a:lnSpc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dünnes 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Bändche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>
              <a:lnSpc>
                <a:spcPct val="150000"/>
              </a:lnSpc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der Haut zur Unterseite der Glans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zieht 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verhindert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ein zu starkes Zurückschieben der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Vorhaut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münden Talgdrüsen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auf die Glans (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Glandulae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preputiales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6146" name="Picture 2" descr="penis pen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23" y="1615106"/>
            <a:ext cx="3292686" cy="187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5520949" y="3575470"/>
            <a:ext cx="205203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preputium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hu-HU" sz="1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sulcus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coronarius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glandis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hu-HU" sz="1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glandis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hu-HU" sz="1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glans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penis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hu-HU" sz="1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ostium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urethrae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externum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hu-HU" sz="1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frenulum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preputii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hu-HU" sz="1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corpus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penis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http://en.shram.kiev.ua/img/health/anatomy/6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698" y="1416767"/>
            <a:ext cx="3920302" cy="451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28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68569" y="201887"/>
            <a:ext cx="10515600" cy="515031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GLANDULA BULBOURETHRALIS (COWPER – DRÜSE)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0261" y="1139711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eine paarige akzessorische Geschlechtsdrüse des 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Mannes</a:t>
            </a: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entspricht der </a:t>
            </a:r>
            <a:r>
              <a:rPr lang="de-DE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Bartholin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-Drüse der 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Frau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etwa 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erbsengroß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liegt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posterolateral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 der 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Pars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membranacea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Harnröhre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Bereich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Peniswurzel</a:t>
            </a: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findet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man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beiden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Faszienblättern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 des 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Diaphragma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urogenitale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Spatium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perinei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profundum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FUNKTION:</a:t>
            </a:r>
          </a:p>
          <a:p>
            <a:pPr>
              <a:lnSpc>
                <a:spcPct val="150000"/>
              </a:lnSpc>
            </a:pP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sexueller Erregung produziert 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klares, visköses 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Sekret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Präejakulat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"Lusttropfen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") </a:t>
            </a: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Präejakulat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dient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Befeuchtung und Spülung der Urethra vor dem Eintreffen des eigentlichen 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Ejakulats</a:t>
            </a: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erhöht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zusätzlich die Gleitfähigkeit der Glans </a:t>
            </a:r>
            <a:r>
              <a:rPr lang="de-DE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penis</a:t>
            </a: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www.sexualaufklaerung.de/kinderwunsch/bilder/sch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371" y="760596"/>
            <a:ext cx="2970798" cy="269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khb.imgix.net/images/anatomy_term/glandula-bulbourethralis-2/Z0ntm0wxwv0q7zmsRwMg_Glandula_bulbourethralis_01.png?ixlib=rb-1.0.0&amp;w=800&amp;h=800&amp;fit=max&amp;mark=%2Fimages%2Fwatermark_full_800x800_bottom_right_logo_diag.png&amp;markw=800&amp;markh=800&amp;auto=format&amp;s=d3d79a913e34ee2b5d95bedde0b40bc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068" y="3594469"/>
            <a:ext cx="1622826" cy="313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「cowper gland cadaver」の画像検索結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"/>
          <a:stretch/>
        </p:blipFill>
        <p:spPr bwMode="auto">
          <a:xfrm>
            <a:off x="6890199" y="3631111"/>
            <a:ext cx="3219716" cy="309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028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5306" y="293186"/>
            <a:ext cx="10515600" cy="79494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INNERE GESCHLECHTSORGANE</a:t>
            </a:r>
            <a:b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HODEN (TESTIS)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6941" y="697817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paarig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Hodensack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Scrotum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liegt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FUNKTION: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Keimdrüse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Spermienproduktion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Bildung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Androgene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Testosteron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entstehen embryonal in der Bauchhöhle, wandern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den 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Leistenkanal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den Hodensack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DESCENSUS TESTIS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entwickeln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sich erst in der Pubertät zu ihrer vollen Größe </a:t>
            </a: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erreichen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im 4. Lebensjahrzehnt ihre 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Maximalgröße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Alter nimmt die Hodengröße wieder ab</a:t>
            </a: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e-learning.studmed.unibe.ch/MorphoMed/histo/images_mt/1495_m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" t="7315" r="18096" b="7069"/>
          <a:stretch/>
        </p:blipFill>
        <p:spPr bwMode="auto">
          <a:xfrm>
            <a:off x="8819907" y="3590473"/>
            <a:ext cx="3180714" cy="290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7466694" y="6492293"/>
            <a:ext cx="24961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Institut für Anatomie, Universität Bern</a:t>
            </a:r>
            <a:endParaRPr lang="hu-HU" sz="1000" b="1" dirty="0"/>
          </a:p>
        </p:txBody>
      </p:sp>
      <p:pic>
        <p:nvPicPr>
          <p:cNvPr id="2052" name="Picture 4" descr="http://e-learning.studmed.unibe.ch/MorphoMed/histo/images_mt/1494_m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" t="15672" r="4009" b="17911"/>
          <a:stretch/>
        </p:blipFill>
        <p:spPr bwMode="auto">
          <a:xfrm>
            <a:off x="4823310" y="4209918"/>
            <a:ext cx="3891482" cy="228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tatic.emedlas.com/media/1/2/4/5/1245_W_280x43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1" t="7943" r="6590" b="3689"/>
          <a:stretch/>
        </p:blipFill>
        <p:spPr bwMode="auto">
          <a:xfrm>
            <a:off x="9734238" y="73485"/>
            <a:ext cx="1812343" cy="330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academic.amc.edu/martino/grossanatomy/site/medical/Lab%20Manual/Reproductive/Dissections/Images/Scrotum/cut%20teste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23" y="4156938"/>
            <a:ext cx="3491821" cy="261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0410264" y="2273402"/>
            <a:ext cx="4924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dirty="0" err="1"/>
              <a:t>T</a:t>
            </a:r>
            <a:r>
              <a:rPr lang="hu-HU" sz="1000" b="1" dirty="0" err="1" smtClean="0"/>
              <a:t>estis</a:t>
            </a:r>
            <a:endParaRPr lang="hu-HU" sz="10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9060987" y="1842420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dirty="0" err="1"/>
              <a:t>E</a:t>
            </a:r>
            <a:r>
              <a:rPr lang="hu-HU" sz="1000" b="1" dirty="0" err="1" smtClean="0"/>
              <a:t>pididymis</a:t>
            </a:r>
            <a:endParaRPr lang="hu-HU" sz="1000" b="1" dirty="0"/>
          </a:p>
        </p:txBody>
      </p:sp>
      <p:cxnSp>
        <p:nvCxnSpPr>
          <p:cNvPr id="10" name="Egyenes összekötő nyíllal 9"/>
          <p:cNvCxnSpPr>
            <a:stCxn id="8" idx="3"/>
          </p:cNvCxnSpPr>
          <p:nvPr/>
        </p:nvCxnSpPr>
        <p:spPr>
          <a:xfrm flipV="1">
            <a:off x="9827544" y="1643894"/>
            <a:ext cx="809354" cy="321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V="1">
            <a:off x="9318674" y="2496416"/>
            <a:ext cx="716253" cy="3545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8835572" y="2828134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dirty="0" err="1" smtClean="0"/>
              <a:t>Scrotum</a:t>
            </a:r>
            <a:endParaRPr lang="hu-HU" sz="1000" b="1" dirty="0"/>
          </a:p>
        </p:txBody>
      </p:sp>
      <p:cxnSp>
        <p:nvCxnSpPr>
          <p:cNvPr id="16" name="Egyenes összekötő nyíllal 15"/>
          <p:cNvCxnSpPr/>
          <p:nvPr/>
        </p:nvCxnSpPr>
        <p:spPr>
          <a:xfrm flipV="1">
            <a:off x="9150722" y="280601"/>
            <a:ext cx="1336886" cy="6431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8420233" y="697817"/>
            <a:ext cx="830677" cy="530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1000" b="1" dirty="0" err="1" smtClean="0"/>
              <a:t>Funiculus</a:t>
            </a:r>
            <a:endParaRPr lang="hu-HU" sz="1000" b="1" dirty="0" smtClean="0"/>
          </a:p>
          <a:p>
            <a:pPr algn="ctr">
              <a:lnSpc>
                <a:spcPct val="150000"/>
              </a:lnSpc>
            </a:pPr>
            <a:r>
              <a:rPr lang="hu-HU" sz="1000" b="1" dirty="0" err="1" smtClean="0"/>
              <a:t>spermaticus</a:t>
            </a:r>
            <a:endParaRPr lang="hu-HU" sz="1000" b="1" dirty="0"/>
          </a:p>
        </p:txBody>
      </p:sp>
    </p:spTree>
    <p:extLst>
      <p:ext uri="{BB962C8B-B14F-4D97-AF65-F5344CB8AC3E}">
        <p14:creationId xmlns:p14="http://schemas.microsoft.com/office/powerpoint/2010/main" val="1789630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4894" y="326571"/>
            <a:ext cx="10515600" cy="729635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/>
              <a:t>BIBLIOGRAPHIE</a:t>
            </a:r>
            <a:endParaRPr lang="hu-HU" sz="2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0918" y="1424409"/>
            <a:ext cx="10515600" cy="435133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1400" b="1" dirty="0"/>
              <a:t>Theodor </a:t>
            </a:r>
            <a:r>
              <a:rPr lang="hu-HU" sz="1400" b="1" dirty="0" err="1"/>
              <a:t>Schiebler</a:t>
            </a:r>
            <a:r>
              <a:rPr lang="hu-HU" sz="1400" b="1" dirty="0"/>
              <a:t>, Walter Schmidt: </a:t>
            </a:r>
            <a:r>
              <a:rPr lang="hu-HU" sz="1400" b="1" dirty="0" err="1"/>
              <a:t>Anatomie</a:t>
            </a:r>
            <a:r>
              <a:rPr lang="hu-HU" sz="1400" b="1" dirty="0"/>
              <a:t>, </a:t>
            </a:r>
            <a:r>
              <a:rPr lang="hu-HU" sz="1400" b="1" dirty="0" err="1"/>
              <a:t>Zytologie</a:t>
            </a:r>
            <a:r>
              <a:rPr lang="hu-HU" sz="1400" b="1" dirty="0"/>
              <a:t>, </a:t>
            </a:r>
            <a:r>
              <a:rPr lang="hu-HU" sz="1400" b="1" dirty="0" err="1"/>
              <a:t>Histologie</a:t>
            </a:r>
            <a:r>
              <a:rPr lang="hu-HU" sz="1400" b="1" dirty="0"/>
              <a:t>, </a:t>
            </a:r>
            <a:r>
              <a:rPr lang="hu-HU" sz="1400" b="1" dirty="0" err="1"/>
              <a:t>Entwicklungsgeschichte</a:t>
            </a:r>
            <a:r>
              <a:rPr lang="hu-HU" sz="1400" b="1" dirty="0"/>
              <a:t>, </a:t>
            </a:r>
            <a:r>
              <a:rPr lang="hu-HU" sz="1400" b="1" dirty="0" err="1"/>
              <a:t>makroskopische</a:t>
            </a:r>
            <a:r>
              <a:rPr lang="hu-HU" sz="1400" b="1" dirty="0"/>
              <a:t> und </a:t>
            </a:r>
            <a:r>
              <a:rPr lang="hu-HU" sz="1400" b="1" dirty="0" err="1"/>
              <a:t>mikroskopische</a:t>
            </a:r>
            <a:endParaRPr lang="hu-HU" sz="1400" b="1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400" b="1" dirty="0" err="1"/>
              <a:t>Anatomie</a:t>
            </a:r>
            <a:r>
              <a:rPr lang="hu-HU" sz="1400" b="1" dirty="0"/>
              <a:t> des </a:t>
            </a:r>
            <a:r>
              <a:rPr lang="hu-HU" sz="1400" b="1" dirty="0" err="1"/>
              <a:t>Menschen</a:t>
            </a:r>
            <a:r>
              <a:rPr lang="hu-HU" sz="1400" b="1" dirty="0"/>
              <a:t>, Springer – </a:t>
            </a:r>
            <a:r>
              <a:rPr lang="hu-HU" sz="1400" b="1" dirty="0" err="1"/>
              <a:t>Verlag</a:t>
            </a:r>
            <a:r>
              <a:rPr lang="hu-HU" sz="1400" b="1" dirty="0"/>
              <a:t>, </a:t>
            </a:r>
            <a:r>
              <a:rPr lang="hu-HU" sz="1400" b="1" dirty="0" err="1"/>
              <a:t>fünfte</a:t>
            </a:r>
            <a:r>
              <a:rPr lang="hu-HU" sz="1400" b="1" dirty="0"/>
              <a:t>, </a:t>
            </a:r>
            <a:r>
              <a:rPr lang="hu-HU" sz="1400" b="1" dirty="0" err="1"/>
              <a:t>korrigierte</a:t>
            </a:r>
            <a:r>
              <a:rPr lang="hu-HU" sz="1400" b="1" dirty="0"/>
              <a:t> </a:t>
            </a:r>
            <a:r>
              <a:rPr lang="hu-HU" sz="1400" b="1" dirty="0" err="1"/>
              <a:t>Auflage</a:t>
            </a:r>
            <a:r>
              <a:rPr lang="hu-HU" sz="1400" b="1" dirty="0"/>
              <a:t>, 1991.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400" b="1" dirty="0" err="1"/>
              <a:t>Renate</a:t>
            </a:r>
            <a:r>
              <a:rPr lang="hu-HU" sz="1400" b="1" dirty="0"/>
              <a:t> </a:t>
            </a:r>
            <a:r>
              <a:rPr lang="hu-HU" sz="1400" b="1" dirty="0" err="1"/>
              <a:t>Lüllmann</a:t>
            </a:r>
            <a:r>
              <a:rPr lang="hu-HU" sz="1400" b="1" dirty="0"/>
              <a:t> – </a:t>
            </a:r>
            <a:r>
              <a:rPr lang="hu-HU" sz="1400" b="1" dirty="0" err="1"/>
              <a:t>Rauch</a:t>
            </a:r>
            <a:r>
              <a:rPr lang="hu-HU" sz="1400" b="1" dirty="0"/>
              <a:t>: </a:t>
            </a:r>
            <a:r>
              <a:rPr lang="hu-HU" sz="1400" b="1" dirty="0" err="1"/>
              <a:t>Taschenlehrbuch</a:t>
            </a:r>
            <a:r>
              <a:rPr lang="hu-HU" sz="1400" b="1" dirty="0"/>
              <a:t>, </a:t>
            </a:r>
            <a:r>
              <a:rPr lang="hu-HU" sz="1400" b="1" dirty="0" err="1"/>
              <a:t>Histologie</a:t>
            </a:r>
            <a:r>
              <a:rPr lang="hu-HU" sz="1400" b="1" dirty="0"/>
              <a:t>. 3. </a:t>
            </a:r>
            <a:r>
              <a:rPr lang="hu-HU" sz="1400" b="1" dirty="0" err="1"/>
              <a:t>Auflage</a:t>
            </a:r>
            <a:r>
              <a:rPr lang="hu-HU" sz="1400" b="1" dirty="0"/>
              <a:t>, Georg </a:t>
            </a:r>
            <a:r>
              <a:rPr lang="hu-HU" sz="1400" b="1" dirty="0" err="1"/>
              <a:t>Thieme</a:t>
            </a:r>
            <a:r>
              <a:rPr lang="hu-HU" sz="1400" b="1" dirty="0"/>
              <a:t> </a:t>
            </a:r>
            <a:r>
              <a:rPr lang="hu-HU" sz="1400" b="1" dirty="0" err="1"/>
              <a:t>Verlag</a:t>
            </a:r>
            <a:r>
              <a:rPr lang="hu-HU" sz="1400" b="1" dirty="0"/>
              <a:t>, Stuttgart</a:t>
            </a:r>
          </a:p>
          <a:p>
            <a:pPr marL="0" indent="0">
              <a:buNone/>
            </a:pPr>
            <a:r>
              <a:rPr lang="hu-HU" sz="1400" b="1" dirty="0" err="1" smtClean="0"/>
              <a:t>E-learning.studmed.unibe.ch</a:t>
            </a:r>
            <a:endParaRPr lang="hu-HU" sz="1400" b="1" dirty="0" smtClean="0"/>
          </a:p>
          <a:p>
            <a:pPr marL="0" indent="0">
              <a:buNone/>
            </a:pPr>
            <a:r>
              <a:rPr lang="hu-HU" sz="1400" b="1" dirty="0" err="1" smtClean="0">
                <a:hlinkClick r:id="rId2"/>
              </a:rPr>
              <a:t>www.wikipedia.de</a:t>
            </a:r>
            <a:endParaRPr lang="hu-HU" sz="1400" b="1" dirty="0" smtClean="0"/>
          </a:p>
          <a:p>
            <a:pPr marL="0" indent="0">
              <a:buNone/>
            </a:pPr>
            <a:r>
              <a:rPr lang="hu-HU" sz="1400" b="1" dirty="0">
                <a:hlinkClick r:id="rId3"/>
              </a:rPr>
              <a:t>http://www.embryology.ch</a:t>
            </a:r>
            <a:r>
              <a:rPr lang="hu-HU" sz="1400" b="1" dirty="0" smtClean="0">
                <a:hlinkClick r:id="rId3"/>
              </a:rPr>
              <a:t>/</a:t>
            </a:r>
            <a:endParaRPr lang="hu-HU" sz="1400" b="1" dirty="0" smtClean="0"/>
          </a:p>
          <a:p>
            <a:pPr marL="0" indent="0">
              <a:buNone/>
            </a:pPr>
            <a:r>
              <a:rPr lang="hu-HU" sz="1400" b="1" dirty="0">
                <a:hlinkClick r:id="rId4"/>
              </a:rPr>
              <a:t>https://</a:t>
            </a:r>
            <a:r>
              <a:rPr lang="hu-HU" sz="1400" b="1" dirty="0" smtClean="0">
                <a:hlinkClick r:id="rId4"/>
              </a:rPr>
              <a:t>academic.amc.edu</a:t>
            </a:r>
            <a:endParaRPr lang="hu-HU" sz="1400" b="1" dirty="0" smtClean="0"/>
          </a:p>
          <a:p>
            <a:pPr marL="0" indent="0">
              <a:buNone/>
            </a:pPr>
            <a:r>
              <a:rPr lang="hu-HU" sz="1400" b="1" dirty="0">
                <a:hlinkClick r:id="rId5"/>
              </a:rPr>
              <a:t>https://</a:t>
            </a:r>
            <a:r>
              <a:rPr lang="hu-HU" sz="1400" b="1" dirty="0" smtClean="0">
                <a:hlinkClick r:id="rId5"/>
              </a:rPr>
              <a:t>quizlet.com</a:t>
            </a:r>
            <a:endParaRPr lang="hu-HU" sz="1400" b="1" dirty="0" smtClean="0"/>
          </a:p>
          <a:p>
            <a:pPr marL="0" indent="0">
              <a:buNone/>
            </a:pPr>
            <a:r>
              <a:rPr lang="hu-HU" sz="1400" b="1" dirty="0">
                <a:hlinkClick r:id="rId6"/>
              </a:rPr>
              <a:t>http://www.cram.com/flashcards</a:t>
            </a:r>
            <a:r>
              <a:rPr lang="hu-HU" sz="1400" b="1" dirty="0" smtClean="0">
                <a:hlinkClick r:id="rId6"/>
              </a:rPr>
              <a:t>/</a:t>
            </a:r>
            <a:endParaRPr lang="hu-HU" sz="1400" b="1" dirty="0" smtClean="0"/>
          </a:p>
          <a:p>
            <a:pPr marL="0" indent="0">
              <a:buNone/>
            </a:pPr>
            <a:r>
              <a:rPr lang="hu-HU" sz="1400" b="1" dirty="0">
                <a:hlinkClick r:id="rId7"/>
              </a:rPr>
              <a:t>http://e-learning.studmed.unibe.ch</a:t>
            </a:r>
            <a:r>
              <a:rPr lang="hu-HU" sz="1400" b="1" dirty="0" smtClean="0">
                <a:hlinkClick r:id="rId7"/>
              </a:rPr>
              <a:t>/</a:t>
            </a:r>
            <a:endParaRPr lang="hu-HU" sz="1400" b="1" dirty="0" smtClean="0"/>
          </a:p>
          <a:p>
            <a:pPr marL="0" indent="0">
              <a:buNone/>
            </a:pPr>
            <a:r>
              <a:rPr lang="hu-HU" sz="1400" b="1" dirty="0">
                <a:hlinkClick r:id="rId8"/>
              </a:rPr>
              <a:t>http://flexikon.doccheck.com</a:t>
            </a:r>
            <a:r>
              <a:rPr lang="hu-HU" sz="1400" b="1" dirty="0" smtClean="0">
                <a:hlinkClick r:id="rId8"/>
              </a:rPr>
              <a:t>/</a:t>
            </a:r>
            <a:endParaRPr lang="hu-HU" sz="1400" b="1" dirty="0" smtClean="0"/>
          </a:p>
          <a:p>
            <a:pPr marL="0" indent="0">
              <a:buNone/>
            </a:pPr>
            <a:r>
              <a:rPr lang="hu-HU" sz="1400" b="1" dirty="0"/>
              <a:t>http://ctrgenpath.net/static/atlas/mousehistology/</a:t>
            </a:r>
            <a:endParaRPr lang="hu-HU" sz="1400" b="1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9492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553" y="164300"/>
            <a:ext cx="10515600" cy="63632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HODEN (TESTIS)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1089" y="1315068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HODENHÜLLEN: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Tunica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vaginalis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testis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(SCHEIDENANTEIL):</a:t>
            </a:r>
          </a:p>
          <a:p>
            <a:pPr>
              <a:lnSpc>
                <a:spcPct val="150000"/>
              </a:lnSpc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Bauchfellanteil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kleidet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Hodensackinnere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buFont typeface="+mj-lt"/>
              <a:buAutoNum type="alphaLcParenR"/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Wandblatt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Lamina</a:t>
            </a:r>
            <a:r>
              <a:rPr lang="hu-H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parietalis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Periorchium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lphaLcParenR"/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Eingeweideblatt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hu-HU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Lamina</a:t>
            </a:r>
            <a:r>
              <a:rPr lang="hu-H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visceralis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hu-HU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Epiorchium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Cavum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vaginale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Spaltraum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wischen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den beiden Blättern 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Verschieblichkeit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des Hodens im Hodensack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sicherstellt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www.eurolab.ua/img/anatomy/a_282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9" b="7468"/>
          <a:stretch/>
        </p:blipFill>
        <p:spPr bwMode="auto">
          <a:xfrm>
            <a:off x="4395705" y="1119093"/>
            <a:ext cx="4346438" cy="357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Csoportba foglalás 9"/>
          <p:cNvGrpSpPr/>
          <p:nvPr/>
        </p:nvGrpSpPr>
        <p:grpSpPr>
          <a:xfrm>
            <a:off x="9187886" y="164300"/>
            <a:ext cx="2565541" cy="2859111"/>
            <a:chOff x="9187886" y="164300"/>
            <a:chExt cx="2565541" cy="2859111"/>
          </a:xfrm>
        </p:grpSpPr>
        <p:pic>
          <p:nvPicPr>
            <p:cNvPr id="1026" name="Picture 2" descr="「scrotum cadaver」の画像検索結果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1" t="2265" r="4434" b="1737"/>
            <a:stretch/>
          </p:blipFill>
          <p:spPr bwMode="auto">
            <a:xfrm>
              <a:off x="9187886" y="164300"/>
              <a:ext cx="2565541" cy="2859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Egyenes összekötő nyíllal 4"/>
            <p:cNvCxnSpPr/>
            <p:nvPr/>
          </p:nvCxnSpPr>
          <p:spPr>
            <a:xfrm flipV="1">
              <a:off x="9882585" y="2637631"/>
              <a:ext cx="709805" cy="12583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Szövegdoboz 5"/>
            <p:cNvSpPr txBox="1"/>
            <p:nvPr/>
          </p:nvSpPr>
          <p:spPr>
            <a:xfrm>
              <a:off x="9251720" y="2659270"/>
              <a:ext cx="7040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hu-H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crotum</a:t>
              </a:r>
              <a:endParaRPr lang="hu-H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Egyenes összekötő nyíllal 7"/>
            <p:cNvCxnSpPr/>
            <p:nvPr/>
          </p:nvCxnSpPr>
          <p:spPr>
            <a:xfrm>
              <a:off x="10354130" y="2065552"/>
              <a:ext cx="476519" cy="5126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zövegdoboz 8"/>
            <p:cNvSpPr txBox="1"/>
            <p:nvPr/>
          </p:nvSpPr>
          <p:spPr>
            <a:xfrm>
              <a:off x="9859437" y="1911081"/>
              <a:ext cx="5533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Testis</a:t>
              </a:r>
              <a:endParaRPr lang="hu-HU" sz="10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2111860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6110" y="166895"/>
            <a:ext cx="10515600" cy="51503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HODEN (TESTIS)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3007" y="97709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HODENHÜLLEN:</a:t>
            </a:r>
          </a:p>
          <a:p>
            <a:pPr marL="0" indent="0">
              <a:buNone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TUNICA ALBUGINEA:</a:t>
            </a:r>
          </a:p>
          <a:p>
            <a:pPr>
              <a:lnSpc>
                <a:spcPct val="150000"/>
              </a:lnSpc>
            </a:pP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irekt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unter dem </a:t>
            </a:r>
            <a:r>
              <a:rPr lang="de-DE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Bauchfellüberzu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pPr>
              <a:lnSpc>
                <a:spcPct val="150000"/>
              </a:lnSpc>
            </a:pP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dicke weißliche 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Bindegewebskapsel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FUNKTION:</a:t>
            </a:r>
          </a:p>
          <a:p>
            <a:pPr>
              <a:lnSpc>
                <a:spcPct val="150000"/>
              </a:lnSpc>
            </a:pP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mechanische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Festigkeit des Organs </a:t>
            </a: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hält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einen gewissen Innendruck 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aufrecht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dieser Kapsel ziehen </a:t>
            </a:r>
            <a:r>
              <a:rPr lang="de-DE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Septen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 in das Innere und unterteilen den Hoden in Hodenläppchen (</a:t>
            </a:r>
            <a:r>
              <a:rPr lang="de-DE" sz="1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Lobuli</a:t>
            </a:r>
            <a:r>
              <a:rPr lang="de-DE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</a:t>
            </a:r>
            <a:r>
              <a:rPr lang="de-DE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Septen bilden 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einen Bindegewebskörper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Mediastinum</a:t>
            </a:r>
            <a:r>
              <a:rPr lang="de-DE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testis</a:t>
            </a: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www.urologielehrbuch.de/01/hoden-anatom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097" y="3809876"/>
            <a:ext cx="3051110" cy="29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dartmouth.edu/~anatomy/Histo/lab_6/male/DMS186/0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t="8429" r="4898" b="5810"/>
          <a:stretch/>
        </p:blipFill>
        <p:spPr bwMode="auto">
          <a:xfrm>
            <a:off x="4664869" y="822269"/>
            <a:ext cx="3811338" cy="238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lab.anhb.uwa.edu.au/mb140/corepages/malerepro/Images/tey011h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22" y="3528478"/>
            <a:ext cx="2612788" cy="326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8108303" y="4915249"/>
            <a:ext cx="747320" cy="760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1000" b="1" dirty="0" err="1" smtClean="0"/>
              <a:t>Tubuli</a:t>
            </a:r>
            <a:r>
              <a:rPr lang="hu-HU" sz="1000" b="1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hu-HU" sz="1000" b="1" dirty="0" err="1" smtClean="0"/>
              <a:t>seminiferi</a:t>
            </a:r>
            <a:r>
              <a:rPr lang="hu-HU" sz="1000" b="1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hu-HU" sz="1000" b="1" dirty="0" err="1" smtClean="0"/>
              <a:t>convoluti</a:t>
            </a:r>
            <a:endParaRPr lang="hu-HU" sz="1000" b="1" dirty="0"/>
          </a:p>
        </p:txBody>
      </p:sp>
      <p:cxnSp>
        <p:nvCxnSpPr>
          <p:cNvPr id="7" name="Egyenes összekötő nyíllal 6"/>
          <p:cNvCxnSpPr>
            <a:stCxn id="5" idx="3"/>
          </p:cNvCxnSpPr>
          <p:nvPr/>
        </p:nvCxnSpPr>
        <p:spPr>
          <a:xfrm flipV="1">
            <a:off x="8855623" y="5161470"/>
            <a:ext cx="633610" cy="1342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>
            <a:stCxn id="5" idx="3"/>
          </p:cNvCxnSpPr>
          <p:nvPr/>
        </p:nvCxnSpPr>
        <p:spPr>
          <a:xfrm>
            <a:off x="8855623" y="5295738"/>
            <a:ext cx="829553" cy="9464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Csoportba foglalás 18"/>
          <p:cNvGrpSpPr/>
          <p:nvPr/>
        </p:nvGrpSpPr>
        <p:grpSpPr>
          <a:xfrm>
            <a:off x="9270399" y="63352"/>
            <a:ext cx="2676566" cy="3298748"/>
            <a:chOff x="9270399" y="63352"/>
            <a:chExt cx="2676566" cy="3298748"/>
          </a:xfrm>
        </p:grpSpPr>
        <p:pic>
          <p:nvPicPr>
            <p:cNvPr id="11" name="Picture 4" descr="image tunicaalbugineaoftestis for term side of card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6" t="2824" r="26274" b="5464"/>
            <a:stretch/>
          </p:blipFill>
          <p:spPr bwMode="auto">
            <a:xfrm>
              <a:off x="9342023" y="63352"/>
              <a:ext cx="1580008" cy="3298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Egyenes összekötő nyíllal 7"/>
            <p:cNvCxnSpPr/>
            <p:nvPr/>
          </p:nvCxnSpPr>
          <p:spPr>
            <a:xfrm flipH="1" flipV="1">
              <a:off x="10715016" y="2704885"/>
              <a:ext cx="605514" cy="270135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zövegdoboz 12"/>
            <p:cNvSpPr txBox="1"/>
            <p:nvPr/>
          </p:nvSpPr>
          <p:spPr>
            <a:xfrm>
              <a:off x="11165982" y="2712287"/>
              <a:ext cx="780983" cy="525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hu-HU" sz="1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Tunica</a:t>
              </a:r>
              <a:endParaRPr lang="hu-HU" sz="10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hu-HU" sz="1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albuginea</a:t>
              </a:r>
              <a:endParaRPr lang="hu-H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9942699" y="2506435"/>
              <a:ext cx="61728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Testis</a:t>
              </a:r>
              <a:endParaRPr lang="hu-HU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hu-HU" dirty="0"/>
            </a:p>
          </p:txBody>
        </p:sp>
        <p:cxnSp>
          <p:nvCxnSpPr>
            <p:cNvPr id="16" name="Egyenes összekötő nyíllal 15"/>
            <p:cNvCxnSpPr/>
            <p:nvPr/>
          </p:nvCxnSpPr>
          <p:spPr>
            <a:xfrm>
              <a:off x="9685176" y="1288185"/>
              <a:ext cx="257523" cy="231522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zövegdoboz 17"/>
            <p:cNvSpPr txBox="1"/>
            <p:nvPr/>
          </p:nvSpPr>
          <p:spPr>
            <a:xfrm>
              <a:off x="9270399" y="811401"/>
              <a:ext cx="716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Ductus</a:t>
              </a:r>
              <a:endParaRPr lang="hu-H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u-H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deferens</a:t>
              </a:r>
              <a:endParaRPr lang="hu-H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7918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558" y="57140"/>
            <a:ext cx="10515600" cy="54302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HODEN (TESTIS)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3136" y="1080864"/>
            <a:ext cx="11176518" cy="5290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VERSORGUNG:</a:t>
            </a:r>
          </a:p>
          <a:p>
            <a:pPr marL="0" indent="0">
              <a:buNone/>
            </a:pPr>
            <a:r>
              <a:rPr lang="hu-HU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 TESTICULARIS:</a:t>
            </a:r>
          </a:p>
          <a:p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ntspringt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der 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AORTA ABDOMINALIS</a:t>
            </a:r>
          </a:p>
          <a:p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den 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Samenstrang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reten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über die </a:t>
            </a:r>
            <a:r>
              <a:rPr lang="de-DE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Hodensepten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 ins Innere zum </a:t>
            </a:r>
            <a:r>
              <a:rPr lang="de-DE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Mediastinum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testi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Hoden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zu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den Samenkanälchen, um die sie ein 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Kapillarnetz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bilden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11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VENA TESTICULARIS:</a:t>
            </a:r>
          </a:p>
          <a:p>
            <a:pPr>
              <a:lnSpc>
                <a:spcPct val="150000"/>
              </a:lnSpc>
            </a:pP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rechte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mündet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cava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linke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Vena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renalis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sin. – V.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cava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Samenstrang</a:t>
            </a: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1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PLEXUS PAMPINIFORMIS:</a:t>
            </a:r>
          </a:p>
          <a:p>
            <a:pPr>
              <a:lnSpc>
                <a:spcPct val="150000"/>
              </a:lnSpc>
            </a:pP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von den Venen des Hodens und Nebenhodens 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gebildetes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Venengeflecht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Teil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des 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Samenstrang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 durch den Leistenkanal verlaufend zur </a:t>
            </a:r>
            <a:r>
              <a:rPr lang="de-DE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Vena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testicularis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vereint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http://www.scielo.cl/fbpe/img/ijmorphol/v31n2/art23_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102" y="3527890"/>
            <a:ext cx="4477140" cy="324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5719663" y="3731810"/>
            <a:ext cx="1672124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hu-HU" sz="9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Vena</a:t>
            </a:r>
            <a:r>
              <a:rPr lang="hu-HU" sz="9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9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renalis</a:t>
            </a:r>
            <a:endParaRPr lang="hu-HU" sz="9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hu-HU" sz="9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Vena</a:t>
            </a:r>
            <a:r>
              <a:rPr lang="hu-HU" sz="9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9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renalis</a:t>
            </a:r>
            <a:endParaRPr lang="hu-HU" sz="9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hu-HU" sz="9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Vena</a:t>
            </a:r>
            <a:r>
              <a:rPr lang="hu-HU" sz="9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9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cava</a:t>
            </a:r>
            <a:r>
              <a:rPr lang="hu-HU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9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inferior</a:t>
            </a:r>
            <a:endParaRPr lang="hu-HU" sz="9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hu-HU" sz="9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Vena</a:t>
            </a:r>
            <a:r>
              <a:rPr lang="hu-HU" sz="9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9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testicularis</a:t>
            </a:r>
            <a:endParaRPr lang="hu-HU" sz="9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hu-HU" sz="9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hu-HU" sz="9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9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testicularis</a:t>
            </a:r>
            <a:endParaRPr lang="hu-H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6" descr="http://anatomiya-atlas.ru/wp-content/uploads/6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761" y="71470"/>
            <a:ext cx="3024397" cy="336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fce-study.netdna-ssl.com/images/upload-flashcards/890332/561831_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4966" r="4312" b="4829"/>
          <a:stretch/>
        </p:blipFill>
        <p:spPr bwMode="auto">
          <a:xfrm>
            <a:off x="5719663" y="662484"/>
            <a:ext cx="2388636" cy="246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719663" y="3108238"/>
            <a:ext cx="1337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b="1" dirty="0" err="1" smtClean="0"/>
              <a:t>Plexus</a:t>
            </a:r>
            <a:r>
              <a:rPr lang="hu-HU" sz="1000" b="1" dirty="0" smtClean="0"/>
              <a:t> </a:t>
            </a:r>
            <a:r>
              <a:rPr lang="hu-HU" sz="1000" b="1" dirty="0" err="1" smtClean="0"/>
              <a:t>pampiniformis</a:t>
            </a:r>
            <a:endParaRPr lang="hu-HU" sz="1000" b="1" dirty="0"/>
          </a:p>
        </p:txBody>
      </p:sp>
    </p:spTree>
    <p:extLst>
      <p:ext uri="{BB962C8B-B14F-4D97-AF65-F5344CB8AC3E}">
        <p14:creationId xmlns:p14="http://schemas.microsoft.com/office/powerpoint/2010/main" val="3395804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7638" y="223935"/>
            <a:ext cx="10515600" cy="49636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NEBENHODEN (EPIDIDYMIS)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3595" y="791602"/>
            <a:ext cx="10983686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aarig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Hodensack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dem auf engstem Raum stark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gewundenen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bis 6 m langen Nebenhodengang (</a:t>
            </a:r>
            <a:r>
              <a:rPr lang="de-DE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Ductus </a:t>
            </a:r>
            <a:r>
              <a:rPr lang="de-DE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epididymidis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besteht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steht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mit dem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Hoden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über die 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Ductuli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efferentes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testis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 in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Verbindung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dient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der Reifung und Lagerung der vom Hoden produzierten Samenzellen 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uctus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epididymidis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geht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Samenleiter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Ductus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deferens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über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http://e-learning.studmed.unibe.ch/MorphoMed/histo/images_mt/1495_m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8816" r="17008" b="6939"/>
          <a:stretch/>
        </p:blipFill>
        <p:spPr bwMode="auto">
          <a:xfrm>
            <a:off x="4772964" y="3567062"/>
            <a:ext cx="3482393" cy="307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Csoportba foglalás 5"/>
          <p:cNvGrpSpPr/>
          <p:nvPr/>
        </p:nvGrpSpPr>
        <p:grpSpPr>
          <a:xfrm>
            <a:off x="623595" y="3693185"/>
            <a:ext cx="3763410" cy="2822558"/>
            <a:chOff x="1794555" y="3517642"/>
            <a:chExt cx="3763410" cy="2822558"/>
          </a:xfrm>
        </p:grpSpPr>
        <p:pic>
          <p:nvPicPr>
            <p:cNvPr id="16392" name="Picture 8" descr="http://academic.amc.edu/martino/grossanatomy/site/medical/Lab%20Manual/Reproductive/Dissections/Images/Scrotum/epididymis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4555" y="3517642"/>
              <a:ext cx="3763410" cy="2822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Szövegdoboz 3"/>
            <p:cNvSpPr txBox="1"/>
            <p:nvPr/>
          </p:nvSpPr>
          <p:spPr>
            <a:xfrm>
              <a:off x="3367618" y="5161386"/>
              <a:ext cx="6172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hu-H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estis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1794556" y="5459887"/>
              <a:ext cx="10070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hu-HU" sz="1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pididymis</a:t>
              </a:r>
              <a:endParaRPr lang="hu-H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Egyenes összekötő nyíllal 6"/>
            <p:cNvCxnSpPr/>
            <p:nvPr/>
          </p:nvCxnSpPr>
          <p:spPr>
            <a:xfrm flipV="1">
              <a:off x="2618396" y="4928921"/>
              <a:ext cx="609996" cy="494074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「epididymis cadaver」の画像検索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198" y="145057"/>
            <a:ext cx="1676494" cy="319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8584690" y="2091787"/>
            <a:ext cx="1795684" cy="98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25: </a:t>
            </a:r>
            <a:r>
              <a:rPr lang="hu-HU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Testis</a:t>
            </a:r>
            <a:endParaRPr lang="hu-H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28: </a:t>
            </a:r>
            <a:r>
              <a:rPr lang="hu-HU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Epididymis</a:t>
            </a:r>
            <a:endParaRPr lang="hu-H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26: </a:t>
            </a:r>
            <a:r>
              <a:rPr lang="hu-HU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Ductus</a:t>
            </a:r>
            <a:r>
              <a:rPr lang="hu-H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deferens</a:t>
            </a:r>
            <a:endParaRPr lang="hu-H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29: </a:t>
            </a:r>
            <a:r>
              <a:rPr lang="hu-HU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Funiculus</a:t>
            </a:r>
            <a:r>
              <a:rPr lang="hu-H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spermaticus</a:t>
            </a:r>
            <a:endParaRPr lang="hu-H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8698149" y="3337103"/>
            <a:ext cx="1524811" cy="3304762"/>
            <a:chOff x="8698149" y="3337103"/>
            <a:chExt cx="1524811" cy="3304762"/>
          </a:xfrm>
        </p:grpSpPr>
        <p:pic>
          <p:nvPicPr>
            <p:cNvPr id="2052" name="Picture 4" descr="image epididymis4 for term side of card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54" r="27245" b="4838"/>
            <a:stretch/>
          </p:blipFill>
          <p:spPr bwMode="auto">
            <a:xfrm>
              <a:off x="8742103" y="3337103"/>
              <a:ext cx="1480857" cy="3304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Egyenes összekötő nyíllal 9"/>
            <p:cNvCxnSpPr/>
            <p:nvPr/>
          </p:nvCxnSpPr>
          <p:spPr>
            <a:xfrm>
              <a:off x="9002332" y="4895897"/>
              <a:ext cx="257578" cy="505229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zövegdoboz 12"/>
            <p:cNvSpPr txBox="1"/>
            <p:nvPr/>
          </p:nvSpPr>
          <p:spPr>
            <a:xfrm>
              <a:off x="8698149" y="4614027"/>
              <a:ext cx="8659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hu-H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pididymis</a:t>
              </a:r>
              <a:endParaRPr lang="hu-H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346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8267" y="279919"/>
            <a:ext cx="10515600" cy="49636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NEBENHODEN (EPIDIDYMIS)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182" y="1050723"/>
            <a:ext cx="11223949" cy="481777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TEILE: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Corpus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epididymidis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dem oberen Pol des Hodens 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liegt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enthält 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1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Ductuli</a:t>
            </a:r>
            <a:r>
              <a:rPr lang="de-DE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 efferentes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nthält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Anfangsstrecke des </a:t>
            </a:r>
            <a:r>
              <a:rPr lang="de-DE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Ductus </a:t>
            </a:r>
            <a:r>
              <a:rPr lang="de-DE" sz="11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epididymidis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Corpus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epididymidis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Hauptteil</a:t>
            </a:r>
            <a:r>
              <a:rPr lang="hu-HU" sz="1100" b="1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Nebenhodengang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Cauda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epididymidis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Hauptteil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Nebenhodengang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Anfang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Ductus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deferens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befinden sich reife Spermien, die hier gelagert 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latte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Muskulzellen</a:t>
            </a:r>
            <a:r>
              <a:rPr lang="hu-H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drücken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die Spermiensuspension in den 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Samenleiter</a:t>
            </a: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e-learning.studmed.unibe.ch/MorphoMed/histo/images_mt/1495_m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8816" r="17008" b="6939"/>
          <a:stretch/>
        </p:blipFill>
        <p:spPr bwMode="auto">
          <a:xfrm>
            <a:off x="8341568" y="48650"/>
            <a:ext cx="3676261" cy="324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://anatomiya-atlas.ru/wp-content/uploads/23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2" b="9593"/>
          <a:stretch/>
        </p:blipFill>
        <p:spPr bwMode="auto">
          <a:xfrm>
            <a:off x="6318185" y="3624586"/>
            <a:ext cx="5619750" cy="307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48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17585" y="115167"/>
            <a:ext cx="10515600" cy="589676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HODENSACK (SCROTUM)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0622" y="76227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ein mehrschichtiger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Hautbeutel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 der Pubertät mit Schamhaar bewachsen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SEPTUM SCROTI (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Zwischenwand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dessenTrennung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zwei Hälften 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RAPHE SCROTI - v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außen ist diese Zweiteilung durch eine Art „Naht“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zu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erkennen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enthält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Hoden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Nebenhoden</a:t>
            </a:r>
            <a:endParaRPr lang="hu-H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Anfang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Samenleiters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Ende des Samenstrangs 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4" name="Picture 8" descr="https://upload.wikimedia.org/wikipedia/commons/thumb/6/6d/Raphe_on_Male_Geniitalia_with_Labels.jpg/880px-Raphe_on_Male_Geniitalia_with_Lab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89" y="3707330"/>
            <a:ext cx="4872134" cy="243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http://fce-study.netdna-ssl.com/images/upload-flashcards/890332/561845_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" t="-1" r="3634" b="2435"/>
          <a:stretch/>
        </p:blipFill>
        <p:spPr bwMode="auto">
          <a:xfrm>
            <a:off x="6901819" y="814940"/>
            <a:ext cx="2487609" cy="274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http://fce-study.netdna-ssl.com/images/upload-flashcards/890332/561846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398" y="3707330"/>
            <a:ext cx="2695374" cy="281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scrotum for term side of car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" t="2131" r="4600" b="3453"/>
          <a:stretch/>
        </p:blipFill>
        <p:spPr bwMode="auto">
          <a:xfrm>
            <a:off x="9442824" y="814940"/>
            <a:ext cx="2564124" cy="274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191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681</Words>
  <Application>Microsoft Office PowerPoint</Application>
  <PresentationFormat>Szélesvásznú</PresentationFormat>
  <Paragraphs>350</Paragraphs>
  <Slides>30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6" baseType="lpstr">
      <vt:lpstr>Arial</vt:lpstr>
      <vt:lpstr>Book Antiqua</vt:lpstr>
      <vt:lpstr>Calibri</vt:lpstr>
      <vt:lpstr>Calibri Light</vt:lpstr>
      <vt:lpstr>Wingdings</vt:lpstr>
      <vt:lpstr>Office-téma</vt:lpstr>
      <vt:lpstr>MÄNNLICHE INNERE UND ÄUßERE GESCHLECHTSORGANE</vt:lpstr>
      <vt:lpstr>ORGANA GENITALIA MASCULINA</vt:lpstr>
      <vt:lpstr>INNERE GESCHLECHTSORGANE HODEN (TESTIS)</vt:lpstr>
      <vt:lpstr>HODEN (TESTIS)</vt:lpstr>
      <vt:lpstr>HODEN (TESTIS)</vt:lpstr>
      <vt:lpstr>HODEN (TESTIS)</vt:lpstr>
      <vt:lpstr>NEBENHODEN (EPIDIDYMIS)</vt:lpstr>
      <vt:lpstr>NEBENHODEN (EPIDIDYMIS)</vt:lpstr>
      <vt:lpstr>HODENSACK (SCROTUM)</vt:lpstr>
      <vt:lpstr>HODENSACK (SCROTUM)</vt:lpstr>
      <vt:lpstr>HODENSACK (SCROTUM)</vt:lpstr>
      <vt:lpstr>HODENSACK (SCROTUM)</vt:lpstr>
      <vt:lpstr>HODENSACK (SCROTUM)</vt:lpstr>
      <vt:lpstr>FUNICULUS SPERMATICUS (SAMENSTRANG)</vt:lpstr>
      <vt:lpstr>FUNICULUS SPERMATICUS (SAMENSTRANG)</vt:lpstr>
      <vt:lpstr>FUNICULUS SPERMATICUS (SAMENSTRANG)</vt:lpstr>
      <vt:lpstr>DUCTUS DEFERENS (SAMENLEITER)</vt:lpstr>
      <vt:lpstr>VESICULA SEMINALIS (GLANDULA VESICULOSA, BLÄSCHENDRÜSE)</vt:lpstr>
      <vt:lpstr>VESICULA SEMINALIS (GLANDULA VESICULOSA, BLÄSCHENDRÜSE)</vt:lpstr>
      <vt:lpstr>VESICULA SEMINALIS (GLANDULA VESICULOSA, BLÄSCHENDRÜSE)</vt:lpstr>
      <vt:lpstr>PROSTATA (VORSTEHERDRÜSE)</vt:lpstr>
      <vt:lpstr>PENIS</vt:lpstr>
      <vt:lpstr>PENIS</vt:lpstr>
      <vt:lpstr>PENIS</vt:lpstr>
      <vt:lpstr>PENIS</vt:lpstr>
      <vt:lpstr>PENIS</vt:lpstr>
      <vt:lpstr>PENIS</vt:lpstr>
      <vt:lpstr>PENIS</vt:lpstr>
      <vt:lpstr>GLANDULA BULBOURETHRALIS (COWPER – DRÜSE)</vt:lpstr>
      <vt:lpstr>BIBLIOGRAPHIE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MÄNNLICHE INNERE UND ÄUßERE GESCHLECHTSORGANE</dc:title>
  <dc:creator>handrea</dc:creator>
  <cp:lastModifiedBy>Dr. Heinzlmann Andrea</cp:lastModifiedBy>
  <cp:revision>385</cp:revision>
  <dcterms:created xsi:type="dcterms:W3CDTF">2016-04-22T11:45:11Z</dcterms:created>
  <dcterms:modified xsi:type="dcterms:W3CDTF">2018-04-23T11:37:02Z</dcterms:modified>
</cp:coreProperties>
</file>