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66" r:id="rId5"/>
    <p:sldId id="259" r:id="rId6"/>
    <p:sldId id="268" r:id="rId7"/>
    <p:sldId id="258" r:id="rId8"/>
    <p:sldId id="260" r:id="rId9"/>
    <p:sldId id="277" r:id="rId10"/>
    <p:sldId id="261" r:id="rId11"/>
    <p:sldId id="278" r:id="rId12"/>
    <p:sldId id="267" r:id="rId13"/>
    <p:sldId id="270" r:id="rId14"/>
    <p:sldId id="271" r:id="rId15"/>
    <p:sldId id="269" r:id="rId16"/>
    <p:sldId id="263" r:id="rId17"/>
    <p:sldId id="265" r:id="rId18"/>
    <p:sldId id="272" r:id="rId19"/>
    <p:sldId id="264" r:id="rId20"/>
    <p:sldId id="273" r:id="rId21"/>
    <p:sldId id="275" r:id="rId22"/>
    <p:sldId id="274" r:id="rId23"/>
  </p:sldIdLst>
  <p:sldSz cx="9144000" cy="6858000" type="screen4x3"/>
  <p:notesSz cx="6858000" cy="99472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t>2017.05.07.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31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t>2017.05.07.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473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t>2017.05.07.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38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t>2017.05.07.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55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t>2017.05.07.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36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t>2017.05.07.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87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t>2017.05.07.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844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t>2017.05.07.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138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t>2017.05.07.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63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t>2017.05.07.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9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t>2017.05.07.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09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BD867-47C3-46E1-ADC8-957B3AF0FF40}" type="datetimeFigureOut">
              <a:rPr lang="hu-HU" smtClean="0"/>
              <a:t>2017.05.07.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D7D0B-490C-4456-A373-D29C5E6AE4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41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05441" y="2444096"/>
            <a:ext cx="7772400" cy="166407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 ANATOMIE</a:t>
            </a:r>
            <a:b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PRÜFUNGSMATERIAL</a:t>
            </a:r>
            <a:b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5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rachen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46" y="1180102"/>
            <a:ext cx="6961675" cy="407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2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éptalálat a következőre: „lunge anatomi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31" y="2532353"/>
            <a:ext cx="3870859" cy="415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関連画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3" y="239966"/>
            <a:ext cx="4783478" cy="360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5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7" name="Csoportba foglalás 10256"/>
          <p:cNvGrpSpPr/>
          <p:nvPr/>
        </p:nvGrpSpPr>
        <p:grpSpPr>
          <a:xfrm>
            <a:off x="1583249" y="401521"/>
            <a:ext cx="5727779" cy="6022096"/>
            <a:chOff x="1555953" y="592590"/>
            <a:chExt cx="5727779" cy="6022096"/>
          </a:xfrm>
        </p:grpSpPr>
        <p:pic>
          <p:nvPicPr>
            <p:cNvPr id="10242" name="Picture 2" descr="「trachea 」の画像検索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547" y="731090"/>
              <a:ext cx="2765047" cy="5468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4804012" y="592590"/>
              <a:ext cx="116089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hyoideum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Egyenes összekötő 5"/>
            <p:cNvCxnSpPr>
              <a:stCxn id="4" idx="1"/>
            </p:cNvCxnSpPr>
            <p:nvPr/>
          </p:nvCxnSpPr>
          <p:spPr>
            <a:xfrm flipH="1">
              <a:off x="4486013" y="731090"/>
              <a:ext cx="317999" cy="276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nyíllal 9"/>
            <p:cNvCxnSpPr/>
            <p:nvPr/>
          </p:nvCxnSpPr>
          <p:spPr>
            <a:xfrm>
              <a:off x="3462431" y="1008089"/>
              <a:ext cx="795670" cy="2748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zövegdoboz 11"/>
            <p:cNvSpPr txBox="1"/>
            <p:nvPr/>
          </p:nvSpPr>
          <p:spPr>
            <a:xfrm>
              <a:off x="2438849" y="731089"/>
              <a:ext cx="1151276" cy="6121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Membrana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thyrohyoidea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4969667" y="1282890"/>
              <a:ext cx="857927" cy="82272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Incisura</a:t>
              </a:r>
              <a:endParaRPr lang="hu-HU" sz="11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1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hyroidea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superior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Egyenes összekötő nyíllal 14"/>
            <p:cNvCxnSpPr/>
            <p:nvPr/>
          </p:nvCxnSpPr>
          <p:spPr>
            <a:xfrm flipH="1" flipV="1">
              <a:off x="4458717" y="1735197"/>
              <a:ext cx="483654" cy="1345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15"/>
            <p:cNvSpPr txBox="1"/>
            <p:nvPr/>
          </p:nvSpPr>
          <p:spPr>
            <a:xfrm>
              <a:off x="2787190" y="1680606"/>
              <a:ext cx="877163" cy="6121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Cartilago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thyroidea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Egyenes összekötő nyíllal 17"/>
            <p:cNvCxnSpPr/>
            <p:nvPr/>
          </p:nvCxnSpPr>
          <p:spPr>
            <a:xfrm flipV="1">
              <a:off x="3584249" y="1802470"/>
              <a:ext cx="523727" cy="672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zövegdoboz 19"/>
            <p:cNvSpPr txBox="1"/>
            <p:nvPr/>
          </p:nvSpPr>
          <p:spPr>
            <a:xfrm>
              <a:off x="4969667" y="2216112"/>
              <a:ext cx="139012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Ligamentum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cricothyroideum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Egyenes összekötő nyíllal 21"/>
            <p:cNvCxnSpPr/>
            <p:nvPr/>
          </p:nvCxnSpPr>
          <p:spPr>
            <a:xfrm flipH="1" flipV="1">
              <a:off x="4486013" y="2122097"/>
              <a:ext cx="510950" cy="3413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nyíllal 28"/>
            <p:cNvCxnSpPr/>
            <p:nvPr/>
          </p:nvCxnSpPr>
          <p:spPr>
            <a:xfrm flipH="1" flipV="1">
              <a:off x="4437470" y="2389165"/>
              <a:ext cx="526211" cy="7883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zövegdoboz 30"/>
            <p:cNvSpPr txBox="1"/>
            <p:nvPr/>
          </p:nvSpPr>
          <p:spPr>
            <a:xfrm>
              <a:off x="4922737" y="2898766"/>
              <a:ext cx="859531" cy="6121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Cartilago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cricoidea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245" name="Egyenes összekötő nyíllal 10244"/>
            <p:cNvCxnSpPr/>
            <p:nvPr/>
          </p:nvCxnSpPr>
          <p:spPr>
            <a:xfrm flipH="1" flipV="1">
              <a:off x="4445070" y="3657600"/>
              <a:ext cx="497301" cy="1774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6" name="Szövegdoboz 10245"/>
            <p:cNvSpPr txBox="1"/>
            <p:nvPr/>
          </p:nvSpPr>
          <p:spPr>
            <a:xfrm>
              <a:off x="5019928" y="3696521"/>
              <a:ext cx="7645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Trachea</a:t>
              </a:r>
            </a:p>
          </p:txBody>
        </p:sp>
        <p:cxnSp>
          <p:nvCxnSpPr>
            <p:cNvPr id="10248" name="Egyenes összekötő nyíllal 10247"/>
            <p:cNvCxnSpPr/>
            <p:nvPr/>
          </p:nvCxnSpPr>
          <p:spPr>
            <a:xfrm>
              <a:off x="3860266" y="4995081"/>
              <a:ext cx="584804" cy="5868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9" name="Szövegdoboz 10248"/>
            <p:cNvSpPr txBox="1"/>
            <p:nvPr/>
          </p:nvSpPr>
          <p:spPr>
            <a:xfrm>
              <a:off x="3253068" y="4826253"/>
              <a:ext cx="66236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Carina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251" name="Egyenes összekötő nyíllal 10250"/>
            <p:cNvCxnSpPr/>
            <p:nvPr/>
          </p:nvCxnSpPr>
          <p:spPr>
            <a:xfrm flipV="1">
              <a:off x="3180717" y="5564812"/>
              <a:ext cx="785203" cy="7605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3" name="Szövegdoboz 10252"/>
            <p:cNvSpPr txBox="1"/>
            <p:nvPr/>
          </p:nvSpPr>
          <p:spPr>
            <a:xfrm>
              <a:off x="1555953" y="6337687"/>
              <a:ext cx="21194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Bronchus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principalis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dext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255" name="Egyenes összekötő nyíllal 10254"/>
            <p:cNvCxnSpPr/>
            <p:nvPr/>
          </p:nvCxnSpPr>
          <p:spPr>
            <a:xfrm flipH="1">
              <a:off x="4942371" y="4995081"/>
              <a:ext cx="842062" cy="5697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6" name="Szövegdoboz 10255"/>
            <p:cNvSpPr txBox="1"/>
            <p:nvPr/>
          </p:nvSpPr>
          <p:spPr>
            <a:xfrm>
              <a:off x="5242789" y="4684236"/>
              <a:ext cx="20409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Bronchus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principalis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sin</a:t>
              </a:r>
              <a:r>
                <a:rPr lang="hu-HU" dirty="0" smtClean="0"/>
                <a:t>.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574872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関連画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78" y="2321831"/>
            <a:ext cx="4463235" cy="28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Csoportba foglalás 13"/>
          <p:cNvGrpSpPr/>
          <p:nvPr/>
        </p:nvGrpSpPr>
        <p:grpSpPr>
          <a:xfrm>
            <a:off x="309671" y="1078465"/>
            <a:ext cx="3712173" cy="5067892"/>
            <a:chOff x="309671" y="1078465"/>
            <a:chExt cx="3712173" cy="5067892"/>
          </a:xfrm>
        </p:grpSpPr>
        <p:pic>
          <p:nvPicPr>
            <p:cNvPr id="9218" name="Picture 2" descr="Képtalálat a következőre: „emésztő rendszer anatómiája”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10" y="1078465"/>
              <a:ext cx="3585534" cy="5067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Szövegdoboz 1"/>
            <p:cNvSpPr txBox="1"/>
            <p:nvPr/>
          </p:nvSpPr>
          <p:spPr>
            <a:xfrm>
              <a:off x="436310" y="1719618"/>
              <a:ext cx="10214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Cavum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769734" y="2333475"/>
              <a:ext cx="6880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arynx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2797791" y="2797791"/>
              <a:ext cx="111761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Oesophagus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3161496" y="3612411"/>
              <a:ext cx="670376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Gaster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3155901" y="4166409"/>
              <a:ext cx="86594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Pancreas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3133582" y="5861170"/>
              <a:ext cx="79060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Rectum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718437" y="5186149"/>
              <a:ext cx="69602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Cecum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309671" y="4406854"/>
              <a:ext cx="110479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Colon </a:t>
              </a:r>
            </a:p>
            <a:p>
              <a:pPr algn="ctr"/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transversum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468370" y="4018293"/>
              <a:ext cx="1847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hu-HU" dirty="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560735" y="4126015"/>
              <a:ext cx="92365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Duodenum</a:t>
              </a:r>
              <a:endParaRPr lang="hu-HU" sz="11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347341" y="3283066"/>
              <a:ext cx="102944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Vesica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fellea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902926" y="2791184"/>
              <a:ext cx="61908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Hepar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423771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Csoportba foglalás 25"/>
          <p:cNvGrpSpPr/>
          <p:nvPr/>
        </p:nvGrpSpPr>
        <p:grpSpPr>
          <a:xfrm>
            <a:off x="2011672" y="1094096"/>
            <a:ext cx="5506643" cy="4774441"/>
            <a:chOff x="2011672" y="1094096"/>
            <a:chExt cx="5506643" cy="4774441"/>
          </a:xfrm>
        </p:grpSpPr>
        <p:pic>
          <p:nvPicPr>
            <p:cNvPr id="4" name="Picture 4" descr="「intestinum tenue」の画像検索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72" y="1094096"/>
              <a:ext cx="5506643" cy="4774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Egyenes összekötő 5"/>
            <p:cNvCxnSpPr/>
            <p:nvPr/>
          </p:nvCxnSpPr>
          <p:spPr>
            <a:xfrm>
              <a:off x="5308979" y="1869743"/>
              <a:ext cx="1119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6455392" y="1910687"/>
              <a:ext cx="0" cy="1992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5199797" y="3862316"/>
              <a:ext cx="12282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3766782" y="4121624"/>
              <a:ext cx="27296" cy="1160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3794078" y="5281684"/>
              <a:ext cx="20744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5868537" y="3903260"/>
              <a:ext cx="0" cy="1378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>
              <a:off x="6455392" y="2838733"/>
              <a:ext cx="4094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>
              <a:off x="2811439" y="1596788"/>
              <a:ext cx="16240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>
              <a:off x="5199797" y="5281684"/>
              <a:ext cx="0" cy="368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5693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éptalálat a következőre: „leber schematischer bilde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" y="450760"/>
            <a:ext cx="4634174" cy="291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70" y="3554569"/>
            <a:ext cx="4917132" cy="30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486815" y="1529900"/>
            <a:ext cx="8116272" cy="3183767"/>
            <a:chOff x="400996" y="477926"/>
            <a:chExt cx="8016612" cy="2798868"/>
          </a:xfrm>
        </p:grpSpPr>
        <p:pic>
          <p:nvPicPr>
            <p:cNvPr id="7" name="Picture 4" descr="Képtalálat a következőre: „emésztő rendszer anatómiája”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16"/>
            <a:stretch/>
          </p:blipFill>
          <p:spPr bwMode="auto">
            <a:xfrm>
              <a:off x="400996" y="477926"/>
              <a:ext cx="4217085" cy="2765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Képtalálat a következőre: „emésztő rendszer anatómiája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909" y="631518"/>
              <a:ext cx="3551699" cy="26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7339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éptalálat a következőre: „weibliche geschlechtsorgane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b="7220"/>
          <a:stretch/>
        </p:blipFill>
        <p:spPr bwMode="auto">
          <a:xfrm>
            <a:off x="395992" y="489396"/>
            <a:ext cx="4060098" cy="33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Csoportba foglalás 4"/>
          <p:cNvGrpSpPr/>
          <p:nvPr/>
        </p:nvGrpSpPr>
        <p:grpSpPr>
          <a:xfrm>
            <a:off x="3464417" y="3438659"/>
            <a:ext cx="5198734" cy="2862601"/>
            <a:chOff x="4120883" y="402570"/>
            <a:chExt cx="4923444" cy="2485020"/>
          </a:xfrm>
        </p:grpSpPr>
        <p:pic>
          <p:nvPicPr>
            <p:cNvPr id="6" name="Picture 2" descr="http://www.monasystem.hu/oktatas/dote/anatomia/html/legzes_elemei/image024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883" y="402570"/>
              <a:ext cx="2035349" cy="2485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6156232" y="1207963"/>
              <a:ext cx="2888095" cy="1679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1.      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Cavum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uteri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,</a:t>
              </a:r>
              <a:endParaRPr kumimoji="0" lang="hu-HU" alt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2.      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Ostium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uteri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internum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anatomicum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,</a:t>
              </a:r>
              <a:endParaRPr kumimoji="0" lang="hu-HU" alt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3.      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Canalis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isthmi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,</a:t>
              </a:r>
              <a:endParaRPr kumimoji="0" lang="hu-HU" alt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4.      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Ostium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uteri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internum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histologicum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,</a:t>
              </a:r>
              <a:endParaRPr kumimoji="0" lang="hu-HU" alt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5.      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Canalis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cervicis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uteri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,</a:t>
              </a:r>
              <a:endParaRPr kumimoji="0" lang="hu-HU" alt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6.      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Ostium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uteri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externum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,</a:t>
              </a:r>
              <a:endParaRPr kumimoji="0" lang="hu-HU" alt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7.      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Ostium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uterinum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tubae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uterinae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.</a:t>
              </a:r>
              <a:endParaRPr kumimoji="0" lang="hu-HU" alt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84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Képtalálat a következőre: „weibliche geschlechtsorgane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3" y="1536756"/>
            <a:ext cx="3459241" cy="392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éptalálat a következőre: „weibliche geschlechtsorgan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56" y="2364410"/>
            <a:ext cx="4563824" cy="27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28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viamedici.thieme.de/api/images/l/b/r/i/e/f/ana_011200_steckbri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60" y="2561291"/>
            <a:ext cx="3582454" cy="41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Képtalálat a következőre: „männliche geschlechtsorgan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8" y="254681"/>
            <a:ext cx="4790893" cy="330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éptalálat a következőre: „formen  des knochen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07" y="310085"/>
            <a:ext cx="3234688" cy="624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87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Csoportba foglalás 25"/>
          <p:cNvGrpSpPr/>
          <p:nvPr/>
        </p:nvGrpSpPr>
        <p:grpSpPr>
          <a:xfrm>
            <a:off x="819478" y="935645"/>
            <a:ext cx="6889601" cy="5008090"/>
            <a:chOff x="819478" y="935645"/>
            <a:chExt cx="6889601" cy="5008090"/>
          </a:xfrm>
        </p:grpSpPr>
        <p:grpSp>
          <p:nvGrpSpPr>
            <p:cNvPr id="16" name="Csoportba foglalás 15"/>
            <p:cNvGrpSpPr/>
            <p:nvPr/>
          </p:nvGrpSpPr>
          <p:grpSpPr>
            <a:xfrm>
              <a:off x="819478" y="1416676"/>
              <a:ext cx="6889601" cy="4527059"/>
              <a:chOff x="549022" y="1326524"/>
              <a:chExt cx="6889601" cy="4527059"/>
            </a:xfrm>
          </p:grpSpPr>
          <p:grpSp>
            <p:nvGrpSpPr>
              <p:cNvPr id="12" name="Csoportba foglalás 11"/>
              <p:cNvGrpSpPr/>
              <p:nvPr/>
            </p:nvGrpSpPr>
            <p:grpSpPr>
              <a:xfrm>
                <a:off x="549022" y="1326524"/>
                <a:ext cx="6889601" cy="4311615"/>
                <a:chOff x="549022" y="1326524"/>
                <a:chExt cx="6889601" cy="4311615"/>
              </a:xfrm>
            </p:grpSpPr>
            <p:pic>
              <p:nvPicPr>
                <p:cNvPr id="2" name="Picture 2" descr="「funktion des gehirns」の画像検索結果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23" t="3860" r="2049" b="17190"/>
                <a:stretch/>
              </p:blipFill>
              <p:spPr bwMode="auto">
                <a:xfrm>
                  <a:off x="1480472" y="1326524"/>
                  <a:ext cx="5958151" cy="42371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Szövegdoboz 8"/>
                <p:cNvSpPr txBox="1"/>
                <p:nvPr/>
              </p:nvSpPr>
              <p:spPr>
                <a:xfrm>
                  <a:off x="4769035" y="5361140"/>
                  <a:ext cx="137569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Medulla</a:t>
                  </a:r>
                  <a:r>
                    <a:rPr lang="hu-HU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spinalis</a:t>
                  </a:r>
                  <a:endParaRPr lang="hu-HU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Szövegdoboz 10"/>
                <p:cNvSpPr txBox="1"/>
                <p:nvPr/>
              </p:nvSpPr>
              <p:spPr>
                <a:xfrm>
                  <a:off x="549022" y="3445098"/>
                  <a:ext cx="841897" cy="6121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hu-HU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chiasma</a:t>
                  </a:r>
                  <a:r>
                    <a:rPr lang="hu-HU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hu-HU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opticum</a:t>
                  </a:r>
                  <a:endParaRPr lang="hu-HU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Szövegdoboz 12"/>
              <p:cNvSpPr txBox="1"/>
              <p:nvPr/>
            </p:nvSpPr>
            <p:spPr>
              <a:xfrm>
                <a:off x="1390919" y="4983854"/>
                <a:ext cx="25164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hu-HU" dirty="0"/>
              </a:p>
            </p:txBody>
          </p:sp>
          <p:sp>
            <p:nvSpPr>
              <p:cNvPr id="15" name="Szövegdoboz 14"/>
              <p:cNvSpPr txBox="1"/>
              <p:nvPr/>
            </p:nvSpPr>
            <p:spPr>
              <a:xfrm>
                <a:off x="2237363" y="5484251"/>
                <a:ext cx="115909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hu-HU" dirty="0"/>
              </a:p>
            </p:txBody>
          </p:sp>
        </p:grpSp>
        <p:cxnSp>
          <p:nvCxnSpPr>
            <p:cNvPr id="18" name="Egyenes összekötő nyíllal 17"/>
            <p:cNvCxnSpPr/>
            <p:nvPr/>
          </p:nvCxnSpPr>
          <p:spPr>
            <a:xfrm>
              <a:off x="3087368" y="1212644"/>
              <a:ext cx="747333" cy="13780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övegdoboz 18"/>
            <p:cNvSpPr txBox="1"/>
            <p:nvPr/>
          </p:nvSpPr>
          <p:spPr>
            <a:xfrm>
              <a:off x="2171876" y="935645"/>
              <a:ext cx="1407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orpus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callosum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Egyenes összekötő 3"/>
          <p:cNvCxnSpPr/>
          <p:nvPr/>
        </p:nvCxnSpPr>
        <p:spPr>
          <a:xfrm flipV="1">
            <a:off x="2507819" y="3721994"/>
            <a:ext cx="969477" cy="115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 flipV="1">
            <a:off x="3232597" y="3387144"/>
            <a:ext cx="945198" cy="760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3477296" y="3535250"/>
            <a:ext cx="579549" cy="766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V="1">
            <a:off x="3834701" y="4147405"/>
            <a:ext cx="531237" cy="450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>
            <a:off x="5537915" y="4018208"/>
            <a:ext cx="618186" cy="129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H="1" flipV="1">
            <a:off x="4752305" y="5267460"/>
            <a:ext cx="412123" cy="1838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61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2151590" y="683154"/>
            <a:ext cx="6096000" cy="5859739"/>
            <a:chOff x="409287" y="436019"/>
            <a:chExt cx="6096000" cy="5859739"/>
          </a:xfrm>
        </p:grpSpPr>
        <p:pic>
          <p:nvPicPr>
            <p:cNvPr id="5" name="Picture 2" descr="http://www2.sluh.org/bioweb/bi100/labs/neurologyhumanbraininterna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87" y="436019"/>
              <a:ext cx="4541761" cy="430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églalap 5"/>
            <p:cNvSpPr/>
            <p:nvPr/>
          </p:nvSpPr>
          <p:spPr>
            <a:xfrm>
              <a:off x="409287" y="5095429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1=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frontalis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 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2=corpus </a:t>
              </a:r>
              <a:r>
                <a:rPr lang="hu-HU" sz="1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callosum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3=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ventriculus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parietalis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5=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thalamus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6=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occipitalis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, 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7=</a:t>
              </a:r>
              <a:r>
                <a:rPr lang="hu-HU" sz="1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cerebellum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8=</a:t>
              </a:r>
              <a:r>
                <a:rPr lang="hu-HU" sz="1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medulla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oblongata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9=</a:t>
              </a:r>
              <a:r>
                <a:rPr lang="hu-HU" sz="1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pons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10=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mesencephalon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temporalis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12 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hypophysis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13=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hypothalamus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723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Csoportba foglalás 22"/>
          <p:cNvGrpSpPr/>
          <p:nvPr/>
        </p:nvGrpSpPr>
        <p:grpSpPr>
          <a:xfrm>
            <a:off x="816945" y="934744"/>
            <a:ext cx="7585655" cy="5176762"/>
            <a:chOff x="489398" y="811914"/>
            <a:chExt cx="7585655" cy="5176762"/>
          </a:xfrm>
        </p:grpSpPr>
        <p:pic>
          <p:nvPicPr>
            <p:cNvPr id="2050" name="Picture 2" descr="「cerebrum」の画像検索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01" y="1088913"/>
              <a:ext cx="7192311" cy="489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6774287" y="2840077"/>
              <a:ext cx="889987" cy="6987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endParaRPr lang="hu-HU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frontalis</a:t>
              </a:r>
              <a:endParaRPr lang="hu-H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6129732" y="4031088"/>
              <a:ext cx="19453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Sulcus</a:t>
              </a:r>
              <a:r>
                <a:rPr lang="hu-H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lateralis</a:t>
              </a:r>
              <a:endParaRPr lang="hu-H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5782614" y="4467655"/>
              <a:ext cx="16754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r>
                <a:rPr lang="hu-H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temporalis</a:t>
              </a:r>
              <a:endParaRPr lang="hu-H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5821251" y="4978236"/>
              <a:ext cx="841897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Agytörzs</a:t>
              </a:r>
            </a:p>
            <a:p>
              <a:endParaRPr lang="hu-HU" dirty="0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4980058" y="4734957"/>
              <a:ext cx="114326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esencephalon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4445553" y="5651652"/>
              <a:ext cx="13756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Medulla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spinalis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489398" y="4072234"/>
              <a:ext cx="14895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Fissua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transversa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613260" y="2833923"/>
              <a:ext cx="93807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occipitalis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1440931" y="1194480"/>
              <a:ext cx="107595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parietalis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4445553" y="1124294"/>
              <a:ext cx="19311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Sulcus</a:t>
              </a:r>
              <a:r>
                <a:rPr lang="hu-H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centralis</a:t>
              </a:r>
              <a:endParaRPr lang="hu-H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Egyenes összekötő nyíllal 15"/>
            <p:cNvCxnSpPr/>
            <p:nvPr/>
          </p:nvCxnSpPr>
          <p:spPr>
            <a:xfrm flipH="1">
              <a:off x="3783757" y="1124294"/>
              <a:ext cx="206062" cy="5370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/>
            <p:cNvSpPr txBox="1"/>
            <p:nvPr/>
          </p:nvSpPr>
          <p:spPr>
            <a:xfrm>
              <a:off x="3783757" y="811914"/>
              <a:ext cx="1627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Gyrus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praecentralis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Egyenes összekötő nyíllal 19"/>
            <p:cNvCxnSpPr/>
            <p:nvPr/>
          </p:nvCxnSpPr>
          <p:spPr>
            <a:xfrm>
              <a:off x="2897744" y="1175150"/>
              <a:ext cx="502276" cy="5626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övegdoboz 21"/>
            <p:cNvSpPr txBox="1"/>
            <p:nvPr/>
          </p:nvSpPr>
          <p:spPr>
            <a:xfrm>
              <a:off x="1978907" y="866739"/>
              <a:ext cx="16289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Gyrus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postcentralis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91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éptalálat a következőre: „obere extremität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72" y="367558"/>
            <a:ext cx="4687932" cy="603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25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2527357" y="647812"/>
            <a:ext cx="4415305" cy="5572126"/>
            <a:chOff x="4201610" y="699327"/>
            <a:chExt cx="4415305" cy="5572126"/>
          </a:xfrm>
        </p:grpSpPr>
        <p:pic>
          <p:nvPicPr>
            <p:cNvPr id="3074" name="Picture 2" descr="http://www.pva.dk/anafys/Column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457" y="699327"/>
              <a:ext cx="2895600" cy="557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Szövegdoboz 1"/>
            <p:cNvSpPr txBox="1"/>
            <p:nvPr/>
          </p:nvSpPr>
          <p:spPr>
            <a:xfrm>
              <a:off x="8061057" y="699327"/>
              <a:ext cx="5558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/>
                <a:t>A</a:t>
              </a:r>
              <a:r>
                <a:rPr lang="hu-HU" sz="1400" b="1" dirty="0" smtClean="0"/>
                <a:t>tlas</a:t>
              </a:r>
              <a:endParaRPr lang="hu-HU" sz="1400" b="1" dirty="0"/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8119495" y="1159099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/>
                <a:t>A</a:t>
              </a:r>
              <a:r>
                <a:rPr lang="hu-HU" sz="1400" b="1" dirty="0" err="1" smtClean="0"/>
                <a:t>xis</a:t>
              </a:r>
              <a:endParaRPr lang="hu-HU" sz="1400" b="1" dirty="0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4313084" y="933986"/>
              <a:ext cx="919482" cy="705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1400" b="1" dirty="0" err="1" smtClean="0"/>
                <a:t>Vertebrae</a:t>
              </a:r>
              <a:endParaRPr lang="hu-HU" sz="1400" b="1" dirty="0" smtClean="0"/>
            </a:p>
            <a:p>
              <a:pPr>
                <a:lnSpc>
                  <a:spcPct val="150000"/>
                </a:lnSpc>
              </a:pPr>
              <a:r>
                <a:rPr lang="hu-HU" sz="1400" b="1" dirty="0" err="1" smtClean="0"/>
                <a:t>cervicales</a:t>
              </a:r>
              <a:endParaRPr lang="hu-HU" sz="1400" b="1" dirty="0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4239703" y="2485623"/>
              <a:ext cx="957121" cy="705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1400" b="1" dirty="0" err="1" smtClean="0"/>
                <a:t>Vertebrae</a:t>
              </a:r>
              <a:endParaRPr lang="hu-HU" sz="1400" b="1" dirty="0" smtClean="0"/>
            </a:p>
            <a:p>
              <a:pPr>
                <a:lnSpc>
                  <a:spcPct val="150000"/>
                </a:lnSpc>
              </a:pPr>
              <a:r>
                <a:rPr lang="hu-HU" sz="1400" b="1" dirty="0" err="1" smtClean="0"/>
                <a:t>thoracales</a:t>
              </a:r>
              <a:endParaRPr lang="hu-HU" sz="1400" b="1" dirty="0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4201610" y="4172755"/>
              <a:ext cx="1001941" cy="69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Vertebrae</a:t>
              </a:r>
              <a:endParaRPr lang="hu-HU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lumbales</a:t>
              </a:r>
              <a:endParaRPr lang="hu-H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4468342" y="5496399"/>
              <a:ext cx="7393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/>
                <a:t>Sacrum</a:t>
              </a:r>
              <a:endParaRPr lang="hu-HU" sz="1400" b="1" dirty="0" smtClean="0"/>
            </a:p>
            <a:p>
              <a:endParaRPr lang="hu-HU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4226662" y="5927285"/>
              <a:ext cx="1025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/>
                <a:t>Os</a:t>
              </a:r>
              <a:r>
                <a:rPr lang="hu-HU" sz="1400" b="1" dirty="0" smtClean="0"/>
                <a:t> </a:t>
              </a:r>
              <a:r>
                <a:rPr lang="hu-HU" sz="1400" b="1" dirty="0" err="1" smtClean="0"/>
                <a:t>coccygis</a:t>
              </a:r>
              <a:endParaRPr lang="hu-H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7733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éptalálat a következőre: „beckengürtel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8" y="287363"/>
            <a:ext cx="4265668" cy="304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5067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52" y="4146997"/>
            <a:ext cx="5431628" cy="227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alsó végtag csontjai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75" y="594542"/>
            <a:ext cx="4164222" cy="57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1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éptalálat a következőre: „schädelknoche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93" y="318323"/>
            <a:ext cx="3453985" cy="312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Képtalálat a következőre: „schädel bild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38" y="1398964"/>
            <a:ext cx="2541450" cy="345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 a következőre: „schädel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59" y="3956702"/>
            <a:ext cx="4351122" cy="23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0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Anatomisches Bild: Anatomie Herz, Cor, Cardia, Grafiken Illustrationen von MediDesign Frank Geis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1" y="487803"/>
            <a:ext cx="5632025" cy="322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908425" y="3708401"/>
            <a:ext cx="477361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u-HU" altLang="hu-HU" sz="1200" b="1" dirty="0" err="1"/>
              <a:t>Eröffnetes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Herz</a:t>
            </a:r>
            <a:r>
              <a:rPr lang="hu-HU" altLang="hu-HU" sz="1200" b="1" dirty="0"/>
              <a:t> von </a:t>
            </a:r>
            <a:r>
              <a:rPr lang="hu-HU" altLang="hu-HU" sz="1200" b="1" dirty="0" err="1"/>
              <a:t>vorn</a:t>
            </a:r>
            <a:r>
              <a:rPr lang="hu-HU" altLang="hu-HU" sz="1200" b="1" dirty="0"/>
              <a:t> und </a:t>
            </a:r>
            <a:r>
              <a:rPr lang="hu-HU" altLang="hu-HU" sz="1200" b="1" dirty="0" err="1"/>
              <a:t>Schnitt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entlang</a:t>
            </a:r>
            <a:r>
              <a:rPr lang="hu-HU" altLang="hu-HU" sz="1200" b="1" dirty="0"/>
              <a:t> der </a:t>
            </a:r>
            <a:r>
              <a:rPr lang="hu-HU" altLang="hu-HU" sz="1200" b="1" dirty="0" err="1"/>
              <a:t>Ventilebene</a:t>
            </a:r>
            <a:r>
              <a:rPr lang="hu-HU" altLang="hu-HU" sz="1200" b="1" dirty="0"/>
              <a:t>: 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1200" b="1" dirty="0"/>
              <a:t>1 = </a:t>
            </a:r>
            <a:r>
              <a:rPr lang="hu-HU" altLang="hu-HU" sz="1200" b="1" dirty="0" err="1"/>
              <a:t>Aortenbogen</a:t>
            </a:r>
            <a:r>
              <a:rPr lang="hu-HU" altLang="hu-HU" sz="1200" b="1" dirty="0"/>
              <a:t>, 2 = Aorta, 3 = </a:t>
            </a:r>
            <a:r>
              <a:rPr lang="hu-HU" altLang="hu-HU" sz="1200" b="1" dirty="0" err="1"/>
              <a:t>Taschenklappe</a:t>
            </a:r>
            <a:r>
              <a:rPr lang="hu-HU" altLang="hu-HU" sz="1200" b="1" dirty="0"/>
              <a:t> der Aorta, 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1200" b="1" dirty="0"/>
              <a:t>4 = </a:t>
            </a:r>
            <a:r>
              <a:rPr lang="hu-HU" altLang="hu-HU" sz="1200" b="1" dirty="0" err="1"/>
              <a:t>obere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Hohlvene</a:t>
            </a:r>
            <a:r>
              <a:rPr lang="hu-HU" altLang="hu-HU" sz="1200" b="1" dirty="0"/>
              <a:t>, 5 = </a:t>
            </a:r>
            <a:r>
              <a:rPr lang="hu-HU" altLang="hu-HU" sz="1200" b="1" dirty="0" err="1"/>
              <a:t>rechter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Vorhof</a:t>
            </a:r>
            <a:r>
              <a:rPr lang="hu-HU" altLang="hu-HU" sz="1200" b="1" dirty="0"/>
              <a:t>, 6 = </a:t>
            </a:r>
            <a:r>
              <a:rPr lang="hu-HU" altLang="hu-HU" sz="1200" b="1" dirty="0" err="1"/>
              <a:t>Sinusknoten</a:t>
            </a:r>
            <a:r>
              <a:rPr lang="hu-HU" altLang="hu-HU" sz="1200" b="1" dirty="0"/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1200" b="1" dirty="0"/>
              <a:t>7 = </a:t>
            </a:r>
            <a:r>
              <a:rPr lang="hu-HU" altLang="hu-HU" sz="1200" b="1" dirty="0" err="1"/>
              <a:t>AV-Knoten</a:t>
            </a:r>
            <a:r>
              <a:rPr lang="hu-HU" altLang="hu-HU" sz="1200" b="1" dirty="0"/>
              <a:t>, 8 = </a:t>
            </a:r>
            <a:r>
              <a:rPr lang="hu-HU" altLang="hu-HU" sz="1200" b="1" dirty="0" err="1"/>
              <a:t>His-Bündel</a:t>
            </a:r>
            <a:r>
              <a:rPr lang="hu-HU" altLang="hu-HU" sz="1200" b="1" dirty="0"/>
              <a:t>, 9 = </a:t>
            </a:r>
            <a:r>
              <a:rPr lang="hu-HU" altLang="hu-HU" sz="1200" b="1" dirty="0" err="1"/>
              <a:t>Vorhof-Kammer-Öffnung</a:t>
            </a:r>
            <a:r>
              <a:rPr lang="hu-HU" altLang="hu-HU" sz="1200" b="1" dirty="0"/>
              <a:t>,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1200" b="1" dirty="0"/>
              <a:t>10 = </a:t>
            </a:r>
            <a:r>
              <a:rPr lang="hu-HU" altLang="hu-HU" sz="1200" b="1" dirty="0" err="1"/>
              <a:t>rechte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Kammer</a:t>
            </a:r>
            <a:r>
              <a:rPr lang="hu-HU" altLang="hu-HU" sz="1200" b="1" dirty="0"/>
              <a:t>, 11 = </a:t>
            </a:r>
            <a:r>
              <a:rPr lang="hu-HU" altLang="hu-HU" sz="1200" b="1" dirty="0" err="1"/>
              <a:t>rechter</a:t>
            </a:r>
            <a:r>
              <a:rPr lang="hu-HU" altLang="hu-HU" sz="1200" b="1" dirty="0"/>
              <a:t> und </a:t>
            </a:r>
            <a:r>
              <a:rPr lang="hu-HU" altLang="hu-HU" sz="1200" b="1" dirty="0" err="1"/>
              <a:t>linker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Kammerschenkel</a:t>
            </a:r>
            <a:r>
              <a:rPr lang="hu-HU" altLang="hu-HU" sz="1200" b="1" dirty="0"/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1200" b="1" dirty="0"/>
              <a:t>12 = </a:t>
            </a:r>
            <a:r>
              <a:rPr lang="hu-HU" altLang="hu-HU" sz="1200" b="1" dirty="0" err="1"/>
              <a:t>Lungenvenen</a:t>
            </a:r>
            <a:r>
              <a:rPr lang="hu-HU" altLang="hu-HU" sz="1200" b="1" dirty="0"/>
              <a:t>, 13 = </a:t>
            </a:r>
            <a:r>
              <a:rPr lang="hu-HU" altLang="hu-HU" sz="1200" b="1" dirty="0" err="1"/>
              <a:t>linker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Vorhof</a:t>
            </a:r>
            <a:r>
              <a:rPr lang="hu-HU" altLang="hu-HU" sz="1200" b="1" dirty="0"/>
              <a:t>, 14 = </a:t>
            </a:r>
            <a:r>
              <a:rPr lang="hu-HU" altLang="hu-HU" sz="1200" b="1" dirty="0" err="1"/>
              <a:t>Einströhmbahn</a:t>
            </a:r>
            <a:r>
              <a:rPr lang="hu-HU" altLang="hu-HU" sz="1200" b="1" dirty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1200" b="1" dirty="0"/>
              <a:t>der linken </a:t>
            </a:r>
            <a:r>
              <a:rPr lang="hu-HU" altLang="hu-HU" sz="1200" b="1" dirty="0" err="1"/>
              <a:t>Kammer</a:t>
            </a:r>
            <a:r>
              <a:rPr lang="hu-HU" altLang="hu-HU" sz="1200" b="1" dirty="0"/>
              <a:t>, 15 = </a:t>
            </a:r>
            <a:r>
              <a:rPr lang="hu-HU" altLang="hu-HU" sz="1200" b="1" dirty="0" err="1"/>
              <a:t>linke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Kammer</a:t>
            </a:r>
            <a:r>
              <a:rPr lang="hu-HU" altLang="hu-HU" sz="1200" b="1" dirty="0"/>
              <a:t>, 16 = </a:t>
            </a:r>
            <a:r>
              <a:rPr lang="hu-HU" altLang="hu-HU" sz="1200" b="1" dirty="0" err="1"/>
              <a:t>Taschklappe</a:t>
            </a:r>
            <a:r>
              <a:rPr lang="hu-HU" altLang="hu-HU" sz="1200" b="1" dirty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1200" b="1" dirty="0"/>
              <a:t>der </a:t>
            </a:r>
            <a:r>
              <a:rPr lang="hu-HU" altLang="hu-HU" sz="1200" b="1" dirty="0" err="1"/>
              <a:t>Lungenarterie</a:t>
            </a:r>
            <a:r>
              <a:rPr lang="hu-HU" altLang="hu-HU" sz="1200" b="1" dirty="0"/>
              <a:t>, 17 = </a:t>
            </a:r>
            <a:r>
              <a:rPr lang="hu-HU" altLang="hu-HU" sz="1200" b="1" dirty="0" err="1"/>
              <a:t>linke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Segelklappe</a:t>
            </a:r>
            <a:r>
              <a:rPr lang="hu-HU" altLang="hu-HU" sz="1200" b="1" dirty="0"/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1200" b="1" dirty="0"/>
              <a:t>18 = </a:t>
            </a:r>
            <a:r>
              <a:rPr lang="hu-HU" altLang="hu-HU" sz="1200" b="1" dirty="0" err="1"/>
              <a:t>rechte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dreizipflige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Segelklappe</a:t>
            </a:r>
            <a:r>
              <a:rPr lang="hu-HU" altLang="hu-HU" sz="1200" b="1" dirty="0"/>
              <a:t>, 19 = </a:t>
            </a:r>
            <a:r>
              <a:rPr lang="hu-HU" altLang="hu-HU" sz="1200" b="1" dirty="0" err="1"/>
              <a:t>rechte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Kranzarterie</a:t>
            </a:r>
            <a:r>
              <a:rPr lang="hu-HU" altLang="hu-HU" sz="1200" b="1" dirty="0"/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1200" b="1" dirty="0"/>
              <a:t>20 = </a:t>
            </a:r>
            <a:r>
              <a:rPr lang="hu-HU" altLang="hu-HU" sz="1200" b="1" dirty="0" err="1"/>
              <a:t>linke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Kranzarterie</a:t>
            </a:r>
            <a:r>
              <a:rPr lang="hu-HU" altLang="hu-HU" sz="1200" b="1" dirty="0"/>
              <a:t>, 21 = Sinus </a:t>
            </a:r>
            <a:r>
              <a:rPr lang="hu-HU" altLang="hu-HU" sz="1200" b="1" dirty="0" err="1"/>
              <a:t>coronarius</a:t>
            </a:r>
            <a:r>
              <a:rPr lang="hu-HU" altLang="hu-HU" sz="1200" b="1" dirty="0"/>
              <a:t> </a:t>
            </a:r>
          </a:p>
          <a:p>
            <a:pPr eaLnBrk="1" hangingPunct="1"/>
            <a:endParaRPr lang="hu-HU" alt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422031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6" descr="Herz, Cor, Cardia von vorn und von hinten, Grafiken, Illustrationen von MediDesign Frank Geis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2" y="395442"/>
            <a:ext cx="5170451" cy="296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057492" y="2846230"/>
            <a:ext cx="3847079" cy="365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hu-HU" altLang="hu-HU" sz="1200" b="1" dirty="0" err="1"/>
              <a:t>Vorderfläche</a:t>
            </a:r>
            <a:r>
              <a:rPr lang="hu-HU" altLang="hu-HU" sz="1200" b="1" dirty="0"/>
              <a:t> und </a:t>
            </a:r>
            <a:r>
              <a:rPr lang="hu-HU" altLang="hu-HU" sz="1200" b="1" dirty="0" err="1"/>
              <a:t>Rückfläche</a:t>
            </a:r>
            <a:r>
              <a:rPr lang="hu-HU" altLang="hu-HU" sz="1200" b="1" dirty="0"/>
              <a:t> des </a:t>
            </a:r>
            <a:r>
              <a:rPr lang="hu-HU" altLang="hu-HU" sz="1200" b="1" dirty="0" err="1"/>
              <a:t>Herzens</a:t>
            </a:r>
            <a:r>
              <a:rPr lang="hu-HU" altLang="hu-HU" sz="1200" b="1" dirty="0"/>
              <a:t>: </a:t>
            </a:r>
          </a:p>
          <a:p>
            <a:pPr algn="just" eaLnBrk="1" hangingPunct="1">
              <a:lnSpc>
                <a:spcPct val="150000"/>
              </a:lnSpc>
            </a:pPr>
            <a:r>
              <a:rPr lang="hu-HU" altLang="hu-HU" sz="1200" b="1" dirty="0"/>
              <a:t>1 = Aorta, 2 = </a:t>
            </a:r>
            <a:r>
              <a:rPr lang="hu-HU" altLang="hu-HU" sz="1200" b="1" dirty="0" err="1"/>
              <a:t>Aortenbogen</a:t>
            </a:r>
            <a:r>
              <a:rPr lang="hu-HU" altLang="hu-HU" sz="1200" b="1" dirty="0"/>
              <a:t>, 3 = </a:t>
            </a:r>
            <a:r>
              <a:rPr lang="hu-HU" altLang="hu-HU" sz="1200" b="1" dirty="0" err="1"/>
              <a:t>obere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Hohlvene</a:t>
            </a:r>
            <a:r>
              <a:rPr lang="hu-HU" altLang="hu-HU" sz="1200" b="1" dirty="0"/>
              <a:t>, </a:t>
            </a:r>
          </a:p>
          <a:p>
            <a:pPr algn="just" eaLnBrk="1" hangingPunct="1">
              <a:lnSpc>
                <a:spcPct val="150000"/>
              </a:lnSpc>
            </a:pPr>
            <a:r>
              <a:rPr lang="hu-HU" altLang="hu-HU" sz="1200" b="1" dirty="0"/>
              <a:t>4 = </a:t>
            </a:r>
            <a:r>
              <a:rPr lang="hu-HU" altLang="hu-HU" sz="1200" b="1" dirty="0" err="1"/>
              <a:t>untere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Hohlvene</a:t>
            </a:r>
            <a:r>
              <a:rPr lang="hu-HU" altLang="hu-HU" sz="1200" b="1" dirty="0"/>
              <a:t>, 5 = </a:t>
            </a:r>
            <a:r>
              <a:rPr lang="hu-HU" altLang="hu-HU" sz="1200" b="1" dirty="0" err="1"/>
              <a:t>linke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Lungenschlagader</a:t>
            </a:r>
            <a:r>
              <a:rPr lang="hu-HU" altLang="hu-HU" sz="1200" b="1" dirty="0"/>
              <a:t>, </a:t>
            </a:r>
          </a:p>
          <a:p>
            <a:pPr algn="just" eaLnBrk="1" hangingPunct="1">
              <a:lnSpc>
                <a:spcPct val="150000"/>
              </a:lnSpc>
            </a:pPr>
            <a:r>
              <a:rPr lang="hu-HU" altLang="hu-HU" sz="1200" b="1" dirty="0"/>
              <a:t>6 = </a:t>
            </a:r>
            <a:r>
              <a:rPr lang="hu-HU" altLang="hu-HU" sz="1200" b="1" dirty="0" err="1"/>
              <a:t>Lungenvenen</a:t>
            </a:r>
            <a:r>
              <a:rPr lang="hu-HU" altLang="hu-HU" sz="1200" b="1" dirty="0"/>
              <a:t>, </a:t>
            </a:r>
          </a:p>
          <a:p>
            <a:pPr algn="just" eaLnBrk="1" hangingPunct="1">
              <a:lnSpc>
                <a:spcPct val="150000"/>
              </a:lnSpc>
            </a:pPr>
            <a:r>
              <a:rPr lang="hu-HU" altLang="hu-HU" sz="1200" b="1" dirty="0"/>
              <a:t>7 = Sinus </a:t>
            </a:r>
            <a:r>
              <a:rPr lang="hu-HU" altLang="hu-HU" sz="1200" b="1" dirty="0" err="1"/>
              <a:t>coronarius</a:t>
            </a:r>
            <a:r>
              <a:rPr lang="hu-HU" altLang="hu-HU" sz="1200" b="1" dirty="0"/>
              <a:t> mit den </a:t>
            </a:r>
            <a:r>
              <a:rPr lang="hu-HU" altLang="hu-HU" sz="1200" b="1" dirty="0" err="1"/>
              <a:t>zuführenden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Venen</a:t>
            </a:r>
            <a:r>
              <a:rPr lang="hu-HU" altLang="hu-HU" sz="1200" b="1" dirty="0"/>
              <a:t>, </a:t>
            </a:r>
          </a:p>
          <a:p>
            <a:pPr algn="just" eaLnBrk="1" hangingPunct="1">
              <a:lnSpc>
                <a:spcPct val="150000"/>
              </a:lnSpc>
            </a:pPr>
            <a:r>
              <a:rPr lang="hu-HU" altLang="hu-HU" sz="1200" b="1" dirty="0"/>
              <a:t>8 = linkes </a:t>
            </a:r>
            <a:r>
              <a:rPr lang="hu-HU" altLang="hu-HU" sz="1200" b="1" dirty="0" err="1"/>
              <a:t>Herzohr</a:t>
            </a:r>
            <a:r>
              <a:rPr lang="hu-HU" altLang="hu-HU" sz="1200" b="1" dirty="0"/>
              <a:t>, 9 = </a:t>
            </a:r>
            <a:r>
              <a:rPr lang="hu-HU" altLang="hu-HU" sz="1200" b="1" dirty="0" err="1"/>
              <a:t>rechtes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Herzohr</a:t>
            </a:r>
            <a:r>
              <a:rPr lang="hu-HU" altLang="hu-HU" sz="1200" b="1" dirty="0"/>
              <a:t>,</a:t>
            </a:r>
          </a:p>
          <a:p>
            <a:pPr algn="just" eaLnBrk="1" hangingPunct="1">
              <a:lnSpc>
                <a:spcPct val="150000"/>
              </a:lnSpc>
            </a:pPr>
            <a:r>
              <a:rPr lang="hu-HU" altLang="hu-HU" sz="1200" b="1" dirty="0"/>
              <a:t> 10 = </a:t>
            </a:r>
            <a:r>
              <a:rPr lang="hu-HU" altLang="hu-HU" sz="1200" b="1" dirty="0" err="1"/>
              <a:t>rechter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Vorhof</a:t>
            </a:r>
            <a:r>
              <a:rPr lang="hu-HU" altLang="hu-HU" sz="1200" b="1" dirty="0"/>
              <a:t>, 11 = </a:t>
            </a:r>
            <a:r>
              <a:rPr lang="hu-HU" altLang="hu-HU" sz="1200" b="1" dirty="0" err="1"/>
              <a:t>linker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Vorhof</a:t>
            </a:r>
            <a:r>
              <a:rPr lang="hu-HU" altLang="hu-HU" sz="1200" b="1" dirty="0"/>
              <a:t>, </a:t>
            </a:r>
          </a:p>
          <a:p>
            <a:pPr algn="just" eaLnBrk="1" hangingPunct="1">
              <a:lnSpc>
                <a:spcPct val="150000"/>
              </a:lnSpc>
            </a:pPr>
            <a:r>
              <a:rPr lang="hu-HU" altLang="hu-HU" sz="1200" b="1" dirty="0"/>
              <a:t>12 = </a:t>
            </a:r>
            <a:r>
              <a:rPr lang="hu-HU" altLang="hu-HU" sz="1200" b="1" dirty="0" err="1"/>
              <a:t>rechte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Kammer</a:t>
            </a:r>
            <a:r>
              <a:rPr lang="hu-HU" altLang="hu-HU" sz="1200" b="1" dirty="0"/>
              <a:t>, 13 = </a:t>
            </a:r>
            <a:r>
              <a:rPr lang="hu-HU" altLang="hu-HU" sz="1200" b="1" dirty="0" err="1"/>
              <a:t>linke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Kammer</a:t>
            </a:r>
            <a:r>
              <a:rPr lang="hu-HU" altLang="hu-HU" sz="1200" b="1" dirty="0"/>
              <a:t>, </a:t>
            </a:r>
          </a:p>
          <a:p>
            <a:pPr algn="just" eaLnBrk="1" hangingPunct="1">
              <a:lnSpc>
                <a:spcPct val="150000"/>
              </a:lnSpc>
            </a:pPr>
            <a:r>
              <a:rPr lang="hu-HU" altLang="hu-HU" sz="1200" b="1" dirty="0"/>
              <a:t>14 = </a:t>
            </a:r>
            <a:r>
              <a:rPr lang="hu-HU" altLang="hu-HU" sz="1200" b="1" dirty="0" err="1"/>
              <a:t>vorderer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Ast</a:t>
            </a:r>
            <a:r>
              <a:rPr lang="hu-HU" altLang="hu-HU" sz="1200" b="1" dirty="0"/>
              <a:t> der linken </a:t>
            </a:r>
            <a:r>
              <a:rPr lang="hu-HU" altLang="hu-HU" sz="1200" b="1" dirty="0" err="1"/>
              <a:t>Herzkranzarterie</a:t>
            </a:r>
            <a:r>
              <a:rPr lang="hu-HU" altLang="hu-HU" sz="1200" b="1" dirty="0"/>
              <a:t>, </a:t>
            </a:r>
          </a:p>
          <a:p>
            <a:pPr algn="just" eaLnBrk="1" hangingPunct="1">
              <a:lnSpc>
                <a:spcPct val="150000"/>
              </a:lnSpc>
            </a:pPr>
            <a:r>
              <a:rPr lang="hu-HU" altLang="hu-HU" sz="1200" b="1" dirty="0"/>
              <a:t>15 = </a:t>
            </a:r>
            <a:r>
              <a:rPr lang="hu-HU" altLang="hu-HU" sz="1200" b="1" dirty="0" err="1"/>
              <a:t>rechte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Herzkranzarterie</a:t>
            </a:r>
            <a:r>
              <a:rPr lang="hu-HU" altLang="hu-HU" sz="1200" b="1" dirty="0"/>
              <a:t>, </a:t>
            </a:r>
          </a:p>
          <a:p>
            <a:pPr algn="just" eaLnBrk="1" hangingPunct="1">
              <a:lnSpc>
                <a:spcPct val="150000"/>
              </a:lnSpc>
            </a:pPr>
            <a:r>
              <a:rPr lang="hu-HU" altLang="hu-HU" sz="1200" b="1" dirty="0"/>
              <a:t>16 = </a:t>
            </a:r>
            <a:r>
              <a:rPr lang="hu-HU" altLang="hu-HU" sz="1200" b="1" dirty="0" err="1"/>
              <a:t>Lungenschlagader</a:t>
            </a:r>
            <a:r>
              <a:rPr lang="hu-HU" altLang="hu-HU" sz="1200" b="1" dirty="0"/>
              <a:t>, </a:t>
            </a:r>
            <a:r>
              <a:rPr lang="hu-HU" altLang="hu-HU" sz="1200" b="1" dirty="0" err="1"/>
              <a:t>gemeinsamer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Stamm</a:t>
            </a:r>
            <a:r>
              <a:rPr lang="hu-HU" altLang="hu-HU" sz="1200" b="1" dirty="0"/>
              <a:t>, </a:t>
            </a:r>
          </a:p>
          <a:p>
            <a:pPr algn="just" eaLnBrk="1" hangingPunct="1">
              <a:lnSpc>
                <a:spcPct val="150000"/>
              </a:lnSpc>
            </a:pPr>
            <a:r>
              <a:rPr lang="hu-HU" altLang="hu-HU" sz="1200" b="1" dirty="0"/>
              <a:t>17 = </a:t>
            </a:r>
            <a:r>
              <a:rPr lang="hu-HU" altLang="hu-HU" sz="1200" b="1" dirty="0" err="1"/>
              <a:t>Arm-Kopf-Arterie</a:t>
            </a:r>
            <a:r>
              <a:rPr lang="hu-HU" altLang="hu-HU" sz="1200" b="1" dirty="0"/>
              <a:t>, 18 = </a:t>
            </a:r>
            <a:r>
              <a:rPr lang="hu-HU" altLang="hu-HU" sz="1200" b="1" dirty="0" err="1"/>
              <a:t>linke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Kopfschlagader</a:t>
            </a:r>
            <a:r>
              <a:rPr lang="hu-HU" altLang="hu-HU" sz="1200" b="1" dirty="0"/>
              <a:t>, </a:t>
            </a:r>
          </a:p>
          <a:p>
            <a:pPr algn="just" eaLnBrk="1" hangingPunct="1">
              <a:lnSpc>
                <a:spcPct val="150000"/>
              </a:lnSpc>
            </a:pPr>
            <a:r>
              <a:rPr lang="hu-HU" altLang="hu-HU" sz="1200" b="1" dirty="0"/>
              <a:t>19 = </a:t>
            </a:r>
            <a:r>
              <a:rPr lang="hu-HU" altLang="hu-HU" sz="1200" b="1" dirty="0" err="1"/>
              <a:t>linke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Armschlagader</a:t>
            </a:r>
            <a:r>
              <a:rPr lang="hu-HU" altLang="hu-HU" sz="1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000006"/>
      </p:ext>
    </p:extLst>
  </p:cSld>
  <p:clrMapOvr>
    <a:masterClrMapping/>
  </p:clrMapOvr>
</p:sld>
</file>

<file path=ppt/theme/theme1.xml><?xml version="1.0" encoding="utf-8"?>
<a:theme xmlns:a="http://schemas.openxmlformats.org/drawingml/2006/main" name="Normál diaméret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mál diaméret" id="{20C25BDB-98CC-4019-9B3D-D07799846C5D}" vid="{0A5BD34A-DA1B-4EA2-96CC-351EC536CE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175</TotalTime>
  <Words>336</Words>
  <Application>Microsoft Office PowerPoint</Application>
  <PresentationFormat>Diavetítés a képernyőre (4:3 oldalarány)</PresentationFormat>
  <Paragraphs>92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Normál diaméret</vt:lpstr>
      <vt:lpstr>HUMAN ANATOMIE PRÜFUNGSMATERIAL 2017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ANATOMIE BILDER FÜR DEN TEST</dc:title>
  <dc:creator>handrea</dc:creator>
  <cp:lastModifiedBy>handrea</cp:lastModifiedBy>
  <cp:revision>33</cp:revision>
  <cp:lastPrinted>2017-05-04T11:07:55Z</cp:lastPrinted>
  <dcterms:created xsi:type="dcterms:W3CDTF">2017-05-04T09:08:25Z</dcterms:created>
  <dcterms:modified xsi:type="dcterms:W3CDTF">2017-05-07T13:33:15Z</dcterms:modified>
</cp:coreProperties>
</file>