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74" r:id="rId7"/>
    <p:sldId id="260" r:id="rId8"/>
    <p:sldId id="269" r:id="rId9"/>
    <p:sldId id="261" r:id="rId10"/>
    <p:sldId id="262" r:id="rId11"/>
    <p:sldId id="273" r:id="rId12"/>
    <p:sldId id="266" r:id="rId13"/>
    <p:sldId id="270" r:id="rId14"/>
    <p:sldId id="263" r:id="rId15"/>
    <p:sldId id="271" r:id="rId16"/>
    <p:sldId id="264" r:id="rId17"/>
    <p:sldId id="272" r:id="rId18"/>
    <p:sldId id="265" r:id="rId19"/>
    <p:sldId id="267" r:id="rId20"/>
    <p:sldId id="276" r:id="rId21"/>
    <p:sldId id="268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107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31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73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3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55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8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4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38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6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09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D867-47C3-46E1-ADC8-957B3AF0FF40}" type="datetimeFigureOut">
              <a:rPr lang="hu-HU" smtClean="0"/>
              <a:pPr/>
              <a:t>2017.05.07.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D7D0B-490C-4456-A373-D29C5E6AE4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4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2892" y="3181900"/>
            <a:ext cx="7772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HUMÁN ANATÓMIA</a:t>
            </a:r>
            <a:b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VIZSGAANYAG</a:t>
            </a:r>
            <a:b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00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関連画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58" y="3156290"/>
            <a:ext cx="4626984" cy="34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83955" y="203701"/>
            <a:ext cx="4768623" cy="3108011"/>
            <a:chOff x="158141" y="258292"/>
            <a:chExt cx="4768623" cy="3108011"/>
          </a:xfrm>
        </p:grpSpPr>
        <p:pic>
          <p:nvPicPr>
            <p:cNvPr id="6148" name="Picture 4" descr="Képtalálat a következőre: „felső légutak anatómiája”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93"/>
            <a:stretch/>
          </p:blipFill>
          <p:spPr bwMode="auto">
            <a:xfrm>
              <a:off x="158141" y="258292"/>
              <a:ext cx="4413860" cy="310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3698543" y="627798"/>
              <a:ext cx="1228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Palatum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molle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3698543" y="997304"/>
              <a:ext cx="6912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Lingua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3698543" y="1366810"/>
              <a:ext cx="7906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Pharynx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763334" y="1809442"/>
              <a:ext cx="8883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Epiglottis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749838" y="2145240"/>
              <a:ext cx="688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Larynx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3723671" y="2556212"/>
              <a:ext cx="111761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Oesophagus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3661897" y="3017791"/>
              <a:ext cx="7645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Trachea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88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7" name="Csoportba foglalás 10256"/>
          <p:cNvGrpSpPr/>
          <p:nvPr/>
        </p:nvGrpSpPr>
        <p:grpSpPr>
          <a:xfrm>
            <a:off x="1583249" y="401521"/>
            <a:ext cx="5727779" cy="6022096"/>
            <a:chOff x="1555953" y="592590"/>
            <a:chExt cx="5727779" cy="6022096"/>
          </a:xfrm>
        </p:grpSpPr>
        <p:pic>
          <p:nvPicPr>
            <p:cNvPr id="10242" name="Picture 2" descr="「trachea 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547" y="731090"/>
              <a:ext cx="2765047" cy="5468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4804012" y="592590"/>
              <a:ext cx="11608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hyoideum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Egyenes összekötő 5"/>
            <p:cNvCxnSpPr>
              <a:stCxn id="4" idx="1"/>
            </p:cNvCxnSpPr>
            <p:nvPr/>
          </p:nvCxnSpPr>
          <p:spPr>
            <a:xfrm flipH="1">
              <a:off x="4486013" y="731090"/>
              <a:ext cx="317999" cy="276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/>
            <p:nvPr/>
          </p:nvCxnSpPr>
          <p:spPr>
            <a:xfrm>
              <a:off x="3462431" y="1008089"/>
              <a:ext cx="795670" cy="2748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2438849" y="731089"/>
              <a:ext cx="1151276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Membrana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thyrohyoidea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4969667" y="1282890"/>
              <a:ext cx="857927" cy="8227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Incisura</a:t>
              </a:r>
              <a:endParaRPr lang="hu-HU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hyroidea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superior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Egyenes összekötő nyíllal 14"/>
            <p:cNvCxnSpPr/>
            <p:nvPr/>
          </p:nvCxnSpPr>
          <p:spPr>
            <a:xfrm flipH="1" flipV="1">
              <a:off x="4458717" y="1735197"/>
              <a:ext cx="483654" cy="1345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2787190" y="1680606"/>
              <a:ext cx="877163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Cartilago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thyroidea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 flipV="1">
              <a:off x="3584249" y="1802470"/>
              <a:ext cx="523727" cy="672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/>
            <p:cNvSpPr txBox="1"/>
            <p:nvPr/>
          </p:nvSpPr>
          <p:spPr>
            <a:xfrm>
              <a:off x="4969667" y="2216112"/>
              <a:ext cx="13901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Ligamentum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cricothyroideum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 flipH="1" flipV="1">
              <a:off x="4486013" y="2122097"/>
              <a:ext cx="510950" cy="3413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 flipH="1" flipV="1">
              <a:off x="4437470" y="2389165"/>
              <a:ext cx="526211" cy="7883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4922737" y="2898766"/>
              <a:ext cx="859531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Cartilago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cricoidea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45" name="Egyenes összekötő nyíllal 10244"/>
            <p:cNvCxnSpPr/>
            <p:nvPr/>
          </p:nvCxnSpPr>
          <p:spPr>
            <a:xfrm flipH="1" flipV="1">
              <a:off x="4445070" y="3657600"/>
              <a:ext cx="497301" cy="1774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6" name="Szövegdoboz 10245"/>
            <p:cNvSpPr txBox="1"/>
            <p:nvPr/>
          </p:nvSpPr>
          <p:spPr>
            <a:xfrm>
              <a:off x="5019928" y="3696521"/>
              <a:ext cx="7645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Trachea</a:t>
              </a:r>
            </a:p>
          </p:txBody>
        </p:sp>
        <p:cxnSp>
          <p:nvCxnSpPr>
            <p:cNvPr id="10248" name="Egyenes összekötő nyíllal 10247"/>
            <p:cNvCxnSpPr/>
            <p:nvPr/>
          </p:nvCxnSpPr>
          <p:spPr>
            <a:xfrm>
              <a:off x="3860266" y="4995081"/>
              <a:ext cx="584804" cy="5868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9" name="Szövegdoboz 10248"/>
            <p:cNvSpPr txBox="1"/>
            <p:nvPr/>
          </p:nvSpPr>
          <p:spPr>
            <a:xfrm>
              <a:off x="3253068" y="4826253"/>
              <a:ext cx="6623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Carina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51" name="Egyenes összekötő nyíllal 10250"/>
            <p:cNvCxnSpPr/>
            <p:nvPr/>
          </p:nvCxnSpPr>
          <p:spPr>
            <a:xfrm flipV="1">
              <a:off x="3180717" y="5564812"/>
              <a:ext cx="785203" cy="7605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3" name="Szövegdoboz 10252"/>
            <p:cNvSpPr txBox="1"/>
            <p:nvPr/>
          </p:nvSpPr>
          <p:spPr>
            <a:xfrm>
              <a:off x="1555953" y="6337687"/>
              <a:ext cx="21194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Bronchus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principalis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dext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55" name="Egyenes összekötő nyíllal 10254"/>
            <p:cNvCxnSpPr/>
            <p:nvPr/>
          </p:nvCxnSpPr>
          <p:spPr>
            <a:xfrm flipH="1">
              <a:off x="4942371" y="4995081"/>
              <a:ext cx="842062" cy="5697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6" name="Szövegdoboz 10255"/>
            <p:cNvSpPr txBox="1"/>
            <p:nvPr/>
          </p:nvSpPr>
          <p:spPr>
            <a:xfrm>
              <a:off x="5242789" y="4684236"/>
              <a:ext cx="20409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Bronchus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principalis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sin</a:t>
              </a:r>
              <a:r>
                <a:rPr lang="hu-HU" dirty="0" smtClean="0"/>
                <a:t>.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96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関連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78" y="2321831"/>
            <a:ext cx="4463235" cy="28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Csoportba foglalás 13"/>
          <p:cNvGrpSpPr/>
          <p:nvPr/>
        </p:nvGrpSpPr>
        <p:grpSpPr>
          <a:xfrm>
            <a:off x="309671" y="1078465"/>
            <a:ext cx="3712173" cy="5067892"/>
            <a:chOff x="309671" y="1078465"/>
            <a:chExt cx="3712173" cy="5067892"/>
          </a:xfrm>
        </p:grpSpPr>
        <p:pic>
          <p:nvPicPr>
            <p:cNvPr id="9218" name="Picture 2" descr="Képtalálat a következőre: „emésztő rendszer anatómiája”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10" y="1078465"/>
              <a:ext cx="3585534" cy="506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436310" y="1719618"/>
              <a:ext cx="10214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Cavum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769734" y="2333475"/>
              <a:ext cx="688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arynx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797791" y="2797791"/>
              <a:ext cx="111761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Oesophagus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161496" y="3612411"/>
              <a:ext cx="67037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Gaster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155901" y="4166409"/>
              <a:ext cx="8659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Pancreas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3133582" y="5861170"/>
              <a:ext cx="7906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Rectum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718437" y="5186149"/>
              <a:ext cx="69602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Cecum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309671" y="4406854"/>
              <a:ext cx="11047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Colon </a:t>
              </a:r>
            </a:p>
            <a:p>
              <a:pPr algn="ctr"/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transversum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68370" y="4018293"/>
              <a:ext cx="184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60735" y="4126015"/>
              <a:ext cx="9236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Duodenum</a:t>
              </a:r>
              <a:endParaRPr lang="hu-HU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47341" y="3283066"/>
              <a:ext cx="102944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Vesica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fellea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902926" y="2791184"/>
              <a:ext cx="61908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Hepar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45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/>
          <p:cNvGrpSpPr/>
          <p:nvPr/>
        </p:nvGrpSpPr>
        <p:grpSpPr>
          <a:xfrm>
            <a:off x="2011672" y="1094096"/>
            <a:ext cx="5506643" cy="4774441"/>
            <a:chOff x="2011672" y="1094096"/>
            <a:chExt cx="5506643" cy="4774441"/>
          </a:xfrm>
        </p:grpSpPr>
        <p:pic>
          <p:nvPicPr>
            <p:cNvPr id="4" name="Picture 4" descr="「intestinum tenue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72" y="1094096"/>
              <a:ext cx="5506643" cy="477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Egyenes összekötő 5"/>
            <p:cNvCxnSpPr/>
            <p:nvPr/>
          </p:nvCxnSpPr>
          <p:spPr>
            <a:xfrm>
              <a:off x="5308979" y="1869743"/>
              <a:ext cx="1119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6455392" y="1910687"/>
              <a:ext cx="0" cy="1992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5199797" y="3862316"/>
              <a:ext cx="12282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3766782" y="4121624"/>
              <a:ext cx="27296" cy="1160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94078" y="5281684"/>
              <a:ext cx="20744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5868537" y="3903260"/>
              <a:ext cx="0" cy="1378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6455392" y="2838733"/>
              <a:ext cx="409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2811439" y="1596788"/>
              <a:ext cx="16240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5199797" y="5281684"/>
              <a:ext cx="0" cy="368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20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551121" y="1569746"/>
            <a:ext cx="8016612" cy="3425334"/>
            <a:chOff x="400996" y="477926"/>
            <a:chExt cx="8016612" cy="2798868"/>
          </a:xfrm>
        </p:grpSpPr>
        <p:pic>
          <p:nvPicPr>
            <p:cNvPr id="7172" name="Picture 4" descr="Képtalálat a következőre: „emésztő rendszer anatómiája”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16"/>
            <a:stretch/>
          </p:blipFill>
          <p:spPr bwMode="auto">
            <a:xfrm>
              <a:off x="400996" y="477926"/>
              <a:ext cx="4217085" cy="276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éptalálat a következőre: „emésztő rendszer anatómiája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909" y="631518"/>
              <a:ext cx="3551699" cy="26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927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éptalálat a következőre: „hasnyálmirigy anatómiáj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6" y="378298"/>
            <a:ext cx="4061190" cy="32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Csoportba foglalás 40"/>
          <p:cNvGrpSpPr/>
          <p:nvPr/>
        </p:nvGrpSpPr>
        <p:grpSpPr>
          <a:xfrm>
            <a:off x="4371362" y="2515796"/>
            <a:ext cx="4632129" cy="3934262"/>
            <a:chOff x="4371362" y="2515796"/>
            <a:chExt cx="4632129" cy="3934262"/>
          </a:xfrm>
        </p:grpSpPr>
        <p:pic>
          <p:nvPicPr>
            <p:cNvPr id="5" name="Picture 2" descr="「duodenum」の画像検索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363" y="2515796"/>
              <a:ext cx="4618480" cy="393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Szövegdoboz 16"/>
            <p:cNvSpPr txBox="1"/>
            <p:nvPr/>
          </p:nvSpPr>
          <p:spPr>
            <a:xfrm>
              <a:off x="4371362" y="3630304"/>
              <a:ext cx="110799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Vesica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felleae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827847" y="4111234"/>
              <a:ext cx="118814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Ductus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cyticus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4626895" y="5347569"/>
              <a:ext cx="10915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Vater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papilla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5260003" y="2947916"/>
              <a:ext cx="3743488" cy="2713683"/>
              <a:chOff x="5260003" y="2947916"/>
              <a:chExt cx="3743488" cy="2713683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7309575" y="3630304"/>
                <a:ext cx="168026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Ductus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hepaticus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sin. </a:t>
                </a:r>
                <a:endParaRPr lang="hu-H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7275133" y="3891914"/>
                <a:ext cx="172835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Ductus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hepaticus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dext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hu-H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Szövegdoboz 7"/>
              <p:cNvSpPr txBox="1"/>
              <p:nvPr/>
            </p:nvSpPr>
            <p:spPr>
              <a:xfrm>
                <a:off x="6887824" y="4115052"/>
                <a:ext cx="843501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Ductus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hepaticus</a:t>
                </a:r>
                <a:endPara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comm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hu-H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Egyenes összekötő 9"/>
              <p:cNvCxnSpPr/>
              <p:nvPr/>
            </p:nvCxnSpPr>
            <p:spPr>
              <a:xfrm flipH="1">
                <a:off x="6887824" y="3891914"/>
                <a:ext cx="3873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 flipH="1">
                <a:off x="6680603" y="4022719"/>
                <a:ext cx="5945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3"/>
              <p:cNvCxnSpPr/>
              <p:nvPr/>
            </p:nvCxnSpPr>
            <p:spPr>
              <a:xfrm flipH="1" flipV="1">
                <a:off x="6721547" y="4245857"/>
                <a:ext cx="207222" cy="12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zövegdoboz 15"/>
              <p:cNvSpPr txBox="1"/>
              <p:nvPr/>
            </p:nvSpPr>
            <p:spPr>
              <a:xfrm>
                <a:off x="5581935" y="2947916"/>
                <a:ext cx="585417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epar</a:t>
                </a:r>
                <a:endParaRPr lang="hu-H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Egyenes összekötő 18"/>
              <p:cNvCxnSpPr>
                <a:stCxn id="17" idx="3"/>
              </p:cNvCxnSpPr>
              <p:nvPr/>
            </p:nvCxnSpPr>
            <p:spPr>
              <a:xfrm>
                <a:off x="5479358" y="3761109"/>
                <a:ext cx="23905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21"/>
              <p:cNvCxnSpPr/>
              <p:nvPr/>
            </p:nvCxnSpPr>
            <p:spPr>
              <a:xfrm>
                <a:off x="6015993" y="4242039"/>
                <a:ext cx="5485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zövegdoboz 22"/>
              <p:cNvSpPr txBox="1"/>
              <p:nvPr/>
            </p:nvSpPr>
            <p:spPr>
              <a:xfrm>
                <a:off x="5260003" y="4515161"/>
                <a:ext cx="108521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sz="1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Ductus</a:t>
                </a:r>
                <a:endPara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u-HU" sz="1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choledochus</a:t>
                </a:r>
                <a:endParaRPr lang="hu-H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Egyenes összekötő 24"/>
              <p:cNvCxnSpPr/>
              <p:nvPr/>
            </p:nvCxnSpPr>
            <p:spPr>
              <a:xfrm>
                <a:off x="6290283" y="4556105"/>
                <a:ext cx="2742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7309574" y="5230712"/>
                <a:ext cx="161133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Ductus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1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pancreaticus</a:t>
                </a:r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hu-HU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major</a:t>
                </a:r>
                <a:endParaRPr lang="hu-HU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Egyenes összekötő 27"/>
              <p:cNvCxnSpPr/>
              <p:nvPr/>
            </p:nvCxnSpPr>
            <p:spPr>
              <a:xfrm>
                <a:off x="7309574" y="5049672"/>
                <a:ext cx="5924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>
              <a:xfrm>
                <a:off x="6977868" y="5006422"/>
                <a:ext cx="297265" cy="356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>
              <a:xfrm>
                <a:off x="6721547" y="5381375"/>
                <a:ext cx="553586" cy="8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gyenes összekötő 38"/>
              <p:cNvCxnSpPr>
                <a:stCxn id="37" idx="3"/>
              </p:cNvCxnSpPr>
              <p:nvPr/>
            </p:nvCxnSpPr>
            <p:spPr>
              <a:xfrm flipV="1">
                <a:off x="5718412" y="5486068"/>
                <a:ext cx="571871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747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éptalálat a következőre: „méh anatómiáj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8" y="250095"/>
            <a:ext cx="4229564" cy="37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3984405" y="4073818"/>
            <a:ext cx="4923444" cy="2485020"/>
            <a:chOff x="4120883" y="402570"/>
            <a:chExt cx="4923444" cy="2485020"/>
          </a:xfrm>
        </p:grpSpPr>
        <p:pic>
          <p:nvPicPr>
            <p:cNvPr id="2" name="Picture 2" descr="http://www.monasystem.hu/oktatas/dote/anatomia/html/legzes_elemei/image02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883" y="402570"/>
              <a:ext cx="2035349" cy="2485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6156232" y="1207963"/>
              <a:ext cx="2888095" cy="1679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Cavum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2.      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internum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anatomicum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3.      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Canalis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isthmi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4.      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internum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histologicum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5.      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Canalis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cervicis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externum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,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7.      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Ostium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uterinum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tubae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kumimoji="0" lang="hu-HU" altLang="hu-HU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uterinae</a:t>
              </a:r>
              <a:r>
                <a:rPr kumimoji="0" lang="hu-HU" altLang="hu-HU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</a:t>
              </a:r>
              <a:endParaRPr kumimoji="0" lang="hu-HU" altLang="hu-H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1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éptalálat a következőre: „weibliche geschlechtsorgane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0"/>
          <a:stretch/>
        </p:blipFill>
        <p:spPr bwMode="auto">
          <a:xfrm>
            <a:off x="424646" y="256853"/>
            <a:ext cx="3751569" cy="3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 ls n i nemi szerv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19772" r="12299" b="10114"/>
          <a:stretch/>
        </p:blipFill>
        <p:spPr bwMode="auto">
          <a:xfrm>
            <a:off x="4176215" y="3521122"/>
            <a:ext cx="4584199" cy="31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1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viamedici.thieme.de/api/images/l/b/r/i/e/f/ana_011200_steckbri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02" y="2419623"/>
            <a:ext cx="3582454" cy="41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éptalálat a következőre: „männliche geschlechtsorgan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0" y="589532"/>
            <a:ext cx="4790893" cy="33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Csoportba foglalás 19"/>
          <p:cNvGrpSpPr/>
          <p:nvPr/>
        </p:nvGrpSpPr>
        <p:grpSpPr>
          <a:xfrm>
            <a:off x="2101755" y="1249544"/>
            <a:ext cx="5361663" cy="4578051"/>
            <a:chOff x="1390919" y="845493"/>
            <a:chExt cx="6047704" cy="5008090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1390919" y="1326524"/>
              <a:ext cx="6047704" cy="4527059"/>
              <a:chOff x="1390919" y="1326524"/>
              <a:chExt cx="6047704" cy="4527059"/>
            </a:xfrm>
          </p:grpSpPr>
          <p:grpSp>
            <p:nvGrpSpPr>
              <p:cNvPr id="12" name="Csoportba foglalás 11"/>
              <p:cNvGrpSpPr/>
              <p:nvPr/>
            </p:nvGrpSpPr>
            <p:grpSpPr>
              <a:xfrm>
                <a:off x="1480472" y="1326524"/>
                <a:ext cx="5958151" cy="4237149"/>
                <a:chOff x="1480472" y="1326524"/>
                <a:chExt cx="5958151" cy="4237149"/>
              </a:xfrm>
            </p:grpSpPr>
            <p:pic>
              <p:nvPicPr>
                <p:cNvPr id="2" name="Picture 2" descr="「funktion des gehirns」の画像検索結果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23" t="3860" r="2049" b="17190"/>
                <a:stretch/>
              </p:blipFill>
              <p:spPr bwMode="auto">
                <a:xfrm>
                  <a:off x="1480472" y="1326524"/>
                  <a:ext cx="5958151" cy="42371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Szövegdoboz 4"/>
                <p:cNvSpPr txBox="1"/>
                <p:nvPr/>
              </p:nvSpPr>
              <p:spPr>
                <a:xfrm>
                  <a:off x="5383368" y="1408034"/>
                  <a:ext cx="105189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hu-HU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erebrum</a:t>
                  </a:r>
                  <a:r>
                    <a:rPr lang="hu-H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hu-H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Szövegdoboz 5"/>
                <p:cNvSpPr txBox="1"/>
                <p:nvPr/>
              </p:nvSpPr>
              <p:spPr>
                <a:xfrm>
                  <a:off x="6116932" y="1951868"/>
                  <a:ext cx="106947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köztiagy</a:t>
                  </a:r>
                  <a:endParaRPr lang="hu-H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Szövegdoboz 6"/>
                <p:cNvSpPr txBox="1"/>
                <p:nvPr/>
              </p:nvSpPr>
              <p:spPr>
                <a:xfrm>
                  <a:off x="6116932" y="3192766"/>
                  <a:ext cx="99899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középagy</a:t>
                  </a:r>
                  <a:endParaRPr lang="hu-H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Szövegdoboz 7"/>
                <p:cNvSpPr txBox="1"/>
                <p:nvPr/>
              </p:nvSpPr>
              <p:spPr>
                <a:xfrm>
                  <a:off x="5870040" y="3747278"/>
                  <a:ext cx="113043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</a:t>
                  </a:r>
                  <a:r>
                    <a:rPr lang="hu-H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isagy</a:t>
                  </a:r>
                </a:p>
                <a:p>
                  <a:pPr algn="ctr"/>
                  <a:r>
                    <a:rPr lang="hu-HU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cerebellum</a:t>
                  </a:r>
                  <a:endParaRPr lang="hu-H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Szövegdoboz 8"/>
                <p:cNvSpPr txBox="1"/>
                <p:nvPr/>
              </p:nvSpPr>
              <p:spPr>
                <a:xfrm>
                  <a:off x="4859187" y="5220036"/>
                  <a:ext cx="157607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r>
                    <a:rPr lang="hu-HU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edulla</a:t>
                  </a:r>
                  <a:r>
                    <a:rPr lang="hu-H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spinalis</a:t>
                  </a:r>
                  <a:endParaRPr lang="hu-H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Szövegdoboz 9"/>
                <p:cNvSpPr txBox="1"/>
                <p:nvPr/>
              </p:nvSpPr>
              <p:spPr>
                <a:xfrm>
                  <a:off x="3090930" y="4404575"/>
                  <a:ext cx="61106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hu-H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íd</a:t>
                  </a:r>
                </a:p>
                <a:p>
                  <a:pPr algn="ctr"/>
                  <a:r>
                    <a:rPr lang="hu-HU" sz="1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pons</a:t>
                  </a:r>
                  <a:endParaRPr lang="hu-H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Szövegdoboz 10"/>
                <p:cNvSpPr txBox="1"/>
                <p:nvPr/>
              </p:nvSpPr>
              <p:spPr>
                <a:xfrm>
                  <a:off x="1480472" y="3658343"/>
                  <a:ext cx="841897" cy="6121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chiasma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opticum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Szövegdoboz 12"/>
              <p:cNvSpPr txBox="1"/>
              <p:nvPr/>
            </p:nvSpPr>
            <p:spPr>
              <a:xfrm>
                <a:off x="1390919" y="4983854"/>
                <a:ext cx="25164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2237363" y="5484251"/>
                <a:ext cx="11590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</p:grpSp>
        <p:cxnSp>
          <p:nvCxnSpPr>
            <p:cNvPr id="18" name="Egyenes összekötő nyíllal 17"/>
            <p:cNvCxnSpPr/>
            <p:nvPr/>
          </p:nvCxnSpPr>
          <p:spPr>
            <a:xfrm>
              <a:off x="2816912" y="1122492"/>
              <a:ext cx="747333" cy="1378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1901420" y="845493"/>
              <a:ext cx="1407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orpus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callosum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5" name="Egyenes összekötő 24"/>
          <p:cNvCxnSpPr/>
          <p:nvPr/>
        </p:nvCxnSpPr>
        <p:spPr>
          <a:xfrm flipV="1">
            <a:off x="2822397" y="3820857"/>
            <a:ext cx="874867" cy="81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V="1">
            <a:off x="3568791" y="3414267"/>
            <a:ext cx="839801" cy="6860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V="1">
            <a:off x="3697264" y="3586784"/>
            <a:ext cx="587823" cy="651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V="1">
            <a:off x="4150667" y="4141302"/>
            <a:ext cx="433690" cy="361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flipH="1" flipV="1">
            <a:off x="4822283" y="5248450"/>
            <a:ext cx="354306" cy="121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H="1">
            <a:off x="5641308" y="4100352"/>
            <a:ext cx="613297" cy="137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éptalálat a következőre: „formen  des knochen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3" y="113720"/>
            <a:ext cx="3491856" cy="67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4278884" y="699327"/>
            <a:ext cx="4415305" cy="5572126"/>
            <a:chOff x="4201610" y="699327"/>
            <a:chExt cx="4415305" cy="5572126"/>
          </a:xfrm>
        </p:grpSpPr>
        <p:pic>
          <p:nvPicPr>
            <p:cNvPr id="3074" name="Picture 2" descr="http://www.pva.dk/anafys/Column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457" y="699327"/>
              <a:ext cx="2895600" cy="557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8061057" y="699327"/>
              <a:ext cx="555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/>
                <a:t>A</a:t>
              </a:r>
              <a:r>
                <a:rPr lang="hu-HU" sz="1400" b="1" dirty="0" smtClean="0"/>
                <a:t>tlas</a:t>
              </a:r>
              <a:endParaRPr lang="hu-HU" sz="1400" b="1" dirty="0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8119495" y="115909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/>
                <a:t>A</a:t>
              </a:r>
              <a:r>
                <a:rPr lang="hu-HU" sz="1400" b="1" dirty="0" err="1" smtClean="0"/>
                <a:t>xis</a:t>
              </a:r>
              <a:endParaRPr lang="hu-HU" sz="1400" b="1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4313084" y="933986"/>
              <a:ext cx="919482" cy="70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Vertebrae</a:t>
              </a:r>
              <a:endParaRPr lang="hu-HU" sz="1400" b="1" dirty="0" smtClean="0"/>
            </a:p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cervicales</a:t>
              </a:r>
              <a:endParaRPr lang="hu-HU" sz="1400" b="1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4239703" y="2485623"/>
              <a:ext cx="957121" cy="70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Vertebrae</a:t>
              </a:r>
              <a:endParaRPr lang="hu-HU" sz="1400" b="1" dirty="0" smtClean="0"/>
            </a:p>
            <a:p>
              <a:pPr>
                <a:lnSpc>
                  <a:spcPct val="150000"/>
                </a:lnSpc>
              </a:pPr>
              <a:r>
                <a:rPr lang="hu-HU" sz="1400" b="1" dirty="0" err="1" smtClean="0"/>
                <a:t>thoracales</a:t>
              </a:r>
              <a:endParaRPr lang="hu-HU" sz="1400" b="1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201610" y="4172755"/>
              <a:ext cx="88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Vertebrae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lumbales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468342" y="5496399"/>
              <a:ext cx="739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/>
                <a:t>Sacrum</a:t>
              </a:r>
              <a:endParaRPr lang="hu-HU" sz="1400" b="1" dirty="0" smtClean="0"/>
            </a:p>
            <a:p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226662" y="5927285"/>
              <a:ext cx="1025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/>
                <a:t>Os</a:t>
              </a:r>
              <a:r>
                <a:rPr lang="hu-HU" sz="1400" b="1" dirty="0" smtClean="0"/>
                <a:t> </a:t>
              </a:r>
              <a:r>
                <a:rPr lang="hu-HU" sz="1400" b="1" dirty="0" err="1" smtClean="0"/>
                <a:t>coccygis</a:t>
              </a:r>
              <a:endParaRPr lang="hu-H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887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151590" y="683154"/>
            <a:ext cx="6096000" cy="5859739"/>
            <a:chOff x="409287" y="436019"/>
            <a:chExt cx="6096000" cy="5859739"/>
          </a:xfrm>
        </p:grpSpPr>
        <p:pic>
          <p:nvPicPr>
            <p:cNvPr id="5" name="Picture 2" descr="http://www2.sluh.org/bioweb/bi100/labs/neurologyhumanbrainintern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87" y="436019"/>
              <a:ext cx="4541761" cy="430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églalap 5"/>
            <p:cNvSpPr/>
            <p:nvPr/>
          </p:nvSpPr>
          <p:spPr>
            <a:xfrm>
              <a:off x="409287" y="5095429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2=corpus 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callosum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ventriculus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parietalis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thalamus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occipitalis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7=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cerebellum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8=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medulla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oblongata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9=</a:t>
              </a:r>
              <a:r>
                <a:rPr lang="hu-HU" sz="1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pons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mesencephalon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temporalis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12 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hypophysis</a:t>
              </a: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hu-HU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13=</a:t>
              </a:r>
              <a:r>
                <a:rPr lang="hu-HU" sz="1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hypothalamus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17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Csoportba foglalás 22"/>
          <p:cNvGrpSpPr/>
          <p:nvPr/>
        </p:nvGrpSpPr>
        <p:grpSpPr>
          <a:xfrm>
            <a:off x="816945" y="934744"/>
            <a:ext cx="7585655" cy="5176762"/>
            <a:chOff x="489398" y="811914"/>
            <a:chExt cx="7585655" cy="5176762"/>
          </a:xfrm>
        </p:grpSpPr>
        <p:pic>
          <p:nvPicPr>
            <p:cNvPr id="2050" name="Picture 2" descr="「cerebrum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01" y="1088913"/>
              <a:ext cx="7192311" cy="489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6774287" y="2840077"/>
              <a:ext cx="889987" cy="6987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endParaRPr lang="hu-H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frontalis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6129732" y="4031088"/>
              <a:ext cx="19453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Sulcus</a:t>
              </a:r>
              <a:r>
                <a:rPr lang="hu-H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lateralis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782614" y="4467655"/>
              <a:ext cx="16754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r>
                <a:rPr lang="hu-H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temporalis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821251" y="4978236"/>
              <a:ext cx="84189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Agytörzs</a:t>
              </a:r>
            </a:p>
            <a:p>
              <a:endParaRPr lang="hu-HU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980058" y="4734957"/>
              <a:ext cx="114326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esencephalon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445553" y="5651652"/>
              <a:ext cx="13756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Medulla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spinalis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489398" y="4072234"/>
              <a:ext cx="14895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Fissua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transversa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13260" y="2833923"/>
              <a:ext cx="9380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occipitalis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440931" y="1194480"/>
              <a:ext cx="107595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Lobus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parietalis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4445553" y="1124294"/>
              <a:ext cx="19311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Sulcus</a:t>
              </a:r>
              <a:r>
                <a:rPr lang="hu-H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centralis</a:t>
              </a:r>
              <a:endParaRPr lang="hu-H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Egyenes összekötő nyíllal 15"/>
            <p:cNvCxnSpPr/>
            <p:nvPr/>
          </p:nvCxnSpPr>
          <p:spPr>
            <a:xfrm flipH="1">
              <a:off x="3783757" y="1124294"/>
              <a:ext cx="206062" cy="5370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3783757" y="811914"/>
              <a:ext cx="1627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Gyrus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praecentralis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>
              <a:off x="2897744" y="1175150"/>
              <a:ext cx="502276" cy="562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1978907" y="866739"/>
              <a:ext cx="1628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Gyrus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postcentralis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7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éptalálat a következőre: „obere extremität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55" y="347574"/>
            <a:ext cx="4892312" cy="62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9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kéz csontok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4195" r="22092"/>
          <a:stretch/>
        </p:blipFill>
        <p:spPr bwMode="auto">
          <a:xfrm>
            <a:off x="327545" y="286603"/>
            <a:ext cx="4040378" cy="32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「kéz csontjai latinul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2" y="2784234"/>
            <a:ext cx="3755937" cy="37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7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4121624" y="4012880"/>
            <a:ext cx="4393281" cy="2341528"/>
            <a:chOff x="4388627" y="3565483"/>
            <a:chExt cx="4114439" cy="2126018"/>
          </a:xfrm>
        </p:grpSpPr>
        <p:pic>
          <p:nvPicPr>
            <p:cNvPr id="6" name="Picture 6" descr="5067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627" y="4009507"/>
              <a:ext cx="4020084" cy="168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4388627" y="3871007"/>
              <a:ext cx="9460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halanges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398449" y="3594008"/>
              <a:ext cx="91723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etatrsus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6363387" y="3565483"/>
              <a:ext cx="6447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arsus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7959327" y="4238714"/>
              <a:ext cx="5437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talus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6576553" y="5414502"/>
              <a:ext cx="9268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calcaneus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853155" y="731341"/>
            <a:ext cx="5989378" cy="2748837"/>
            <a:chOff x="3257175" y="638168"/>
            <a:chExt cx="5667014" cy="2603010"/>
          </a:xfrm>
        </p:grpSpPr>
        <p:pic>
          <p:nvPicPr>
            <p:cNvPr id="3076" name="Picture 4" descr="Képtalálat a következőre: „medence csontos”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175" y="638168"/>
              <a:ext cx="5452619" cy="260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6799890" y="741199"/>
              <a:ext cx="97334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Crista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iliaca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842373" y="1015688"/>
              <a:ext cx="186742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Articulatio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sacroiliaca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799890" y="1316028"/>
              <a:ext cx="212429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Spina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iliaca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anterior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superior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842372" y="1776441"/>
              <a:ext cx="110911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ilii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802775" y="2082080"/>
              <a:ext cx="101502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coccygis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4995713" y="2979568"/>
              <a:ext cx="114753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pubis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3664728" y="2646034"/>
              <a:ext cx="97494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Tuber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ischii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567448" y="2341535"/>
              <a:ext cx="7697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hu-H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ischii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257175" y="2008001"/>
              <a:ext cx="12246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cetabulum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283052" y="1579624"/>
              <a:ext cx="10541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acrum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5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alsó végtag csontj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79" y="723331"/>
            <a:ext cx="4164222" cy="57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0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koponya csontjai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11621" b="12830"/>
          <a:stretch/>
        </p:blipFill>
        <p:spPr bwMode="auto">
          <a:xfrm>
            <a:off x="109442" y="184952"/>
            <a:ext cx="4617107" cy="36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Csoportba foglalás 4102"/>
          <p:cNvGrpSpPr/>
          <p:nvPr/>
        </p:nvGrpSpPr>
        <p:grpSpPr>
          <a:xfrm>
            <a:off x="3638301" y="2552254"/>
            <a:ext cx="5207740" cy="3996655"/>
            <a:chOff x="3815722" y="2552254"/>
            <a:chExt cx="5207740" cy="3996655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3815722" y="2552254"/>
              <a:ext cx="5207740" cy="3996655"/>
              <a:chOff x="3883961" y="2620493"/>
              <a:chExt cx="5207740" cy="3996655"/>
            </a:xfrm>
          </p:grpSpPr>
          <p:grpSp>
            <p:nvGrpSpPr>
              <p:cNvPr id="12" name="Csoportba foglalás 11"/>
              <p:cNvGrpSpPr/>
              <p:nvPr/>
            </p:nvGrpSpPr>
            <p:grpSpPr>
              <a:xfrm>
                <a:off x="3883961" y="2620493"/>
                <a:ext cx="5125853" cy="3996655"/>
                <a:chOff x="4124378" y="2675084"/>
                <a:chExt cx="5125853" cy="3996655"/>
              </a:xfrm>
            </p:grpSpPr>
            <p:pic>
              <p:nvPicPr>
                <p:cNvPr id="4100" name="Picture 4" descr="Képtalálat a következőre: „koponya csontjai”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0" t="5914" r="5094" b="14481"/>
                <a:stretch/>
              </p:blipFill>
              <p:spPr bwMode="auto">
                <a:xfrm>
                  <a:off x="4481848" y="2741339"/>
                  <a:ext cx="4445860" cy="3930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Szövegdoboz 1"/>
                <p:cNvSpPr txBox="1"/>
                <p:nvPr/>
              </p:nvSpPr>
              <p:spPr>
                <a:xfrm>
                  <a:off x="5483610" y="2675084"/>
                  <a:ext cx="99738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Os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frontale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Szövegdoboz 2"/>
                <p:cNvSpPr txBox="1"/>
                <p:nvPr/>
              </p:nvSpPr>
              <p:spPr>
                <a:xfrm>
                  <a:off x="4481848" y="3701262"/>
                  <a:ext cx="671979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Sutura</a:t>
                  </a:r>
                  <a:endPara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hu-HU" dirty="0"/>
                </a:p>
              </p:txBody>
            </p:sp>
            <p:sp>
              <p:nvSpPr>
                <p:cNvPr id="4" name="Szövegdoboz 3"/>
                <p:cNvSpPr txBox="1"/>
                <p:nvPr/>
              </p:nvSpPr>
              <p:spPr>
                <a:xfrm>
                  <a:off x="4481848" y="4321515"/>
                  <a:ext cx="660630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400" b="1" dirty="0" err="1" smtClean="0"/>
                    <a:t>Orbita</a:t>
                  </a:r>
                  <a:endParaRPr lang="hu-HU" sz="1400" b="1" dirty="0" smtClean="0"/>
                </a:p>
                <a:p>
                  <a:endParaRPr lang="hu-HU" dirty="0"/>
                </a:p>
              </p:txBody>
            </p:sp>
            <p:sp>
              <p:nvSpPr>
                <p:cNvPr id="5" name="Szövegdoboz 4"/>
                <p:cNvSpPr txBox="1"/>
                <p:nvPr/>
              </p:nvSpPr>
              <p:spPr>
                <a:xfrm>
                  <a:off x="4124378" y="4830207"/>
                  <a:ext cx="91082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Os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nasale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Szövegdoboz 5"/>
                <p:cNvSpPr txBox="1"/>
                <p:nvPr/>
              </p:nvSpPr>
              <p:spPr>
                <a:xfrm>
                  <a:off x="7881871" y="4255260"/>
                  <a:ext cx="116730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Os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temporale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" name="Egyenes összekötő 7"/>
                <p:cNvCxnSpPr/>
                <p:nvPr/>
              </p:nvCxnSpPr>
              <p:spPr>
                <a:xfrm>
                  <a:off x="7675808" y="4393759"/>
                  <a:ext cx="20606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Szövegdoboz 8"/>
                <p:cNvSpPr txBox="1"/>
                <p:nvPr/>
              </p:nvSpPr>
              <p:spPr>
                <a:xfrm>
                  <a:off x="7834459" y="4890872"/>
                  <a:ext cx="1415772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Os</a:t>
                  </a:r>
                  <a:r>
                    <a:rPr lang="hu-HU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zygomaticum</a:t>
                  </a:r>
                  <a:endParaRPr lang="hu-HU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" name="Egyenes összekötő 10"/>
                <p:cNvCxnSpPr/>
                <p:nvPr/>
              </p:nvCxnSpPr>
              <p:spPr>
                <a:xfrm>
                  <a:off x="7675808" y="5033101"/>
                  <a:ext cx="20606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Szövegdoboz 12"/>
              <p:cNvSpPr txBox="1"/>
              <p:nvPr/>
            </p:nvSpPr>
            <p:spPr>
              <a:xfrm>
                <a:off x="7514025" y="5152239"/>
                <a:ext cx="157767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Apertura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piriformis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Egyenes összekötő 14"/>
              <p:cNvCxnSpPr/>
              <p:nvPr/>
            </p:nvCxnSpPr>
            <p:spPr>
              <a:xfrm flipH="1" flipV="1">
                <a:off x="6472766" y="5290738"/>
                <a:ext cx="107406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zövegdoboz 18"/>
              <p:cNvSpPr txBox="1"/>
              <p:nvPr/>
            </p:nvSpPr>
            <p:spPr>
              <a:xfrm>
                <a:off x="7765576" y="5418159"/>
                <a:ext cx="69762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Maxilla</a:t>
                </a:r>
                <a:endPara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u-HU" dirty="0"/>
              </a:p>
            </p:txBody>
          </p:sp>
          <p:cxnSp>
            <p:nvCxnSpPr>
              <p:cNvPr id="21" name="Egyenes összekötő 20"/>
              <p:cNvCxnSpPr/>
              <p:nvPr/>
            </p:nvCxnSpPr>
            <p:spPr>
              <a:xfrm>
                <a:off x="6741994" y="5527343"/>
                <a:ext cx="10235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22"/>
              <p:cNvCxnSpPr/>
              <p:nvPr/>
            </p:nvCxnSpPr>
            <p:spPr>
              <a:xfrm>
                <a:off x="7009796" y="5972157"/>
                <a:ext cx="7557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7710982" y="5849325"/>
                <a:ext cx="8803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/>
                  <a:t>Mandibula</a:t>
                </a:r>
                <a:endParaRPr lang="hu-HU" sz="1200" b="1" dirty="0"/>
              </a:p>
            </p:txBody>
          </p:sp>
        </p:grpSp>
        <p:cxnSp>
          <p:nvCxnSpPr>
            <p:cNvPr id="29" name="Egyenes összekötő 28"/>
            <p:cNvCxnSpPr/>
            <p:nvPr/>
          </p:nvCxnSpPr>
          <p:spPr>
            <a:xfrm>
              <a:off x="5773003" y="2829253"/>
              <a:ext cx="0" cy="7491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>
              <a:off x="4845171" y="3712191"/>
              <a:ext cx="5456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7" name="Egyenes összekötő 4096"/>
            <p:cNvCxnSpPr/>
            <p:nvPr/>
          </p:nvCxnSpPr>
          <p:spPr>
            <a:xfrm>
              <a:off x="4845171" y="4436480"/>
              <a:ext cx="695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Egyenes összekötő 4100"/>
            <p:cNvCxnSpPr/>
            <p:nvPr/>
          </p:nvCxnSpPr>
          <p:spPr>
            <a:xfrm flipV="1">
              <a:off x="4726549" y="4783460"/>
              <a:ext cx="1445794" cy="62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07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éptalálat a következőre: „koponya kutacs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954896"/>
            <a:ext cx="4057590" cy="49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2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1" y="2901803"/>
            <a:ext cx="4259433" cy="39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9" y="273498"/>
            <a:ext cx="4729799" cy="35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88125"/>
      </p:ext>
    </p:extLst>
  </p:cSld>
  <p:clrMapOvr>
    <a:masterClrMapping/>
  </p:clrMapOvr>
</p:sld>
</file>

<file path=ppt/theme/theme1.xml><?xml version="1.0" encoding="utf-8"?>
<a:theme xmlns:a="http://schemas.openxmlformats.org/drawingml/2006/main" name="Normál diaméret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ál diaméret" id="{20C25BDB-98CC-4019-9B3D-D07799846C5D}" vid="{0A5BD34A-DA1B-4EA2-96CC-351EC536CE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175</TotalTime>
  <Words>194</Words>
  <Application>Microsoft Office PowerPoint</Application>
  <PresentationFormat>Diavetítés a képernyőre (4:3 oldalarány)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Normál diaméret</vt:lpstr>
      <vt:lpstr>HUMÁN ANATÓMIA VIZSGAANYAG 2017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 ANATÓMIA VIZSGAANYAG 2017 </dc:title>
  <dc:creator>handrea</dc:creator>
  <cp:lastModifiedBy>handrea</cp:lastModifiedBy>
  <cp:revision>46</cp:revision>
  <dcterms:created xsi:type="dcterms:W3CDTF">2017-05-04T11:18:16Z</dcterms:created>
  <dcterms:modified xsi:type="dcterms:W3CDTF">2017-05-07T13:28:26Z</dcterms:modified>
</cp:coreProperties>
</file>