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71" r:id="rId13"/>
    <p:sldId id="269" r:id="rId14"/>
    <p:sldId id="270" r:id="rId15"/>
    <p:sldId id="272" r:id="rId16"/>
    <p:sldId id="278" r:id="rId17"/>
    <p:sldId id="275" r:id="rId18"/>
    <p:sldId id="279" r:id="rId19"/>
    <p:sldId id="280" r:id="rId20"/>
    <p:sldId id="281" r:id="rId21"/>
    <p:sldId id="276" r:id="rId22"/>
    <p:sldId id="448" r:id="rId23"/>
    <p:sldId id="282" r:id="rId24"/>
    <p:sldId id="277" r:id="rId25"/>
    <p:sldId id="283" r:id="rId26"/>
    <p:sldId id="284" r:id="rId27"/>
    <p:sldId id="285" r:id="rId28"/>
    <p:sldId id="273" r:id="rId29"/>
    <p:sldId id="293" r:id="rId30"/>
    <p:sldId id="286" r:id="rId31"/>
    <p:sldId id="289" r:id="rId32"/>
    <p:sldId id="291" r:id="rId33"/>
    <p:sldId id="294" r:id="rId34"/>
    <p:sldId id="292" r:id="rId35"/>
    <p:sldId id="287" r:id="rId36"/>
    <p:sldId id="296" r:id="rId37"/>
    <p:sldId id="297" r:id="rId38"/>
    <p:sldId id="298" r:id="rId39"/>
    <p:sldId id="288" r:id="rId40"/>
    <p:sldId id="299" r:id="rId41"/>
    <p:sldId id="300" r:id="rId42"/>
    <p:sldId id="274" r:id="rId43"/>
    <p:sldId id="301" r:id="rId44"/>
    <p:sldId id="302" r:id="rId45"/>
    <p:sldId id="303" r:id="rId46"/>
    <p:sldId id="304" r:id="rId47"/>
    <p:sldId id="305" r:id="rId48"/>
    <p:sldId id="310" r:id="rId49"/>
    <p:sldId id="308" r:id="rId50"/>
    <p:sldId id="309" r:id="rId51"/>
    <p:sldId id="311" r:id="rId52"/>
    <p:sldId id="312" r:id="rId53"/>
    <p:sldId id="313" r:id="rId54"/>
    <p:sldId id="306" r:id="rId55"/>
    <p:sldId id="314" r:id="rId56"/>
    <p:sldId id="315" r:id="rId57"/>
    <p:sldId id="316" r:id="rId58"/>
    <p:sldId id="307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30" r:id="rId67"/>
    <p:sldId id="331" r:id="rId68"/>
    <p:sldId id="332" r:id="rId69"/>
    <p:sldId id="324" r:id="rId70"/>
    <p:sldId id="329" r:id="rId71"/>
    <p:sldId id="333" r:id="rId72"/>
    <p:sldId id="334" r:id="rId73"/>
    <p:sldId id="335" r:id="rId74"/>
    <p:sldId id="336" r:id="rId75"/>
    <p:sldId id="337" r:id="rId76"/>
    <p:sldId id="340" r:id="rId77"/>
    <p:sldId id="338" r:id="rId78"/>
    <p:sldId id="339" r:id="rId79"/>
    <p:sldId id="341" r:id="rId80"/>
    <p:sldId id="342" r:id="rId81"/>
    <p:sldId id="344" r:id="rId82"/>
    <p:sldId id="449" r:id="rId83"/>
    <p:sldId id="345" r:id="rId84"/>
    <p:sldId id="346" r:id="rId85"/>
    <p:sldId id="343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6" r:id="rId95"/>
    <p:sldId id="357" r:id="rId96"/>
    <p:sldId id="359" r:id="rId97"/>
    <p:sldId id="358" r:id="rId98"/>
    <p:sldId id="360" r:id="rId99"/>
    <p:sldId id="361" r:id="rId100"/>
    <p:sldId id="362" r:id="rId101"/>
    <p:sldId id="363" r:id="rId102"/>
    <p:sldId id="364" r:id="rId103"/>
    <p:sldId id="366" r:id="rId104"/>
    <p:sldId id="365" r:id="rId105"/>
    <p:sldId id="367" r:id="rId106"/>
    <p:sldId id="368" r:id="rId107"/>
    <p:sldId id="369" r:id="rId108"/>
    <p:sldId id="373" r:id="rId109"/>
    <p:sldId id="370" r:id="rId110"/>
    <p:sldId id="372" r:id="rId111"/>
    <p:sldId id="371" r:id="rId112"/>
    <p:sldId id="375" r:id="rId113"/>
    <p:sldId id="374" r:id="rId114"/>
    <p:sldId id="376" r:id="rId115"/>
    <p:sldId id="380" r:id="rId116"/>
    <p:sldId id="377" r:id="rId117"/>
    <p:sldId id="378" r:id="rId118"/>
    <p:sldId id="379" r:id="rId119"/>
    <p:sldId id="381" r:id="rId120"/>
    <p:sldId id="382" r:id="rId121"/>
    <p:sldId id="383" r:id="rId122"/>
    <p:sldId id="384" r:id="rId123"/>
    <p:sldId id="385" r:id="rId124"/>
    <p:sldId id="387" r:id="rId125"/>
    <p:sldId id="386" r:id="rId126"/>
    <p:sldId id="388" r:id="rId127"/>
    <p:sldId id="389" r:id="rId128"/>
    <p:sldId id="390" r:id="rId129"/>
    <p:sldId id="391" r:id="rId130"/>
    <p:sldId id="393" r:id="rId131"/>
    <p:sldId id="394" r:id="rId132"/>
    <p:sldId id="397" r:id="rId133"/>
    <p:sldId id="396" r:id="rId134"/>
    <p:sldId id="398" r:id="rId135"/>
    <p:sldId id="399" r:id="rId136"/>
    <p:sldId id="400" r:id="rId137"/>
    <p:sldId id="401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50" r:id="rId151"/>
    <p:sldId id="415" r:id="rId152"/>
    <p:sldId id="416" r:id="rId153"/>
    <p:sldId id="417" r:id="rId154"/>
    <p:sldId id="418" r:id="rId155"/>
    <p:sldId id="419" r:id="rId156"/>
    <p:sldId id="420" r:id="rId157"/>
    <p:sldId id="421" r:id="rId158"/>
    <p:sldId id="422" r:id="rId159"/>
    <p:sldId id="451" r:id="rId160"/>
    <p:sldId id="423" r:id="rId161"/>
    <p:sldId id="424" r:id="rId162"/>
    <p:sldId id="425" r:id="rId163"/>
    <p:sldId id="426" r:id="rId164"/>
    <p:sldId id="42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35" r:id="rId173"/>
    <p:sldId id="436" r:id="rId174"/>
    <p:sldId id="437" r:id="rId175"/>
    <p:sldId id="438" r:id="rId176"/>
    <p:sldId id="439" r:id="rId177"/>
    <p:sldId id="440" r:id="rId178"/>
    <p:sldId id="441" r:id="rId179"/>
    <p:sldId id="442" r:id="rId180"/>
    <p:sldId id="443" r:id="rId181"/>
    <p:sldId id="444" r:id="rId182"/>
    <p:sldId id="445" r:id="rId183"/>
    <p:sldId id="446" r:id="rId184"/>
    <p:sldId id="447" r:id="rId185"/>
    <p:sldId id="454" r:id="rId186"/>
    <p:sldId id="455" r:id="rId187"/>
    <p:sldId id="456" r:id="rId188"/>
    <p:sldId id="452" r:id="rId189"/>
    <p:sldId id="453" r:id="rId19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786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99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126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343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509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9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117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3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279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899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9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609C2-2CA8-4335-AA74-D73E60B9C4A1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61B17-6E14-4DE7-83A5-7A5D56C1F1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090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www.tankonyvtar.hu/hu/tartalom/tamop412A/2011-0094_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gi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3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gi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gif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gif"/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gif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tweetboard.me/anatomy-of-dog-glands/anatomy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80.png"/><Relationship Id="rId4" Type="http://schemas.openxmlformats.org/officeDocument/2006/relationships/image" Target="../media/image4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64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4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GEHIRNNERVEN V, VII, IX, X.</a:t>
            </a:r>
            <a:b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SEHNERV, SEHBAHN, OPRISCHE REFLEXBAHNEN. </a:t>
            </a:r>
            <a:b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VESTIBULOCOCHLEARIS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153974"/>
            <a:ext cx="9144000" cy="1655762"/>
          </a:xfrm>
        </p:spPr>
        <p:txBody>
          <a:bodyPr>
            <a:normAutofit/>
          </a:bodyPr>
          <a:lstStyle/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Andrea Heinzlmann</a:t>
            </a:r>
          </a:p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Veterinärmedizin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Lehrstuhl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13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mesencephalici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pseudounipolare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Nervenzellen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proriozetiver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V.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propriozetive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rregungen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augelenk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4272069" y="3452895"/>
            <a:ext cx="4271000" cy="3269653"/>
            <a:chOff x="5457687" y="872460"/>
            <a:chExt cx="8008774" cy="5955061"/>
          </a:xfrm>
        </p:grpSpPr>
        <p:pic>
          <p:nvPicPr>
            <p:cNvPr id="5" name="Picture 4" descr="ãnucleus sensibilis pontinus n. trigeminiãã®ç»åæ¤ç´¢çµæ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050" y="872460"/>
              <a:ext cx="5224683" cy="5557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5457687" y="6430016"/>
              <a:ext cx="8008774" cy="397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https://www.medizin-kompakt.de/nucleus-principalis-nervi-trigemini</a:t>
              </a:r>
            </a:p>
          </p:txBody>
        </p:sp>
      </p:grpSp>
      <p:pic>
        <p:nvPicPr>
          <p:cNvPr id="45058" name="Picture 2" descr="ãnucleus mesencephalicus nervi trigemini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4" y="3656082"/>
            <a:ext cx="3754805" cy="19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258631" y="5711694"/>
            <a:ext cx="4272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https://www.tankonyvtar.hu/hu/tartalom/tamop412A/2011-0094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_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neurologia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_hu/ch03s07.html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Picture 4" descr="ãmesencephalic nucleus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479" y="3354769"/>
            <a:ext cx="4184026" cy="30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9062292" y="6472691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https://neupsykey.com/trigeminal-nerve/</a:t>
            </a:r>
          </a:p>
        </p:txBody>
      </p:sp>
      <p:sp>
        <p:nvSpPr>
          <p:cNvPr id="9" name="Ellipszis 8"/>
          <p:cNvSpPr/>
          <p:nvPr/>
        </p:nvSpPr>
        <p:spPr>
          <a:xfrm>
            <a:off x="6362163" y="3354769"/>
            <a:ext cx="1017431" cy="4444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6056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530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8817" y="1400432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unterkieferwärts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Massetergegend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Backen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Unterlippe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4" name="Picture 2" descr="KÃ©ptalÃ¡lat a kÃ¶vetkezÅre: âfacial nerve hor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8947"/>
            <a:ext cx="5058032" cy="35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311978" y="5980670"/>
            <a:ext cx="914400" cy="2636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82950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2340" y="130981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des 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Kiemenbogens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emischter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VAGUSGRUPPE: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IX.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accessorius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066" name="Picture 2" descr="A n. glossopharyngeus Ã¡gai (vÃ¡zlatos rajz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97" y="2544892"/>
            <a:ext cx="54292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441990" y="6359624"/>
            <a:ext cx="4390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</p:spTree>
    <p:extLst>
      <p:ext uri="{BB962C8B-B14F-4D97-AF65-F5344CB8AC3E}">
        <p14:creationId xmlns:p14="http://schemas.microsoft.com/office/powerpoint/2010/main" val="4320944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0579" y="14302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ambiguus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410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94833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GLOSSPGARYNGEUS (N.IX.)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4" y="1224714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mbiguus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 des N.IX. N.X.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kranialen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XI.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onstrictores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stylopharyngeus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Larynxmuskulatur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7" y="3447841"/>
            <a:ext cx="5124718" cy="27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468507" y="6365558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pic>
        <p:nvPicPr>
          <p:cNvPr id="33796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95" y="3036067"/>
            <a:ext cx="2779557" cy="35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54218" y="6611779"/>
            <a:ext cx="43831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https://eref.thieme.de/cockpits/clAna0001/0/coAna00076/4-9732</a:t>
            </a:r>
          </a:p>
        </p:txBody>
      </p:sp>
      <p:pic>
        <p:nvPicPr>
          <p:cNvPr id="9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50" y="2486591"/>
            <a:ext cx="3415656" cy="41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256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86744"/>
            <a:ext cx="10515600" cy="8759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NUCLEUS GLOSSPHARYNGEUS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821" y="1444186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p. IX.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ern des N. IX.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Ohrspeicheldrüse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Speicheldrüse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Backengened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Zungengrundes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Rachenschleimhaut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48" y="186744"/>
            <a:ext cx="2170264" cy="275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ãganglion oticum of dogãã®ç»åæ¤ç´¢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4515" r="3549" b="7195"/>
          <a:stretch/>
        </p:blipFill>
        <p:spPr bwMode="auto">
          <a:xfrm>
            <a:off x="7276562" y="3565160"/>
            <a:ext cx="3760631" cy="299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6302061" y="662957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https://www.neuroanatomyofthedog.com/ixxxixii-cranial-nerves?lightbox=dataItem-ihmcjbdu</a:t>
            </a:r>
          </a:p>
        </p:txBody>
      </p:sp>
      <p:pic>
        <p:nvPicPr>
          <p:cNvPr id="29712" name="Picture 16" descr="ãganglion oticum of dog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32" y="3833667"/>
            <a:ext cx="4754989" cy="27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1388234" y="6513182"/>
            <a:ext cx="49755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vanat.cvm.umn.edu/ans/pages/popUpPgs/ParaCranNIXMiller.html</a:t>
            </a:r>
          </a:p>
        </p:txBody>
      </p:sp>
    </p:spTree>
    <p:extLst>
      <p:ext uri="{BB962C8B-B14F-4D97-AF65-F5344CB8AC3E}">
        <p14:creationId xmlns:p14="http://schemas.microsoft.com/office/powerpoint/2010/main" val="34694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6438" y="282747"/>
            <a:ext cx="10515600" cy="6316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5162" y="9147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 AUS DEM GEHIRN: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erläßt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parolivaris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PORUS DURALIS: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urchbort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Fleissfressern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lacerum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lacerum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aborale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KÃ©ptalÃ¡lat a kÃ¶vetkezÅre: âcranial nerves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1749" y="3618118"/>
            <a:ext cx="3972102" cy="22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0" name="Picture 2" descr="KÃ©ptalÃ¡lat a kÃ¶vetkezÅre: âjugular foramen 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54" y="3863671"/>
            <a:ext cx="3193192" cy="24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4937554" y="6330378"/>
            <a:ext cx="3023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https://en.wikivet.net/Skull_and_Facial_Muscles_-_Anatomy_%26_Physiology</a:t>
            </a:r>
          </a:p>
        </p:txBody>
      </p:sp>
      <p:pic>
        <p:nvPicPr>
          <p:cNvPr id="89094" name="Picture 6" descr="KÃ©ptalÃ¡lat a kÃ¶vetkezÅre: âjugular foramen  of dog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2" y="3898781"/>
            <a:ext cx="3849130" cy="283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3410465" y="6046573"/>
            <a:ext cx="963827" cy="2141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91215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755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4632" y="13807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DISTALE N. GLOSSOPHARYNGEI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pesudounipoläre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Perykarien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eschmackfasern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Fossula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afferenten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somatosensiblen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Wurzelzellen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proximale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PROXIMALE N. GLOSSOPHARYNGEI:</a:t>
            </a:r>
          </a:p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somatosensorisch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ommt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regelmäßig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getrennt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138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336" y="2179425"/>
            <a:ext cx="3791464" cy="430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632910" y="6357079"/>
            <a:ext cx="37208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https://emedicine.medscape.com/article/1875813-overview</a:t>
            </a:r>
          </a:p>
        </p:txBody>
      </p:sp>
      <p:sp>
        <p:nvSpPr>
          <p:cNvPr id="5" name="Ellipszis 4"/>
          <p:cNvSpPr/>
          <p:nvPr/>
        </p:nvSpPr>
        <p:spPr>
          <a:xfrm>
            <a:off x="9267568" y="3039762"/>
            <a:ext cx="996778" cy="2718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79913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2915" y="142703"/>
            <a:ext cx="10515600" cy="9446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4015" y="1199549"/>
            <a:ext cx="1121375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TRACTUS SOLITARII: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stammende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Faser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afferenten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tymapni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 VII.)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zusammen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beendet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Geschmackzentrum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6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30" y="2671581"/>
            <a:ext cx="3304317" cy="399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31" y="4583715"/>
            <a:ext cx="4383474" cy="207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1" y="2843875"/>
            <a:ext cx="4063314" cy="218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268303" y="5440671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sp>
        <p:nvSpPr>
          <p:cNvPr id="5" name="Ellipszis 4"/>
          <p:cNvSpPr/>
          <p:nvPr/>
        </p:nvSpPr>
        <p:spPr>
          <a:xfrm>
            <a:off x="3591697" y="3270422"/>
            <a:ext cx="733168" cy="2224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7570573" y="4934465"/>
            <a:ext cx="850232" cy="3707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31301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2839" y="241559"/>
            <a:ext cx="10515600" cy="59046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6924" y="882797"/>
            <a:ext cx="114773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OTICUM: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egetatives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multipoläre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Ganglionzellen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ultipoläre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Perykarien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zugeführt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N.auriculotemporalis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und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2211700" y="4190609"/>
            <a:ext cx="4816906" cy="2469682"/>
            <a:chOff x="6932661" y="3739223"/>
            <a:chExt cx="5692381" cy="3116572"/>
          </a:xfrm>
        </p:grpSpPr>
        <p:pic>
          <p:nvPicPr>
            <p:cNvPr id="90114" name="Picture 2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432" y="3739223"/>
              <a:ext cx="4796341" cy="2805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932661" y="6545081"/>
              <a:ext cx="5692381" cy="310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http://vanat.cvm.umn.edu/ans/pages/popUpPgs/ParaCranNIXMiller.html</a:t>
              </a:r>
            </a:p>
          </p:txBody>
        </p:sp>
        <p:sp>
          <p:nvSpPr>
            <p:cNvPr id="5" name="Ellipszis 4"/>
            <p:cNvSpPr/>
            <p:nvPr/>
          </p:nvSpPr>
          <p:spPr>
            <a:xfrm>
              <a:off x="10894155" y="4489622"/>
              <a:ext cx="1186247" cy="1894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90116" name="Picture 4" descr="KÃ©ptalÃ¡lat a kÃ¶vetkezÅre: âotic ganglion of dog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72" y="3380789"/>
            <a:ext cx="2635058" cy="31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8443784" y="4250723"/>
            <a:ext cx="799070" cy="1482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8550386" y="6460236"/>
            <a:ext cx="2677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http://vanat.cvm.umn.edu/ans/pages/popUpPgs/ParaOticGangExteriorMiller.html</a:t>
            </a:r>
          </a:p>
        </p:txBody>
      </p:sp>
    </p:spTree>
    <p:extLst>
      <p:ext uri="{BB962C8B-B14F-4D97-AF65-F5344CB8AC3E}">
        <p14:creationId xmlns:p14="http://schemas.microsoft.com/office/powerpoint/2010/main" val="36868063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31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0981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N: GLOSSOPHARYNGEUS: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aroticotympanici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tubarius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stylophyarngei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tonsillares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186" name="Picture 2" descr="A n. glossopharyngeus Ã¡gai (vÃ¡zlatos rajz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56" y="1733206"/>
            <a:ext cx="5429250" cy="418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2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GEHIRN: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Brückenarmen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Wurzel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mater):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Richtung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5814969" y="2808758"/>
            <a:ext cx="5761882" cy="3783131"/>
            <a:chOff x="5790256" y="2965277"/>
            <a:chExt cx="5761882" cy="3783131"/>
          </a:xfrm>
        </p:grpSpPr>
        <p:pic>
          <p:nvPicPr>
            <p:cNvPr id="6146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256" y="2965277"/>
              <a:ext cx="5761882" cy="3536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6153665" y="4733731"/>
              <a:ext cx="1202724" cy="41491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/>
            <p:cNvSpPr/>
            <p:nvPr/>
          </p:nvSpPr>
          <p:spPr>
            <a:xfrm>
              <a:off x="7951857" y="6502187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5277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98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8686" y="1219199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Paukenhöhel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Paukenhöhle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296866" y="3911172"/>
            <a:ext cx="4058675" cy="2223462"/>
            <a:chOff x="1747270" y="3918761"/>
            <a:chExt cx="4058675" cy="2223462"/>
          </a:xfrm>
        </p:grpSpPr>
        <p:pic>
          <p:nvPicPr>
            <p:cNvPr id="5" name="Picture 2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270" y="3918761"/>
              <a:ext cx="4058675" cy="222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Ellipszis 7"/>
            <p:cNvSpPr/>
            <p:nvPr/>
          </p:nvSpPr>
          <p:spPr>
            <a:xfrm>
              <a:off x="4506097" y="4077730"/>
              <a:ext cx="914400" cy="20594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/>
            <p:cNvSpPr/>
            <p:nvPr/>
          </p:nvSpPr>
          <p:spPr>
            <a:xfrm>
              <a:off x="4440195" y="4341341"/>
              <a:ext cx="1046205" cy="14004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4671692" y="2415323"/>
            <a:ext cx="3419877" cy="4035252"/>
            <a:chOff x="6064226" y="2558084"/>
            <a:chExt cx="3419877" cy="4035252"/>
          </a:xfrm>
        </p:grpSpPr>
        <p:pic>
          <p:nvPicPr>
            <p:cNvPr id="11" name="Picture 4" descr="KÃ©ptalÃ¡lat a kÃ¶vetkezÅre: âotic ganglion of dogâ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26" y="2558084"/>
              <a:ext cx="3419877" cy="4035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Ellipszis 11"/>
            <p:cNvSpPr/>
            <p:nvPr/>
          </p:nvSpPr>
          <p:spPr>
            <a:xfrm>
              <a:off x="7265773" y="6227805"/>
              <a:ext cx="609600" cy="23066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94210" name="Picture 2" descr="Gray7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20" y="2921367"/>
            <a:ext cx="3563187" cy="32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zis 13"/>
          <p:cNvSpPr/>
          <p:nvPr/>
        </p:nvSpPr>
        <p:spPr>
          <a:xfrm>
            <a:off x="10025448" y="4445540"/>
            <a:ext cx="650790" cy="230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8887734" y="6247433"/>
            <a:ext cx="2603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https://en.wikipedia.org/wiki/Greater_petrosal_nerve#/media/File:Gray788.png</a:t>
            </a:r>
          </a:p>
        </p:txBody>
      </p:sp>
    </p:spTree>
    <p:extLst>
      <p:ext uri="{BB962C8B-B14F-4D97-AF65-F5344CB8AC3E}">
        <p14:creationId xmlns:p14="http://schemas.microsoft.com/office/powerpoint/2010/main" val="29181580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1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452" y="10595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läufen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56452" y="3381884"/>
            <a:ext cx="5110034" cy="3136776"/>
            <a:chOff x="5821576" y="3521928"/>
            <a:chExt cx="5110034" cy="3136776"/>
          </a:xfrm>
        </p:grpSpPr>
        <p:pic>
          <p:nvPicPr>
            <p:cNvPr id="95234" name="Picture 2" descr="KÃ©ptalÃ¡lat a kÃ¶vetkezÅre: âminor petrosal nerve 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576" y="3521928"/>
              <a:ext cx="5110034" cy="313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9506465" y="5453448"/>
              <a:ext cx="1046205" cy="2636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6283574" y="3715431"/>
            <a:ext cx="4058675" cy="2223462"/>
            <a:chOff x="7320432" y="3739223"/>
            <a:chExt cx="4796341" cy="2805859"/>
          </a:xfrm>
        </p:grpSpPr>
        <p:pic>
          <p:nvPicPr>
            <p:cNvPr id="8" name="Picture 2" descr="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432" y="3739223"/>
              <a:ext cx="4796341" cy="2805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zis 9"/>
            <p:cNvSpPr/>
            <p:nvPr/>
          </p:nvSpPr>
          <p:spPr>
            <a:xfrm>
              <a:off x="10894155" y="4489622"/>
              <a:ext cx="1186247" cy="1894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Ellipszis 5"/>
          <p:cNvSpPr/>
          <p:nvPr/>
        </p:nvSpPr>
        <p:spPr>
          <a:xfrm>
            <a:off x="9036908" y="4069492"/>
            <a:ext cx="1029730" cy="2405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9555891" y="4596714"/>
            <a:ext cx="697915" cy="34598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8481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7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2870" y="939113"/>
            <a:ext cx="10515600" cy="430514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RAMUS SINUS CAROTICI: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Bereich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Sinus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int. (Hund,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Abgangstelle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fferente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Erregungen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erhöter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Wandspannung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infolge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Blutdrucksteigerung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Vasomotorzentrum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258" name="Picture 2" descr="A szÃ­v beidegzÃ©se (Clara, N. szerin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65" y="3223493"/>
            <a:ext cx="4737700" cy="31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096000" y="6479060"/>
            <a:ext cx="43825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  <p:pic>
        <p:nvPicPr>
          <p:cNvPr id="96260" name="Picture 4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32" y="3770312"/>
            <a:ext cx="279082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959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31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1813" y="116977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ABLAUF: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N. IX.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kaudoventral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großen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Zungenbeinast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Hinterwand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Luftsackes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eingebettet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berkreuzt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Aufgabelung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PHARYNGEUS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LINGUALIS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326660" y="2537253"/>
            <a:ext cx="5331941" cy="3944295"/>
            <a:chOff x="6517246" y="2934974"/>
            <a:chExt cx="4960122" cy="3571288"/>
          </a:xfrm>
        </p:grpSpPr>
        <p:pic>
          <p:nvPicPr>
            <p:cNvPr id="97282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246" y="2934974"/>
              <a:ext cx="4960122" cy="357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Lekerekített téglalap 3"/>
            <p:cNvSpPr/>
            <p:nvPr/>
          </p:nvSpPr>
          <p:spPr>
            <a:xfrm>
              <a:off x="9885405" y="3204519"/>
              <a:ext cx="1079157" cy="21418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10058400" y="3649362"/>
              <a:ext cx="906162" cy="453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Téglalap 6"/>
          <p:cNvSpPr/>
          <p:nvPr/>
        </p:nvSpPr>
        <p:spPr>
          <a:xfrm>
            <a:off x="7488078" y="6533025"/>
            <a:ext cx="37016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https://veteriankey.com/the-autonomic-nervous-system-2/</a:t>
            </a:r>
          </a:p>
        </p:txBody>
      </p:sp>
    </p:spTree>
    <p:extLst>
      <p:ext uri="{BB962C8B-B14F-4D97-AF65-F5344CB8AC3E}">
        <p14:creationId xmlns:p14="http://schemas.microsoft.com/office/powerpoint/2010/main" val="13136701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098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PHARYNGEUS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Stylohyoid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Rachenwand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750011" y="2454875"/>
            <a:ext cx="5331941" cy="3944295"/>
            <a:chOff x="6517246" y="2934974"/>
            <a:chExt cx="4960122" cy="3571288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246" y="2934974"/>
              <a:ext cx="4960122" cy="357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ekerekített téglalap 5"/>
            <p:cNvSpPr/>
            <p:nvPr/>
          </p:nvSpPr>
          <p:spPr>
            <a:xfrm>
              <a:off x="9885405" y="3204519"/>
              <a:ext cx="1079157" cy="21418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10058400" y="3649362"/>
              <a:ext cx="906162" cy="453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8137103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8787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PHARYNGEUS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besteht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IX.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X.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Pharynxmuskeln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684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103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2549" y="10018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LINGUALIS: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rößtenteils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Stylohyoid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Stylohyoid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linguofacialis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Winkel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Stylohyoid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Epihyoid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Aufgabelung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Katze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Schaf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lateropharyngeum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7084541" y="3278658"/>
            <a:ext cx="4821196" cy="3351170"/>
            <a:chOff x="6763027" y="2934973"/>
            <a:chExt cx="4960122" cy="3571288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027" y="2934973"/>
              <a:ext cx="4960122" cy="357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ekerekített téglalap 5"/>
            <p:cNvSpPr/>
            <p:nvPr/>
          </p:nvSpPr>
          <p:spPr>
            <a:xfrm>
              <a:off x="9885405" y="3204519"/>
              <a:ext cx="1079157" cy="21418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10058399" y="3869055"/>
              <a:ext cx="906162" cy="23338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99330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0" y="3328019"/>
            <a:ext cx="3559627" cy="19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KÃ©ptalÃ¡lat a kÃ¶vetkezÅre: âstylohyoid muscle of dog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19" y="4492388"/>
            <a:ext cx="3041370" cy="21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zis 7"/>
          <p:cNvSpPr/>
          <p:nvPr/>
        </p:nvSpPr>
        <p:spPr>
          <a:xfrm>
            <a:off x="5239265" y="4595079"/>
            <a:ext cx="626075" cy="1252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761468" y="6318422"/>
            <a:ext cx="601363" cy="1647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0" y="5791448"/>
            <a:ext cx="3937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http://readersclubdelhi.com/anatomy-of-mouth-of-dog/anatomy-of-mouth-of-dog-soft-tissues-of-the-oral-cavity/</a:t>
            </a:r>
          </a:p>
        </p:txBody>
      </p:sp>
    </p:spTree>
    <p:extLst>
      <p:ext uri="{BB962C8B-B14F-4D97-AF65-F5344CB8AC3E}">
        <p14:creationId xmlns:p14="http://schemas.microsoft.com/office/powerpoint/2010/main" val="22851785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37054" y="142197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LINGUALIS: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Gaumensegels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Mm.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242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GLOSSOPHARYNGEUS (N. IX.)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098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LINGUALIS: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Zungenwurzel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onsillares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apillae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vallatae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foliatea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Geschmackknospen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0354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98" y="2026507"/>
            <a:ext cx="2533450" cy="34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6510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1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930" y="115012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bedeutendste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 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Verschmelzung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4, 5, 6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Kiemenbogennerven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Hals 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Bauchhöhle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Eingeweide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380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90" y="2512540"/>
            <a:ext cx="3773763" cy="40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125990" y="6535952"/>
            <a:ext cx="37016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https://veteriankey.com/the-autonomic-nervous-system-2/</a:t>
            </a:r>
          </a:p>
        </p:txBody>
      </p:sp>
    </p:spTree>
    <p:extLst>
      <p:ext uri="{BB962C8B-B14F-4D97-AF65-F5344CB8AC3E}">
        <p14:creationId xmlns:p14="http://schemas.microsoft.com/office/powerpoint/2010/main" val="278988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6675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4256" y="103831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mater):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afferente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propriozeptive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reuzt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392561" y="3286897"/>
            <a:ext cx="5184289" cy="3304992"/>
            <a:chOff x="5790256" y="2965277"/>
            <a:chExt cx="5761882" cy="3783131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256" y="2965277"/>
              <a:ext cx="5761882" cy="3536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6170141" y="4431957"/>
              <a:ext cx="1202724" cy="23065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7704655" y="6502187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9813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38447"/>
            <a:ext cx="10515600" cy="4351338"/>
          </a:xfrm>
        </p:spPr>
        <p:txBody>
          <a:bodyPr>
            <a:normAutofit/>
          </a:bodyPr>
          <a:lstStyle/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gemischter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constrictor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Kehlkopf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Speizeröhre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Gamunemukulatur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60" y="1664150"/>
            <a:ext cx="4484518" cy="47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2210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54922"/>
            <a:ext cx="10515600" cy="4351338"/>
          </a:xfrm>
        </p:spPr>
        <p:txBody>
          <a:bodyPr>
            <a:normAutofit/>
          </a:bodyPr>
          <a:lstStyle/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gemischter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Schädelgrube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äußeren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Gehörgangs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Zungengrund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Schlweimhaut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Kehlkopf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58" y="1574687"/>
            <a:ext cx="4591610" cy="48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8120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8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66598"/>
            <a:ext cx="10515600" cy="4351338"/>
          </a:xfrm>
        </p:spPr>
        <p:txBody>
          <a:bodyPr>
            <a:normAutofit/>
          </a:bodyPr>
          <a:lstStyle/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gemischter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Geschmackknospen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egend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Halsorganen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Brustorganen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Bauchorgane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30" y="1923338"/>
            <a:ext cx="4426853" cy="471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547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08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0579" y="13427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KERNE: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ambiguus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vagii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397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94834"/>
            <a:ext cx="10515600" cy="78547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3109" y="1059160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mbiguus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 des N.IX. N.X.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kranialen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XI.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onstrictores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stylopharyngeus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Larynxmuskulatur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2" y="3447841"/>
            <a:ext cx="5124718" cy="27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468507" y="6365558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pic>
        <p:nvPicPr>
          <p:cNvPr id="33796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95" y="3036067"/>
            <a:ext cx="2779557" cy="35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54218" y="6611779"/>
            <a:ext cx="43831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https://eref.thieme.de/cockpits/clAna0001/0/coAna00076/4-9732</a:t>
            </a:r>
          </a:p>
        </p:txBody>
      </p:sp>
      <p:pic>
        <p:nvPicPr>
          <p:cNvPr id="9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50" y="2486591"/>
            <a:ext cx="3415656" cy="41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6394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4737" y="311346"/>
            <a:ext cx="10515600" cy="49596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6205" y="1119662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X.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Eingeweideganglien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intramulare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auchhöhle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70" y="2434107"/>
            <a:ext cx="2969674" cy="37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9879022" y="6336404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am </a:t>
            </a:r>
            <a:r>
              <a:rPr lang="hu-HU" dirty="0" err="1" smtClean="0"/>
              <a:t>Bild</a:t>
            </a:r>
            <a:r>
              <a:rPr lang="hu-HU" dirty="0" smtClean="0"/>
              <a:t> p. X</a:t>
            </a:r>
            <a:r>
              <a:rPr lang="hu-HU" dirty="0"/>
              <a:t>.</a:t>
            </a:r>
          </a:p>
        </p:txBody>
      </p:sp>
      <p:pic>
        <p:nvPicPr>
          <p:cNvPr id="31746" name="Picture 2" descr="ãintramural ganglion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67" y="3312457"/>
            <a:ext cx="27051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914593" y="6397959"/>
            <a:ext cx="31277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http://www.physiologymodels.info/ans/psns.htm</a:t>
            </a:r>
          </a:p>
        </p:txBody>
      </p:sp>
      <p:pic>
        <p:nvPicPr>
          <p:cNvPr id="31748" name="Picture 4" descr="ãnucleus parasympaticus nervi vagi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9" y="3537862"/>
            <a:ext cx="4364555" cy="234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1121302" y="5961396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</p:spTree>
    <p:extLst>
      <p:ext uri="{BB962C8B-B14F-4D97-AF65-F5344CB8AC3E}">
        <p14:creationId xmlns:p14="http://schemas.microsoft.com/office/powerpoint/2010/main" val="145453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161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9304" y="7547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HIRN: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erläßt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ventrolateral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cerebellaris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parolovaris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PORUS DURALIS:</a:t>
            </a:r>
          </a:p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durchbohrt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lacerum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nervosa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lacerum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KÃ©ptalÃ¡lat a kÃ¶vetkezÅre: âjugular foramen 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08" y="3926361"/>
            <a:ext cx="3849130" cy="283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532238" y="6054811"/>
            <a:ext cx="494270" cy="2883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4" descr="KÃ©ptalÃ¡lat a kÃ¶vetkezÅre: âcranial nerves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35503" y="2443550"/>
            <a:ext cx="5229317" cy="29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9052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6076" y="1612342"/>
            <a:ext cx="10727724" cy="4667164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PROXIMALE (JUGULARE):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pseidounipoläre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Ganglionzellen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Wurzelzellen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GANGLION DISTALE (NODOSUM):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von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int.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Wurzelzellen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Perykarien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02" name="Picture 2" descr="KÃ©ptalÃ¡lat a kÃ¶vetkezÅre: âvagal nerve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52" y="1812150"/>
            <a:ext cx="3700676" cy="419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7521146" y="3196280"/>
            <a:ext cx="601362" cy="436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9786551" y="3945924"/>
            <a:ext cx="1005017" cy="3130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12309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5249" y="226746"/>
            <a:ext cx="10515600" cy="75522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3973" y="94861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INTRAMULARE GANGLION (VEGETATIVE GANGLION):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Pforte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Eingeweide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intramularen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Meissneri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myentericus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Auerbach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intramularen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umgeschaltet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2" name="Picture 2" descr="KÃ©ptalÃ¡lat a kÃ¶vetkezÅre: âsubmucosal plexus vs myenteric plexus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5382" r="8246" b="3929"/>
          <a:stretch/>
        </p:blipFill>
        <p:spPr bwMode="auto">
          <a:xfrm>
            <a:off x="162697" y="3001920"/>
            <a:ext cx="3937686" cy="325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KÃ©ptalÃ¡lat a kÃ¶vetkezÅre: âsubmucosal plexus vs myenteric plexus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3865" r="2798" b="3076"/>
          <a:stretch/>
        </p:blipFill>
        <p:spPr bwMode="auto">
          <a:xfrm>
            <a:off x="4462076" y="3012917"/>
            <a:ext cx="3937687" cy="29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KÃ©ptalÃ¡lat a kÃ¶vetkezÅre: âsubmucosal plexus vs myenteric plexus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56" y="2843183"/>
            <a:ext cx="2857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600302" y="6415058"/>
            <a:ext cx="3428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https://embryology.med.unsw.edu.au/embryology/index.php/Neural_Crest_-_Enteric_Nervous_System</a:t>
            </a:r>
          </a:p>
        </p:txBody>
      </p:sp>
    </p:spTree>
    <p:extLst>
      <p:ext uri="{BB962C8B-B14F-4D97-AF65-F5344CB8AC3E}">
        <p14:creationId xmlns:p14="http://schemas.microsoft.com/office/powerpoint/2010/main" val="8235347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08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930" y="158166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KOPFSTRECKE (PARS CRANIALIS):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Schädelgrube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kommuniziert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IX.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mastoideus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kommuniziert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mit N. VII. 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546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91" y="126229"/>
            <a:ext cx="3814926" cy="47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685903" y="4794793"/>
            <a:ext cx="45060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</p:spTree>
    <p:extLst>
      <p:ext uri="{BB962C8B-B14F-4D97-AF65-F5344CB8AC3E}">
        <p14:creationId xmlns:p14="http://schemas.microsoft.com/office/powerpoint/2010/main" val="316075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TRIGEMINALE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semilunare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Gasseri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Meckeli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Impressio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Felsenbeins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pseudounipoläre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afferente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Trigeminusfasern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ausgenommen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Afferenzen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392561" y="3286897"/>
            <a:ext cx="5184289" cy="3304992"/>
            <a:chOff x="5790256" y="2965277"/>
            <a:chExt cx="5761882" cy="3783131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256" y="2965277"/>
              <a:ext cx="5761882" cy="3536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6160985" y="4733732"/>
              <a:ext cx="1202724" cy="23065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7704655" y="6502187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9769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57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8730" y="13427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KOPF – und HALSSTRECKE (PARS CRANIALIS):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constrictor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phayrngis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von N. IX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22" y="1281375"/>
            <a:ext cx="4132403" cy="51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7405816" y="2759675"/>
            <a:ext cx="634314" cy="2553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520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427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PHARYNGIS: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N. IX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harygnei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N.X.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6035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713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PHARYNGIS: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den 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thyropharyngeus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Drittel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ganze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Halsportion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Speiseröhre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Brusteingang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verfolgen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läßt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7274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279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6923" y="897924"/>
            <a:ext cx="710307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HALSSTRECKE (PARS CERVICALIS):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Abgangstelle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vagosympaticus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vagosympaticus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dorsomedialen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Brusthöhleneingan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voneinander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terennen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7809471" y="1556953"/>
            <a:ext cx="3643184" cy="4542438"/>
            <a:chOff x="8064843" y="2742127"/>
            <a:chExt cx="3288957" cy="3958625"/>
          </a:xfrm>
        </p:grpSpPr>
        <p:pic>
          <p:nvPicPr>
            <p:cNvPr id="4" name="Picture 2" descr="A bolygÃ³ideg magjai Ã©s Ã¡gai (vÃ¡zlatosan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0510" y="2742127"/>
              <a:ext cx="3193290" cy="395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8064843" y="4053016"/>
              <a:ext cx="691979" cy="37070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0957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05" y="3420971"/>
            <a:ext cx="4442254" cy="31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1400432" y="4843849"/>
            <a:ext cx="996779" cy="1763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196281" y="3486543"/>
            <a:ext cx="601362" cy="2040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80586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3313" y="117483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HALSSTRECKE (PARS CERVICALIS):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gemischter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reuzt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ambiguus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RAMUS EXTERNUS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RAMUS INTERNUS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1/3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Vallecula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epiglottica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324" y="743674"/>
            <a:ext cx="4442254" cy="31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0223157" y="3550508"/>
            <a:ext cx="1400432" cy="1812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9877168" y="3721234"/>
            <a:ext cx="864974" cy="27094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1618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02" y="4513666"/>
            <a:ext cx="4105532" cy="18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9555892" y="4423719"/>
            <a:ext cx="667265" cy="23889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10602097" y="4662616"/>
            <a:ext cx="650789" cy="214184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866400" y="6408746"/>
            <a:ext cx="2056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https://veteriankey.com/larynx/</a:t>
            </a:r>
          </a:p>
        </p:txBody>
      </p:sp>
    </p:spTree>
    <p:extLst>
      <p:ext uri="{BB962C8B-B14F-4D97-AF65-F5344CB8AC3E}">
        <p14:creationId xmlns:p14="http://schemas.microsoft.com/office/powerpoint/2010/main" val="9669842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98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8729" y="10132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HALSSTRECKE (PARS CERVICALIS):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EXTERNUS: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kaudoventral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thyropharyngeus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cricothyroideus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37" y="3944390"/>
            <a:ext cx="5171563" cy="23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6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45" y="3636637"/>
            <a:ext cx="3872728" cy="27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3962400" y="4679093"/>
            <a:ext cx="864973" cy="197708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616411" y="5988908"/>
            <a:ext cx="708454" cy="172995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8402595" y="3870249"/>
            <a:ext cx="815546" cy="248669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03716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60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3400" y="12325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HALSSTRECKE (PARS CERVICALIS):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RAMUS INTERNUS: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cranioventraler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Richtung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Schildknorpels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thyroidea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gegend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Kehldeckes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aryepiglottica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Kehlkopfdrüsen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37" y="4208001"/>
            <a:ext cx="5171563" cy="23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9630032" y="4407243"/>
            <a:ext cx="906163" cy="23066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3132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1724" y="167418"/>
            <a:ext cx="10515600" cy="62341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5472" y="790834"/>
            <a:ext cx="1154172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HALSSTRECKE (PARS CERVICALIS):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depressor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Brusteingang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kurzem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Verlauf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vagosympaticus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anschließt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Apertura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thoracis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Grenzsstranges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Herzbasis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afferente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Vasomotorzentrum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Hirnstammes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löst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epressorenreflex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Arterien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starker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Belastung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geschützt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Blutdruckanstieg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4" name="Picture 2" descr="A szÃ­v beidegzÃ©se (Clara, N. szerin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62" y="3964457"/>
            <a:ext cx="4059711" cy="27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6672650" y="5873578"/>
            <a:ext cx="576648" cy="222422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61635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57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427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HALSSTRECKE (PARS CERVICALIS):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Larynx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762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801" y="930876"/>
            <a:ext cx="4610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793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87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2870" y="963828"/>
            <a:ext cx="1126318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BRUSTSTRECKE (PARS THORACICA):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subclavia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mediastini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rechterseits</a:t>
            </a:r>
            <a:r>
              <a:rPr lang="hu-H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Trachea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Trachea –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Lungenwurzel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Speiseröhre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Speizeröhre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hu-HU" sz="1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linkerseits</a:t>
            </a:r>
            <a:r>
              <a:rPr lang="hu-H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branchiocephalicus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Aortabogen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Bifurcatio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tracheae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here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spaltet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-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97" y="4283075"/>
            <a:ext cx="3657042" cy="23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70" y="4229529"/>
            <a:ext cx="3304409" cy="246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992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TRIGEMINALE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semilunare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Gasseri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3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Hauptäste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N.V.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OPHTHALMICUS (V/1)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A n. trigeminus magvai Ã©s pÃ¡lyÃ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90" y="2181395"/>
            <a:ext cx="54292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778157" y="6362870"/>
            <a:ext cx="43790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  <p:sp>
        <p:nvSpPr>
          <p:cNvPr id="5" name="Téglalap 4"/>
          <p:cNvSpPr/>
          <p:nvPr/>
        </p:nvSpPr>
        <p:spPr>
          <a:xfrm>
            <a:off x="9745362" y="3171568"/>
            <a:ext cx="889687" cy="11285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05472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694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2826" y="10873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BRUSTSTRECKE (PARS THORACICA):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ardiaci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cervicothoracicum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sive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stellatum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recurrens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ardiaci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thoracici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PLEXUS CARDIACUS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786" name="Picture 2" descr="A szÃ­v beidegzÃ©se (Clara, N. szerin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22" y="3255347"/>
            <a:ext cx="4993075" cy="336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5527589" y="4522573"/>
            <a:ext cx="568411" cy="255373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861897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9389" y="124052"/>
            <a:ext cx="10515600" cy="6398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5076" y="687291"/>
            <a:ext cx="9632092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BRUSTSTRECKE (PARS THORACICA):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recurrens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rechterseits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subclavia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abzweigt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costocervicalis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thoracica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(Hund)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herumschlägt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ventrolateralen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Trachea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opfwärts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inkerseits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Herzbasis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schlägt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rteriosum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Aorta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an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ventrolateralen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opfwärts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Halsbereich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entlang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Trachea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Kehlkopf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Kehlkopsmuskeln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Ausnahme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cricothyroideus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!!!!!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infraglotticum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42" name="Picture 2" descr="KÃ©ptalÃ¡lat a kÃ¶vetkezÅre: âcricothyroid muscle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85" y="4126179"/>
            <a:ext cx="2973859" cy="202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458368" y="6294784"/>
            <a:ext cx="24705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https://veteriankey.com/esophagus-2/</a:t>
            </a:r>
          </a:p>
        </p:txBody>
      </p:sp>
      <p:pic>
        <p:nvPicPr>
          <p:cNvPr id="112644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191" y="93583"/>
            <a:ext cx="2399111" cy="291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Ã©ptalÃ¡lat a kÃ¶vetkezÅre: âcaudal laryngeal nerve of dog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50" y="4937264"/>
            <a:ext cx="3838674" cy="17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4588476" y="5906530"/>
            <a:ext cx="963827" cy="246448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14958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689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7584" y="11006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recurrens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tracheales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3235570" y="2478527"/>
            <a:ext cx="3049260" cy="3709078"/>
            <a:chOff x="4257062" y="2311381"/>
            <a:chExt cx="3049260" cy="3709078"/>
          </a:xfrm>
        </p:grpSpPr>
        <p:pic>
          <p:nvPicPr>
            <p:cNvPr id="4" name="Picture 4" descr="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062" y="2311381"/>
              <a:ext cx="3049259" cy="3709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4257062" y="3855308"/>
              <a:ext cx="1031630" cy="461319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170142" y="4160109"/>
              <a:ext cx="1136180" cy="313038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16" y="922638"/>
            <a:ext cx="4610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zis 8"/>
          <p:cNvSpPr/>
          <p:nvPr/>
        </p:nvSpPr>
        <p:spPr>
          <a:xfrm>
            <a:off x="8320216" y="3212757"/>
            <a:ext cx="766119" cy="403654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10668000" y="3414584"/>
            <a:ext cx="972065" cy="365554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227281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1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4632" y="10462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BRUSTSTRECKE (PARS THORACICA):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bronchialis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BRONCHIALIS: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ronchiales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X.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Zwiege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stellatum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Brustganglien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Gefäße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Lunge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78" y="906162"/>
            <a:ext cx="4610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229600" y="3937686"/>
            <a:ext cx="724930" cy="181233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0873946" y="3418703"/>
            <a:ext cx="696932" cy="197708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10997514" y="3682313"/>
            <a:ext cx="675502" cy="255373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6853881" y="3328085"/>
            <a:ext cx="996778" cy="35422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94798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9919" y="13015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BRUSTSTRECKE (PARS THORACICA):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OESOPHAGEUS: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esophagei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IX: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esophagei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X.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6922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7670" y="187444"/>
            <a:ext cx="10515600" cy="49984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3400" y="8341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BRUSTSTRECKE (PARS THORACICA):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linken N. X.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vereinigen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Bauchhöhle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Speiseröhre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Bauchhöhle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eintreten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469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698" y="2766911"/>
            <a:ext cx="3032468" cy="36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8" y="3154492"/>
            <a:ext cx="3657042" cy="23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89470" y="5688449"/>
            <a:ext cx="403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Left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lateral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view</a:t>
            </a:r>
            <a:r>
              <a:rPr lang="hu-HU" sz="800" b="1" dirty="0">
                <a:latin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canine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thoracic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cavity</a:t>
            </a:r>
            <a:r>
              <a:rPr lang="hu-HU" sz="800" b="1" dirty="0">
                <a:latin typeface="Arial" panose="020B0604020202020204" pitchFamily="34" charset="0"/>
              </a:rPr>
              <a:t>; </a:t>
            </a:r>
            <a:r>
              <a:rPr lang="hu-HU" sz="800" b="1" i="1" dirty="0" smtClean="0">
                <a:latin typeface="Arial" panose="020B0604020202020204" pitchFamily="34" charset="0"/>
              </a:rPr>
              <a:t>1</a:t>
            </a:r>
            <a:r>
              <a:rPr lang="hu-HU" sz="800" b="1" i="1" dirty="0">
                <a:latin typeface="Arial" panose="020B0604020202020204" pitchFamily="34" charset="0"/>
              </a:rPr>
              <a:t>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Longus</a:t>
            </a:r>
            <a:r>
              <a:rPr lang="hu-HU" sz="800" b="1" dirty="0">
                <a:latin typeface="Arial" panose="020B0604020202020204" pitchFamily="34" charset="0"/>
              </a:rPr>
              <a:t> colli; </a:t>
            </a:r>
            <a:r>
              <a:rPr lang="hu-HU" sz="800" b="1" i="1" dirty="0">
                <a:latin typeface="Arial" panose="020B0604020202020204" pitchFamily="34" charset="0"/>
              </a:rPr>
              <a:t>2,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left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subclavian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artery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3,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internal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thoracic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vessels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4,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thymus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5,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vessels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in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paraconal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interventricular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groove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6,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pulmonary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trunk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7,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esophagus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8,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pulmonary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veins</a:t>
            </a:r>
            <a:r>
              <a:rPr lang="hu-HU" sz="800" b="1" dirty="0">
                <a:latin typeface="Arial" panose="020B0604020202020204" pitchFamily="34" charset="0"/>
              </a:rPr>
              <a:t> entering </a:t>
            </a:r>
            <a:r>
              <a:rPr lang="hu-HU" sz="800" b="1" dirty="0" err="1">
                <a:latin typeface="Arial" panose="020B0604020202020204" pitchFamily="34" charset="0"/>
              </a:rPr>
              <a:t>left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atrium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9,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left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principal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bronchus</a:t>
            </a:r>
            <a:r>
              <a:rPr lang="hu-HU" sz="800" b="1" dirty="0">
                <a:latin typeface="Arial" panose="020B0604020202020204" pitchFamily="34" charset="0"/>
              </a:rPr>
              <a:t> and </a:t>
            </a:r>
            <a:r>
              <a:rPr lang="hu-HU" sz="800" b="1" dirty="0" err="1">
                <a:latin typeface="Arial" panose="020B0604020202020204" pitchFamily="34" charset="0"/>
              </a:rPr>
              <a:t>dorsal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and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ventral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vagal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trunks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10,</a:t>
            </a:r>
            <a:r>
              <a:rPr lang="hu-HU" sz="800" b="1" dirty="0">
                <a:latin typeface="Arial" panose="020B0604020202020204" pitchFamily="34" charset="0"/>
              </a:rPr>
              <a:t> aorta; </a:t>
            </a:r>
            <a:r>
              <a:rPr lang="hu-HU" sz="800" b="1" i="1" dirty="0">
                <a:latin typeface="Arial" panose="020B0604020202020204" pitchFamily="34" charset="0"/>
              </a:rPr>
              <a:t>11,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sympathetic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trunk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12,</a:t>
            </a:r>
            <a:r>
              <a:rPr lang="hu-HU" sz="800" b="1" dirty="0" err="1">
                <a:latin typeface="Arial" panose="020B0604020202020204" pitchFamily="34" charset="0"/>
              </a:rPr>
              <a:t>phrenic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nerve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13,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caudal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mediastinum</a:t>
            </a:r>
            <a:r>
              <a:rPr lang="hu-HU" sz="800" b="1" dirty="0">
                <a:latin typeface="Arial" panose="020B0604020202020204" pitchFamily="34" charset="0"/>
              </a:rPr>
              <a:t>; and </a:t>
            </a:r>
            <a:r>
              <a:rPr lang="hu-HU" sz="800" b="1" i="1" dirty="0">
                <a:latin typeface="Arial" panose="020B0604020202020204" pitchFamily="34" charset="0"/>
              </a:rPr>
              <a:t>14,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diaphragm</a:t>
            </a:r>
            <a:r>
              <a:rPr lang="hu-HU" sz="800" b="1" dirty="0">
                <a:latin typeface="Arial" panose="020B0604020202020204" pitchFamily="34" charset="0"/>
              </a:rPr>
              <a:t>. (</a:t>
            </a:r>
            <a:r>
              <a:rPr lang="hu-HU" sz="800" b="1" dirty="0" err="1">
                <a:latin typeface="Arial" panose="020B0604020202020204" pitchFamily="34" charset="0"/>
              </a:rPr>
              <a:t>From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Dyce</a:t>
            </a:r>
            <a:r>
              <a:rPr lang="hu-HU" sz="800" b="1" dirty="0">
                <a:latin typeface="Arial" panose="020B0604020202020204" pitchFamily="34" charset="0"/>
              </a:rPr>
              <a:t> KM, </a:t>
            </a:r>
            <a:r>
              <a:rPr lang="hu-HU" sz="800" b="1" dirty="0" err="1">
                <a:latin typeface="Arial" panose="020B0604020202020204" pitchFamily="34" charset="0"/>
              </a:rPr>
              <a:t>Sack</a:t>
            </a:r>
            <a:r>
              <a:rPr lang="hu-HU" sz="800" b="1" dirty="0">
                <a:latin typeface="Arial" panose="020B0604020202020204" pitchFamily="34" charset="0"/>
              </a:rPr>
              <a:t> WO, </a:t>
            </a:r>
            <a:r>
              <a:rPr lang="hu-HU" sz="800" b="1" dirty="0" err="1">
                <a:latin typeface="Arial" panose="020B0604020202020204" pitchFamily="34" charset="0"/>
              </a:rPr>
              <a:t>Wensing</a:t>
            </a:r>
            <a:r>
              <a:rPr lang="hu-HU" sz="800" b="1" dirty="0">
                <a:latin typeface="Arial" panose="020B0604020202020204" pitchFamily="34" charset="0"/>
              </a:rPr>
              <a:t> CJ: </a:t>
            </a:r>
            <a:r>
              <a:rPr lang="hu-HU" sz="800" b="1" dirty="0" err="1">
                <a:latin typeface="Arial" panose="020B0604020202020204" pitchFamily="34" charset="0"/>
              </a:rPr>
              <a:t>Textbook</a:t>
            </a:r>
            <a:r>
              <a:rPr lang="hu-HU" sz="800" b="1" dirty="0">
                <a:latin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</a:rPr>
              <a:t>veterinary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anatomy</a:t>
            </a:r>
            <a:r>
              <a:rPr lang="hu-HU" sz="800" b="1" dirty="0">
                <a:latin typeface="Arial" panose="020B0604020202020204" pitchFamily="34" charset="0"/>
              </a:rPr>
              <a:t>, </a:t>
            </a:r>
            <a:r>
              <a:rPr lang="hu-HU" sz="800" b="1" dirty="0" err="1">
                <a:latin typeface="Arial" panose="020B0604020202020204" pitchFamily="34" charset="0"/>
              </a:rPr>
              <a:t>ed</a:t>
            </a:r>
            <a:r>
              <a:rPr lang="hu-HU" sz="800" b="1" dirty="0">
                <a:latin typeface="Arial" panose="020B0604020202020204" pitchFamily="34" charset="0"/>
              </a:rPr>
              <a:t> 4, </a:t>
            </a:r>
            <a:r>
              <a:rPr lang="hu-HU" sz="800" b="1" dirty="0" err="1">
                <a:latin typeface="Arial" panose="020B0604020202020204" pitchFamily="34" charset="0"/>
              </a:rPr>
              <a:t>St</a:t>
            </a:r>
            <a:r>
              <a:rPr lang="hu-HU" sz="800" b="1" dirty="0">
                <a:latin typeface="Arial" panose="020B0604020202020204" pitchFamily="34" charset="0"/>
              </a:rPr>
              <a:t> Louis, 2010, </a:t>
            </a:r>
            <a:r>
              <a:rPr lang="hu-HU" sz="800" b="1" dirty="0" err="1">
                <a:latin typeface="Arial" panose="020B0604020202020204" pitchFamily="34" charset="0"/>
              </a:rPr>
              <a:t>Saunders</a:t>
            </a:r>
            <a:r>
              <a:rPr lang="hu-HU" sz="800" b="1" dirty="0">
                <a:latin typeface="Arial" panose="020B0604020202020204" pitchFamily="34" charset="0"/>
              </a:rPr>
              <a:t>/</a:t>
            </a:r>
            <a:r>
              <a:rPr lang="hu-HU" sz="800" b="1" dirty="0" err="1">
                <a:latin typeface="Arial" panose="020B0604020202020204" pitchFamily="34" charset="0"/>
              </a:rPr>
              <a:t>Elsevier</a:t>
            </a:r>
            <a:r>
              <a:rPr lang="hu-HU" sz="800" b="1" dirty="0">
                <a:latin typeface="Arial" panose="020B0604020202020204" pitchFamily="34" charset="0"/>
              </a:rPr>
              <a:t>.)</a:t>
            </a:r>
            <a:endParaRPr lang="hu-HU" sz="800" b="1" dirty="0"/>
          </a:p>
        </p:txBody>
      </p:sp>
      <p:pic>
        <p:nvPicPr>
          <p:cNvPr id="114694" name="Picture 6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85" y="3100946"/>
            <a:ext cx="3304409" cy="246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39695" y="5516696"/>
            <a:ext cx="3609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b="1" dirty="0">
                <a:latin typeface="Arial" panose="020B0604020202020204" pitchFamily="34" charset="0"/>
              </a:rPr>
              <a:t>Right </a:t>
            </a:r>
            <a:r>
              <a:rPr lang="hu-HU" sz="800" b="1" dirty="0" err="1">
                <a:latin typeface="Arial" panose="020B0604020202020204" pitchFamily="34" charset="0"/>
              </a:rPr>
              <a:t>lateral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view</a:t>
            </a:r>
            <a:r>
              <a:rPr lang="hu-HU" sz="800" b="1" dirty="0">
                <a:latin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canine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thoracic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cavity</a:t>
            </a:r>
            <a:r>
              <a:rPr lang="hu-HU" sz="800" b="1" dirty="0">
                <a:latin typeface="Arial" panose="020B0604020202020204" pitchFamily="34" charset="0"/>
              </a:rPr>
              <a:t>; </a:t>
            </a:r>
            <a:r>
              <a:rPr lang="hu-HU" sz="800" b="1" dirty="0" err="1">
                <a:latin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lung</a:t>
            </a:r>
            <a:r>
              <a:rPr lang="hu-HU" sz="800" b="1" dirty="0">
                <a:latin typeface="Arial" panose="020B0604020202020204" pitchFamily="34" charset="0"/>
              </a:rPr>
              <a:t> and </a:t>
            </a:r>
            <a:r>
              <a:rPr lang="hu-HU" sz="800" b="1" dirty="0" err="1">
                <a:latin typeface="Arial" panose="020B0604020202020204" pitchFamily="34" charset="0"/>
              </a:rPr>
              <a:t>much</a:t>
            </a:r>
            <a:r>
              <a:rPr lang="hu-HU" sz="800" b="1" dirty="0">
                <a:latin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pericardium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have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been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removed</a:t>
            </a:r>
            <a:r>
              <a:rPr lang="hu-HU" sz="800" b="1" dirty="0">
                <a:latin typeface="Arial" panose="020B0604020202020204" pitchFamily="34" charset="0"/>
              </a:rPr>
              <a:t>. </a:t>
            </a:r>
            <a:r>
              <a:rPr lang="hu-HU" sz="800" b="1" i="1" dirty="0">
                <a:latin typeface="Arial" panose="020B0604020202020204" pitchFamily="34" charset="0"/>
              </a:rPr>
              <a:t>1,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Diaphragm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2,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infracardiac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bursa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3,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sympathetic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trunk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4,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esophagus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5,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caudal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vena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cava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6,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plica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venae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cavae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7,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root</a:t>
            </a:r>
            <a:r>
              <a:rPr lang="hu-HU" sz="800" b="1" dirty="0">
                <a:latin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</a:rPr>
              <a:t>lung</a:t>
            </a:r>
            <a:r>
              <a:rPr lang="hu-HU" sz="800" b="1" dirty="0">
                <a:latin typeface="Arial" panose="020B0604020202020204" pitchFamily="34" charset="0"/>
              </a:rPr>
              <a:t> and </a:t>
            </a:r>
            <a:r>
              <a:rPr lang="hu-HU" sz="800" b="1" dirty="0" err="1">
                <a:latin typeface="Arial" panose="020B0604020202020204" pitchFamily="34" charset="0"/>
              </a:rPr>
              <a:t>phrenic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nerve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8,</a:t>
            </a:r>
            <a:r>
              <a:rPr lang="hu-HU" sz="800" b="1" dirty="0">
                <a:latin typeface="Arial" panose="020B0604020202020204" pitchFamily="34" charset="0"/>
              </a:rPr>
              <a:t> right </a:t>
            </a:r>
            <a:r>
              <a:rPr lang="hu-HU" sz="800" b="1" dirty="0" err="1">
                <a:latin typeface="Arial" panose="020B0604020202020204" pitchFamily="34" charset="0"/>
              </a:rPr>
              <a:t>vagus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9,</a:t>
            </a:r>
            <a:r>
              <a:rPr lang="hu-HU" sz="800" b="1" dirty="0">
                <a:latin typeface="Arial" panose="020B0604020202020204" pitchFamily="34" charset="0"/>
              </a:rPr>
              <a:t> right </a:t>
            </a:r>
            <a:r>
              <a:rPr lang="hu-HU" sz="800" b="1" dirty="0" err="1">
                <a:latin typeface="Arial" panose="020B0604020202020204" pitchFamily="34" charset="0"/>
              </a:rPr>
              <a:t>azygous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vein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10,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cranial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vena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cava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11,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longus</a:t>
            </a:r>
            <a:r>
              <a:rPr lang="hu-HU" sz="800" b="1" dirty="0">
                <a:latin typeface="Arial" panose="020B0604020202020204" pitchFamily="34" charset="0"/>
              </a:rPr>
              <a:t> colli; </a:t>
            </a:r>
            <a:r>
              <a:rPr lang="hu-HU" sz="800" b="1" i="1" dirty="0">
                <a:latin typeface="Arial" panose="020B0604020202020204" pitchFamily="34" charset="0"/>
              </a:rPr>
              <a:t>12,</a:t>
            </a:r>
            <a:r>
              <a:rPr lang="hu-HU" sz="800" b="1" dirty="0">
                <a:latin typeface="Arial" panose="020B0604020202020204" pitchFamily="34" charset="0"/>
              </a:rPr>
              <a:t> trachea; </a:t>
            </a:r>
            <a:r>
              <a:rPr lang="hu-HU" sz="800" b="1" i="1" dirty="0">
                <a:latin typeface="Arial" panose="020B0604020202020204" pitchFamily="34" charset="0"/>
              </a:rPr>
              <a:t>13,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thymus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14,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internal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thoracic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vessels</a:t>
            </a:r>
            <a:r>
              <a:rPr lang="hu-HU" sz="800" b="1" dirty="0">
                <a:latin typeface="Arial" panose="020B0604020202020204" pitchFamily="34" charset="0"/>
              </a:rPr>
              <a:t>; </a:t>
            </a:r>
            <a:r>
              <a:rPr lang="hu-HU" sz="800" b="1" i="1" dirty="0">
                <a:latin typeface="Arial" panose="020B0604020202020204" pitchFamily="34" charset="0"/>
              </a:rPr>
              <a:t>15,</a:t>
            </a:r>
            <a:r>
              <a:rPr lang="hu-HU" sz="800" b="1" dirty="0">
                <a:latin typeface="Arial" panose="020B0604020202020204" pitchFamily="34" charset="0"/>
              </a:rPr>
              <a:t> </a:t>
            </a:r>
            <a:r>
              <a:rPr lang="hu-HU" sz="800" b="1" dirty="0" err="1">
                <a:latin typeface="Arial" panose="020B0604020202020204" pitchFamily="34" charset="0"/>
              </a:rPr>
              <a:t>first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rib</a:t>
            </a:r>
            <a:r>
              <a:rPr lang="hu-HU" sz="800" b="1" dirty="0">
                <a:latin typeface="Arial" panose="020B0604020202020204" pitchFamily="34" charset="0"/>
              </a:rPr>
              <a:t>; and </a:t>
            </a:r>
            <a:r>
              <a:rPr lang="hu-HU" sz="800" b="1" i="1" dirty="0">
                <a:latin typeface="Arial" panose="020B0604020202020204" pitchFamily="34" charset="0"/>
              </a:rPr>
              <a:t>16,</a:t>
            </a:r>
            <a:r>
              <a:rPr lang="hu-HU" sz="800" b="1" dirty="0" err="1">
                <a:latin typeface="Arial" panose="020B0604020202020204" pitchFamily="34" charset="0"/>
              </a:rPr>
              <a:t>vagosympathetic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trunk</a:t>
            </a:r>
            <a:r>
              <a:rPr lang="hu-HU" sz="800" b="1" dirty="0">
                <a:latin typeface="Arial" panose="020B0604020202020204" pitchFamily="34" charset="0"/>
              </a:rPr>
              <a:t>. (</a:t>
            </a:r>
            <a:r>
              <a:rPr lang="hu-HU" sz="800" b="1" dirty="0" err="1">
                <a:latin typeface="Arial" panose="020B0604020202020204" pitchFamily="34" charset="0"/>
              </a:rPr>
              <a:t>From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Dyce</a:t>
            </a:r>
            <a:r>
              <a:rPr lang="hu-HU" sz="800" b="1" dirty="0">
                <a:latin typeface="Arial" panose="020B0604020202020204" pitchFamily="34" charset="0"/>
              </a:rPr>
              <a:t> KM, </a:t>
            </a:r>
            <a:r>
              <a:rPr lang="hu-HU" sz="800" b="1" dirty="0" err="1">
                <a:latin typeface="Arial" panose="020B0604020202020204" pitchFamily="34" charset="0"/>
              </a:rPr>
              <a:t>Sack</a:t>
            </a:r>
            <a:r>
              <a:rPr lang="hu-HU" sz="800" b="1" dirty="0">
                <a:latin typeface="Arial" panose="020B0604020202020204" pitchFamily="34" charset="0"/>
              </a:rPr>
              <a:t> WO, </a:t>
            </a:r>
            <a:r>
              <a:rPr lang="hu-HU" sz="800" b="1" dirty="0" err="1">
                <a:latin typeface="Arial" panose="020B0604020202020204" pitchFamily="34" charset="0"/>
              </a:rPr>
              <a:t>Wensing</a:t>
            </a:r>
            <a:r>
              <a:rPr lang="hu-HU" sz="800" b="1" dirty="0">
                <a:latin typeface="Arial" panose="020B0604020202020204" pitchFamily="34" charset="0"/>
              </a:rPr>
              <a:t> CJ: </a:t>
            </a:r>
            <a:r>
              <a:rPr lang="hu-HU" sz="800" b="1" dirty="0" err="1">
                <a:latin typeface="Arial" panose="020B0604020202020204" pitchFamily="34" charset="0"/>
              </a:rPr>
              <a:t>Textbook</a:t>
            </a:r>
            <a:r>
              <a:rPr lang="hu-HU" sz="800" b="1" dirty="0">
                <a:latin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</a:rPr>
              <a:t>veterinary</a:t>
            </a:r>
            <a:r>
              <a:rPr lang="hu-HU" sz="800" b="1" dirty="0">
                <a:latin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</a:rPr>
              <a:t>anatomy</a:t>
            </a:r>
            <a:r>
              <a:rPr lang="hu-HU" sz="800" b="1" dirty="0">
                <a:latin typeface="Arial" panose="020B0604020202020204" pitchFamily="34" charset="0"/>
              </a:rPr>
              <a:t>, </a:t>
            </a:r>
            <a:r>
              <a:rPr lang="hu-HU" sz="800" b="1" dirty="0" err="1">
                <a:latin typeface="Arial" panose="020B0604020202020204" pitchFamily="34" charset="0"/>
              </a:rPr>
              <a:t>ed</a:t>
            </a:r>
            <a:r>
              <a:rPr lang="hu-HU" sz="800" b="1" dirty="0">
                <a:latin typeface="Arial" panose="020B0604020202020204" pitchFamily="34" charset="0"/>
              </a:rPr>
              <a:t> 4, </a:t>
            </a:r>
            <a:r>
              <a:rPr lang="hu-HU" sz="800" b="1" dirty="0" err="1">
                <a:latin typeface="Arial" panose="020B0604020202020204" pitchFamily="34" charset="0"/>
              </a:rPr>
              <a:t>St</a:t>
            </a:r>
            <a:r>
              <a:rPr lang="hu-HU" sz="800" b="1" dirty="0">
                <a:latin typeface="Arial" panose="020B0604020202020204" pitchFamily="34" charset="0"/>
              </a:rPr>
              <a:t> Louis, 2010, </a:t>
            </a:r>
            <a:r>
              <a:rPr lang="hu-HU" sz="800" b="1" dirty="0" err="1">
                <a:latin typeface="Arial" panose="020B0604020202020204" pitchFamily="34" charset="0"/>
              </a:rPr>
              <a:t>Saunders</a:t>
            </a:r>
            <a:r>
              <a:rPr lang="hu-HU" sz="800" b="1" dirty="0">
                <a:latin typeface="Arial" panose="020B0604020202020204" pitchFamily="34" charset="0"/>
              </a:rPr>
              <a:t>/</a:t>
            </a:r>
            <a:r>
              <a:rPr lang="hu-HU" sz="800" b="1" dirty="0" err="1">
                <a:latin typeface="Arial" panose="020B0604020202020204" pitchFamily="34" charset="0"/>
              </a:rPr>
              <a:t>Elsevier</a:t>
            </a:r>
            <a:r>
              <a:rPr lang="hu-HU" sz="800" b="1" dirty="0">
                <a:latin typeface="Arial" panose="020B0604020202020204" pitchFamily="34" charset="0"/>
              </a:rPr>
              <a:t>.)</a:t>
            </a:r>
            <a:endParaRPr lang="hu-HU" sz="800" b="1" dirty="0"/>
          </a:p>
        </p:txBody>
      </p:sp>
      <p:sp>
        <p:nvSpPr>
          <p:cNvPr id="6" name="Téglalap 5"/>
          <p:cNvSpPr/>
          <p:nvPr/>
        </p:nvSpPr>
        <p:spPr>
          <a:xfrm>
            <a:off x="9133441" y="6455565"/>
            <a:ext cx="22749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/>
              <a:t>https://veteriankey.com/esophagus-2/</a:t>
            </a:r>
          </a:p>
        </p:txBody>
      </p:sp>
    </p:spTree>
    <p:extLst>
      <p:ext uri="{BB962C8B-B14F-4D97-AF65-F5344CB8AC3E}">
        <p14:creationId xmlns:p14="http://schemas.microsoft.com/office/powerpoint/2010/main" val="132261269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1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735" y="118307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BAUCHSTRECKE (PARS ABDOMINALIS):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Hund,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56" y="914400"/>
            <a:ext cx="4610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6944497" y="4324865"/>
            <a:ext cx="1029730" cy="18947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6689125" y="4613188"/>
            <a:ext cx="2273644" cy="1219201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818892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89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405" y="126039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BAUCHSTRECKE (PARS ABDOMINALIS):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Hund,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coeliaci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entlang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coeliacus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Pacreas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Dünn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Dickdarm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073" y="1005016"/>
            <a:ext cx="4483841" cy="555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0956324" y="4217773"/>
            <a:ext cx="1029730" cy="321276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1228173" y="5041557"/>
            <a:ext cx="655741" cy="156519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11467070" y="6038335"/>
            <a:ext cx="518984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76803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279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6881" y="10512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BAUCHSTRECKE (PARS ABDOMINALIS):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atriales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ruminis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reticulares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Magenrinne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omasoabomasialis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abomasiales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parietales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17" y="1051268"/>
            <a:ext cx="4483841" cy="555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6392562" y="4399005"/>
            <a:ext cx="2718487" cy="1466336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526066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7454" y="263797"/>
            <a:ext cx="10515600" cy="69755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9261" y="1372544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BAUCHSTRECKE (PARS ABDOMINALIS):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ruminalis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ruminalis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sinister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atriales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ruminis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omasoabomasialis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sinister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omasiales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reticulares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abomasiales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pylorici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curvatorum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majorem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abomasi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 bolygÃ³ideg magjai Ã©s Ã¡gai (vÃ¡zlatosa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14" y="961353"/>
            <a:ext cx="4318686" cy="53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9893643" y="4456670"/>
            <a:ext cx="1952368" cy="1678403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0245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0084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5633" y="781444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OPHTHALMICUS (V/1)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N. V/2., III., IV., VI.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cavernosus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orbitorotundum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ORBITA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7662305" y="3234643"/>
            <a:ext cx="4243430" cy="3501620"/>
            <a:chOff x="7069181" y="3234643"/>
            <a:chExt cx="4243430" cy="3501620"/>
          </a:xfrm>
        </p:grpSpPr>
        <p:pic>
          <p:nvPicPr>
            <p:cNvPr id="7170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181" y="3234643"/>
              <a:ext cx="4243430" cy="3172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9613557" y="5115697"/>
              <a:ext cx="1219200" cy="23065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/>
            <p:cNvSpPr/>
            <p:nvPr/>
          </p:nvSpPr>
          <p:spPr>
            <a:xfrm>
              <a:off x="8091901" y="6490042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  <p:pic>
        <p:nvPicPr>
          <p:cNvPr id="7174" name="Picture 6" descr="KÃ©ptalÃ¡lat a kÃ¶vetkezÅre: âsinus cavernosus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310" y="272363"/>
            <a:ext cx="2741571" cy="24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8673711" y="2840021"/>
            <a:ext cx="29931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http://www.aboutcancer.com/GK_nicolato.htm</a:t>
            </a:r>
          </a:p>
        </p:txBody>
      </p:sp>
      <p:pic>
        <p:nvPicPr>
          <p:cNvPr id="7176" name="Picture 8" descr="http://www.onlineveterinaryanatomy.net/sites/default/files/styles/original_image/public/original_media/image/asset_9401_cranium-dorsolateral.jpg?itok=AdTWn79V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4" r="51041" b="8385"/>
          <a:stretch/>
        </p:blipFill>
        <p:spPr bwMode="auto">
          <a:xfrm>
            <a:off x="256403" y="3199909"/>
            <a:ext cx="2382796" cy="21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337606" y="6407424"/>
            <a:ext cx="51486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http://www.onlineveterinaryanatomy.net/content/dorsolateral-view-canine-cranium</a:t>
            </a:r>
          </a:p>
        </p:txBody>
      </p:sp>
      <p:pic>
        <p:nvPicPr>
          <p:cNvPr id="7178" name="Picture 10" descr="KÃ©ptalÃ¡lat a kÃ¶vetkezÅre: âorbitorotundum foramen bovineâ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t="22714" r="23060" b="10410"/>
          <a:stretch/>
        </p:blipFill>
        <p:spPr bwMode="auto">
          <a:xfrm>
            <a:off x="3168493" y="3590820"/>
            <a:ext cx="3731935" cy="24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onlineveterinaryanatomy.net/sites/default/files/styles/original_image/public/original_media/image/asset_9401_cranium-dorsolateral.jpg?itok=AdTWn79V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9" r="4390" b="60141"/>
          <a:stretch/>
        </p:blipFill>
        <p:spPr bwMode="auto">
          <a:xfrm>
            <a:off x="151372" y="5276386"/>
            <a:ext cx="2487826" cy="11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27237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755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VAGUS (N.X.)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6395" y="114188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VAGUS IM BAUCHSTRECKE (PARS ABDOMINALIS):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 szarvasmarha Ã¶sszetett gyomrÃ¡nak erei Ã©s ideg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5" y="2733829"/>
            <a:ext cx="4723284" cy="275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4" name="Picture 2" descr="A truncus vagalis ventralis juh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67615"/>
            <a:ext cx="54292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731741" y="6230804"/>
            <a:ext cx="44649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</p:spTree>
    <p:extLst>
      <p:ext uri="{BB962C8B-B14F-4D97-AF65-F5344CB8AC3E}">
        <p14:creationId xmlns:p14="http://schemas.microsoft.com/office/powerpoint/2010/main" val="242849829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042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 (NERVUS OPTICUS, N. 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8687" y="94579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zweite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Hirnnerv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bildet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den mittleren Abschnitt der 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ermöglicht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das Sehen durch Weiterleitung der in der Retina entstehenden Erregungen in das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Sehnerv als ein Teil des Gehirns betrachtet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ntwicklungsgeschichtlich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zum Gehirn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gehört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Ã©ptalÃ¡lat a kÃ¶vetkezÅre: ânervus opticus anatomi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48" y="15551"/>
            <a:ext cx="3427885" cy="19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Ã©ptalÃ¡lat a kÃ¶vetkezÅre: ânervus opticus anatomieâ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173" r="4390" b="-1455"/>
          <a:stretch/>
        </p:blipFill>
        <p:spPr bwMode="auto">
          <a:xfrm>
            <a:off x="8679119" y="2840528"/>
            <a:ext cx="2810047" cy="37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Ã©ptalÃ¡lat a kÃ¶vetkezÅre: ânervus opticus cadaver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4" y="2701401"/>
            <a:ext cx="2554674" cy="36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pcsolÃ³dÃ³ kÃ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60" y="3696655"/>
            <a:ext cx="3478427" cy="26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499401" y="6393292"/>
            <a:ext cx="30652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https://zh.wikipedia.org/wiki/File:Slide2cuc.JPG</a:t>
            </a:r>
          </a:p>
        </p:txBody>
      </p:sp>
      <p:sp>
        <p:nvSpPr>
          <p:cNvPr id="5" name="Téglalap 4"/>
          <p:cNvSpPr/>
          <p:nvPr/>
        </p:nvSpPr>
        <p:spPr>
          <a:xfrm>
            <a:off x="5845302" y="6393292"/>
            <a:ext cx="3220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https://commons.wikimedia.org/wiki/File:Human_brain_anterior-inferior_view_description.JPG</a:t>
            </a:r>
          </a:p>
        </p:txBody>
      </p:sp>
      <p:pic>
        <p:nvPicPr>
          <p:cNvPr id="10" name="Picture 10" descr="KÃ©ptalÃ¡lat a kÃ¶vetkezÅre: âoptic chiasm cadaverâ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15196" b="15411"/>
          <a:stretch/>
        </p:blipFill>
        <p:spPr bwMode="auto">
          <a:xfrm>
            <a:off x="171881" y="2752349"/>
            <a:ext cx="1935892" cy="21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136311" y="4957312"/>
            <a:ext cx="19714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https://www.studyblue.com/notes/note/n/cranial-nerves-cadaver-brain/deck/5153064</a:t>
            </a:r>
          </a:p>
        </p:txBody>
      </p:sp>
    </p:spTree>
    <p:extLst>
      <p:ext uri="{BB962C8B-B14F-4D97-AF65-F5344CB8AC3E}">
        <p14:creationId xmlns:p14="http://schemas.microsoft.com/office/powerpoint/2010/main" val="248739746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4102" y="274510"/>
            <a:ext cx="10515600" cy="63165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 (NERVUS OPTICUS, N. 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1065" y="741405"/>
            <a:ext cx="1122199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ENTSTEHUNG: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Axone der Ganglienzellen der Netzhaut vereinigen sich zum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dem Eintritt in den Sehnerv sind die Nervenfasern von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Myelinhüllen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der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Oligodendrozyten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ummantelt, welche die Leitungsgeschwindigkeit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erhöhen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 marL="0" indent="0">
              <a:buNone/>
            </a:pPr>
            <a:r>
              <a:rPr lang="hu-HU" sz="1400" b="1" dirty="0" smtClean="0"/>
              <a:t>IN DER NETZHAUT:</a:t>
            </a:r>
            <a:endParaRPr lang="de-DE" sz="1400" b="1" dirty="0"/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achdem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sich die Axone zum Sehnerv vereinigt haben, verlässt dieser die Netzhaut in der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Sehnervpapille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optici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Ã©ptalÃ¡lat a kÃ¶vetkezÅre: ânetzhaut histologi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28" y="3682255"/>
            <a:ext cx="3773874" cy="28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074565" y="6503226"/>
            <a:ext cx="5181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http://www.xn--grnkreuzverlag-hsb.com/anderes/Sehsystem/Sehen1/Kurs1b.html</a:t>
            </a:r>
          </a:p>
        </p:txBody>
      </p:sp>
      <p:pic>
        <p:nvPicPr>
          <p:cNvPr id="3076" name="Picture 4" descr="KÃ©ptalÃ¡lat a kÃ¶vetkezÅre: ânetzhaut histologi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93" y="3781905"/>
            <a:ext cx="4085967" cy="26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854912" y="6403574"/>
            <a:ext cx="39953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http://www.zum.de/Faecher/Materialien/beck/12/bs12-36.htm</a:t>
            </a:r>
          </a:p>
        </p:txBody>
      </p:sp>
    </p:spTree>
    <p:extLst>
      <p:ext uri="{BB962C8B-B14F-4D97-AF65-F5344CB8AC3E}">
        <p14:creationId xmlns:p14="http://schemas.microsoft.com/office/powerpoint/2010/main" val="423135625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5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 (NERVUS OPTICUS, N. 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2298" y="11995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DISCUS NERVI OPTICI: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Sinneszellen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befinden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bezeichnet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man sie auch als Blinder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Fleck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Austrittsstelle an wird der Nerv von Markscheiden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umgeben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8352691" y="1085254"/>
            <a:ext cx="3642078" cy="3182584"/>
            <a:chOff x="7302819" y="1804087"/>
            <a:chExt cx="4226306" cy="4007965"/>
          </a:xfrm>
        </p:grpSpPr>
        <p:pic>
          <p:nvPicPr>
            <p:cNvPr id="4098" name="Picture 2" descr="KÃ©ptalÃ¡lat a kÃ¶vetkezÅre: âdiscus nervi opticiâ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819" y="1804087"/>
              <a:ext cx="4226306" cy="400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7405816" y="4588476"/>
              <a:ext cx="881449" cy="32127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4100" name="Picture 4" descr="KÃ©ptalÃ¡lat a kÃ¶vetkezÅre: âdiscus nervi optici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9" y="3375219"/>
            <a:ext cx="3774989" cy="27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13038" y="6272876"/>
            <a:ext cx="3006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https://docplayer.hu/73176694-Szemburkok-ii-tunica-interna-a-szinlatas-alapjai.html</a:t>
            </a:r>
          </a:p>
        </p:txBody>
      </p:sp>
      <p:sp>
        <p:nvSpPr>
          <p:cNvPr id="7" name="Ellipszis 6"/>
          <p:cNvSpPr/>
          <p:nvPr/>
        </p:nvSpPr>
        <p:spPr>
          <a:xfrm>
            <a:off x="3295136" y="4366054"/>
            <a:ext cx="914400" cy="5601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2" name="Picture 6" descr="http://histologie.lf3.cuni.cz/Atlas0/labels.php?fotka=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76" y="3624480"/>
            <a:ext cx="3451040" cy="27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019628"/>
              </p:ext>
            </p:extLst>
          </p:nvPr>
        </p:nvGraphicFramePr>
        <p:xfrm>
          <a:off x="8345525" y="5016133"/>
          <a:ext cx="1828205" cy="1280160"/>
        </p:xfrm>
        <a:graphic>
          <a:graphicData uri="http://schemas.openxmlformats.org/drawingml/2006/table">
            <a:tbl>
              <a:tblPr/>
              <a:tblGrid>
                <a:gridCol w="1828205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/>
                      </a:r>
                      <a:br>
                        <a:rPr lang="hu-HU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nervi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optici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 </a:t>
                      </a:r>
                      <a:endParaRPr lang="hu-HU" sz="1000" b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Nervus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opticus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 </a:t>
                      </a:r>
                      <a:endParaRPr lang="hu-HU" sz="1000" b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 Retina, </a:t>
                      </a:r>
                      <a:endParaRPr lang="hu-HU" sz="1000" b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Choroidea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 </a:t>
                      </a:r>
                      <a:endParaRPr lang="hu-HU" sz="1000" b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Sclera</a:t>
                      </a:r>
                      <a:r>
                        <a:rPr lang="hu-HU" sz="10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l"/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 Camera of </a:t>
                      </a:r>
                      <a:r>
                        <a:rPr lang="hu-HU" sz="1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vitreal</a:t>
                      </a:r>
                      <a:r>
                        <a:rPr lang="hu-HU" sz="1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body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FF0"/>
                    </a:solidFill>
                  </a:tcPr>
                </a:tc>
              </a:tr>
            </a:tbl>
          </a:graphicData>
        </a:graphic>
      </p:graphicFrame>
      <p:sp>
        <p:nvSpPr>
          <p:cNvPr id="9" name="Téglalap 8"/>
          <p:cNvSpPr/>
          <p:nvPr/>
        </p:nvSpPr>
        <p:spPr>
          <a:xfrm>
            <a:off x="4624635" y="6435843"/>
            <a:ext cx="37208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http://histologie.lf3.cuni.cz/Atlas0/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fotka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en.php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fotka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=258</a:t>
            </a:r>
          </a:p>
        </p:txBody>
      </p:sp>
    </p:spTree>
    <p:extLst>
      <p:ext uri="{BB962C8B-B14F-4D97-AF65-F5344CB8AC3E}">
        <p14:creationId xmlns:p14="http://schemas.microsoft.com/office/powerpoint/2010/main" val="159041944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4103" y="266685"/>
            <a:ext cx="10515600" cy="9035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 (NERVUS OPTICUS, N. 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3972" y="117018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DER ORBITA: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ährend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seines Verlaufs in der Augenhöhle ist er in Fett eingebettet und ermöglicht der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und der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, die in ihn eintreten, den Zugang zur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Netzhaut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Augenhöhle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KÃ©ptalÃ¡lat a kÃ¶vetkezÅre: ânervus opticus anatomi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35" y="134782"/>
            <a:ext cx="2347915" cy="19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Ã©ptalÃ¡lat a kÃ¶vetkezÅre: ânervus opticus verlauf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8" y="3348392"/>
            <a:ext cx="4343401" cy="176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Ã©ptalÃ¡lat a kÃ¶vetkezÅre: ânervus opticus verlauf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39" y="4301967"/>
            <a:ext cx="3962402" cy="21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8106032" y="5313405"/>
            <a:ext cx="535459" cy="2654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522573" y="6501068"/>
            <a:ext cx="40859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https://eref.thieme.de/cockpits/clAna0001/0/coAna00080/4-10063</a:t>
            </a:r>
          </a:p>
        </p:txBody>
      </p:sp>
      <p:pic>
        <p:nvPicPr>
          <p:cNvPr id="2056" name="Picture 8" descr="KapcsolÃ³dÃ³ kÃ©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3"/>
          <a:stretch/>
        </p:blipFill>
        <p:spPr bwMode="auto">
          <a:xfrm>
            <a:off x="8618837" y="2697782"/>
            <a:ext cx="3312441" cy="23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8773297" y="4646141"/>
            <a:ext cx="453081" cy="1235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7722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3529" y="263096"/>
            <a:ext cx="10515600" cy="9035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 (NERVUS OPTICUS, N. 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8068" y="1067309"/>
            <a:ext cx="1146913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DER SCHÄDELHÖHLE:</a:t>
            </a:r>
          </a:p>
          <a:p>
            <a:pPr>
              <a:lnSpc>
                <a:spcPct val="150000"/>
              </a:lnSpc>
            </a:pPr>
            <a:r>
              <a:rPr lang="de-DE" sz="1400" dirty="0" smtClean="0"/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im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Subarachnoidalraum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laufen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überkreuzen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sich die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Fasern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des Nervs im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Chiasma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vor dem 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Hypophysenstiel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dieser Überkreuzung entstandene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zieht zum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Zwischenhirn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KapcsolÃ³dÃ³ kÃ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605" y="156446"/>
            <a:ext cx="2612424" cy="195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378013" y="2214696"/>
            <a:ext cx="49756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https://ar.wikipedia.org/wiki/%D9%85%D9%84%D9%81:Chiasmatic_groove.jpg</a:t>
            </a:r>
          </a:p>
        </p:txBody>
      </p:sp>
      <p:pic>
        <p:nvPicPr>
          <p:cNvPr id="5124" name="Picture 4" descr="KÃ©ptalÃ¡lat a kÃ¶vetkezÅre: âoptic chiasm cadaver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r="13693"/>
          <a:stretch/>
        </p:blipFill>
        <p:spPr bwMode="auto">
          <a:xfrm>
            <a:off x="6549082" y="3429133"/>
            <a:ext cx="2298357" cy="30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092692" y="6512568"/>
            <a:ext cx="3211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https://hu.pinterest.com/pin/118571402673299326/</a:t>
            </a:r>
          </a:p>
        </p:txBody>
      </p:sp>
      <p:pic>
        <p:nvPicPr>
          <p:cNvPr id="5126" name="Picture 6" descr="KÃ©ptalÃ¡lat a kÃ¶vetkezÅre: âoptic chiasm cadaver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31" y="3641712"/>
            <a:ext cx="3045685" cy="24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9113871" y="6087772"/>
            <a:ext cx="1503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http://archive.is/t0V8e</a:t>
            </a:r>
          </a:p>
        </p:txBody>
      </p:sp>
    </p:spTree>
    <p:extLst>
      <p:ext uri="{BB962C8B-B14F-4D97-AF65-F5344CB8AC3E}">
        <p14:creationId xmlns:p14="http://schemas.microsoft.com/office/powerpoint/2010/main" val="90681743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5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 (NERVUS OPTICUS, N. 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6862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BLUTVERSORGUNG: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arterielle Blutversorgung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venöse Abfluss über die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KÃ©ptalÃ¡lat a kÃ¶vetkezÅre: âarteria centralis retina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4" y="3122140"/>
            <a:ext cx="4077189" cy="30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Ã©ptalÃ¡lat a kÃ¶vetkezÅre: âarteria centralis retina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30" y="2998574"/>
            <a:ext cx="3632776" cy="32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apcsolÃ³dÃ³ kÃ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106" y="3599935"/>
            <a:ext cx="3825388" cy="248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1464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751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3355" y="1067745"/>
            <a:ext cx="1166683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ERSTES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NEURON DES SEHBAHNS:</a:t>
            </a:r>
          </a:p>
          <a:p>
            <a:pPr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Stäbchen und Zapfen der Retina bilden als Rezeptorzellen das erste Neuron der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im 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granulare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äußere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Körnerschicht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ZWEITES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NEURON DES SEHNAHNS: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bipolaren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Neuron im 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granulare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(innere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Körnerschicht)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DRITTES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NEURON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SEHBAHNS: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Ganglienzellen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multipolare Neuron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ganglionare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der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Retina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Ganglienzellen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400" dirty="0"/>
              <a:t/>
            </a:r>
            <a:br>
              <a:rPr lang="de-DE" sz="1400" dirty="0"/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KÃ©ptalÃ¡lat a kÃ¶vetkezÅre: âseh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00" y="2232454"/>
            <a:ext cx="3845200" cy="382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216346" y="6203262"/>
            <a:ext cx="50415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https://viamedici.thieme.de/lernmodule/anatomie/sehbahn+und+okulomotorik</a:t>
            </a:r>
          </a:p>
        </p:txBody>
      </p:sp>
    </p:spTree>
    <p:extLst>
      <p:ext uri="{BB962C8B-B14F-4D97-AF65-F5344CB8AC3E}">
        <p14:creationId xmlns:p14="http://schemas.microsoft.com/office/powerpoint/2010/main" val="381645327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23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735" y="1112109"/>
            <a:ext cx="1158446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Chiasma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opticum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CHIASMA OPTICUM: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kreuzen die aus der nasalen Retinahälfte stammenden Fasern (also temporales Gesichtsfeld!) zur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Gegenseite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ziehen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mit den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ungekreuzten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Sehnervfasern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des anderen Auges im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Nervenfasern aus der nasal gelegenen Netzhauthälfte des 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Auges wechseln im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Chiasma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auf die Gegenseite,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Nervenfasern aus der temporal gelegenen Netzhauthälfte des 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linken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Auges bleiben auf der linken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uf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 Gegenseite verhält sich der Faserverlauf genau spiegelverkehrt: Die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Nervenzellfort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zätze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die von der 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Seite beider Netzhäute kommen, werden in die 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rechte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Gehirnhälfte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geführt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Nervenfasern aus der nasal gelegenen Netzhauthälfte des 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linken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Auges wechseln im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Chiasma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auf die Gegenseite,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rechts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d. 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Nervenfasern aus der temporal gelegenen Netzhauthälfte des 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Auges bleiben auf der rechten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807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KÃ©ptalÃ¡lat a kÃ¶vetkezÅre: âseh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8" y="1694914"/>
            <a:ext cx="5488459" cy="434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Ã©ptalÃ¡lat a kÃ¶vetkezÅre: âsehbah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28" y="1936095"/>
            <a:ext cx="5231971" cy="32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018638" y="5461658"/>
            <a:ext cx="4934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https://viamedici.thieme.de/lernmodule/anatomie/sehbahn+und+okulomotorik</a:t>
            </a:r>
          </a:p>
        </p:txBody>
      </p:sp>
      <p:sp>
        <p:nvSpPr>
          <p:cNvPr id="5" name="Téglalap 4"/>
          <p:cNvSpPr/>
          <p:nvPr/>
        </p:nvSpPr>
        <p:spPr>
          <a:xfrm>
            <a:off x="650790" y="611264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https://www.msdmanuals.com/de/profi/augenkrankheiten/krankheiten-des-sehnervs/die-sehbahn</a:t>
            </a:r>
          </a:p>
        </p:txBody>
      </p:sp>
    </p:spTree>
    <p:extLst>
      <p:ext uri="{BB962C8B-B14F-4D97-AF65-F5344CB8AC3E}">
        <p14:creationId xmlns:p14="http://schemas.microsoft.com/office/powerpoint/2010/main" val="276811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0215" y="939323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ORBITA: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rontalis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acrimalis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nasociliaris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7381103" y="1364414"/>
            <a:ext cx="4243430" cy="3584238"/>
            <a:chOff x="5298046" y="2254101"/>
            <a:chExt cx="4243430" cy="3584238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5298046" y="2336719"/>
              <a:ext cx="4243430" cy="3501620"/>
              <a:chOff x="7069181" y="3234643"/>
              <a:chExt cx="4243430" cy="3501620"/>
            </a:xfrm>
          </p:grpSpPr>
          <p:pic>
            <p:nvPicPr>
              <p:cNvPr id="5" name="Picture 2" descr="ima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9181" y="3234643"/>
                <a:ext cx="4243430" cy="3172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Ellipszis 5"/>
              <p:cNvSpPr/>
              <p:nvPr/>
            </p:nvSpPr>
            <p:spPr>
              <a:xfrm>
                <a:off x="9613557" y="5165124"/>
                <a:ext cx="1219200" cy="18123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" name="Téglalap 6"/>
              <p:cNvSpPr/>
              <p:nvPr/>
            </p:nvSpPr>
            <p:spPr>
              <a:xfrm>
                <a:off x="8091901" y="6490042"/>
                <a:ext cx="25458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https://veteriankey.com/cranial-nerves/</a:t>
                </a:r>
              </a:p>
            </p:txBody>
          </p:sp>
        </p:grpSp>
        <p:sp>
          <p:nvSpPr>
            <p:cNvPr id="8" name="Ellipszis 7"/>
            <p:cNvSpPr/>
            <p:nvPr/>
          </p:nvSpPr>
          <p:spPr>
            <a:xfrm>
              <a:off x="5733535" y="2254101"/>
              <a:ext cx="1639330" cy="23372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5593492" y="3912973"/>
              <a:ext cx="955589" cy="35422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0242" name="Picture 2" descr="KÃ©ptalÃ¡lat a kÃ¶vetkezÅre: ânervus trigeminus kutya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01" y="3612160"/>
            <a:ext cx="4770955" cy="2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1655181" y="6558435"/>
            <a:ext cx="44401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</p:spTree>
    <p:extLst>
      <p:ext uri="{BB962C8B-B14F-4D97-AF65-F5344CB8AC3E}">
        <p14:creationId xmlns:p14="http://schemas.microsoft.com/office/powerpoint/2010/main" val="56845830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98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9518" y="103279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TRACTUS OPTICUS</a:t>
            </a:r>
            <a:endParaRPr lang="hu-H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entspricht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visuelle Information des Auges über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Strahlung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zur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Sehrinde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im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Occipitallappen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geleitet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zum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geniculatum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laterale (CGL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Thalamus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KÃ©ptalÃ¡lat a kÃ¶vetkezÅre: âseh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668" y="2380333"/>
            <a:ext cx="2328297" cy="377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352558" y="6242481"/>
            <a:ext cx="2266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https://eref.thieme.de/cockpits/clNeuro0001/0/coNeuro00538/4-29723</a:t>
            </a:r>
          </a:p>
        </p:txBody>
      </p:sp>
      <p:pic>
        <p:nvPicPr>
          <p:cNvPr id="9220" name="Picture 4" descr="http://anatomy.uams.edu/graphics/eye3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1" y="2828797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648253" y="4469681"/>
            <a:ext cx="4053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chiasma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geniculate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midbrain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Putamen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bundle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occipitofrontal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fasciculus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thalamus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Calcarine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fissure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Posteroinferior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ventricle</a:t>
            </a:r>
            <a:endParaRPr lang="hu-HU" sz="10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36267" y="6396370"/>
            <a:ext cx="31309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http://anatomy.uams.edu/atlas_html/eye_38.html</a:t>
            </a:r>
          </a:p>
        </p:txBody>
      </p:sp>
      <p:pic>
        <p:nvPicPr>
          <p:cNvPr id="9222" name="Picture 6" descr="KÃ©ptalÃ¡lat a kÃ¶vetkezÅre: âoptic tract anatomy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69" y="2547122"/>
            <a:ext cx="3512866" cy="26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5907598" y="5076388"/>
            <a:ext cx="24657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https://slideplayer.com/slide/8109458/</a:t>
            </a:r>
          </a:p>
        </p:txBody>
      </p:sp>
    </p:spTree>
    <p:extLst>
      <p:ext uri="{BB962C8B-B14F-4D97-AF65-F5344CB8AC3E}">
        <p14:creationId xmlns:p14="http://schemas.microsoft.com/office/powerpoint/2010/main" val="385618004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870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9216" y="11862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NEURON DES SEHBAHN: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CGL (Corpus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CGL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RADIATIO OPTICA (SEHSTRAHLUNG)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8685149" y="3282176"/>
            <a:ext cx="2751437" cy="3386393"/>
            <a:chOff x="8336692" y="1086992"/>
            <a:chExt cx="3296797" cy="5088048"/>
          </a:xfrm>
        </p:grpSpPr>
        <p:pic>
          <p:nvPicPr>
            <p:cNvPr id="4" name="Picture 2" descr="KÃ©ptalÃ¡lat a kÃ¶vetkezÅre: âsehbahn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3210" y="1086992"/>
              <a:ext cx="3140279" cy="508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8336692" y="3444297"/>
              <a:ext cx="749643" cy="49338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 5"/>
            <p:cNvSpPr/>
            <p:nvPr/>
          </p:nvSpPr>
          <p:spPr>
            <a:xfrm>
              <a:off x="9407611" y="3566984"/>
              <a:ext cx="655738" cy="46955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Picture 6" descr="KÃ©ptalÃ¡lat a kÃ¶vetkezÅre: âoptic tract anatom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63" y="3102465"/>
            <a:ext cx="4096766" cy="30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natomy.uams.edu/graphics/eye3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66984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Ã©ptalÃ¡lat a kÃ¶vetkezÅre: âcorpus geniculatum laterale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54" y="215712"/>
            <a:ext cx="2480533" cy="29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zis 9"/>
          <p:cNvSpPr/>
          <p:nvPr/>
        </p:nvSpPr>
        <p:spPr>
          <a:xfrm>
            <a:off x="10700950" y="1161536"/>
            <a:ext cx="669732" cy="453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8085087" y="3076530"/>
            <a:ext cx="39228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https://www.medizin-kompakt.de/corpus-geniculatum-laterale</a:t>
            </a:r>
          </a:p>
        </p:txBody>
      </p:sp>
    </p:spTree>
    <p:extLst>
      <p:ext uri="{BB962C8B-B14F-4D97-AF65-F5344CB8AC3E}">
        <p14:creationId xmlns:p14="http://schemas.microsoft.com/office/powerpoint/2010/main" val="325313733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0578" y="167418"/>
            <a:ext cx="10515600" cy="9035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0578" y="118307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RADIATIO OPTICA:</a:t>
            </a:r>
            <a:endParaRPr lang="hu-H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Sehstrahlung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primären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Sehrinde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striata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ccipitale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Lappe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699158" y="2623150"/>
            <a:ext cx="3058706" cy="3695272"/>
            <a:chOff x="8336692" y="1086992"/>
            <a:chExt cx="3296797" cy="5088048"/>
          </a:xfrm>
        </p:grpSpPr>
        <p:pic>
          <p:nvPicPr>
            <p:cNvPr id="5" name="Picture 2" descr="KÃ©ptalÃ¡lat a kÃ¶vetkezÅre: âsehbahn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3210" y="1086992"/>
              <a:ext cx="3140279" cy="508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8336692" y="3444297"/>
              <a:ext cx="749643" cy="49338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9407611" y="3566984"/>
              <a:ext cx="655738" cy="46955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" name="Picture 6" descr="KÃ©ptalÃ¡lat a kÃ¶vetkezÅre: âoptic tract anatom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534" y="3058505"/>
            <a:ext cx="4096766" cy="30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natomy.uams.edu/graphics/eye3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9" y="2842192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1867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5865" y="175656"/>
            <a:ext cx="10515600" cy="69755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2254" y="1062681"/>
            <a:ext cx="1133732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10%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Umgehung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 CGL direkt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Diencephalon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pretectales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colliculi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Mesencephalon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Colliculi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Akkomodations-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Pupillenreflex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Circadianrhythmik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reflektorische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Blickmotorik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bedienen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extrastriäre</a:t>
            </a:r>
            <a:r>
              <a:rPr lang="hu-H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KÃ©ptalÃ¡lat a kÃ¶vetkezÅre: ânucleus pretectalis fÃ¼r seh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36" y="2853888"/>
            <a:ext cx="2680419" cy="366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Ã©ptalÃ¡lat a kÃ¶vetkezÅre: ânucleus pretectalis fÃ¼r sehbahn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/>
          <a:stretch/>
        </p:blipFill>
        <p:spPr bwMode="auto">
          <a:xfrm>
            <a:off x="1007249" y="2701499"/>
            <a:ext cx="3625592" cy="35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28780" y="6396251"/>
            <a:ext cx="43825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https://eref.thieme.de/cockpits/clAna0001/0/coAna00080/4-10078</a:t>
            </a:r>
          </a:p>
        </p:txBody>
      </p:sp>
      <p:pic>
        <p:nvPicPr>
          <p:cNvPr id="11272" name="Picture 8" descr="KÃ©ptalÃ¡lat a kÃ¶vetkezÅre: âpretectal nucleus location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85" y="2853888"/>
            <a:ext cx="3614913" cy="361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8313373" y="6519361"/>
            <a:ext cx="2890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http://vmerc.uga.edu/CranialNerves/plrr.html</a:t>
            </a:r>
          </a:p>
        </p:txBody>
      </p:sp>
    </p:spTree>
    <p:extLst>
      <p:ext uri="{BB962C8B-B14F-4D97-AF65-F5344CB8AC3E}">
        <p14:creationId xmlns:p14="http://schemas.microsoft.com/office/powerpoint/2010/main" val="118195393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0164" y="290984"/>
            <a:ext cx="10515600" cy="53279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0640" y="929052"/>
            <a:ext cx="80460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LICHTREFLEX (PUPILLENREFLEX):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dem Pupillenreflex versteht man die polysynaptische reflektorische Anpassung der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Pupillenweite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unterschiedliche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Lichtverhältnisse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ABLAUF: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Photosensoren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der Retina nehmen Licht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wahr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gamma-Zellen leiten die Information über den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in die Area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praetectalis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in der die Fasern verschaltet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prätektalen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Region zieht die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parasympathischen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III.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ziliospinale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Zentrum im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Rückenmark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dirty="0"/>
          </a:p>
        </p:txBody>
      </p:sp>
      <p:pic>
        <p:nvPicPr>
          <p:cNvPr id="14338" name="Picture 2" descr="No Image Available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8" y="3504355"/>
            <a:ext cx="2900234" cy="31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Ã©ptalÃ¡lat a kÃ¶vetkezÅre: ânetzhaut histologi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20" y="3880760"/>
            <a:ext cx="4085967" cy="26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Ã©ptalÃ¡lat a kÃ¶vetkezÅre: âlight reflex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51" y="548934"/>
            <a:ext cx="3150371" cy="285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3819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60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2392" y="697427"/>
            <a:ext cx="113998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LICHTREFLEX (PUPILLENREFLEX):</a:t>
            </a: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PUPILLENVERENGUN:</a:t>
            </a:r>
            <a:endParaRPr lang="de-DE" sz="1400" b="1" dirty="0"/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parasympathischen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III.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gelangt die Information zum Ganglion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sie noch einmal verschaltet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weiterführenden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breves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innervieren den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durch den es bei Lichteinfall zu einer Verengung der Pupille (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Miosis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kommt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dirty="0"/>
          </a:p>
        </p:txBody>
      </p:sp>
      <p:pic>
        <p:nvPicPr>
          <p:cNvPr id="15362" name="Picture 2" descr="KÃ©ptalÃ¡lat a kÃ¶vetkezÅre: âlight reflex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7" y="3228331"/>
            <a:ext cx="4164227" cy="199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74110" y="5320229"/>
            <a:ext cx="5001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https://introtoneuro.com/level-3-the-long-version/level-3-unit-2-functional-neuroanatomy/level-3-unit-2-part-40-pupillary-light-reflex/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7174965" y="4916946"/>
            <a:ext cx="4547287" cy="1606785"/>
            <a:chOff x="5947527" y="2821481"/>
            <a:chExt cx="4547287" cy="1606785"/>
          </a:xfrm>
        </p:grpSpPr>
        <p:pic>
          <p:nvPicPr>
            <p:cNvPr id="6" name="Picture 4" descr="KÃ©ptalÃ¡lat a kÃ¶vetkezÅre: ânervus opticus verlaufâ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12"/>
            <a:stretch/>
          </p:blipFill>
          <p:spPr bwMode="auto">
            <a:xfrm>
              <a:off x="5947527" y="2821481"/>
              <a:ext cx="4547287" cy="1606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9629841" y="3814119"/>
              <a:ext cx="864973" cy="41189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9" name="Picture 6" descr="KapcsolÃ³dÃ³ kÃ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49" y="2588770"/>
            <a:ext cx="2731459" cy="27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888349" y="5345472"/>
            <a:ext cx="2890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http://vmerc.uga.edu/CranialNerves/plrr.html</a:t>
            </a:r>
          </a:p>
        </p:txBody>
      </p:sp>
    </p:spTree>
    <p:extLst>
      <p:ext uri="{BB962C8B-B14F-4D97-AF65-F5344CB8AC3E}">
        <p14:creationId xmlns:p14="http://schemas.microsoft.com/office/powerpoint/2010/main" val="128044233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5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6977" y="791666"/>
            <a:ext cx="11557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LICHTREFLEX (PUPILLENREFLEX):</a:t>
            </a: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PUPILLENVERENGUN:</a:t>
            </a:r>
            <a:endParaRPr lang="de-DE" sz="1400" b="1" dirty="0"/>
          </a:p>
          <a:p>
            <a:pPr algn="just">
              <a:lnSpc>
                <a:spcPct val="20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Beleuchtung eines Auges mittels Lampe verengt sich die Pupille der beleuchteten Seite (direkte Pupillenreaktion) 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auch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 Pupille der kontralateralen Seite (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konsensuelle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Pupillenreaktion)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Grund hierfür liegt im Verlauf der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Opticusfasern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, die teilweise auf die Gegenseite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kreuzen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dirty="0"/>
          </a:p>
        </p:txBody>
      </p:sp>
      <p:pic>
        <p:nvPicPr>
          <p:cNvPr id="16386" name="Picture 2" descr="KÃ©ptalÃ¡lat a kÃ¶vetkezÅre: âkonsensuelle lichtreaktio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50" y="2917331"/>
            <a:ext cx="4811841" cy="360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613475" y="6483309"/>
            <a:ext cx="23391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https://slideplayer.org/slide/888373/</a:t>
            </a:r>
          </a:p>
        </p:txBody>
      </p:sp>
      <p:pic>
        <p:nvPicPr>
          <p:cNvPr id="16388" name="Picture 4" descr="KÃ©ptalÃ¡lat a kÃ¶vetkezÅre: âkonsensuelle lichtreaktion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5215" b="4224"/>
          <a:stretch/>
        </p:blipFill>
        <p:spPr bwMode="auto">
          <a:xfrm>
            <a:off x="3661984" y="2967335"/>
            <a:ext cx="2891481" cy="3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166013" y="6206310"/>
            <a:ext cx="41494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https://docplayer.hu/80758500-Latas-ii-73-latas-az-oculomotoros-folyamatok-szabalyozasa-agykergi-mechanizmusok-binocularis-latas-szinlatas.html</a:t>
            </a:r>
          </a:p>
        </p:txBody>
      </p:sp>
    </p:spTree>
    <p:extLst>
      <p:ext uri="{BB962C8B-B14F-4D97-AF65-F5344CB8AC3E}">
        <p14:creationId xmlns:p14="http://schemas.microsoft.com/office/powerpoint/2010/main" val="294812740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103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2109" y="714819"/>
            <a:ext cx="118639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LICHTREFLEX (PUPILLENREFLEX):</a:t>
            </a: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PUPILLENERWEITERUNG:</a:t>
            </a:r>
            <a:endParaRPr lang="de-DE" sz="1400" b="1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vom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ziliospinalen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Zentrum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(Centrum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ciliospinale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im Ganglion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noch einmal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verschaltet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laufen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nasociliaris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dilatator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dilatator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aktiviert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zu einer Weitstellung der Pupille (Mydriasis)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führt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s://upload.wikimedia.org/wikipedia/commons/a/a5/Gray8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12" y="3397165"/>
            <a:ext cx="3123084" cy="29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7537622" y="3904735"/>
            <a:ext cx="4275523" cy="1811736"/>
            <a:chOff x="4028302" y="4036451"/>
            <a:chExt cx="5455509" cy="1927705"/>
          </a:xfrm>
        </p:grpSpPr>
        <p:pic>
          <p:nvPicPr>
            <p:cNvPr id="5" name="Picture 4" descr="KÃ©ptalÃ¡lat a kÃ¶vetkezÅre: ânervus opticus verlaufâ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12"/>
            <a:stretch/>
          </p:blipFill>
          <p:spPr bwMode="auto">
            <a:xfrm>
              <a:off x="4028302" y="4036451"/>
              <a:ext cx="5455509" cy="1927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8575589" y="5132109"/>
              <a:ext cx="650789" cy="14010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Téglalap 5"/>
          <p:cNvSpPr/>
          <p:nvPr/>
        </p:nvSpPr>
        <p:spPr>
          <a:xfrm>
            <a:off x="481441" y="6326534"/>
            <a:ext cx="4205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https://pl.wikipedia.org/wiki/Splot_szyjno-t%C4%99tniczy_wewn%C4%99trzny#/media/File:Gray840.png</a:t>
            </a:r>
          </a:p>
        </p:txBody>
      </p:sp>
      <p:pic>
        <p:nvPicPr>
          <p:cNvPr id="17416" name="Picture 8" descr="KÃ©ptalÃ¡lat a kÃ¶vetkezÅre: âcentrum ciliospinale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95" y="3585648"/>
            <a:ext cx="2505246" cy="29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305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8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3400" y="10050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AKKOMODATION: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Anpassung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Brechkraft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Auges, um Objekte in unterschiedlichen Entfernungen scharf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wahrzunehmen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Akkommodation versteht man die funktionelle Nah- und Ferneinstellung des Auges durch Veränderung der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Linsenkrümmung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urch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 Akkommodation können Objekte auf der Retina scharf abgebildet werden, indem die Gesamtbrechkraft des Auges verändert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Je weiter ein Objekt vom Auge entfernt ist, desto paralleler verlaufen die vom Objekt erzeugten Lichtstrahlen und desto geringer muss die Brechkraft des Auges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mgekehrt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muss die Brechkraft ansteigen je näher sich das Objekt am Auge befindet, damit das Bild scharf auf der Retina abgebildet werden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kann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KÃ©ptalÃ¡lat a kÃ¶vetkezÅre: âakkommodation lin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46" y="4571462"/>
            <a:ext cx="3734830" cy="21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KÃ©ptalÃ¡lat a kÃ¶vetkezÅre: âakkommodation linse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9" y="4571462"/>
            <a:ext cx="3633997" cy="20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KÃ©ptalÃ¡lat a kÃ¶vetkezÅre: âakkommodation linse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08" y="4556746"/>
            <a:ext cx="3187962" cy="20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4960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67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448" y="1141885"/>
            <a:ext cx="112961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AKKOMODATION: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Linsenkrümmung des Auges wird reflektorisch durch den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beeinflusst, der durch Veränderung seines Kontraktionszustandes die Spannung der an der Linse inserierenden 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Zonulafasern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damit den Krümmungs- und Brechungsgrad der Linse verändern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kann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No Image Availabl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20" y="2208824"/>
            <a:ext cx="3650306" cy="42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091836" y="6437233"/>
            <a:ext cx="44319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https://eref.thieme.de/cockpits/clAna0001/0/coAna00080/4-10077</a:t>
            </a:r>
          </a:p>
        </p:txBody>
      </p:sp>
      <p:pic>
        <p:nvPicPr>
          <p:cNvPr id="6" name="Picture 6" descr="KÃ©ptalÃ¡lat a kÃ¶vetkezÅre: âakkommodation linse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67" y="3028313"/>
            <a:ext cx="4712484" cy="30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050182" y="6191012"/>
            <a:ext cx="3708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https://www.blickcheck.de/auge/funktion/akkommodation/</a:t>
            </a:r>
          </a:p>
        </p:txBody>
      </p:sp>
    </p:spTree>
    <p:extLst>
      <p:ext uri="{BB962C8B-B14F-4D97-AF65-F5344CB8AC3E}">
        <p14:creationId xmlns:p14="http://schemas.microsoft.com/office/powerpoint/2010/main" val="98317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FRONTALIS: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ABLAUF: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kaudomediale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Augenmuskelpyramide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031893" y="388031"/>
            <a:ext cx="3849759" cy="3190695"/>
            <a:chOff x="5298046" y="2254101"/>
            <a:chExt cx="4243430" cy="3584238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5298046" y="2336719"/>
              <a:ext cx="4243430" cy="3501620"/>
              <a:chOff x="7069181" y="3234643"/>
              <a:chExt cx="4243430" cy="3501620"/>
            </a:xfrm>
          </p:grpSpPr>
          <p:pic>
            <p:nvPicPr>
              <p:cNvPr id="8" name="Picture 2" descr="ima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9181" y="3234643"/>
                <a:ext cx="4243430" cy="3172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églalap 9"/>
              <p:cNvSpPr/>
              <p:nvPr/>
            </p:nvSpPr>
            <p:spPr>
              <a:xfrm>
                <a:off x="8091901" y="6490042"/>
                <a:ext cx="25458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https://veteriankey.com/cranial-nerves/</a:t>
                </a:r>
              </a:p>
            </p:txBody>
          </p:sp>
        </p:grpSp>
        <p:sp>
          <p:nvSpPr>
            <p:cNvPr id="6" name="Ellipszis 5"/>
            <p:cNvSpPr/>
            <p:nvPr/>
          </p:nvSpPr>
          <p:spPr>
            <a:xfrm>
              <a:off x="5733535" y="2254101"/>
              <a:ext cx="1639330" cy="23372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236115" y="3578726"/>
            <a:ext cx="8723618" cy="2992781"/>
            <a:chOff x="236115" y="3578726"/>
            <a:chExt cx="8723618" cy="2992781"/>
          </a:xfrm>
        </p:grpSpPr>
        <p:pic>
          <p:nvPicPr>
            <p:cNvPr id="11266" name="Picture 2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5" y="3974109"/>
              <a:ext cx="2963955" cy="223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03" y="3578726"/>
              <a:ext cx="2504904" cy="2526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16" y="3888457"/>
              <a:ext cx="2606417" cy="232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églalap 10"/>
            <p:cNvSpPr/>
            <p:nvPr/>
          </p:nvSpPr>
          <p:spPr>
            <a:xfrm>
              <a:off x="3534615" y="6325286"/>
              <a:ext cx="21130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https://veteriankey.com/eyelids/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38853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515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928" y="863149"/>
            <a:ext cx="1111490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NAHAKKOMODATION: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Betrachtung nah gelegener Objekte wird der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parasympathisch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erregt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III,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breves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kontrahiert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Zonulafasern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entspannen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Aufgrund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ihrer hohen Eigenelastizität krümmt sich die Linse und die Brechkraft nimmt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o Image Availabl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313" y="2380327"/>
            <a:ext cx="3591696" cy="416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Ã©ptalÃ¡lat a kÃ¶vetkezÅre: âakkommodation lins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7" y="2965082"/>
            <a:ext cx="3860050" cy="21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KÃ©ptalÃ¡lat a kÃ¶vetkezÅre: âaccommodation reflex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24" y="2907417"/>
            <a:ext cx="2299301" cy="378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Ã©ptalÃ¡lat a kÃ¶vetkezÅre: âakkommodation linseâ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0"/>
          <a:stretch/>
        </p:blipFill>
        <p:spPr bwMode="auto">
          <a:xfrm>
            <a:off x="444116" y="5290571"/>
            <a:ext cx="4138692" cy="132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921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66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2297" y="104567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FEHRNAKKOMODATION:</a:t>
            </a:r>
          </a:p>
          <a:p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Betrachtung weit entfernter Objekte spannen sich die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Zonulafasern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durch Entspannung des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Linsenkrümmung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und Brechkraft nehmen entsprechend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KÃ©ptalÃ¡lat a kÃ¶vetkezÅre: âakkommodation linseâ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31"/>
          <a:stretch/>
        </p:blipFill>
        <p:spPr bwMode="auto">
          <a:xfrm>
            <a:off x="2359517" y="5241254"/>
            <a:ext cx="3831711" cy="12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o Image Availabl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28" y="2314424"/>
            <a:ext cx="3591696" cy="416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Ã©ptalÃ¡lat a kÃ¶vetkezÅre: âakkommodation linse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17" y="2709708"/>
            <a:ext cx="3860050" cy="21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59390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3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498" y="848498"/>
            <a:ext cx="1151855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CORNEA – REFLEX (LIEDSCHLUSSREFLEX):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ist ein polysynaptischer Fremdreflex, der am Auge den 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Lidschlu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herbeiführt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AFFERENTER SCHENKEL: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mechanischer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Reizung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Rezeptor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Reflexbogens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läuft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Reizzuerst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afferenten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Schenkel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Reflexbogens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nasociliaris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sitzen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die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Perikaryen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der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sensiblen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von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zentralen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Fortsätze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Ganglienzellen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Kerngebiet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Umschaltung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Reiz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ruber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Formatio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reticularis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geleitet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dort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KÃ©ptalÃ¡lat a kÃ¶vetkezÅre: âcorneal reflex pathway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34" y="4500949"/>
            <a:ext cx="39433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KÃ©ptalÃ¡lat a kÃ¶vetkezÅre: âcorneal reflex pathwa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77" y="4424749"/>
            <a:ext cx="44862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5807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OPTISCHE REFLEXEN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4589" y="896100"/>
            <a:ext cx="1115609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CORNEA – REFLEX (LIEDSCHLUSSREFLEX):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EFFERENTER SCHENKEL: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mit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anderen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Facialiskernen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salivatorius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anlagert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ihnen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gemeinsam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formieren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seinen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orbicularis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oculi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dessen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Kontraktion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Lidschluss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verursacht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12" y="2989390"/>
            <a:ext cx="3600879" cy="360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836344" y="6611779"/>
            <a:ext cx="2890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http://vmerc.uga.edu/CranialNerves/lprr.html</a:t>
            </a:r>
          </a:p>
        </p:txBody>
      </p:sp>
      <p:pic>
        <p:nvPicPr>
          <p:cNvPr id="18436" name="Picture 4" descr="KÃ©ptalÃ¡lat a kÃ¶vetkezÅre: âcorneal reflex pathwa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96" y="3212778"/>
            <a:ext cx="4136339" cy="33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2861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26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6039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bezeichnet man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somatosensible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Fasern, die vom Corti-Organ im Innenohr zur primären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Hörrinde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und zur sekundären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Hörrinde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im Großhirn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KÃ©ptalÃ¡lat a kÃ¶vetkezÅre: âhÃ¶rbahn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23" y="2371326"/>
            <a:ext cx="6052953" cy="40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018762" y="6383881"/>
            <a:ext cx="2539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https://www.repetico.de/card-66354765</a:t>
            </a:r>
          </a:p>
        </p:txBody>
      </p:sp>
    </p:spTree>
    <p:extLst>
      <p:ext uri="{BB962C8B-B14F-4D97-AF65-F5344CB8AC3E}">
        <p14:creationId xmlns:p14="http://schemas.microsoft.com/office/powerpoint/2010/main" val="87685442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7398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70163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REZEPTOREN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Haarzellen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Cortischen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Neuron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spirale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bipolare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Nervenzelle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zentralen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Fortsätze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die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cochleares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zielen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KÃ©ptalÃ¡lat a kÃ¶vetkezÅre: âhÃ¶r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9" y="2917420"/>
            <a:ext cx="3435179" cy="352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9026" y="6508062"/>
            <a:ext cx="4176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https://link.springer.com/chapter/10.1007/978-3-642-21131-7_2</a:t>
            </a:r>
          </a:p>
        </p:txBody>
      </p:sp>
      <p:pic>
        <p:nvPicPr>
          <p:cNvPr id="24580" name="Picture 4" descr="KÃ©ptalÃ¡lat a kÃ¶vetkezÅre: âhÃ¶rbah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37" y="2761818"/>
            <a:ext cx="4155990" cy="383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5027139" y="6550787"/>
            <a:ext cx="41189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https://eref.thieme.de/cockpits/clAna0001/0/coAna00079/4-9930</a:t>
            </a:r>
          </a:p>
        </p:txBody>
      </p:sp>
      <p:pic>
        <p:nvPicPr>
          <p:cNvPr id="24584" name="Picture 8" descr="KapcsolÃ³dÃ³ kÃ©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29" y="3620416"/>
            <a:ext cx="3014473" cy="21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9613557" y="593867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Corti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://eref.thieme.de/cockpits/clAna0001/0/coAna00087/4-10422</a:t>
            </a:r>
          </a:p>
        </p:txBody>
      </p:sp>
    </p:spTree>
    <p:extLst>
      <p:ext uri="{BB962C8B-B14F-4D97-AF65-F5344CB8AC3E}">
        <p14:creationId xmlns:p14="http://schemas.microsoft.com/office/powerpoint/2010/main" val="273876563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0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1108" y="10842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Neuron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Hörbahns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kreuzen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größtenteil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Gegenseite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Drittes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Neuron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olivaris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hÃ¶r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85" y="1660871"/>
            <a:ext cx="4272348" cy="43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0157254" y="5329881"/>
            <a:ext cx="140867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8707395" y="4843849"/>
            <a:ext cx="733167" cy="37070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7372865" y="4464908"/>
            <a:ext cx="897924" cy="271849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581746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575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1681" y="81237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 marL="0" indent="0"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endet an den 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Viertes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Neuron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enden an den 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Corpus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hÃ¶r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127" y="3377513"/>
            <a:ext cx="3071559" cy="314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486127" y="4489622"/>
            <a:ext cx="914400" cy="73316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602" name="Picture 2" descr="KÃ©ptalÃ¡lat a kÃ¶vetkezÅre: âlateral lemniscus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87" y="231905"/>
            <a:ext cx="1923099" cy="25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KÃ©ptalÃ¡lat a kÃ¶vetkezÅre: âinferior colliculus cadaver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1" y="3465533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KÃ©ptalÃ¡lat a kÃ¶vetkezÅre: âbrachium colliculi inferioris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51" y="3690421"/>
            <a:ext cx="3775964" cy="283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883598" y="6314222"/>
            <a:ext cx="44566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https://www.slideshare.net/farismuhammed2/midbrain-and-cerebellum</a:t>
            </a:r>
          </a:p>
        </p:txBody>
      </p:sp>
      <p:sp>
        <p:nvSpPr>
          <p:cNvPr id="7" name="Téglalap 6"/>
          <p:cNvSpPr/>
          <p:nvPr/>
        </p:nvSpPr>
        <p:spPr>
          <a:xfrm>
            <a:off x="974615" y="6437332"/>
            <a:ext cx="2536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https://slideplayer.com/slide/10630839/</a:t>
            </a:r>
          </a:p>
        </p:txBody>
      </p:sp>
    </p:spTree>
    <p:extLst>
      <p:ext uri="{BB962C8B-B14F-4D97-AF65-F5344CB8AC3E}">
        <p14:creationId xmlns:p14="http://schemas.microsoft.com/office/powerpoint/2010/main" val="257887085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98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9832" y="86497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Fünftes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Neuron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Hörhbahn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Genikulatumneurone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adiatio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acustica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Höhrstrahlung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Radiatio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acustica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enden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primären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Hörnrinde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temporlane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lappen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hÃ¶rbah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19" y="3579261"/>
            <a:ext cx="2849623" cy="29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KÃ©ptalÃ¡lat a kÃ¶vetkezÅre: âradiatio acustica anatom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46" y="550304"/>
            <a:ext cx="3969609" cy="32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5733535" y="4423719"/>
            <a:ext cx="675503" cy="615738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8097795" y="2421923"/>
            <a:ext cx="691978" cy="28832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652" name="Picture 4" descr="KÃ©ptalÃ¡lat a kÃ¶vetkezÅre: âradiatio acustica anatomyâ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19610" r="9360" b="6036"/>
          <a:stretch/>
        </p:blipFill>
        <p:spPr bwMode="auto">
          <a:xfrm>
            <a:off x="838200" y="3789119"/>
            <a:ext cx="3989173" cy="27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652815" y="6499654"/>
            <a:ext cx="23599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https://slideplayer.hu/slide/2155870/</a:t>
            </a:r>
          </a:p>
        </p:txBody>
      </p:sp>
    </p:spTree>
    <p:extLst>
      <p:ext uri="{BB962C8B-B14F-4D97-AF65-F5344CB8AC3E}">
        <p14:creationId xmlns:p14="http://schemas.microsoft.com/office/powerpoint/2010/main" val="158609722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103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2254" y="815545"/>
            <a:ext cx="10307595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besteht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aus Nervenzellen und Nervenfasern, welche die Informationen vom Gleichgewichtsorgan zu verschiedenen Regionen des Gehirns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weiterleiten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Stbilitä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Körpers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Gesichtsfeldes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REZEPTOREN: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Haarzellen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ampullares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Innenohr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Haarzellen sind die Sinneszellen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 Reizaufnahme zuständig 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sind sekundäre Sinneszellen, was bedeutet, dass sie die Information nicht selber weiter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sondern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auf einen Reiz hin direkt mit einer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Transmitterfreisetzung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reagieren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und somit die nachgeschaltete Nervenzelle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erregen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8674" name="Picture 2" descr="KÃ©ptalÃ¡lat a kÃ¶vetkezÅre: âgleichgewichtsorgan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3233" r="569" b="3703"/>
          <a:stretch/>
        </p:blipFill>
        <p:spPr bwMode="auto">
          <a:xfrm>
            <a:off x="352168" y="4165083"/>
            <a:ext cx="3970638" cy="233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97388" y="6511411"/>
            <a:ext cx="34660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https://organe.de/organsysteme/gleichgewichtsorgan/</a:t>
            </a:r>
          </a:p>
        </p:txBody>
      </p:sp>
      <p:pic>
        <p:nvPicPr>
          <p:cNvPr id="28678" name="Picture 6" descr="KÃ©ptalÃ¡lat a kÃ¶vetkezÅre: âgleichgewichtsorgan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2140" r="1571" b="2726"/>
          <a:stretch/>
        </p:blipFill>
        <p:spPr bwMode="auto">
          <a:xfrm>
            <a:off x="4602892" y="4114308"/>
            <a:ext cx="3110785" cy="23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602892" y="6532862"/>
            <a:ext cx="34820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https://www.medizin-kompakt.de/gleichgewichtsorgan</a:t>
            </a:r>
          </a:p>
        </p:txBody>
      </p:sp>
      <p:pic>
        <p:nvPicPr>
          <p:cNvPr id="28680" name="Picture 8" descr="Grafik: Aufbau des Ohrs und Gleichgewichtsorgans - wie im Text beschrieb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310" y="4175680"/>
            <a:ext cx="3903336" cy="23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8267568" y="6457890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https://www.gesundheitsinformation.de/wie-funktioniert-der-gleichgewichtssinn.2253.de.html</a:t>
            </a:r>
          </a:p>
        </p:txBody>
      </p:sp>
    </p:spTree>
    <p:extLst>
      <p:ext uri="{BB962C8B-B14F-4D97-AF65-F5344CB8AC3E}">
        <p14:creationId xmlns:p14="http://schemas.microsoft.com/office/powerpoint/2010/main" val="341553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5851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158" y="717755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FRONTALIS: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Fleissfressern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an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argo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rbitale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verbreitet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Augenlides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Strinhaut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supraorbitale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Stirnfläche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eteiligt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und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weigen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auriculopalpebralis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(N.VII) an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A n. ophthalmicus (V1) Ã¡gai (vÃ¡zlatos rajz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09" y="4458445"/>
            <a:ext cx="4416427" cy="230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7026876" y="4802659"/>
            <a:ext cx="716692" cy="1894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KapcsolÃ³dÃ³ kÃ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07" y="4237454"/>
            <a:ext cx="3584403" cy="23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436943" y="6601654"/>
            <a:ext cx="24208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http://www.hungarovet.com/?p=1086</a:t>
            </a:r>
          </a:p>
        </p:txBody>
      </p:sp>
      <p:sp>
        <p:nvSpPr>
          <p:cNvPr id="6" name="Ellipszis 5"/>
          <p:cNvSpPr/>
          <p:nvPr/>
        </p:nvSpPr>
        <p:spPr>
          <a:xfrm>
            <a:off x="4217773" y="4349578"/>
            <a:ext cx="708454" cy="172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312970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4262" y="200368"/>
            <a:ext cx="10515600" cy="8705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6395" y="956280"/>
            <a:ext cx="1099133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Erstes Neuron</a:t>
            </a:r>
          </a:p>
          <a:p>
            <a:pPr>
              <a:lnSpc>
                <a:spcPct val="150000"/>
              </a:lnSpc>
            </a:pPr>
            <a:r>
              <a:rPr lang="hu-HU" sz="15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Zellkörper dieses </a:t>
            </a:r>
            <a:r>
              <a:rPr lang="de-DE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ersten Neurons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liegt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im Ganglion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vestibulare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, welches am Boden des inneren Gehörgangs (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acusticus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) lokalisiert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endParaRPr lang="hu-H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5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Axone dieser Neurone bilden in ihrer Gesamtheit den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und nach dem Zusammenschluss mit dem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den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endParaRPr 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9698" name="Picture 2" descr="KÃ©ptalÃ¡lat a kÃ¶vetkezÅre: âgleichgewichtsorga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27" y="2880665"/>
            <a:ext cx="5273160" cy="36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431118" y="6501593"/>
            <a:ext cx="3425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https://eref.thieme.de/cockpits/0/0/coHNO0103/4-6237</a:t>
            </a:r>
          </a:p>
        </p:txBody>
      </p:sp>
      <p:pic>
        <p:nvPicPr>
          <p:cNvPr id="29700" name="Picture 4" descr="KÃ©ptalÃ¡lat a kÃ¶vetkezÅre: âgleichgewichtsorga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60" y="3008839"/>
            <a:ext cx="4228070" cy="349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985242" y="6501593"/>
            <a:ext cx="19816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https://equivert.de/schwindel/</a:t>
            </a:r>
          </a:p>
        </p:txBody>
      </p:sp>
    </p:spTree>
    <p:extLst>
      <p:ext uri="{BB962C8B-B14F-4D97-AF65-F5344CB8AC3E}">
        <p14:creationId xmlns:p14="http://schemas.microsoft.com/office/powerpoint/2010/main" val="151553926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498" y="195618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estibulocochlearis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 VIII.):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8. 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Hirnnerv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verläuft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gemeinsam mit dem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Innenohr durch den Gehörgang im Felsenbein zum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endParaRPr lang="hu-H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8" descr="Grafik: Aufbau des Ohrs und Gleichgewichtsorgans - wie im Text beschrie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2" y="3559937"/>
            <a:ext cx="3972698" cy="2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217740" y="6307525"/>
            <a:ext cx="46131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https://medical-dictionary.thefreedictionary.com/vestibulocochlear+nerve</a:t>
            </a:r>
          </a:p>
        </p:txBody>
      </p:sp>
      <p:pic>
        <p:nvPicPr>
          <p:cNvPr id="30722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30" y="3715265"/>
            <a:ext cx="3362865" cy="24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ranial Nerve VIII Auditory Ne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47" y="3621712"/>
            <a:ext cx="3315721" cy="26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KÃ©ptalÃ¡lat a kÃ¶vetkezÅre: âvestibulocochlear nerve cadaver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17" y="183984"/>
            <a:ext cx="3116984" cy="233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7059827" y="2521721"/>
            <a:ext cx="5132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https://sites.google.com/a/umich.edu/bluelink/curricula/first-year-medical-curriculum/sequence-7-neuroanatomy/session-12-cranial-cavity-and-brain/lablink</a:t>
            </a:r>
          </a:p>
        </p:txBody>
      </p:sp>
    </p:spTree>
    <p:extLst>
      <p:ext uri="{BB962C8B-B14F-4D97-AF65-F5344CB8AC3E}">
        <p14:creationId xmlns:p14="http://schemas.microsoft.com/office/powerpoint/2010/main" val="260710982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0130" y="1235676"/>
            <a:ext cx="10637108" cy="478112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Zweites Neuron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der 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liegen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die Nuclei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vestibulares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i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diesen befinden sich die Zellkörper des </a:t>
            </a:r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zweiten Neurons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 der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Nuclei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vestibulares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bestehen aus vier Kerngebieten: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Bechterew 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Vestibulariskern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Roller 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Vestibulariskern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Schwalbe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 (medialer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Vestibulariskern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Deiters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 (lateraler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Vestibulariskern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Afferenzen des Gleichgewichtsorgans projizieren dabei vor allem in den oberen, den unteren und den medialen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laterale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Vestibulariskern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erhält seine Afferenzen vor allem aus dem 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Kleinhirn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eitere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Afferenzen der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Vestibulariskerne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kommen aus dem 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Rückenmark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b="1" dirty="0"/>
          </a:p>
        </p:txBody>
      </p:sp>
      <p:pic>
        <p:nvPicPr>
          <p:cNvPr id="33796" name="Picture 4" descr="KÃ©ptalÃ¡lat a kÃ¶vetkezÅre: âvestibular nuclei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78" y="2003982"/>
            <a:ext cx="33051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389122" y="4011997"/>
            <a:ext cx="2964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https://www.studyblue.com/notes/note/n/lecture-12-the-vestibular-system/deck/14292121</a:t>
            </a:r>
          </a:p>
        </p:txBody>
      </p:sp>
    </p:spTree>
    <p:extLst>
      <p:ext uri="{BB962C8B-B14F-4D97-AF65-F5344CB8AC3E}">
        <p14:creationId xmlns:p14="http://schemas.microsoft.com/office/powerpoint/2010/main" val="41283042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6033" y="2385279"/>
            <a:ext cx="10637108" cy="478112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Drittes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Neuron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Vestibulariskernen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dritten</a:t>
            </a:r>
            <a:r>
              <a:rPr lang="hu-H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Neuron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ieses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kann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Rückenmark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vestibulospinalis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vestibulocerebellaris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Thalamus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vestibulothalamicus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Weiterleitung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Augenmuskelkernen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Fasciculus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longitudinalis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befinden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b="1" dirty="0"/>
          </a:p>
        </p:txBody>
      </p:sp>
      <p:pic>
        <p:nvPicPr>
          <p:cNvPr id="32770" name="Picture 2" descr="KÃ©ptalÃ¡lat a kÃ¶vetkezÅre: âvestibular pathway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86" y="282747"/>
            <a:ext cx="3677509" cy="37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643551" y="4004616"/>
            <a:ext cx="2872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https://neurology.mhmedical.com/Content.aspx?bookId=1984&amp;sectionId=147771216</a:t>
            </a:r>
          </a:p>
        </p:txBody>
      </p:sp>
      <p:pic>
        <p:nvPicPr>
          <p:cNvPr id="32772" name="Picture 4" descr="KÃ©ptalÃ¡lat a kÃ¶vetkezÅre: âvestibular pathwa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3" y="282747"/>
            <a:ext cx="3298759" cy="20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7039" y="2385279"/>
            <a:ext cx="34788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https://www.thinglink.com/scene/808419133401071618</a:t>
            </a:r>
          </a:p>
        </p:txBody>
      </p:sp>
    </p:spTree>
    <p:extLst>
      <p:ext uri="{BB962C8B-B14F-4D97-AF65-F5344CB8AC3E}">
        <p14:creationId xmlns:p14="http://schemas.microsoft.com/office/powerpoint/2010/main" val="218007782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909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GLEICHGEWICHTSBAHN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315" y="848239"/>
            <a:ext cx="11669927" cy="478112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AUFGABEN: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diese komplexe Verschaltung kann ein Zusammenspiel der Bewegungen von Rumpf, Hals und Extremitäten mit den Augenbewegungen und vestibulären Reizen koordiniert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zum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Beispiel für das Fixieren eines Gegenstandes bei einer Kopfbewegung das Zusammenspiel von Gleichgewichtsorgan, Augen- und Halsmuskeln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notwendig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Verschaltung mit dem Rückenmark ist hierbei für die Steuerung der Muskeln essentiell, die Verschaltung mit dem Kleinhirn für die Stützmotorik, mit dem 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für die Raumorientierung und mit den Augenmuskelkernen für die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reflektorischen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Augenbewegungen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b="1" dirty="0"/>
          </a:p>
        </p:txBody>
      </p:sp>
      <p:pic>
        <p:nvPicPr>
          <p:cNvPr id="31746" name="Picture 2" descr="KÃ©ptalÃ¡lat a kÃ¶vetkezÅre: âvestibular systemâ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56" y="3875142"/>
            <a:ext cx="4177528" cy="26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KÃ©ptalÃ¡lat a kÃ¶vetkezÅre: âvestibular pathwa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089" y="3674075"/>
            <a:ext cx="3424046" cy="29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009456" y="6461320"/>
            <a:ext cx="48438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https://www.mcgill.ca/vestibular-gazecontrol-lab/intro-vestibular-system</a:t>
            </a:r>
          </a:p>
        </p:txBody>
      </p:sp>
    </p:spTree>
    <p:extLst>
      <p:ext uri="{BB962C8B-B14F-4D97-AF65-F5344CB8AC3E}">
        <p14:creationId xmlns:p14="http://schemas.microsoft.com/office/powerpoint/2010/main" val="13621392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5350" y="230347"/>
            <a:ext cx="10515600" cy="78882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INNERVATION DER ZUNGE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850" y="973276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motorische Innervation der Binnenmuskulatur der Zunge ist der 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verantwortlich</a:t>
            </a:r>
            <a:endParaRPr 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d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allgeimein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sensible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(Tastwahrnehmung) und sensorische Innervation (Geschmackswahrnehmung)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hinteren 1/3 der Zunge durch den 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- zu kleineren Anteilen - den 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besorgt</a:t>
            </a:r>
            <a:endParaRPr 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den vorderen 2/3 übernimmt die sensible Versorgung der 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, ein Ast des 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d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speziell-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viszerosensible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Chorda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tympai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2/3 der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</a:t>
            </a:r>
            <a:endParaRPr lang="hu-H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Zungenwurzel</a:t>
            </a:r>
            <a:endParaRPr lang="hu-H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ereich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Vallecula</a:t>
            </a:r>
            <a:r>
              <a:rPr lang="hu-H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epiglottica</a:t>
            </a:r>
            <a:endParaRPr 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3074" name="Picture 2" descr="KÃ©ptalÃ¡lat a kÃ¶vetkezÅre: âinnervation der zung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3784188"/>
            <a:ext cx="3136900" cy="26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239785" y="6540343"/>
            <a:ext cx="37449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http://www.anatomie.net/Unterricht/Skripte/geschmack.pdf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51054" t="27025" r="27578" b="27613"/>
          <a:stretch/>
        </p:blipFill>
        <p:spPr>
          <a:xfrm>
            <a:off x="5895975" y="4176883"/>
            <a:ext cx="2066926" cy="24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949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75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42975" y="1285876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Ganglion ist eine Ansammlung von Nervenzellkörpern, aus der eine Verdickung des Nervenstranges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resultiert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esonders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im PNS werden sie als Ganglien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bezeichnet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ZNS nennt man diese Ansammlungen eher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ntp.niehs.nih.gov/nnl/nervous/spinal_cord/neurovac/images/figure-001-neuronal-vacuolation-1_med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 b="20192"/>
          <a:stretch/>
        </p:blipFill>
        <p:spPr bwMode="auto">
          <a:xfrm>
            <a:off x="409575" y="3253536"/>
            <a:ext cx="4229100" cy="22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09575" y="5575659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23824" y="5902092"/>
            <a:ext cx="50006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https://ntp.niehs.nih.gov/nnl/nervous/spinal_cord/neurovac/index.htm#group-1</a:t>
            </a:r>
          </a:p>
        </p:txBody>
      </p:sp>
      <p:pic>
        <p:nvPicPr>
          <p:cNvPr id="5124" name="Picture 4" descr="http://histonano.com/books/Junqueira%27s%20Basic%20Histology%20PDF%20WHOLE%20BOOK/New%20folder%209/loadBinary_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2206626"/>
            <a:ext cx="3178175" cy="42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964353" y="5637214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ultipolär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Neuron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KÃ©ptalÃ¡lat a kÃ¶vetkezÅre: âmultipolar neuron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353" y="2096220"/>
            <a:ext cx="2464594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8187750" y="6435650"/>
            <a:ext cx="39661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http://vanat.cvm.umn.edu/neurHistAtls/pages/neuron2.html</a:t>
            </a:r>
          </a:p>
        </p:txBody>
      </p:sp>
    </p:spTree>
    <p:extLst>
      <p:ext uri="{BB962C8B-B14F-4D97-AF65-F5344CB8AC3E}">
        <p14:creationId xmlns:p14="http://schemas.microsoft.com/office/powerpoint/2010/main" val="99552894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75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4850" y="155869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HAUPTGRUPPEN DER GANGLIEN:</a:t>
            </a:r>
            <a:endParaRPr lang="de-DE" sz="1400" b="1" dirty="0"/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SPINALGANGLIEN:</a:t>
            </a:r>
          </a:p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seudounipoläre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Nervenzellen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afferente, sensible Fasern Reize aus der Peripherie zum Rückenmark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leiten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AUTONOME GANGLION:</a:t>
            </a:r>
          </a:p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ultipoläre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Nervenzellen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bestehen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aus Nervenzellen des autonomen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Nervensystems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Erreichen des Ganglions werden hier die Fasern "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präganglionär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", nach dortiger Umschaltung "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postganglionär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genannt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KÃ©ptalÃ¡lat a kÃ¶vetkezÅre: âmultipolar neuro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41" y="1038225"/>
            <a:ext cx="4727835" cy="29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7287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63951" y="298757"/>
            <a:ext cx="391851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Aharoni"/>
                <a:cs typeface="Arabic Typesetting" panose="03020402040406030203" pitchFamily="66" charset="-78"/>
              </a:rPr>
              <a:t>DANKE FÜR IHRE AUFMERSAMKEIT!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latin typeface="Aharoni"/>
              <a:cs typeface="Arabic Typesetting" panose="03020402040406030203" pitchFamily="66" charset="-78"/>
            </a:endParaRPr>
          </a:p>
        </p:txBody>
      </p:sp>
      <p:pic>
        <p:nvPicPr>
          <p:cNvPr id="2050" name="Picture 2" descr="KÃ©ptalÃ¡lat a kÃ¶vetkezÅre: âÅszi kÃ©pek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92" y="1812917"/>
            <a:ext cx="6292833" cy="47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209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5606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Shummer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Steiferle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Lehrbuch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 Anatomie der Haustiere Band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Nervensystem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Sinnesorgane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Endokrine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Ferenc Hajú: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Leitfaden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Benninghoff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Drenckhahn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Band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Klaus-Dieter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Budras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Patrick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H. McCarthy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Wolfgang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Fricke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Richter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Klaus-Dieter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Budras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W.O.Sack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Sabine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Röck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Miller’s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dog, 4th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Saunders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Veterinary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2nd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flexikon.doccheck.com/de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061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FRONTALIS: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inuum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Strinhöhle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Schleimhautversorgung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5478162" y="2495036"/>
            <a:ext cx="6255209" cy="3705421"/>
            <a:chOff x="5478162" y="2495036"/>
            <a:chExt cx="6255209" cy="3705421"/>
          </a:xfrm>
        </p:grpSpPr>
        <p:pic>
          <p:nvPicPr>
            <p:cNvPr id="4" name="Picture 2" descr="A n. ophthalmicus (V1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828" y="2564376"/>
              <a:ext cx="6197543" cy="3240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5478162" y="2495036"/>
              <a:ext cx="1219200" cy="28935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 5"/>
            <p:cNvSpPr/>
            <p:nvPr/>
          </p:nvSpPr>
          <p:spPr>
            <a:xfrm>
              <a:off x="6535295" y="5954236"/>
              <a:ext cx="44210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pic>
        <p:nvPicPr>
          <p:cNvPr id="15362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4" y="3534032"/>
            <a:ext cx="4687040" cy="21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3583459" y="3707027"/>
            <a:ext cx="1103871" cy="2141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98351" y="5845774"/>
            <a:ext cx="43248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https://www.severnedgevets.co.uk/equine/advice/equine-sinus-cysts</a:t>
            </a:r>
          </a:p>
        </p:txBody>
      </p:sp>
    </p:spTree>
    <p:extLst>
      <p:ext uri="{BB962C8B-B14F-4D97-AF65-F5344CB8AC3E}">
        <p14:creationId xmlns:p14="http://schemas.microsoft.com/office/powerpoint/2010/main" val="109946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9833" y="116153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Kiemenbogennerv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embryonal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Kiemenbögen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entsatmmen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propriozeptive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Gasseri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vegetativen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ekommt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N.VII. und N.IX.</a:t>
            </a: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KÃ©ptalÃ¡lat a kÃ¶vetkezÅre: âradix motoria of trigeminal nerv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46" y="3408169"/>
            <a:ext cx="4234249" cy="31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496432" y="6464064"/>
            <a:ext cx="4695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https://www.slideshare.net/IslamKassem5/anatomy-for-local-anesthesia</a:t>
            </a:r>
          </a:p>
        </p:txBody>
      </p:sp>
      <p:pic>
        <p:nvPicPr>
          <p:cNvPr id="7" name="Picture 4" descr="KÃ©ptalÃ¡lat a kÃ¶vetkezÅre: âradix motoria of trigeminal nerv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35" y="193711"/>
            <a:ext cx="2974992" cy="306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1244649" y="1400432"/>
            <a:ext cx="378940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102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FRONTALIS: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supratrochlearis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Bindehaut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Augenwinkels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Augenlids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445211" y="2745609"/>
            <a:ext cx="6321112" cy="3636081"/>
            <a:chOff x="5412259" y="2564376"/>
            <a:chExt cx="6321112" cy="3636081"/>
          </a:xfrm>
        </p:grpSpPr>
        <p:pic>
          <p:nvPicPr>
            <p:cNvPr id="5" name="Picture 2" descr="A n. ophthalmicus (V1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828" y="2564376"/>
              <a:ext cx="6197543" cy="3240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5412259" y="2764057"/>
              <a:ext cx="1219200" cy="28935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6535295" y="5954236"/>
              <a:ext cx="44210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892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LACRIMALIS: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Periorbita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opographische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(N.V/1),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(N.V/2)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717059" y="3311612"/>
            <a:ext cx="5292813" cy="3276458"/>
            <a:chOff x="337239" y="3756454"/>
            <a:chExt cx="4642536" cy="3009417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39" y="3756454"/>
              <a:ext cx="4642536" cy="25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3789406" y="4216046"/>
              <a:ext cx="947351" cy="4118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1640932" y="6519650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082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4256" y="1018839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LACRIMALIS: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bekommt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VII.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läufen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Vidischer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zugeleitet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KÃ©ptalÃ¡lat a kÃ¶vetkezÅre: âtrigeminus nerve of dog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8502769" y="140557"/>
            <a:ext cx="3172597" cy="23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10181967" y="1934873"/>
            <a:ext cx="551935" cy="3707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1263474" y="401253"/>
            <a:ext cx="411892" cy="2742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436" name="Picture 4" descr="KÃ©ptalÃ¡lat a kÃ¶vetkezÅre: âlacrimal gland parasympathetic innervation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10316" r="7243" b="40676"/>
          <a:stretch/>
        </p:blipFill>
        <p:spPr bwMode="auto">
          <a:xfrm>
            <a:off x="6221918" y="4431957"/>
            <a:ext cx="5247502" cy="22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373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77942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2550" y="1051791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LACRIMALIS: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INNERVATIONSGEBIET: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Palpebra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782963" y="2968030"/>
            <a:ext cx="6197543" cy="3636081"/>
            <a:chOff x="5535828" y="2564376"/>
            <a:chExt cx="6197543" cy="3636081"/>
          </a:xfrm>
        </p:grpSpPr>
        <p:pic>
          <p:nvPicPr>
            <p:cNvPr id="5" name="Picture 2" descr="A n. ophthalmicus (V1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828" y="2564376"/>
              <a:ext cx="6197543" cy="3240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8023654" y="3697761"/>
              <a:ext cx="782595" cy="28935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6535295" y="5954236"/>
              <a:ext cx="44210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sp>
        <p:nvSpPr>
          <p:cNvPr id="8" name="Ellipszis 7"/>
          <p:cNvSpPr/>
          <p:nvPr/>
        </p:nvSpPr>
        <p:spPr>
          <a:xfrm>
            <a:off x="5717059" y="3756454"/>
            <a:ext cx="799071" cy="5601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337239" y="3756454"/>
            <a:ext cx="4642536" cy="2970767"/>
            <a:chOff x="337239" y="3756454"/>
            <a:chExt cx="4642536" cy="2970767"/>
          </a:xfrm>
        </p:grpSpPr>
        <p:pic>
          <p:nvPicPr>
            <p:cNvPr id="16386" name="Picture 2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39" y="3756454"/>
              <a:ext cx="4642536" cy="25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zis 8"/>
            <p:cNvSpPr/>
            <p:nvPr/>
          </p:nvSpPr>
          <p:spPr>
            <a:xfrm>
              <a:off x="3789406" y="4216046"/>
              <a:ext cx="947351" cy="4118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/>
            <p:cNvSpPr/>
            <p:nvPr/>
          </p:nvSpPr>
          <p:spPr>
            <a:xfrm>
              <a:off x="1243516" y="6481000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304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4228" y="1257737"/>
            <a:ext cx="11041392" cy="49783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NASOCILIARIS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obliguus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Orbitawand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DESSEN ÄSTE: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dilatator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417275" y="3126941"/>
            <a:ext cx="5292813" cy="3345798"/>
            <a:chOff x="6359610" y="2706812"/>
            <a:chExt cx="5292813" cy="3345798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6359610" y="2776152"/>
              <a:ext cx="5292813" cy="3276458"/>
              <a:chOff x="337239" y="3756454"/>
              <a:chExt cx="4642536" cy="3009417"/>
            </a:xfrm>
          </p:grpSpPr>
          <p:pic>
            <p:nvPicPr>
              <p:cNvPr id="5" name="Picture 2" descr="ima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239" y="3756454"/>
                <a:ext cx="4642536" cy="2549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Ellipszis 5"/>
              <p:cNvSpPr/>
              <p:nvPr/>
            </p:nvSpPr>
            <p:spPr>
              <a:xfrm>
                <a:off x="693580" y="5178942"/>
                <a:ext cx="947351" cy="15889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" name="Téglalap 6"/>
              <p:cNvSpPr/>
              <p:nvPr/>
            </p:nvSpPr>
            <p:spPr>
              <a:xfrm>
                <a:off x="1640932" y="6519650"/>
                <a:ext cx="25458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https://veteriankey.com/cranial-nerves/</a:t>
                </a:r>
              </a:p>
            </p:txBody>
          </p:sp>
        </p:grpSp>
        <p:sp>
          <p:nvSpPr>
            <p:cNvPr id="8" name="Ellipszis 7"/>
            <p:cNvSpPr/>
            <p:nvPr/>
          </p:nvSpPr>
          <p:spPr>
            <a:xfrm>
              <a:off x="10173730" y="4588476"/>
              <a:ext cx="856735" cy="24713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8097795" y="2706812"/>
              <a:ext cx="972064" cy="20938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527636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5524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1275" y="1332013"/>
            <a:ext cx="11107296" cy="516777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NASOCILIARIS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DESSEN ÄSTE: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retractor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ethmoidale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ÄSTE: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Nasengangs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asenmuschel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 – Sinus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Hälfte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Nasenscheidewand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Nasenhöhlendaches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Fleissfressern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Nasenknorples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Nasenspiegels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6274469" y="965244"/>
            <a:ext cx="5639973" cy="2778503"/>
            <a:chOff x="6472177" y="1188397"/>
            <a:chExt cx="5639973" cy="2778503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6563028" y="1188397"/>
              <a:ext cx="5549122" cy="2778503"/>
              <a:chOff x="5535828" y="2564376"/>
              <a:chExt cx="6254405" cy="3541205"/>
            </a:xfrm>
          </p:grpSpPr>
          <p:pic>
            <p:nvPicPr>
              <p:cNvPr id="5" name="Picture 2" descr="A n. ophthalmicus (V1) Ã¡gai (vÃ¡zlatos rajz)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828" y="2564376"/>
                <a:ext cx="6197543" cy="3240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Ellipszis 5"/>
              <p:cNvSpPr/>
              <p:nvPr/>
            </p:nvSpPr>
            <p:spPr>
              <a:xfrm>
                <a:off x="11007638" y="4527192"/>
                <a:ext cx="782595" cy="22438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" name="Téglalap 6"/>
              <p:cNvSpPr/>
              <p:nvPr/>
            </p:nvSpPr>
            <p:spPr>
              <a:xfrm>
                <a:off x="6455963" y="5791772"/>
                <a:ext cx="4979978" cy="313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https://www.tankonyvtar.hu/hu/tartalom/tkt/haziallatok/ch08s02.html</a:t>
                </a:r>
              </a:p>
            </p:txBody>
          </p:sp>
        </p:grpSp>
        <p:sp>
          <p:nvSpPr>
            <p:cNvPr id="8" name="Ellipszis 7"/>
            <p:cNvSpPr/>
            <p:nvPr/>
          </p:nvSpPr>
          <p:spPr>
            <a:xfrm>
              <a:off x="8740346" y="2891481"/>
              <a:ext cx="700216" cy="23066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8938054" y="2611395"/>
              <a:ext cx="799070" cy="28008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Ellipszis 9"/>
            <p:cNvSpPr/>
            <p:nvPr/>
          </p:nvSpPr>
          <p:spPr>
            <a:xfrm>
              <a:off x="7521146" y="3039762"/>
              <a:ext cx="897924" cy="2883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6472177" y="3168131"/>
              <a:ext cx="947351" cy="63186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0482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915902"/>
            <a:ext cx="3827702" cy="18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8962768" y="3841624"/>
            <a:ext cx="848497" cy="2196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8538320" y="5787216"/>
            <a:ext cx="25458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https://veteriankey.com/cranial-nerves/</a:t>
            </a:r>
          </a:p>
        </p:txBody>
      </p:sp>
    </p:spTree>
    <p:extLst>
      <p:ext uri="{BB962C8B-B14F-4D97-AF65-F5344CB8AC3E}">
        <p14:creationId xmlns:p14="http://schemas.microsoft.com/office/powerpoint/2010/main" val="2639659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8070" y="355781"/>
            <a:ext cx="10515600" cy="5926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8324" y="1257736"/>
            <a:ext cx="11107296" cy="51677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NASOCILIARIS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DESSEN ÄSTE: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INFRATROCHLEARIS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Augenwinkel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die: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Bindehaut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Tränenkarunkel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Nickhaut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Nickhautdrüse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Tränensack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Tränenrührchen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7574125" y="295754"/>
            <a:ext cx="4286235" cy="3277550"/>
            <a:chOff x="4431012" y="1527049"/>
            <a:chExt cx="5512058" cy="4121324"/>
          </a:xfrm>
        </p:grpSpPr>
        <p:pic>
          <p:nvPicPr>
            <p:cNvPr id="22530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012" y="1527049"/>
              <a:ext cx="5512058" cy="412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5552303" y="1631093"/>
              <a:ext cx="1326292" cy="19770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3214530" y="3633331"/>
            <a:ext cx="5336346" cy="3001564"/>
            <a:chOff x="2917052" y="2838414"/>
            <a:chExt cx="5040699" cy="2768508"/>
          </a:xfrm>
        </p:grpSpPr>
        <p:pic>
          <p:nvPicPr>
            <p:cNvPr id="22532" name="Picture 4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052" y="2838414"/>
              <a:ext cx="5040699" cy="276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6054811" y="2949146"/>
              <a:ext cx="980303" cy="19770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90886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3379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6075" y="906162"/>
            <a:ext cx="11107296" cy="51677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OPHTHALMICUS (V/1)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NASOCILIARIS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DESSEN ÄSTE: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INFRATROCHLEARIS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infratrochlearis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Augenwinkel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Nasenrückens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rbita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Stirnhöhlenabschnittes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horntragenden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an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Hornzapfens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cornuale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2264014" y="4415482"/>
            <a:ext cx="7581593" cy="2254880"/>
            <a:chOff x="236115" y="3578726"/>
            <a:chExt cx="8723618" cy="2992781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5" y="3974109"/>
              <a:ext cx="2963955" cy="223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03" y="3578726"/>
              <a:ext cx="2504904" cy="2526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16" y="3888457"/>
              <a:ext cx="2606417" cy="232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3534615" y="6325286"/>
              <a:ext cx="21130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https://veteriankey.com/eyelids/</a:t>
              </a:r>
            </a:p>
          </p:txBody>
        </p:sp>
      </p:grpSp>
      <p:sp>
        <p:nvSpPr>
          <p:cNvPr id="9" name="Ellipszis 8"/>
          <p:cNvSpPr/>
          <p:nvPr/>
        </p:nvSpPr>
        <p:spPr>
          <a:xfrm>
            <a:off x="2183027" y="5280454"/>
            <a:ext cx="700216" cy="2439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4839952" y="5058032"/>
            <a:ext cx="770016" cy="3092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7965989" y="4547576"/>
            <a:ext cx="747015" cy="3209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1022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9423" y="165271"/>
            <a:ext cx="10515600" cy="5267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2818" y="853746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cavernosus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INTRAKRANIAL: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mpfängt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orbitorotundum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Fossa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pterygopalatina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KÃ©ptalÃ¡lat a kÃ¶vetkezÅre: âsupraorbital foramen horse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/>
          <a:stretch/>
        </p:blipFill>
        <p:spPr bwMode="auto">
          <a:xfrm>
            <a:off x="440823" y="4570510"/>
            <a:ext cx="3280005" cy="20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Ã©ptalÃ¡lat a kÃ¶vetkezÅre: âsupraorbital foramen horse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2"/>
          <a:stretch/>
        </p:blipFill>
        <p:spPr bwMode="auto">
          <a:xfrm>
            <a:off x="3878833" y="4619114"/>
            <a:ext cx="3316246" cy="19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 n. maxillaris (V2) Ã¡gai (vÃ¡zlatos rajz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29" y="691978"/>
            <a:ext cx="4399949" cy="235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16127" y="3093569"/>
            <a:ext cx="43001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  <p:sp>
        <p:nvSpPr>
          <p:cNvPr id="6" name="Ellipszis 5"/>
          <p:cNvSpPr/>
          <p:nvPr/>
        </p:nvSpPr>
        <p:spPr>
          <a:xfrm>
            <a:off x="11310551" y="1103870"/>
            <a:ext cx="609600" cy="1153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7353084" y="3673230"/>
            <a:ext cx="4719152" cy="2732265"/>
            <a:chOff x="7353084" y="3673230"/>
            <a:chExt cx="4719152" cy="2732265"/>
          </a:xfrm>
        </p:grpSpPr>
        <p:pic>
          <p:nvPicPr>
            <p:cNvPr id="14342" name="Picture 6" descr="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084" y="3673230"/>
              <a:ext cx="4719152" cy="2214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7416329" y="4570510"/>
              <a:ext cx="912125" cy="20990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8764661" y="6159274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55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59261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8898" y="1084742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MAXILLARIS (V/2):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DER FOSSA PTERYGOPALATINA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ZYGOMATICUS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PTERYGOPALATINUS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INFRAORBITALIS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4878546" y="1911179"/>
            <a:ext cx="6517074" cy="4143174"/>
            <a:chOff x="4431012" y="2454876"/>
            <a:chExt cx="6517074" cy="4143174"/>
          </a:xfrm>
        </p:grpSpPr>
        <p:pic>
          <p:nvPicPr>
            <p:cNvPr id="24580" name="Picture 4" descr="A n. maxillaris (V2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012" y="2454876"/>
              <a:ext cx="6411502" cy="387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6573795" y="4316627"/>
              <a:ext cx="815546" cy="29656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10181968" y="2644346"/>
              <a:ext cx="766118" cy="17299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9934832" y="4316627"/>
              <a:ext cx="1013254" cy="29656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5840627" y="6351829"/>
              <a:ext cx="434134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334348" y="3469593"/>
            <a:ext cx="3825760" cy="2904206"/>
            <a:chOff x="334348" y="3469593"/>
            <a:chExt cx="3825760" cy="2904206"/>
          </a:xfrm>
        </p:grpSpPr>
        <p:pic>
          <p:nvPicPr>
            <p:cNvPr id="24582" name="Picture 6" descr="KÃ©ptalÃ¡lat a kÃ¶vetkezÅre: âinfraorbital nerve branches of dogâ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48" y="3469593"/>
              <a:ext cx="3825760" cy="258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466933" y="6127578"/>
              <a:ext cx="35605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https://www.alfaxan.co.uk/news/pain-what-a-pain-part-2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03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60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04103" y="126545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INNERVATIONSGEBIET: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Schlemihaut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Ausnahme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Zungenwurzel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Zähne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Haltapparat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größten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Ã©ptalÃ¡lat a kÃ¶vetkezÅre: âtrigeminal nerv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94" y="3665583"/>
            <a:ext cx="5468209" cy="27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893276" y="6389345"/>
            <a:ext cx="77270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http://www.vetfolio.com/neurology/comparative-anatomy-of-the-horse-ox-and-dog-the-brain-and-associated-vessels</a:t>
            </a:r>
          </a:p>
        </p:txBody>
      </p:sp>
      <p:pic>
        <p:nvPicPr>
          <p:cNvPr id="1030" name="Picture 6" descr="KÃ©ptalÃ¡lat a kÃ¶vetkezÅre: âsensory root of trigeminal nerve of hors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423" y="549358"/>
            <a:ext cx="3773874" cy="25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9225433" y="3149662"/>
            <a:ext cx="2457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https://entokey.com/trigeminal-nerve/</a:t>
            </a:r>
          </a:p>
        </p:txBody>
      </p:sp>
    </p:spTree>
    <p:extLst>
      <p:ext uri="{BB962C8B-B14F-4D97-AF65-F5344CB8AC3E}">
        <p14:creationId xmlns:p14="http://schemas.microsoft.com/office/powerpoint/2010/main" val="1147855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55965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9423" y="911748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ZYGOMATICUS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urchbort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Periorbita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(N.V/1)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liefert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sekretomotroische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(N.VII.)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Tränendrüse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564246" y="3575300"/>
            <a:ext cx="5763510" cy="3108039"/>
            <a:chOff x="3425997" y="3731819"/>
            <a:chExt cx="5763510" cy="3108039"/>
          </a:xfrm>
        </p:grpSpPr>
        <p:pic>
          <p:nvPicPr>
            <p:cNvPr id="25602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997" y="3731819"/>
              <a:ext cx="4235192" cy="278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643617" y="6593637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  <p:sp>
        <p:nvSpPr>
          <p:cNvPr id="6" name="Ellipszis 5"/>
          <p:cNvSpPr/>
          <p:nvPr/>
        </p:nvSpPr>
        <p:spPr>
          <a:xfrm>
            <a:off x="2652584" y="6163126"/>
            <a:ext cx="1762897" cy="2883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054811" y="3731296"/>
            <a:ext cx="4789901" cy="2630761"/>
            <a:chOff x="6084045" y="3731296"/>
            <a:chExt cx="4789901" cy="2630761"/>
          </a:xfrm>
        </p:grpSpPr>
        <p:pic>
          <p:nvPicPr>
            <p:cNvPr id="25604" name="Picture 4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045" y="3731296"/>
              <a:ext cx="4789901" cy="263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9580605" y="4176584"/>
              <a:ext cx="1202725" cy="453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6870357" y="4802659"/>
              <a:ext cx="667265" cy="19770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6705600" y="5577016"/>
              <a:ext cx="832022" cy="16475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786277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7218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9423" y="944545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ZYGOMATICUS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kaudodorsale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Richtung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zygomaticotemporalis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Schläfbeingrube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RAMUS ZYGOMATICOTEMPORALIS: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Schläfbeingrube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(N.V/1) und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auriculopalpebralis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Schläfen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Scheitelgegend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7417336" y="3828040"/>
            <a:ext cx="4342183" cy="2837375"/>
            <a:chOff x="6171334" y="3718804"/>
            <a:chExt cx="4780439" cy="3094275"/>
          </a:xfrm>
        </p:grpSpPr>
        <p:pic>
          <p:nvPicPr>
            <p:cNvPr id="5" name="Picture 4" descr="A n. maxillaris (V2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804" y="3779230"/>
              <a:ext cx="4574808" cy="276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Ellipszis 7"/>
            <p:cNvSpPr/>
            <p:nvPr/>
          </p:nvSpPr>
          <p:spPr>
            <a:xfrm>
              <a:off x="6171334" y="3718804"/>
              <a:ext cx="887940" cy="2239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/>
            <p:cNvSpPr/>
            <p:nvPr/>
          </p:nvSpPr>
          <p:spPr>
            <a:xfrm>
              <a:off x="6177432" y="6544565"/>
              <a:ext cx="4774341" cy="268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pic>
        <p:nvPicPr>
          <p:cNvPr id="26626" name="Picture 2" descr="KÃ©ptalÃ¡lat a kÃ¶vetkezÅre: âplexus auricularis rostralis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5" y="4152928"/>
            <a:ext cx="3449750" cy="23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"/>
          <a:stretch/>
        </p:blipFill>
        <p:spPr bwMode="auto">
          <a:xfrm>
            <a:off x="3923571" y="4293026"/>
            <a:ext cx="3268062" cy="19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3399038" y="6316523"/>
            <a:ext cx="40182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https://veteriankey.com/anatomy-of-the-canine-and-feline-ear/</a:t>
            </a:r>
          </a:p>
        </p:txBody>
      </p:sp>
      <p:sp>
        <p:nvSpPr>
          <p:cNvPr id="12" name="Ellipszis 11"/>
          <p:cNvSpPr/>
          <p:nvPr/>
        </p:nvSpPr>
        <p:spPr>
          <a:xfrm>
            <a:off x="5774724" y="5526300"/>
            <a:ext cx="1087395" cy="2896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449814" y="4293026"/>
            <a:ext cx="2820608" cy="2495500"/>
            <a:chOff x="449814" y="4293026"/>
            <a:chExt cx="2820608" cy="2495500"/>
          </a:xfrm>
        </p:grpSpPr>
        <p:sp>
          <p:nvSpPr>
            <p:cNvPr id="10" name="Téglalap 9"/>
            <p:cNvSpPr/>
            <p:nvPr/>
          </p:nvSpPr>
          <p:spPr>
            <a:xfrm>
              <a:off x="946886" y="6542305"/>
              <a:ext cx="200728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https://veteriankey.com/veins/</a:t>
              </a:r>
            </a:p>
          </p:txBody>
        </p:sp>
        <p:sp>
          <p:nvSpPr>
            <p:cNvPr id="13" name="Ellipszis 12"/>
            <p:cNvSpPr/>
            <p:nvPr/>
          </p:nvSpPr>
          <p:spPr>
            <a:xfrm>
              <a:off x="449814" y="4293026"/>
              <a:ext cx="1219282" cy="35311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Ellipszis 13"/>
            <p:cNvSpPr/>
            <p:nvPr/>
          </p:nvSpPr>
          <p:spPr>
            <a:xfrm>
              <a:off x="2226890" y="4469583"/>
              <a:ext cx="1043532" cy="17655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441013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7629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2442" y="987408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CORNUALES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Hauptteil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zygomaticotemporalis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edeckt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Scutularmuskulatur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Genickkamm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Hornzapfes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7013983" y="852861"/>
            <a:ext cx="5152588" cy="3385598"/>
            <a:chOff x="6228804" y="3717580"/>
            <a:chExt cx="5002919" cy="3140548"/>
          </a:xfrm>
        </p:grpSpPr>
        <p:pic>
          <p:nvPicPr>
            <p:cNvPr id="5" name="Picture 4" descr="A n. maxillaris (V2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804" y="3779230"/>
              <a:ext cx="4574808" cy="276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10136564" y="3717580"/>
              <a:ext cx="887940" cy="2239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6457382" y="6589614"/>
              <a:ext cx="4774341" cy="268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pic>
        <p:nvPicPr>
          <p:cNvPr id="27652" name="Picture 4" descr="KapcsolÃ³dÃ³ kÃ©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/>
          <a:stretch/>
        </p:blipFill>
        <p:spPr bwMode="auto">
          <a:xfrm>
            <a:off x="3359541" y="3553146"/>
            <a:ext cx="3426941" cy="316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6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4873" y="1188397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ZYGOMATICUS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RAMUS ZYGOMATICOTEMPORALIS: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rbitale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durchbohrt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ereinigt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7982464" y="469556"/>
            <a:ext cx="3871784" cy="2694778"/>
            <a:chOff x="7298724" y="1029730"/>
            <a:chExt cx="4421322" cy="3123145"/>
          </a:xfrm>
        </p:grpSpPr>
        <p:pic>
          <p:nvPicPr>
            <p:cNvPr id="5" name="Picture 2" descr="KÃ©ptalÃ¡lat a kÃ¶vetkezÅre: âplexus auricularis rostralis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146" y="1121509"/>
              <a:ext cx="4198900" cy="2908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9281438" y="3906654"/>
              <a:ext cx="19720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https://veteriankey.com/veins</a:t>
              </a:r>
              <a:endParaRPr lang="hu-HU" sz="1000" dirty="0"/>
            </a:p>
          </p:txBody>
        </p:sp>
        <p:sp>
          <p:nvSpPr>
            <p:cNvPr id="6" name="Ellipszis 5"/>
            <p:cNvSpPr/>
            <p:nvPr/>
          </p:nvSpPr>
          <p:spPr>
            <a:xfrm>
              <a:off x="7298724" y="1301577"/>
              <a:ext cx="1713471" cy="49427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7990703" y="1029730"/>
              <a:ext cx="1169773" cy="271847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9572368" y="1402718"/>
              <a:ext cx="1326291" cy="39313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8676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20" y="4324865"/>
            <a:ext cx="3843467" cy="22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zis 9"/>
          <p:cNvSpPr/>
          <p:nvPr/>
        </p:nvSpPr>
        <p:spPr>
          <a:xfrm>
            <a:off x="10340048" y="4202534"/>
            <a:ext cx="428368" cy="5519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8098399" y="6567416"/>
            <a:ext cx="4093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https://veteriankey.com/anatomy-of-the-canine-and-feline-ear/</a:t>
            </a:r>
          </a:p>
        </p:txBody>
      </p:sp>
    </p:spTree>
    <p:extLst>
      <p:ext uri="{BB962C8B-B14F-4D97-AF65-F5344CB8AC3E}">
        <p14:creationId xmlns:p14="http://schemas.microsoft.com/office/powerpoint/2010/main" val="2169129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4844" y="1257737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ZYGOMATICUS: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RAMUS ZYGOMATICOFACIALIS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Huftieren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läuft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Palpebra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62" y="1793073"/>
            <a:ext cx="4745938" cy="376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499506" y="5642919"/>
            <a:ext cx="35605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https://www.merckvetmanual.com/multimedia/v4739236</a:t>
            </a:r>
          </a:p>
        </p:txBody>
      </p:sp>
    </p:spTree>
    <p:extLst>
      <p:ext uri="{BB962C8B-B14F-4D97-AF65-F5344CB8AC3E}">
        <p14:creationId xmlns:p14="http://schemas.microsoft.com/office/powerpoint/2010/main" val="368231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4844" y="1257737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PTERYGOPALATINUS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Huftieren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entlang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sagittalis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Gaumenbeins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Fleissfressern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hinweg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PTERYGOPALATINUS: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NASALIS CAUDALIS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PALATINUS MAJOR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PALATINUS MINOR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437335" y="3250630"/>
            <a:ext cx="5152588" cy="3319138"/>
            <a:chOff x="6228804" y="3779230"/>
            <a:chExt cx="5002919" cy="3078898"/>
          </a:xfrm>
        </p:grpSpPr>
        <p:pic>
          <p:nvPicPr>
            <p:cNvPr id="5" name="Picture 4" descr="A n. maxillaris (V2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804" y="3779230"/>
              <a:ext cx="4574808" cy="276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10035398" y="5080478"/>
              <a:ext cx="887940" cy="2239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6457382" y="6589614"/>
              <a:ext cx="4774341" cy="268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sp>
        <p:nvSpPr>
          <p:cNvPr id="8" name="Ellipszis 7"/>
          <p:cNvSpPr/>
          <p:nvPr/>
        </p:nvSpPr>
        <p:spPr>
          <a:xfrm>
            <a:off x="10544432" y="5123935"/>
            <a:ext cx="727880" cy="1894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9613557" y="5532241"/>
            <a:ext cx="1658755" cy="2012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794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7326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1835" y="936462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PTERYGOPALATINUS: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N. NASALIS CAUDALIS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sphenopalatinum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nasopalatinus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Schleimhautbezirk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Schneidezähnen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7490168" y="3631802"/>
            <a:ext cx="3921297" cy="3046798"/>
            <a:chOff x="7391314" y="3722418"/>
            <a:chExt cx="3921297" cy="3046798"/>
          </a:xfrm>
        </p:grpSpPr>
        <p:pic>
          <p:nvPicPr>
            <p:cNvPr id="32770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314" y="3722418"/>
              <a:ext cx="3921297" cy="2650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8413176" y="6522995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  <p:sp>
        <p:nvSpPr>
          <p:cNvPr id="6" name="Ellipszis 5"/>
          <p:cNvSpPr/>
          <p:nvPr/>
        </p:nvSpPr>
        <p:spPr>
          <a:xfrm>
            <a:off x="10256108" y="5263978"/>
            <a:ext cx="1056503" cy="4366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2772" name="Picture 4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170" y="3693913"/>
            <a:ext cx="4445689" cy="298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1878227" y="5815914"/>
            <a:ext cx="972065" cy="1647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7300740" y="936462"/>
            <a:ext cx="4300152" cy="2213625"/>
            <a:chOff x="6054811" y="3901077"/>
            <a:chExt cx="5440662" cy="2799147"/>
          </a:xfrm>
        </p:grpSpPr>
        <p:pic>
          <p:nvPicPr>
            <p:cNvPr id="11" name="Picture 2" descr="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811" y="3901077"/>
              <a:ext cx="5440662" cy="255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églalap 11"/>
            <p:cNvSpPr/>
            <p:nvPr/>
          </p:nvSpPr>
          <p:spPr>
            <a:xfrm>
              <a:off x="7688245" y="6454003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  <p:sp>
        <p:nvSpPr>
          <p:cNvPr id="8" name="Ellipszis 7"/>
          <p:cNvSpPr/>
          <p:nvPr/>
        </p:nvSpPr>
        <p:spPr>
          <a:xfrm>
            <a:off x="7801232" y="2323070"/>
            <a:ext cx="930876" cy="2533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0903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6394" y="191775"/>
            <a:ext cx="10515600" cy="59261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1218" y="670666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PTERYGOPALATINUS: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N. PALATINUS MAJOR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Ausnahme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Abschnittes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788773" y="3656274"/>
            <a:ext cx="5440662" cy="2799147"/>
            <a:chOff x="6054811" y="3901077"/>
            <a:chExt cx="5440662" cy="2799147"/>
          </a:xfrm>
        </p:grpSpPr>
        <p:pic>
          <p:nvPicPr>
            <p:cNvPr id="30722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811" y="3901077"/>
              <a:ext cx="5440662" cy="255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7688245" y="6454003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  <p:sp>
        <p:nvSpPr>
          <p:cNvPr id="6" name="Ellipszis 5"/>
          <p:cNvSpPr/>
          <p:nvPr/>
        </p:nvSpPr>
        <p:spPr>
          <a:xfrm>
            <a:off x="1796131" y="5601762"/>
            <a:ext cx="1252151" cy="1894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24" name="Picture 4" descr="KÃ©ptalÃ¡lat a kÃ¶vetkezÅre: âforamen palatinum caudal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28" y="3313387"/>
            <a:ext cx="4284306" cy="321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6898475" y="6526617"/>
            <a:ext cx="52166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https://itsicmzoology.wordpress.com/article/the-skull-of-the-dog-2lu56ivsd9r6u-6/</a:t>
            </a:r>
          </a:p>
        </p:txBody>
      </p:sp>
    </p:spTree>
    <p:extLst>
      <p:ext uri="{BB962C8B-B14F-4D97-AF65-F5344CB8AC3E}">
        <p14:creationId xmlns:p14="http://schemas.microsoft.com/office/powerpoint/2010/main" val="961012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4844" y="1257737"/>
            <a:ext cx="10950776" cy="43851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PTERYGOPALATINUS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N. PALATINUS MINOR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Foramina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minora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Gaumensegels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998793" y="3797643"/>
            <a:ext cx="4438179" cy="2474585"/>
            <a:chOff x="6054811" y="3901077"/>
            <a:chExt cx="5440662" cy="2799147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811" y="3901077"/>
              <a:ext cx="5440662" cy="255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7688245" y="6454003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  <p:sp>
        <p:nvSpPr>
          <p:cNvPr id="7" name="Ellipszis 6"/>
          <p:cNvSpPr/>
          <p:nvPr/>
        </p:nvSpPr>
        <p:spPr>
          <a:xfrm>
            <a:off x="1392195" y="5272216"/>
            <a:ext cx="897621" cy="2636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6295682" y="3450328"/>
            <a:ext cx="3921297" cy="3046798"/>
            <a:chOff x="7391314" y="3722418"/>
            <a:chExt cx="3921297" cy="3046798"/>
          </a:xfrm>
        </p:grpSpPr>
        <p:pic>
          <p:nvPicPr>
            <p:cNvPr id="9" name="Picture 2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314" y="3722418"/>
              <a:ext cx="3921297" cy="2650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églalap 9"/>
            <p:cNvSpPr/>
            <p:nvPr/>
          </p:nvSpPr>
          <p:spPr>
            <a:xfrm>
              <a:off x="8413176" y="6522995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  <p:sp>
        <p:nvSpPr>
          <p:cNvPr id="11" name="Ellipszis 10"/>
          <p:cNvSpPr/>
          <p:nvPr/>
        </p:nvSpPr>
        <p:spPr>
          <a:xfrm>
            <a:off x="7718854" y="5906530"/>
            <a:ext cx="1375719" cy="2636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5414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7751" y="1257736"/>
            <a:ext cx="11057869" cy="48217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INFRAORBITALIS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gelangt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maxiallare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Ändeste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supraorbital foramen horse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2"/>
          <a:stretch/>
        </p:blipFill>
        <p:spPr bwMode="auto">
          <a:xfrm>
            <a:off x="8073908" y="272363"/>
            <a:ext cx="3754800" cy="217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5197131" y="2791250"/>
            <a:ext cx="4984836" cy="3908847"/>
            <a:chOff x="6268050" y="2824201"/>
            <a:chExt cx="4984836" cy="3908847"/>
          </a:xfrm>
        </p:grpSpPr>
        <p:grpSp>
          <p:nvGrpSpPr>
            <p:cNvPr id="7" name="Csoportba foglalás 6"/>
            <p:cNvGrpSpPr/>
            <p:nvPr/>
          </p:nvGrpSpPr>
          <p:grpSpPr>
            <a:xfrm>
              <a:off x="6268050" y="2824201"/>
              <a:ext cx="4984836" cy="3527731"/>
              <a:chOff x="6160958" y="3070423"/>
              <a:chExt cx="4984836" cy="3527731"/>
            </a:xfrm>
          </p:grpSpPr>
          <p:pic>
            <p:nvPicPr>
              <p:cNvPr id="33794" name="Picture 2" descr="imag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0958" y="3070423"/>
                <a:ext cx="4984836" cy="3527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Ellipszis 4"/>
              <p:cNvSpPr/>
              <p:nvPr/>
            </p:nvSpPr>
            <p:spPr>
              <a:xfrm>
                <a:off x="9844216" y="4448432"/>
                <a:ext cx="873211" cy="22242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" name="Téglalap 5"/>
            <p:cNvSpPr/>
            <p:nvPr/>
          </p:nvSpPr>
          <p:spPr>
            <a:xfrm>
              <a:off x="7842023" y="6486827"/>
              <a:ext cx="25458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https://veteriankey.com/cranial-nerves/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723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631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propriozeptive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Mundbodenmuskulatur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äußeren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headshakingsyndrome.com/images/head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08" y="1611915"/>
            <a:ext cx="3483380" cy="44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44744" y="6198976"/>
            <a:ext cx="3809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http://headshakingsyndrome.com/proposed_pathways.html</a:t>
            </a:r>
          </a:p>
        </p:txBody>
      </p:sp>
    </p:spTree>
    <p:extLst>
      <p:ext uri="{BB962C8B-B14F-4D97-AF65-F5344CB8AC3E}">
        <p14:creationId xmlns:p14="http://schemas.microsoft.com/office/powerpoint/2010/main" val="535154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870" y="181747"/>
            <a:ext cx="10515600" cy="5267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735" y="1797315"/>
            <a:ext cx="11057869" cy="48217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INFRAORBITALIS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DESSEN ÄNDESTE: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Nasenrückens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Nasenloches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Nasenhöhleneingangs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die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Sinnesorgane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Oberlippe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Wurzeln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Backenzähnen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die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Sinus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Molaren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Prämolaren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Prämolaren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aninus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Incisivi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 descr="A n. maxillaris (V2) Ã¡gai (vÃ¡zlatos rajz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00" y="708454"/>
            <a:ext cx="5167127" cy="276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8221362" y="2018270"/>
            <a:ext cx="634314" cy="2471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5857103" y="1927654"/>
            <a:ext cx="2232454" cy="14251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8402595" y="3270422"/>
            <a:ext cx="930875" cy="2718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10346725" y="3161806"/>
            <a:ext cx="1425146" cy="3804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3117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5761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7751" y="1257736"/>
            <a:ext cx="11057869" cy="48217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MAXILLARIS (V/2)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INFRAORBITALIS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DENTALIS: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Zahnwurzeln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dentalis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dentales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Zahnwurzeln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gingivales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ahnfelisch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Gingiva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7652952" y="848497"/>
            <a:ext cx="4217774" cy="2942029"/>
            <a:chOff x="7923856" y="589900"/>
            <a:chExt cx="3905679" cy="2764020"/>
          </a:xfrm>
        </p:grpSpPr>
        <p:pic>
          <p:nvPicPr>
            <p:cNvPr id="36866" name="Picture 2" descr="KÃ©ptalÃ¡lat a kÃ¶vetkezÅre: âinfraorbital nerve branches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856" y="589900"/>
              <a:ext cx="3905679" cy="276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10799805" y="1647569"/>
              <a:ext cx="675503" cy="18123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714661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6779" y="961175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emischter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nnerhalb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Schädelhöhel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Fleissfressern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lacerum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ommt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Kiefergelenk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15633" y="3830226"/>
            <a:ext cx="3825760" cy="2904206"/>
            <a:chOff x="334348" y="3469593"/>
            <a:chExt cx="3825760" cy="2904206"/>
          </a:xfrm>
        </p:grpSpPr>
        <p:pic>
          <p:nvPicPr>
            <p:cNvPr id="5" name="Picture 6" descr="KÃ©ptalÃ¡lat a kÃ¶vetkezÅre: âinfraorbital nerve branches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48" y="3469593"/>
              <a:ext cx="3825760" cy="258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466933" y="6127578"/>
              <a:ext cx="35605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https://www.alfaxan.co.uk/news/pain-what-a-pain-part-2</a:t>
              </a:r>
            </a:p>
          </p:txBody>
        </p:sp>
      </p:grpSp>
      <p:pic>
        <p:nvPicPr>
          <p:cNvPr id="7" name="Picture 2" descr="KÃ©ptalÃ¡lat a kÃ¶vetkezÅre: âsupraorbital foramen horse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2"/>
          <a:stretch/>
        </p:blipFill>
        <p:spPr bwMode="auto">
          <a:xfrm>
            <a:off x="8450834" y="229817"/>
            <a:ext cx="3316246" cy="19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KÃ©ptalÃ¡lat a kÃ¶vetkezÅre: âforamen lacerum of horse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69" y="3343264"/>
            <a:ext cx="4382530" cy="30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664127" y="6394389"/>
            <a:ext cx="35734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http://vanat.cvm.umn.edu/ungDissect/Lab18/Lab18.html</a:t>
            </a:r>
          </a:p>
        </p:txBody>
      </p:sp>
      <p:cxnSp>
        <p:nvCxnSpPr>
          <p:cNvPr id="10" name="Egyenes összekötő nyíllal 9"/>
          <p:cNvCxnSpPr/>
          <p:nvPr/>
        </p:nvCxnSpPr>
        <p:spPr>
          <a:xfrm flipV="1">
            <a:off x="8542638" y="5049795"/>
            <a:ext cx="494270" cy="89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7974227" y="4849606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ovalis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32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MASTICATORIUS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PTERYGOIDEI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BUCCALIS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N. ALVEOLARIS INFERIOR (MANDIBULARIS)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N. LINGUALIS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4464907" y="1574716"/>
            <a:ext cx="6847704" cy="4310583"/>
            <a:chOff x="4464907" y="1574716"/>
            <a:chExt cx="6847704" cy="4310583"/>
          </a:xfrm>
        </p:grpSpPr>
        <p:pic>
          <p:nvPicPr>
            <p:cNvPr id="38914" name="Picture 2" descr="A n. mandibularis (V3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24" y="1574716"/>
              <a:ext cx="6267559" cy="3870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5956441" y="5639078"/>
              <a:ext cx="452257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  <p:sp>
          <p:nvSpPr>
            <p:cNvPr id="5" name="Ellipszis 4"/>
            <p:cNvSpPr/>
            <p:nvPr/>
          </p:nvSpPr>
          <p:spPr>
            <a:xfrm>
              <a:off x="4464907" y="2537253"/>
              <a:ext cx="1688756" cy="111210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10000735" y="4020065"/>
              <a:ext cx="1311876" cy="2553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175123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6924" y="243600"/>
            <a:ext cx="10515600" cy="62100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9787" y="1010602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MASTICATORIUS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ordere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emporales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profundi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temporlais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908964" y="3608173"/>
            <a:ext cx="5220355" cy="3113278"/>
            <a:chOff x="4920423" y="1787838"/>
            <a:chExt cx="6267559" cy="4409118"/>
          </a:xfrm>
        </p:grpSpPr>
        <p:pic>
          <p:nvPicPr>
            <p:cNvPr id="5" name="Picture 2" descr="A n. mandibularis (V3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23" y="1787838"/>
              <a:ext cx="6267559" cy="3870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5325312" y="5825498"/>
              <a:ext cx="5567465" cy="371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sp>
        <p:nvSpPr>
          <p:cNvPr id="9" name="Ellipszis 8"/>
          <p:cNvSpPr/>
          <p:nvPr/>
        </p:nvSpPr>
        <p:spPr>
          <a:xfrm>
            <a:off x="5774724" y="4275438"/>
            <a:ext cx="782595" cy="230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5774724" y="4624134"/>
            <a:ext cx="1120346" cy="340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5774724" y="3863545"/>
            <a:ext cx="1178011" cy="238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986" name="Picture 2" descr="KÃ©ptalÃ¡lat a kÃ¶vetkezÅre: âbuccal nerve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140" y="474261"/>
            <a:ext cx="4188201" cy="25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zis 11"/>
          <p:cNvSpPr/>
          <p:nvPr/>
        </p:nvSpPr>
        <p:spPr>
          <a:xfrm>
            <a:off x="10412627" y="1010602"/>
            <a:ext cx="619897" cy="1509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8649" t="34715" r="31419" b="24445"/>
          <a:stretch/>
        </p:blipFill>
        <p:spPr>
          <a:xfrm>
            <a:off x="704802" y="4042847"/>
            <a:ext cx="4456723" cy="25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48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420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4256" y="973559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PTERYGOIDEI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lat.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tensoris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Paukenhöhle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tensoris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436186" y="3978876"/>
            <a:ext cx="4701371" cy="2746907"/>
            <a:chOff x="4920423" y="1787838"/>
            <a:chExt cx="6267559" cy="4458798"/>
          </a:xfrm>
        </p:grpSpPr>
        <p:pic>
          <p:nvPicPr>
            <p:cNvPr id="5" name="Picture 2" descr="A n. mandibularis (V3) Ã¡gai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23" y="1787838"/>
              <a:ext cx="6267559" cy="3870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5122866" y="5825498"/>
              <a:ext cx="5862670" cy="421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https://www.tankonyvtar.hu/hu/tartalom/tkt/haziallatok/ch08s02.html</a:t>
              </a:r>
            </a:p>
          </p:txBody>
        </p:sp>
      </p:grpSp>
      <p:sp>
        <p:nvSpPr>
          <p:cNvPr id="7" name="Ellipszis 6"/>
          <p:cNvSpPr/>
          <p:nvPr/>
        </p:nvSpPr>
        <p:spPr>
          <a:xfrm>
            <a:off x="6343135" y="4860324"/>
            <a:ext cx="988541" cy="329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2" descr="KÃ©ptalÃ¡lat a kÃ¶vetkezÅre: âbuccal nerve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21" y="988187"/>
            <a:ext cx="4188201" cy="25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zis 8"/>
          <p:cNvSpPr/>
          <p:nvPr/>
        </p:nvSpPr>
        <p:spPr>
          <a:xfrm>
            <a:off x="9440562" y="870573"/>
            <a:ext cx="1276865" cy="3651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10503243" y="2273643"/>
            <a:ext cx="1334530" cy="3954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7577121" y="1713469"/>
            <a:ext cx="1089084" cy="3624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7577121" y="1235676"/>
            <a:ext cx="1187938" cy="3954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1091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58437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639" y="856735"/>
            <a:ext cx="11378804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BUCCALIS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lat. und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elangt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Porc.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uskularis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Backengegend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Backenschleimhaut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zugeführten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versorge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ackendrüsen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</a:p>
        </p:txBody>
      </p:sp>
      <p:pic>
        <p:nvPicPr>
          <p:cNvPr id="39938" name="Picture 2" descr="KÃ©ptalÃ¡lat a kÃ¶vetkezÅre: âmandibular branches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13" y="3880023"/>
            <a:ext cx="3998295" cy="28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5541337" y="6499653"/>
            <a:ext cx="486033" cy="1482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KÃ©ptalÃ¡lat a kÃ¶vetkezÅre: âbuccal nerve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61" y="4275438"/>
            <a:ext cx="3765081" cy="229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855676" y="4390768"/>
            <a:ext cx="469557" cy="1647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28649" t="34715" r="31419" b="24445"/>
          <a:stretch/>
        </p:blipFill>
        <p:spPr>
          <a:xfrm>
            <a:off x="8061253" y="309099"/>
            <a:ext cx="3935389" cy="22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0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71617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6604" y="1176065"/>
            <a:ext cx="10983727" cy="449227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ntspringt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Huftieren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bezeichnet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entwickelt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chlägt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Gelenkfortsatz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 descr="KÃ©ptalÃ¡lat a kÃ¶vetkezÅre: âauriculotemporal nerve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97" y="272363"/>
            <a:ext cx="4080393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7913897" y="2224216"/>
            <a:ext cx="1032395" cy="1729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2372500" y="4461610"/>
            <a:ext cx="7581593" cy="2254880"/>
            <a:chOff x="236115" y="3578726"/>
            <a:chExt cx="8723618" cy="2992781"/>
          </a:xfrm>
        </p:grpSpPr>
        <p:pic>
          <p:nvPicPr>
            <p:cNvPr id="7" name="Picture 2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5" y="3974109"/>
              <a:ext cx="2963955" cy="223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03" y="3578726"/>
              <a:ext cx="2504904" cy="2526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16" y="3888457"/>
              <a:ext cx="2606417" cy="232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églalap 9"/>
            <p:cNvSpPr/>
            <p:nvPr/>
          </p:nvSpPr>
          <p:spPr>
            <a:xfrm>
              <a:off x="3534615" y="6325286"/>
              <a:ext cx="21130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https://veteriankey.com/eyelids/</a:t>
              </a:r>
            </a:p>
          </p:txBody>
        </p:sp>
      </p:grpSp>
      <p:sp>
        <p:nvSpPr>
          <p:cNvPr id="5" name="Ellipszis 4"/>
          <p:cNvSpPr/>
          <p:nvPr/>
        </p:nvSpPr>
        <p:spPr>
          <a:xfrm>
            <a:off x="9358184" y="5570492"/>
            <a:ext cx="716692" cy="3195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6664411" y="6030097"/>
            <a:ext cx="675503" cy="3350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4283676" y="5602757"/>
            <a:ext cx="785246" cy="3449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207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2161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2947" y="893982"/>
            <a:ext cx="10983727" cy="44922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articulares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Kiefergelenk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Ohrmuschel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Ohrmuschel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Trommelfell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6054810" y="1268627"/>
            <a:ext cx="5554362" cy="3328086"/>
            <a:chOff x="5758249" y="1869990"/>
            <a:chExt cx="5554362" cy="3328086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5758249" y="1869990"/>
              <a:ext cx="5445515" cy="3328086"/>
              <a:chOff x="4920423" y="1787838"/>
              <a:chExt cx="6383802" cy="4436835"/>
            </a:xfrm>
          </p:grpSpPr>
          <p:pic>
            <p:nvPicPr>
              <p:cNvPr id="5" name="Picture 2" descr="A n. mandibularis (V3) Ã¡gai (vÃ¡zlatos rajz)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0423" y="1787838"/>
                <a:ext cx="6267559" cy="3870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églalap 5"/>
              <p:cNvSpPr/>
              <p:nvPr/>
            </p:nvSpPr>
            <p:spPr>
              <a:xfrm>
                <a:off x="5441555" y="5803535"/>
                <a:ext cx="5862670" cy="421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https://www.tankonyvtar.hu/hu/tartalom/tkt/haziallatok/ch08s02.html</a:t>
                </a:r>
              </a:p>
            </p:txBody>
          </p:sp>
        </p:grpSp>
        <p:sp>
          <p:nvSpPr>
            <p:cNvPr id="7" name="Ellipszis 6"/>
            <p:cNvSpPr/>
            <p:nvPr/>
          </p:nvSpPr>
          <p:spPr>
            <a:xfrm>
              <a:off x="10231395" y="3311610"/>
              <a:ext cx="972369" cy="2553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10107827" y="2105332"/>
              <a:ext cx="1204784" cy="5966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/>
          <a:srcRect l="28649" t="34715" r="31419" b="24445"/>
          <a:stretch/>
        </p:blipFill>
        <p:spPr>
          <a:xfrm>
            <a:off x="562947" y="3970639"/>
            <a:ext cx="4687466" cy="26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25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1892" y="1257737"/>
            <a:ext cx="10983727" cy="449227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größtenteil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9036912" y="426404"/>
            <a:ext cx="2575938" cy="1999256"/>
            <a:chOff x="236115" y="3974109"/>
            <a:chExt cx="2963955" cy="2653506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5" y="3974109"/>
              <a:ext cx="2963955" cy="223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447454" y="6381393"/>
              <a:ext cx="2113079" cy="246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https://veteriankey.com/eyelids/</a:t>
              </a: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3827229" y="2112906"/>
            <a:ext cx="4871100" cy="4349158"/>
            <a:chOff x="3720966" y="2335180"/>
            <a:chExt cx="4871100" cy="4349158"/>
          </a:xfrm>
        </p:grpSpPr>
        <p:pic>
          <p:nvPicPr>
            <p:cNvPr id="50178" name="Picture 2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966" y="2335180"/>
              <a:ext cx="4871100" cy="396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lipszis 10"/>
            <p:cNvSpPr/>
            <p:nvPr/>
          </p:nvSpPr>
          <p:spPr>
            <a:xfrm>
              <a:off x="6557319" y="6030097"/>
              <a:ext cx="1070919" cy="1482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597985" y="6438117"/>
              <a:ext cx="348204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https://veteriankey.com/soft-tissues-of-the-oral-cavity/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09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53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6640" y="82045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INNERVATIONGEBIET: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igastricus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5" y="122221"/>
            <a:ext cx="3723845" cy="27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5" y="3160929"/>
            <a:ext cx="3459578" cy="27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550875" y="6048639"/>
            <a:ext cx="3583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tweetboard.me/anatomy-of-dog-glands/anatomy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of-dog-glands-salivary-veterian-key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Téglalap 4"/>
          <p:cNvSpPr/>
          <p:nvPr/>
        </p:nvSpPr>
        <p:spPr>
          <a:xfrm>
            <a:off x="3447176" y="3802894"/>
            <a:ext cx="41106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https://www.joshuanava.biz/animal-anatomy/introduction-1.html</a:t>
            </a:r>
          </a:p>
        </p:txBody>
      </p:sp>
      <p:pic>
        <p:nvPicPr>
          <p:cNvPr id="4104" name="Picture 8" descr="KapcsolÃ³dÃ³ kÃ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17" y="1767793"/>
            <a:ext cx="2667008" cy="19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Ã©ptalÃ¡lat a kÃ¶vetkezÅre: âdigastric muscle of dog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91" y="4622830"/>
            <a:ext cx="2978923" cy="175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931500" y="6448749"/>
            <a:ext cx="38058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https://www.flickr.com/photos/100731621@N04/9680865393/</a:t>
            </a:r>
          </a:p>
        </p:txBody>
      </p:sp>
      <p:pic>
        <p:nvPicPr>
          <p:cNvPr id="4110" name="Picture 14" descr="KÃ©ptalÃ¡lat a kÃ¶vetkezÅre: âmylohyoid  muscle of dogâ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0" y="4119937"/>
            <a:ext cx="3132096" cy="22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84802" y="6379983"/>
            <a:ext cx="35173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http://readersclubdelhi.com/anatomy-of-mouth-of-dog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90066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420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7136" y="1257736"/>
            <a:ext cx="11148484" cy="515953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articulares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acustici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acusticus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embrana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zuführen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kreuzt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Gesichtshaut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Tasthaare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ackengegend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244280" y="1048353"/>
            <a:ext cx="5554362" cy="3328086"/>
            <a:chOff x="5758249" y="1869990"/>
            <a:chExt cx="5554362" cy="3328086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5758249" y="1869990"/>
              <a:ext cx="5445515" cy="3328086"/>
              <a:chOff x="4920423" y="1787838"/>
              <a:chExt cx="6383802" cy="4436835"/>
            </a:xfrm>
          </p:grpSpPr>
          <p:pic>
            <p:nvPicPr>
              <p:cNvPr id="8" name="Picture 2" descr="A n. mandibularis (V3) Ã¡gai (vÃ¡zlatos rajz)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0423" y="1787838"/>
                <a:ext cx="6267559" cy="3870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églalap 8"/>
              <p:cNvSpPr/>
              <p:nvPr/>
            </p:nvSpPr>
            <p:spPr>
              <a:xfrm>
                <a:off x="5441555" y="5803535"/>
                <a:ext cx="5862670" cy="421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https://www.tankonyvtar.hu/hu/tartalom/tkt/haziallatok/ch08s02.html</a:t>
                </a:r>
              </a:p>
            </p:txBody>
          </p:sp>
        </p:grpSp>
        <p:sp>
          <p:nvSpPr>
            <p:cNvPr id="6" name="Ellipszis 5"/>
            <p:cNvSpPr/>
            <p:nvPr/>
          </p:nvSpPr>
          <p:spPr>
            <a:xfrm>
              <a:off x="10231395" y="3311610"/>
              <a:ext cx="972369" cy="2553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10107827" y="2105332"/>
              <a:ext cx="1204784" cy="5966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033738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1892" y="1257737"/>
            <a:ext cx="10983727" cy="449227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chlägt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Gelenkfortsatzes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andibula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3525798" y="4008529"/>
            <a:ext cx="7581593" cy="2254880"/>
            <a:chOff x="236115" y="3578726"/>
            <a:chExt cx="8723618" cy="2992781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5" y="3974109"/>
              <a:ext cx="2963955" cy="223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03" y="3578726"/>
              <a:ext cx="2504904" cy="2526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16" y="3888457"/>
              <a:ext cx="2606417" cy="232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3534615" y="6325286"/>
              <a:ext cx="21130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https://veteriankey.com/eyelids/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025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0526" y="1042818"/>
            <a:ext cx="10983727" cy="449227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Kiefergelenks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Massetergegend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ransversus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entsickelt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6" name="Picture 4" descr="KÃ©ptalÃ¡lat a kÃ¶vetkezÅre: âtransverse facial nerve of hor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21" y="3859427"/>
            <a:ext cx="3931471" cy="28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5560541" y="4061254"/>
            <a:ext cx="980302" cy="4201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35676" t="35796" r="35540" b="30691"/>
          <a:stretch/>
        </p:blipFill>
        <p:spPr>
          <a:xfrm>
            <a:off x="8460593" y="565706"/>
            <a:ext cx="3509319" cy="22983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34189" t="18378" r="34730" b="53754"/>
          <a:stretch/>
        </p:blipFill>
        <p:spPr>
          <a:xfrm>
            <a:off x="8402595" y="3015729"/>
            <a:ext cx="3789405" cy="1911180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9687697" y="565706"/>
            <a:ext cx="214184" cy="2580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8183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3379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7179" y="1035315"/>
            <a:ext cx="10983727" cy="44922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N. AURICULOTEMPORALIS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facilais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Kiefergelenk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Mundwinkel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8" name="Picture 4" descr="KÃ©ptalÃ¡lat a kÃ¶vetkezÅre: âramus buccalis dorsalis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06" y="3377514"/>
            <a:ext cx="4251739" cy="30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1519307" y="3995351"/>
            <a:ext cx="5161579" cy="2475343"/>
            <a:chOff x="3338703" y="3578726"/>
            <a:chExt cx="5621030" cy="2992781"/>
          </a:xfrm>
        </p:grpSpPr>
        <p:pic>
          <p:nvPicPr>
            <p:cNvPr id="8" name="Picture 4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03" y="3578726"/>
              <a:ext cx="2504904" cy="2526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16" y="3888457"/>
              <a:ext cx="2606417" cy="232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églalap 9"/>
            <p:cNvSpPr/>
            <p:nvPr/>
          </p:nvSpPr>
          <p:spPr>
            <a:xfrm>
              <a:off x="5059705" y="6325285"/>
              <a:ext cx="2113079" cy="246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https://veteriankey.com/eyelids/</a:t>
              </a:r>
            </a:p>
          </p:txBody>
        </p:sp>
      </p:grpSp>
      <p:sp>
        <p:nvSpPr>
          <p:cNvPr id="4" name="Téglalap 3"/>
          <p:cNvSpPr/>
          <p:nvPr/>
        </p:nvSpPr>
        <p:spPr>
          <a:xfrm>
            <a:off x="7989265" y="6499399"/>
            <a:ext cx="3323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https://www.slideshare.net/vicky14381/facial-nerves</a:t>
            </a:r>
          </a:p>
        </p:txBody>
      </p:sp>
    </p:spTree>
    <p:extLst>
      <p:ext uri="{BB962C8B-B14F-4D97-AF65-F5344CB8AC3E}">
        <p14:creationId xmlns:p14="http://schemas.microsoft.com/office/powerpoint/2010/main" val="3561424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5633" y="966933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N. ALVEOLARIS INFERIOR (MANDIBULARIS)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morotischer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ab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Abgabe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KÃ©ptalÃ¡lat a kÃ¶vetkezÅre: âsupraorbital foramen horse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2"/>
          <a:stretch/>
        </p:blipFill>
        <p:spPr bwMode="auto">
          <a:xfrm>
            <a:off x="8125077" y="368228"/>
            <a:ext cx="3756599" cy="217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4" y="3658517"/>
            <a:ext cx="4155046" cy="29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1795849" y="6483435"/>
            <a:ext cx="813958" cy="2131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8132" name="Picture 4" descr="KÃ©ptalÃ¡lat a kÃ¶vetkezÅre: âinferior alveolar nerve of dogâ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2" t="1622" r="-377" b="-1622"/>
          <a:stretch/>
        </p:blipFill>
        <p:spPr bwMode="auto">
          <a:xfrm>
            <a:off x="4826167" y="3473632"/>
            <a:ext cx="3478961" cy="31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KapcsolÃ³dÃ³ kÃ©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b="17303"/>
          <a:stretch/>
        </p:blipFill>
        <p:spPr bwMode="auto">
          <a:xfrm>
            <a:off x="8390745" y="4011827"/>
            <a:ext cx="3669194" cy="23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6366442" y="659002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http://tweetboard.me/anatomy-of-dog-mandible/anatomy-of-dog-mandible-mandibular-fossa/</a:t>
            </a:r>
          </a:p>
        </p:txBody>
      </p:sp>
    </p:spTree>
    <p:extLst>
      <p:ext uri="{BB962C8B-B14F-4D97-AF65-F5344CB8AC3E}">
        <p14:creationId xmlns:p14="http://schemas.microsoft.com/office/powerpoint/2010/main" val="1025234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8388" y="165271"/>
            <a:ext cx="10515600" cy="67498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2168" y="908438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N. ALVEOLARIS INFERIOR (MANDIBULARIS)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SENSORISCHE ÄSTE DES N. ALVEOLARIS INF: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Gingiva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prämolares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Gingiva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Incisivi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 descr="KÃ©ptalÃ¡lat a kÃ¶vetkezÅre: âinferior alveolar nerve of dog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10" y="4048966"/>
            <a:ext cx="4155638" cy="247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25504" y="6526323"/>
            <a:ext cx="18004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http://nextbook.co/editor/?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864938" y="3415029"/>
            <a:ext cx="4989311" cy="3234404"/>
            <a:chOff x="5750011" y="2092411"/>
            <a:chExt cx="5818604" cy="3893430"/>
          </a:xfrm>
        </p:grpSpPr>
        <p:grpSp>
          <p:nvGrpSpPr>
            <p:cNvPr id="7" name="Csoportba foglalás 6"/>
            <p:cNvGrpSpPr/>
            <p:nvPr/>
          </p:nvGrpSpPr>
          <p:grpSpPr>
            <a:xfrm>
              <a:off x="6071287" y="2092411"/>
              <a:ext cx="5497328" cy="3893430"/>
              <a:chOff x="4920423" y="1787838"/>
              <a:chExt cx="6431396" cy="4562282"/>
            </a:xfrm>
          </p:grpSpPr>
          <p:pic>
            <p:nvPicPr>
              <p:cNvPr id="11" name="Picture 2" descr="A n. mandibularis (V3) Ã¡gai (vÃ¡zlatos rajz)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0423" y="1787838"/>
                <a:ext cx="6267559" cy="3870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églalap 11"/>
              <p:cNvSpPr/>
              <p:nvPr/>
            </p:nvSpPr>
            <p:spPr>
              <a:xfrm>
                <a:off x="5489149" y="5928981"/>
                <a:ext cx="5862670" cy="421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https://www.tankonyvtar.hu/hu/tartalom/tkt/haziallatok/ch08s02.html</a:t>
                </a:r>
              </a:p>
            </p:txBody>
          </p:sp>
        </p:grpSp>
        <p:sp>
          <p:nvSpPr>
            <p:cNvPr id="8" name="Ellipszis 7"/>
            <p:cNvSpPr/>
            <p:nvPr/>
          </p:nvSpPr>
          <p:spPr>
            <a:xfrm>
              <a:off x="9893643" y="5173362"/>
              <a:ext cx="1674972" cy="22211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7817708" y="5173362"/>
              <a:ext cx="1245306" cy="280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Ellipszis 9"/>
            <p:cNvSpPr/>
            <p:nvPr/>
          </p:nvSpPr>
          <p:spPr>
            <a:xfrm>
              <a:off x="5750011" y="4456669"/>
              <a:ext cx="1837038" cy="107915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242968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1894" y="1373066"/>
            <a:ext cx="11016678" cy="425337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N. ALVEOLARIS INFERIOR (MANDIBULARIS)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SENSORISCHE ÄSTE DES N. ALVEOLARIS INF: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DENTALIS INFERIOR: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von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Alveolärenäste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gingivales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dentales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5750011" y="2092411"/>
            <a:ext cx="5818604" cy="3893430"/>
            <a:chOff x="5750011" y="2092411"/>
            <a:chExt cx="5818604" cy="3893430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6071287" y="2092411"/>
              <a:ext cx="5497328" cy="3893430"/>
              <a:chOff x="4920423" y="1787838"/>
              <a:chExt cx="6431396" cy="4562282"/>
            </a:xfrm>
          </p:grpSpPr>
          <p:pic>
            <p:nvPicPr>
              <p:cNvPr id="5" name="Picture 2" descr="A n. mandibularis (V3) Ã¡gai (vÃ¡zlatos rajz)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0423" y="1787838"/>
                <a:ext cx="6267559" cy="3870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églalap 5"/>
              <p:cNvSpPr/>
              <p:nvPr/>
            </p:nvSpPr>
            <p:spPr>
              <a:xfrm>
                <a:off x="5489149" y="5928981"/>
                <a:ext cx="5862670" cy="421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https://www.tankonyvtar.hu/hu/tartalom/tkt/haziallatok/ch08s02.html</a:t>
                </a:r>
              </a:p>
            </p:txBody>
          </p:sp>
        </p:grpSp>
        <p:sp>
          <p:nvSpPr>
            <p:cNvPr id="7" name="Ellipszis 6"/>
            <p:cNvSpPr/>
            <p:nvPr/>
          </p:nvSpPr>
          <p:spPr>
            <a:xfrm>
              <a:off x="9893643" y="5173362"/>
              <a:ext cx="1674972" cy="22211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7817708" y="5173362"/>
              <a:ext cx="1245306" cy="280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5750011" y="4456669"/>
              <a:ext cx="1837038" cy="107915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34717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176931"/>
            <a:ext cx="10515600" cy="6578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5933" y="1135458"/>
            <a:ext cx="11016678" cy="42533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N. ALVEOLARIS INFERIOR (MANDIBULARIS)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MENTALIS: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Wierderkäuern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erläßt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Fleissfresser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Foramina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mentalia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labilaes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 descr="KapcsolÃ³dÃ³ kÃ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43" y="272363"/>
            <a:ext cx="2375189" cy="237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855566" y="2735383"/>
            <a:ext cx="31021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http://warok.co/diagram-of-mental-foramen.html</a:t>
            </a:r>
          </a:p>
        </p:txBody>
      </p:sp>
      <p:pic>
        <p:nvPicPr>
          <p:cNvPr id="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05" y="3616412"/>
            <a:ext cx="4057611" cy="29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apcsolÃ³dÃ³ kÃ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b="17303"/>
          <a:stretch/>
        </p:blipFill>
        <p:spPr bwMode="auto">
          <a:xfrm>
            <a:off x="4897416" y="834768"/>
            <a:ext cx="3669194" cy="23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1013989" y="5544065"/>
            <a:ext cx="795427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10437341" y="5905240"/>
            <a:ext cx="1103869" cy="2456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1256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N. LINGUALIS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Stylohyoid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4" name="Picture 2" descr="KÃ©ptalÃ¡lat a kÃ¶vetkezÅre: âinferior alveolar nerve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55" y="173509"/>
            <a:ext cx="2536566" cy="19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5403865" y="2272625"/>
            <a:ext cx="4613346" cy="4252366"/>
            <a:chOff x="5329724" y="2458171"/>
            <a:chExt cx="4613346" cy="4252366"/>
          </a:xfrm>
        </p:grpSpPr>
        <p:pic>
          <p:nvPicPr>
            <p:cNvPr id="54276" name="Picture 4" descr="KÃ©ptalÃ¡lat a kÃ¶vetkezÅre: âlingual nerve of dogâ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724" y="2458171"/>
              <a:ext cx="4473302" cy="401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590270" y="6464316"/>
              <a:ext cx="261001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https://veteriankey.com/salivary-glands/</a:t>
              </a:r>
            </a:p>
          </p:txBody>
        </p:sp>
        <p:sp>
          <p:nvSpPr>
            <p:cNvPr id="5" name="Ellipszis 4"/>
            <p:cNvSpPr/>
            <p:nvPr/>
          </p:nvSpPr>
          <p:spPr>
            <a:xfrm>
              <a:off x="6409038" y="3591697"/>
              <a:ext cx="650789" cy="1482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5601730" y="4250724"/>
              <a:ext cx="988540" cy="21699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8905103" y="4555524"/>
              <a:ext cx="1037967" cy="18947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517264" y="3896932"/>
            <a:ext cx="5022604" cy="2767914"/>
            <a:chOff x="517264" y="3896932"/>
            <a:chExt cx="5022604" cy="2767914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4"/>
            <a:srcRect l="28851" t="35315" r="30810" b="24324"/>
            <a:stretch/>
          </p:blipFill>
          <p:spPr>
            <a:xfrm>
              <a:off x="621879" y="3896932"/>
              <a:ext cx="4917989" cy="2767914"/>
            </a:xfrm>
            <a:prstGeom prst="rect">
              <a:avLst/>
            </a:prstGeom>
          </p:spPr>
        </p:pic>
        <p:sp>
          <p:nvSpPr>
            <p:cNvPr id="10" name="Ellipszis 9"/>
            <p:cNvSpPr/>
            <p:nvPr/>
          </p:nvSpPr>
          <p:spPr>
            <a:xfrm>
              <a:off x="517264" y="5684108"/>
              <a:ext cx="759601" cy="3542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416122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5851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7207" y="1047687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N. LINGUALIS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faucium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faucium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642762" y="2124344"/>
            <a:ext cx="4473302" cy="4252366"/>
            <a:chOff x="5329724" y="2458171"/>
            <a:chExt cx="4473302" cy="4252366"/>
          </a:xfrm>
        </p:grpSpPr>
        <p:pic>
          <p:nvPicPr>
            <p:cNvPr id="5" name="Picture 4" descr="KÃ©ptalÃ¡lat a kÃ¶vetkezÅre: âlingual nerve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724" y="2458171"/>
              <a:ext cx="4473302" cy="401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6590270" y="6464316"/>
              <a:ext cx="261001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https://veteriankey.com/salivary-glands/</a:t>
              </a:r>
            </a:p>
          </p:txBody>
        </p:sp>
        <p:sp>
          <p:nvSpPr>
            <p:cNvPr id="8" name="Ellipszis 7"/>
            <p:cNvSpPr/>
            <p:nvPr/>
          </p:nvSpPr>
          <p:spPr>
            <a:xfrm>
              <a:off x="5848864" y="3358420"/>
              <a:ext cx="1351005" cy="21004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527207" y="3756889"/>
            <a:ext cx="5022604" cy="2767914"/>
            <a:chOff x="517264" y="3896932"/>
            <a:chExt cx="5022604" cy="2767914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3"/>
            <a:srcRect l="28851" t="35315" r="30810" b="24324"/>
            <a:stretch/>
          </p:blipFill>
          <p:spPr>
            <a:xfrm>
              <a:off x="621879" y="3896932"/>
              <a:ext cx="4917989" cy="2767914"/>
            </a:xfrm>
            <a:prstGeom prst="rect">
              <a:avLst/>
            </a:prstGeom>
          </p:spPr>
        </p:pic>
        <p:sp>
          <p:nvSpPr>
            <p:cNvPr id="11" name="Ellipszis 10"/>
            <p:cNvSpPr/>
            <p:nvPr/>
          </p:nvSpPr>
          <p:spPr>
            <a:xfrm>
              <a:off x="517264" y="5684108"/>
              <a:ext cx="759601" cy="3542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44775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870" y="132059"/>
            <a:ext cx="10515600" cy="84583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290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KERNE: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tirgemini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ensibilis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esencephalicus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7166918" y="1194487"/>
            <a:ext cx="3641126" cy="5265125"/>
            <a:chOff x="6441989" y="1188515"/>
            <a:chExt cx="3665838" cy="5232315"/>
          </a:xfrm>
        </p:grpSpPr>
        <p:pic>
          <p:nvPicPr>
            <p:cNvPr id="6" name="Picture 4" descr="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9" t="25541"/>
            <a:stretch/>
          </p:blipFill>
          <p:spPr bwMode="auto">
            <a:xfrm>
              <a:off x="6565483" y="1188515"/>
              <a:ext cx="3542344" cy="5232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6441989" y="2800865"/>
              <a:ext cx="1079157" cy="74964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6565483" y="3637348"/>
              <a:ext cx="1103944" cy="66280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6656173" y="5140411"/>
              <a:ext cx="1070920" cy="4777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656543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1257736"/>
            <a:ext cx="11090820" cy="496183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N. LINGUALIS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Zungenseitenfläche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sytloglossus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egleitet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polystomatica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polystomatica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präfrenulären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Mundboden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Schneidezähnen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Zungenseitenfläche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7306804" y="1325273"/>
            <a:ext cx="4473302" cy="4252366"/>
            <a:chOff x="5329724" y="2458171"/>
            <a:chExt cx="4473302" cy="4252366"/>
          </a:xfrm>
        </p:grpSpPr>
        <p:pic>
          <p:nvPicPr>
            <p:cNvPr id="5" name="Picture 4" descr="KÃ©ptalÃ¡lat a kÃ¶vetkezÅre: âlingual nerve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724" y="2458171"/>
              <a:ext cx="4473302" cy="401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6590270" y="6464316"/>
              <a:ext cx="261001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https://veteriankey.com/salivary-glands/</a:t>
              </a:r>
            </a:p>
          </p:txBody>
        </p:sp>
        <p:sp>
          <p:nvSpPr>
            <p:cNvPr id="7" name="Ellipszis 6"/>
            <p:cNvSpPr/>
            <p:nvPr/>
          </p:nvSpPr>
          <p:spPr>
            <a:xfrm>
              <a:off x="5848864" y="3358420"/>
              <a:ext cx="1351005" cy="21004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Téglalap 7"/>
          <p:cNvSpPr/>
          <p:nvPr/>
        </p:nvSpPr>
        <p:spPr>
          <a:xfrm>
            <a:off x="7570573" y="2899719"/>
            <a:ext cx="996777" cy="1565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56245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69970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2655" y="1243982"/>
            <a:ext cx="11090820" cy="496183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N. LINGUALIS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chlägt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elangt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tyloglossus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Tiefe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Zungenmuskulaturs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inguales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Zungenspitze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hypoglosso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8089556" y="148797"/>
            <a:ext cx="3772930" cy="2691827"/>
            <a:chOff x="6965722" y="3350831"/>
            <a:chExt cx="4287164" cy="3346694"/>
          </a:xfrm>
        </p:grpSpPr>
        <p:pic>
          <p:nvPicPr>
            <p:cNvPr id="55298" name="Picture 2" descr="KÃ©ptalÃ¡lat a kÃ¶vetkezÅre: âinnervation of tongue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722" y="3350831"/>
              <a:ext cx="4287164" cy="3041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7227146" y="6451303"/>
              <a:ext cx="3482043" cy="246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https://veteriankey.com/soft-tissues-of-the-oral-cavity/</a:t>
              </a:r>
            </a:p>
          </p:txBody>
        </p:sp>
        <p:sp>
          <p:nvSpPr>
            <p:cNvPr id="5" name="Ellipszis 4"/>
            <p:cNvSpPr/>
            <p:nvPr/>
          </p:nvSpPr>
          <p:spPr>
            <a:xfrm>
              <a:off x="6965722" y="5371070"/>
              <a:ext cx="884937" cy="2553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10050162" y="3987114"/>
              <a:ext cx="659027" cy="18123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7862672" y="3328885"/>
            <a:ext cx="3710803" cy="3406671"/>
            <a:chOff x="5329724" y="2458171"/>
            <a:chExt cx="4473302" cy="4252366"/>
          </a:xfrm>
        </p:grpSpPr>
        <p:pic>
          <p:nvPicPr>
            <p:cNvPr id="10" name="Picture 4" descr="KÃ©ptalÃ¡lat a kÃ¶vetkezÅre: âlingual nerve of dogâ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724" y="2458171"/>
              <a:ext cx="4473302" cy="401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églalap 10"/>
            <p:cNvSpPr/>
            <p:nvPr/>
          </p:nvSpPr>
          <p:spPr>
            <a:xfrm>
              <a:off x="6462604" y="6464317"/>
              <a:ext cx="2610010" cy="246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https://veteriankey.com/salivary-glands/</a:t>
              </a:r>
            </a:p>
          </p:txBody>
        </p:sp>
        <p:sp>
          <p:nvSpPr>
            <p:cNvPr id="12" name="Ellipszis 11"/>
            <p:cNvSpPr/>
            <p:nvPr/>
          </p:nvSpPr>
          <p:spPr>
            <a:xfrm>
              <a:off x="6099757" y="3585877"/>
              <a:ext cx="1131818" cy="17722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Ellipszis 7"/>
          <p:cNvSpPr/>
          <p:nvPr/>
        </p:nvSpPr>
        <p:spPr>
          <a:xfrm>
            <a:off x="10804026" y="4680272"/>
            <a:ext cx="769449" cy="13062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52787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011" y="272363"/>
            <a:ext cx="10515600" cy="9160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167" y="1068265"/>
            <a:ext cx="11090820" cy="496183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MANDIBULARIS (V/3)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ÄSTE DES N. MANDIBULARIS: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N. LINGUALIS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 VII.)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12" y="2988523"/>
            <a:ext cx="5652100" cy="32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951388" y="6347366"/>
            <a:ext cx="46543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http://vanat.cvm.umn.edu/ans/pages/popUpPgs/ParaCranNVIIMiller.html</a:t>
            </a:r>
          </a:p>
        </p:txBody>
      </p:sp>
      <p:sp>
        <p:nvSpPr>
          <p:cNvPr id="5" name="Ellipszis 4"/>
          <p:cNvSpPr/>
          <p:nvPr/>
        </p:nvSpPr>
        <p:spPr>
          <a:xfrm>
            <a:off x="6755028" y="5988908"/>
            <a:ext cx="914400" cy="2907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382529" y="5428736"/>
            <a:ext cx="1309816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8372" name="Picture 4" descr="KÃ©ptalÃ¡lat a kÃ¶vetkezÅre: âpterygopalatine ganglion of hors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10" y="622085"/>
            <a:ext cx="2665393" cy="31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8640812" y="3813981"/>
            <a:ext cx="34596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https://en.wikipedia.org/wiki/Submandibular_ganglion</a:t>
            </a:r>
          </a:p>
        </p:txBody>
      </p:sp>
    </p:spTree>
    <p:extLst>
      <p:ext uri="{BB962C8B-B14F-4D97-AF65-F5344CB8AC3E}">
        <p14:creationId xmlns:p14="http://schemas.microsoft.com/office/powerpoint/2010/main" val="22598992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1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34" y="12027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unktionelle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Komponenten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ranchialmotrosiche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Kiemenbogen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hervorgegangen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allgeimen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viscerosensorisch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allgemein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015418" y="3088052"/>
            <a:ext cx="3515706" cy="3530579"/>
            <a:chOff x="2405449" y="2982591"/>
            <a:chExt cx="3515706" cy="3530579"/>
          </a:xfrm>
        </p:grpSpPr>
        <p:pic>
          <p:nvPicPr>
            <p:cNvPr id="5" name="Picture 2" descr="é¢é£ç»å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302" y="2982591"/>
              <a:ext cx="3159663" cy="3187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2405449" y="6266949"/>
              <a:ext cx="35157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https://www.medizin-kompakt.de/nucleus-nervi-facialis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295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9303" y="12192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allgeimen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sublingulais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polystomatica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Tränendrüse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Mundschleimhaut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7838094" y="2801359"/>
            <a:ext cx="3515706" cy="3530579"/>
            <a:chOff x="2405449" y="2982591"/>
            <a:chExt cx="3515706" cy="3530579"/>
          </a:xfrm>
        </p:grpSpPr>
        <p:pic>
          <p:nvPicPr>
            <p:cNvPr id="5" name="Picture 2" descr="é¢é£ç»å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302" y="2982591"/>
              <a:ext cx="3159663" cy="3187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2405449" y="6266949"/>
              <a:ext cx="35157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https://www.medizin-kompakt.de/nucleus-nervi-facialis</a:t>
              </a:r>
            </a:p>
          </p:txBody>
        </p:sp>
      </p:grpSp>
      <p:sp>
        <p:nvSpPr>
          <p:cNvPr id="8" name="Téglalap 7"/>
          <p:cNvSpPr/>
          <p:nvPr/>
        </p:nvSpPr>
        <p:spPr>
          <a:xfrm>
            <a:off x="8007178" y="4604951"/>
            <a:ext cx="486033" cy="3871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0785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148" y="31131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361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42" y="1548691"/>
            <a:ext cx="3390631" cy="43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0346724" y="3748216"/>
            <a:ext cx="1382049" cy="337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8847438" y="4975654"/>
            <a:ext cx="700216" cy="3542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6918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6002" y="124605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5" y="1227672"/>
            <a:ext cx="10942749" cy="45848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 des N. VII.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Trapezkörper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2" name="Picture 4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81" y="2553730"/>
            <a:ext cx="5286569" cy="34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477257" y="6046922"/>
            <a:ext cx="35413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https://en.wikipedia.org/wiki/Spinal_trigeminal_nucleus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405449" y="2982591"/>
            <a:ext cx="3515706" cy="3530579"/>
            <a:chOff x="2405449" y="2982591"/>
            <a:chExt cx="3515706" cy="3530579"/>
          </a:xfrm>
        </p:grpSpPr>
        <p:pic>
          <p:nvPicPr>
            <p:cNvPr id="37890" name="Picture 2" descr="é¢é£ç»å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302" y="2982591"/>
              <a:ext cx="3159663" cy="3187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2405449" y="6266949"/>
              <a:ext cx="35157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https://www.medizin-kompakt.de/nucleus-nervi-facialis</a:t>
              </a:r>
            </a:p>
          </p:txBody>
        </p:sp>
        <p:sp>
          <p:nvSpPr>
            <p:cNvPr id="6" name="Ellipszis 5"/>
            <p:cNvSpPr/>
            <p:nvPr/>
          </p:nvSpPr>
          <p:spPr>
            <a:xfrm>
              <a:off x="2640770" y="4481383"/>
              <a:ext cx="749643" cy="32951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473625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81857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1065" y="1700012"/>
            <a:ext cx="10942749" cy="45848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COLLICULUS FACIALIS: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acialisknie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Erhebung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entrikelboden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906536" y="1966171"/>
            <a:ext cx="5667278" cy="4052558"/>
            <a:chOff x="2948688" y="2700829"/>
            <a:chExt cx="5667278" cy="4052558"/>
          </a:xfrm>
        </p:grpSpPr>
        <p:pic>
          <p:nvPicPr>
            <p:cNvPr id="5" name="Picture 2" descr="https://d2wg98g6yh9seo.cloudfront.net/users/214639/214639_VowoZuVixuYobeWu515664866533295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688" y="2700829"/>
              <a:ext cx="5667278" cy="370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4635987" y="6507166"/>
              <a:ext cx="26532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https://www.repetico.com/card-66349450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929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5235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288" y="1139781"/>
            <a:ext cx="10878355" cy="395381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Geschmacksfasern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gelangen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VII.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N. IX. und N. X.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sammeln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Abschnitt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ostraler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ustatoricus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genannt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771136" y="2973722"/>
            <a:ext cx="5078607" cy="3636410"/>
            <a:chOff x="7215281" y="2666812"/>
            <a:chExt cx="4770656" cy="3248058"/>
          </a:xfrm>
        </p:grpSpPr>
        <p:pic>
          <p:nvPicPr>
            <p:cNvPr id="6" name="Picture 4" descr="https://d2wg98g6yh9seo.cloudfront.net/users/214639/214639_XuLiwovoFiYaMiCi686681116817588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81" y="2666812"/>
              <a:ext cx="4770656" cy="2853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8330870" y="5668649"/>
              <a:ext cx="25394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https://www.repetico.de/card-66349228</a:t>
              </a:r>
            </a:p>
          </p:txBody>
        </p:sp>
      </p:grpSp>
      <p:pic>
        <p:nvPicPr>
          <p:cNvPr id="41986" name="Picture 2" descr="Gustatory Taste System Pathways - Health, Medicine and Anatomy Reference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76" y="1919416"/>
            <a:ext cx="3587675" cy="45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8518682" y="6487021"/>
            <a:ext cx="31758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https://hu.pinterest.com/pin/391531761325890224</a:t>
            </a:r>
          </a:p>
        </p:txBody>
      </p:sp>
    </p:spTree>
    <p:extLst>
      <p:ext uri="{BB962C8B-B14F-4D97-AF65-F5344CB8AC3E}">
        <p14:creationId xmlns:p14="http://schemas.microsoft.com/office/powerpoint/2010/main" val="21888341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01951"/>
            <a:ext cx="10515600" cy="80306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7574" y="906598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p. VII.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ern des N. VII.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Gaumendrüsen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mandinbulris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573" y="3231654"/>
            <a:ext cx="2718500" cy="34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ãganglion pterygopalatinum des pferdes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5" y="3492843"/>
            <a:ext cx="3568491" cy="26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587574" y="6242428"/>
            <a:ext cx="3315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https://de.wikipedia.org/wiki/Fossa_pterygopalatina</a:t>
            </a:r>
          </a:p>
        </p:txBody>
      </p:sp>
      <p:pic>
        <p:nvPicPr>
          <p:cNvPr id="28676" name="Picture 4" descr="ãnerve facial dog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73" y="3659128"/>
            <a:ext cx="4352952" cy="25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180801" y="6242427"/>
            <a:ext cx="52331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http://vanat.cvm.umn.edu/ans/pages/popUpPgs/ParaCranNVIIMiller.html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09190" y="4958828"/>
            <a:ext cx="1103884" cy="2886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75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9"/>
            <a:ext cx="10515600" cy="73717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9542" y="1319002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 des N. V.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Brückenhaube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ãnucleus motorius nervi trigemini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02" y="2845535"/>
            <a:ext cx="3540661" cy="37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650302" y="6488668"/>
            <a:ext cx="46096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https://www.medizin-kompakt.de/nucleus-principalis-nervi-trigemini</a:t>
            </a:r>
          </a:p>
        </p:txBody>
      </p:sp>
      <p:sp>
        <p:nvSpPr>
          <p:cNvPr id="6" name="Ellipszis 5"/>
          <p:cNvSpPr/>
          <p:nvPr/>
        </p:nvSpPr>
        <p:spPr>
          <a:xfrm>
            <a:off x="4650302" y="4374292"/>
            <a:ext cx="1116184" cy="4613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8455669" y="602310"/>
            <a:ext cx="3432626" cy="4846454"/>
            <a:chOff x="6441989" y="1188515"/>
            <a:chExt cx="3665838" cy="5232315"/>
          </a:xfrm>
        </p:grpSpPr>
        <p:pic>
          <p:nvPicPr>
            <p:cNvPr id="9" name="Picture 4" descr="ima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9" t="25541"/>
            <a:stretch/>
          </p:blipFill>
          <p:spPr bwMode="auto">
            <a:xfrm>
              <a:off x="6565483" y="1188515"/>
              <a:ext cx="3542344" cy="5232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zis 9"/>
            <p:cNvSpPr/>
            <p:nvPr/>
          </p:nvSpPr>
          <p:spPr>
            <a:xfrm>
              <a:off x="6441989" y="2800865"/>
              <a:ext cx="1079157" cy="74964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6565483" y="3637348"/>
              <a:ext cx="1103944" cy="66280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6656173" y="5140411"/>
              <a:ext cx="1070920" cy="4777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210583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63017"/>
            <a:ext cx="10515600" cy="77351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821" y="1138601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N.V., N.VII., N.IX., N.X.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Temperaturwahrnehmungen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portopatisch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81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9" y="3421335"/>
            <a:ext cx="5785289" cy="27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102000" y="6226662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677695" y="3439180"/>
            <a:ext cx="4932608" cy="3238524"/>
            <a:chOff x="6413679" y="1928031"/>
            <a:chExt cx="7017658" cy="5000962"/>
          </a:xfrm>
        </p:grpSpPr>
        <p:pic>
          <p:nvPicPr>
            <p:cNvPr id="34820" name="Picture 4" descr="ãnucleus sensibilis pontinus n. trigeminiãã®ç»åæ¤ç´¢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439" y="1928031"/>
              <a:ext cx="4365939" cy="464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6413679" y="6516352"/>
              <a:ext cx="7017658" cy="412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https://www.medizin-kompakt.de/nucleus-principalis-nervi-trigemini</a:t>
              </a:r>
            </a:p>
          </p:txBody>
        </p:sp>
      </p:grpSp>
      <p:pic>
        <p:nvPicPr>
          <p:cNvPr id="34822" name="Picture 6" descr="ãnucleus tractus spinalis nervi trigemini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74" y="936536"/>
            <a:ext cx="4001555" cy="210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095999" y="303505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https://www.tankonyvtar.hu/hu/tartalom/tamop412A/2011-0094_neurologia_en/ch03s04.html</a:t>
            </a:r>
          </a:p>
        </p:txBody>
      </p:sp>
      <p:sp>
        <p:nvSpPr>
          <p:cNvPr id="6" name="Ellipszis 5"/>
          <p:cNvSpPr/>
          <p:nvPr/>
        </p:nvSpPr>
        <p:spPr>
          <a:xfrm>
            <a:off x="7323438" y="5461686"/>
            <a:ext cx="840259" cy="4942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36779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7627" y="253379"/>
            <a:ext cx="10515600" cy="53279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 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6351" y="9832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HIRN:</a:t>
            </a:r>
          </a:p>
          <a:p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Ursprung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voneinander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getrennt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einheitlichen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accusticus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PORUS DURALIS: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durchbohrt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Fundus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accusticus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6" name="Picture 4" descr="KÃ©ptalÃ¡lat a kÃ¶vetkezÅre: âcranial nerves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9500" y="2944000"/>
            <a:ext cx="4432923" cy="251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678975" y="6442685"/>
            <a:ext cx="2874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http://www.wikiwand.com/en/Cranial_nerves</a:t>
            </a:r>
          </a:p>
        </p:txBody>
      </p:sp>
      <p:pic>
        <p:nvPicPr>
          <p:cNvPr id="59398" name="Picture 6" descr="c01f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51" y="3405100"/>
            <a:ext cx="4515279" cy="31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549011" y="6565795"/>
            <a:ext cx="49509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https://wiley-vch.e-bookshelf.de/products/reading-epub/product-id/650285...</a:t>
            </a:r>
          </a:p>
        </p:txBody>
      </p:sp>
    </p:spTree>
    <p:extLst>
      <p:ext uri="{BB962C8B-B14F-4D97-AF65-F5344CB8AC3E}">
        <p14:creationId xmlns:p14="http://schemas.microsoft.com/office/powerpoint/2010/main" val="33961413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4327" y="87266"/>
            <a:ext cx="10515600" cy="65636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 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9876" y="8453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elsenbeins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äußeres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Fazialisknie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erläßt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elsenbein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stylomastoideum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meatus acusticus internus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9" y="743632"/>
            <a:ext cx="4633678" cy="46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663387" y="5411078"/>
            <a:ext cx="40283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https://link.springer.com/chapter/10.1007/978-4-431-54183-7_18</a:t>
            </a:r>
          </a:p>
        </p:txBody>
      </p:sp>
      <p:pic>
        <p:nvPicPr>
          <p:cNvPr id="60418" name="Picture 2" descr="PV_27_05_377_f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58"/>
          <a:stretch/>
        </p:blipFill>
        <p:spPr bwMode="auto">
          <a:xfrm>
            <a:off x="3658340" y="3499169"/>
            <a:ext cx="3600878" cy="24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658340" y="6056564"/>
            <a:ext cx="4312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http://www.vetfolio.com/surgery/lateral-approach-to-subtotal-bulla-osteotomy-in-dogs-pertinent-anatomy-and-procedural-details</a:t>
            </a:r>
          </a:p>
        </p:txBody>
      </p:sp>
      <p:pic>
        <p:nvPicPr>
          <p:cNvPr id="60420" name="Picture 4" descr="c01f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2" y="3413855"/>
            <a:ext cx="3532837" cy="259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733501" y="6056564"/>
            <a:ext cx="2215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https://wiley-vch.e-bookshelf.de/products/reading-epub/product-id/650285...</a:t>
            </a:r>
          </a:p>
        </p:txBody>
      </p:sp>
    </p:spTree>
    <p:extLst>
      <p:ext uri="{BB962C8B-B14F-4D97-AF65-F5344CB8AC3E}">
        <p14:creationId xmlns:p14="http://schemas.microsoft.com/office/powerpoint/2010/main" val="3129884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65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2165" y="1520826"/>
            <a:ext cx="114608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GENICULI: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ensorisches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pseidounipoläre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Ganglionzellen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Perikaryen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Geschmackknospen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2/3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zentrale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Fortzätze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eschmackzentrum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7273066" y="996778"/>
            <a:ext cx="4539993" cy="3080953"/>
            <a:chOff x="7190688" y="996777"/>
            <a:chExt cx="4539993" cy="2825579"/>
          </a:xfrm>
        </p:grpSpPr>
        <p:pic>
          <p:nvPicPr>
            <p:cNvPr id="62466" name="Picture 2" descr="KÃ©ptalÃ¡lat a kÃ¶vetkezÅre: âgeniculate ganglion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688" y="996777"/>
              <a:ext cx="4539993" cy="2825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7694141" y="3072714"/>
              <a:ext cx="897924" cy="19770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626326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874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9346" y="12242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GENICULI: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somatosensorischer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aukenhöhle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äußeren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Gehörgang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zentrale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Fortzätze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erreichen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086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96111"/>
            <a:ext cx="10630929" cy="4657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PTERYGOPALATINUM: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egetatives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einheitliches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abgeplattes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Gebilde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ostromedial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pterygopalatinus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aufliegt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4-10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4-5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780856" y="3617368"/>
            <a:ext cx="4941588" cy="2941979"/>
            <a:chOff x="6780856" y="3617368"/>
            <a:chExt cx="4941588" cy="2941979"/>
          </a:xfrm>
        </p:grpSpPr>
        <p:pic>
          <p:nvPicPr>
            <p:cNvPr id="64514" name="Picture 2" descr="KÃ©ptalÃ¡lat a kÃ¶vetkezÅre: âgeniculate ganglion of dogâ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856" y="3617368"/>
              <a:ext cx="4688273" cy="269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9226379" y="4868562"/>
              <a:ext cx="832022" cy="42836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/>
            <p:cNvSpPr/>
            <p:nvPr/>
          </p:nvSpPr>
          <p:spPr>
            <a:xfrm>
              <a:off x="7076303" y="6313126"/>
              <a:ext cx="464614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http://vanat.cvm.umn.edu/ans/pages/popUpPgs/ParaCranNVIIMiller.html</a:t>
              </a:r>
            </a:p>
          </p:txBody>
        </p:sp>
      </p:grpSp>
      <p:pic>
        <p:nvPicPr>
          <p:cNvPr id="64516" name="Picture 4" descr="KÃ©ptalÃ¡lat a kÃ¶vetkezÅre: âpterygopalatine ganglion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117" y="1254158"/>
            <a:ext cx="4696512" cy="22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7142205" y="1375720"/>
            <a:ext cx="1178011" cy="3789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13447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5908" y="332174"/>
            <a:ext cx="10515600" cy="7305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0536" y="1062680"/>
            <a:ext cx="11114902" cy="4657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PTERYGOPALATINUM: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präganglionare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stammen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zugefürt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Perykarien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klenie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Gaumenschleimhaut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zugeführt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KÃ©ptalÃ¡lat a kÃ¶vetkezÅre: âpterygopalatine ganglion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12" y="4178590"/>
            <a:ext cx="4696512" cy="22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6516130" y="5198076"/>
            <a:ext cx="1112108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5538" name="Picture 2" descr="KÃ©ptalÃ¡lat a kÃ¶vetkezÅre: âpterygopalatine ganglion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26" y="4251445"/>
            <a:ext cx="4037615" cy="23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3830595" y="5140412"/>
            <a:ext cx="955589" cy="2718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4530811" y="5799438"/>
            <a:ext cx="1088468" cy="3707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672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5162" y="147361"/>
            <a:ext cx="10515600" cy="64812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2697" y="901557"/>
            <a:ext cx="115031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MANDIBULARE: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egetatives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polystomatica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Perykarien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sekretomotrischen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erreichen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direkt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Mundschleimhaut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Plexis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esternus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pterygopalatine ganglion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24" y="4459152"/>
            <a:ext cx="4037615" cy="23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9803027" y="6203092"/>
            <a:ext cx="486032" cy="4201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8619829" y="214184"/>
            <a:ext cx="3234957" cy="2400939"/>
            <a:chOff x="5181867" y="2458171"/>
            <a:chExt cx="4621159" cy="4019090"/>
          </a:xfrm>
        </p:grpSpPr>
        <p:pic>
          <p:nvPicPr>
            <p:cNvPr id="7" name="Picture 4" descr="KÃ©ptalÃ¡lat a kÃ¶vetkezÅre: âlingual nerve of dogâ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724" y="2458171"/>
              <a:ext cx="4473302" cy="401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zis 8"/>
            <p:cNvSpPr/>
            <p:nvPr/>
          </p:nvSpPr>
          <p:spPr>
            <a:xfrm>
              <a:off x="5181867" y="3608810"/>
              <a:ext cx="1949098" cy="61446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6083122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GANGLIEN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2253" y="1150122"/>
            <a:ext cx="113949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GANGLION SUBLINGUALE: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</a:t>
            </a:r>
          </a:p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egetatives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Abgangstelle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sekretomotrische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erreichen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direkt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sublinguales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pterygopalatine ganglion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12" y="3904735"/>
            <a:ext cx="4795719" cy="27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130746" y="6359611"/>
            <a:ext cx="1458097" cy="4036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7193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3529" y="1496112"/>
            <a:ext cx="10515600" cy="4351338"/>
          </a:xfrm>
        </p:spPr>
        <p:txBody>
          <a:bodyPr>
            <a:normAutofit/>
          </a:bodyPr>
          <a:lstStyle/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INTRAKRANIALE ABSCHNITT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EXTRAKRANIALE ABSCHNITT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5295986" y="1311575"/>
            <a:ext cx="5643863" cy="4914901"/>
            <a:chOff x="5295986" y="1311575"/>
            <a:chExt cx="5643863" cy="4914901"/>
          </a:xfrm>
        </p:grpSpPr>
        <p:pic>
          <p:nvPicPr>
            <p:cNvPr id="66562" name="Picture 2" descr="A n. facialis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986" y="1311575"/>
              <a:ext cx="5429250" cy="491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210718" y="2850291"/>
              <a:ext cx="125215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9234619" y="3522804"/>
              <a:ext cx="14906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tympanica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9170348" y="5000368"/>
              <a:ext cx="17695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Extracranialer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Abschnitt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églalap 7"/>
          <p:cNvSpPr/>
          <p:nvPr/>
        </p:nvSpPr>
        <p:spPr>
          <a:xfrm>
            <a:off x="5914768" y="6354821"/>
            <a:ext cx="43660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https://www.tankonyvtar.hu/hu/tartalom/tkt/haziallatok/ch08s02.html</a:t>
            </a:r>
          </a:p>
        </p:txBody>
      </p:sp>
    </p:spTree>
    <p:extLst>
      <p:ext uri="{BB962C8B-B14F-4D97-AF65-F5344CB8AC3E}">
        <p14:creationId xmlns:p14="http://schemas.microsoft.com/office/powerpoint/2010/main" val="179491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1832" y="270363"/>
            <a:ext cx="10515600" cy="86739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1948" y="1347668"/>
            <a:ext cx="10878355" cy="395381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N.V., N.VII., N.IX., N.X.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Temperaturwahrnehmungen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portopatisch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81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1" y="3838207"/>
            <a:ext cx="5203065" cy="24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937243" y="6399657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677695" y="3563218"/>
            <a:ext cx="4932608" cy="3238524"/>
            <a:chOff x="6413679" y="1928031"/>
            <a:chExt cx="7017658" cy="5000962"/>
          </a:xfrm>
        </p:grpSpPr>
        <p:pic>
          <p:nvPicPr>
            <p:cNvPr id="34820" name="Picture 4" descr="ãnucleus sensibilis pontinus n. trigeminiãã®ç»åæ¤ç´¢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439" y="1928031"/>
              <a:ext cx="4365939" cy="464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6413679" y="6516352"/>
              <a:ext cx="7017658" cy="412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https://www.medizin-kompakt.de/nucleus-principalis-nervi-trigemini</a:t>
              </a:r>
            </a:p>
          </p:txBody>
        </p:sp>
      </p:grpSp>
      <p:pic>
        <p:nvPicPr>
          <p:cNvPr id="34822" name="Picture 6" descr="ãnucleus tractus spinalis nervi trigemini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772" y="1189076"/>
            <a:ext cx="3837904" cy="20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095999" y="317511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https://www.tankonyvtar.hu/hu/tartalom/tamop412A/2011-0094_neurologia_en/ch03s04.html</a:t>
            </a:r>
          </a:p>
        </p:txBody>
      </p:sp>
      <p:sp>
        <p:nvSpPr>
          <p:cNvPr id="6" name="Ellipszis 5"/>
          <p:cNvSpPr/>
          <p:nvPr/>
        </p:nvSpPr>
        <p:spPr>
          <a:xfrm>
            <a:off x="7250806" y="5540124"/>
            <a:ext cx="991673" cy="4485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0942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1340" y="1487875"/>
            <a:ext cx="10515600" cy="4351338"/>
          </a:xfrm>
        </p:spPr>
        <p:txBody>
          <a:bodyPr>
            <a:normAutofit/>
          </a:bodyPr>
          <a:lstStyle/>
          <a:p>
            <a:pPr marL="400050" indent="-400050">
              <a:lnSpc>
                <a:spcPct val="200000"/>
              </a:lnSpc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INTRAKRANIALE ABSCHNITT: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Fazialiskanal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tapedius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enstra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403077" y="1649327"/>
            <a:ext cx="5643863" cy="4914901"/>
            <a:chOff x="5295986" y="1311575"/>
            <a:chExt cx="5643863" cy="4914901"/>
          </a:xfrm>
        </p:grpSpPr>
        <p:pic>
          <p:nvPicPr>
            <p:cNvPr id="5" name="Picture 2" descr="A n. facialis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986" y="1311575"/>
              <a:ext cx="5429250" cy="491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9210718" y="2850291"/>
              <a:ext cx="125215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9234619" y="3522804"/>
              <a:ext cx="14906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tympanica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9170348" y="5000368"/>
              <a:ext cx="17695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Extracranialer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Abschnitt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Ellipszis 8"/>
          <p:cNvSpPr/>
          <p:nvPr/>
        </p:nvSpPr>
        <p:spPr>
          <a:xfrm>
            <a:off x="5321643" y="2430161"/>
            <a:ext cx="1095633" cy="3624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5321643" y="3557375"/>
            <a:ext cx="790833" cy="303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5321643" y="3954162"/>
            <a:ext cx="906162" cy="3130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5321643" y="2940908"/>
            <a:ext cx="1713471" cy="4283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13647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79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985" y="1183074"/>
            <a:ext cx="10834815" cy="4682266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PETROSUS MAJOR: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Fazialisknie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hervorgeht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here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entsendet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aufgenommen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Vidischer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zusammenbenannt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geführt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umgeschaltet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zugefürt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führt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59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345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PETROSUS MAJOR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pterygopalatine ganglion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55" y="4104326"/>
            <a:ext cx="3893409" cy="223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KÃ©ptalÃ¡lat a kÃ¶vetkezÅre: âmajor petrosal nerve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6" y="2108887"/>
            <a:ext cx="3576165" cy="349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97" y="3994609"/>
            <a:ext cx="3474005" cy="23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KÃ©ptalÃ¡lat a kÃ¶vetkezÅre: âmajor petrosal nerveâ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r="1214"/>
          <a:stretch/>
        </p:blipFill>
        <p:spPr bwMode="auto">
          <a:xfrm>
            <a:off x="4299561" y="1326293"/>
            <a:ext cx="3783494" cy="21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2907957" y="3053755"/>
            <a:ext cx="1029729" cy="1754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5857103" y="1507524"/>
            <a:ext cx="444843" cy="4448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6301946" y="1326293"/>
            <a:ext cx="411892" cy="46131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6590270" y="3141493"/>
            <a:ext cx="1029730" cy="14540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181600" y="4173110"/>
            <a:ext cx="897924" cy="39889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9640" name="Picture 8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996" y="1326293"/>
            <a:ext cx="3413909" cy="224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zis 9"/>
          <p:cNvSpPr/>
          <p:nvPr/>
        </p:nvSpPr>
        <p:spPr>
          <a:xfrm>
            <a:off x="8353168" y="1952368"/>
            <a:ext cx="1400432" cy="3048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96308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8243" y="225084"/>
            <a:ext cx="10515600" cy="60693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3314" y="6228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CHORDA TYMPANI: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parasymaptische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efferente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afferente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Paukenhöhle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abgegeben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AUSTRITTSTELLE: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petrotympanica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Bestandteil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eniculi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KÃ©ptalÃ¡lat a kÃ¶vetkezÅre: âmajor petrosal nerve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r="1214"/>
          <a:stretch/>
        </p:blipFill>
        <p:spPr bwMode="auto">
          <a:xfrm>
            <a:off x="7858630" y="1054445"/>
            <a:ext cx="3783494" cy="21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883" y="3426869"/>
            <a:ext cx="3254890" cy="318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872151" y="4234249"/>
            <a:ext cx="700217" cy="1812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9572368" y="2619632"/>
            <a:ext cx="428367" cy="2965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2" descr="KÃ©ptalÃ¡lat a kÃ¶vetkezÅre: âpterygopalatine ganglion of dog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81" y="4528673"/>
            <a:ext cx="3893409" cy="223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5511114" y="6170141"/>
            <a:ext cx="906162" cy="2141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684" name="Picture 4" descr="KÃ©ptalÃ¡lat a kÃ¶vetkezÅre: âpetrotympanic fissure chorda tympani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5" y="4732330"/>
            <a:ext cx="4183910" cy="203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00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3239" y="321987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0535" y="11501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STAPEDIUS: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ntspringt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absteigenden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stapedius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2" name="Picture 2" descr="KÃ©ptalÃ¡lat a kÃ¶vetkezÅre: âinternal acoustic meatus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6" y="2854605"/>
            <a:ext cx="4037485" cy="32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550506" y="6250306"/>
            <a:ext cx="4777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http://ranzcrpart1.wikia.com/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Intracranial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_(extra_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):_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cranial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_fossa: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auditory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_CN_VII_%26_VIII</a:t>
            </a:r>
          </a:p>
        </p:txBody>
      </p:sp>
      <p:pic>
        <p:nvPicPr>
          <p:cNvPr id="61444" name="Picture 4" descr="KÃ©ptalÃ¡lat a kÃ¶vetkezÅre: âstapedius muscle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76" y="3065740"/>
            <a:ext cx="2856594" cy="28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061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27181" y="246621"/>
            <a:ext cx="10515600" cy="82429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57215"/>
            <a:ext cx="10793626" cy="457517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EXTRAKRANIALE ABSCHNITT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stylomastoideum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fürt der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xtrakraniale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digastricus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stylohyoideus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auroculopalpebralis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colli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235013" y="2199502"/>
            <a:ext cx="5082745" cy="4307061"/>
            <a:chOff x="5295986" y="1311575"/>
            <a:chExt cx="5643863" cy="4914901"/>
          </a:xfrm>
        </p:grpSpPr>
        <p:pic>
          <p:nvPicPr>
            <p:cNvPr id="7" name="Picture 2" descr="A n. facialis (vÃ¡zlatos rajz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986" y="1311575"/>
              <a:ext cx="5429250" cy="491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9210718" y="2850291"/>
              <a:ext cx="125215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9234619" y="3522804"/>
              <a:ext cx="14906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tympanica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9170348" y="5000368"/>
              <a:ext cx="17695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Extracranialer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Abschnitt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Ellipszis 10"/>
          <p:cNvSpPr/>
          <p:nvPr/>
        </p:nvSpPr>
        <p:spPr>
          <a:xfrm>
            <a:off x="5727669" y="4802658"/>
            <a:ext cx="2007661" cy="15981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7842422" y="6071286"/>
            <a:ext cx="1458097" cy="6425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9194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2870" y="13807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Bereich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Muschelgesäßes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Innenfläche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Ohrmuschel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70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95" y="1556951"/>
            <a:ext cx="5446758" cy="448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6392562" y="2726724"/>
            <a:ext cx="955589" cy="3707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04299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9480" y="142972"/>
            <a:ext cx="10515600" cy="67284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3728" y="10379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doppelt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kaudodorsal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Richtung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Genickgegend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C1-C2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Ohres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Ohrmuschelrückes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Fleissfressern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Platysma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8056606" y="3977708"/>
            <a:ext cx="3931759" cy="2600109"/>
            <a:chOff x="5555412" y="7275344"/>
            <a:chExt cx="4473353" cy="3277417"/>
          </a:xfrm>
        </p:grpSpPr>
        <p:pic>
          <p:nvPicPr>
            <p:cNvPr id="73730" name="Picture 2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412" y="7275344"/>
              <a:ext cx="4311392" cy="2516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5696000" y="10048426"/>
              <a:ext cx="4332765" cy="504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https://veteriankey.com/anatomy-of-the-canine-and-feline-ear/</a:t>
              </a:r>
            </a:p>
          </p:txBody>
        </p:sp>
        <p:sp>
          <p:nvSpPr>
            <p:cNvPr id="5" name="Ellipszis 4"/>
            <p:cNvSpPr/>
            <p:nvPr/>
          </p:nvSpPr>
          <p:spPr>
            <a:xfrm>
              <a:off x="8394280" y="8533567"/>
              <a:ext cx="1243913" cy="24106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32" y="3105665"/>
            <a:ext cx="3485023" cy="28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4554832" y="4604951"/>
            <a:ext cx="709146" cy="2883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9450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874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1680" y="11748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digastricus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ntspringt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Fazialesstammes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Digastricusschleife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herumschlägt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Fazialis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digastricus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occipitomandibularis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23" y="3029274"/>
            <a:ext cx="4425777" cy="36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7150443" y="5659395"/>
            <a:ext cx="741406" cy="2553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90229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3529" y="14961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arotidei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Rr.parotidei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29" y="2691523"/>
            <a:ext cx="4425777" cy="36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8674443" y="6005384"/>
            <a:ext cx="1285103" cy="2471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4754" name="Picture 2" descr="KÃ©ptalÃ¡lat a kÃ¶vetkezÅre: âparotid plexus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5" y="2606761"/>
            <a:ext cx="5462887" cy="3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1880544" y="6252519"/>
            <a:ext cx="24208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http://www.hungarovet.com/?p=1361</a:t>
            </a:r>
          </a:p>
        </p:txBody>
      </p:sp>
    </p:spTree>
    <p:extLst>
      <p:ext uri="{BB962C8B-B14F-4D97-AF65-F5344CB8AC3E}">
        <p14:creationId xmlns:p14="http://schemas.microsoft.com/office/powerpoint/2010/main" val="297338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6336" y="284962"/>
            <a:ext cx="10515600" cy="84187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TRIGEMINUS (N.V.)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9092" y="1297514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sensibilis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epikritischer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V., N. VII., N.IX., N.X.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Sensationen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Druck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-Berührungs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epikritisch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Oberflächensensibilität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Kopfbereich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Tiefensensibilität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Kopfbereich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28" y="1635617"/>
            <a:ext cx="3817977" cy="46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3623749" y="3436994"/>
            <a:ext cx="4456090" cy="3349330"/>
            <a:chOff x="5457687" y="1785916"/>
            <a:chExt cx="8008774" cy="5041605"/>
          </a:xfrm>
        </p:grpSpPr>
        <p:pic>
          <p:nvPicPr>
            <p:cNvPr id="7" name="Picture 4" descr="ãnucleus sensibilis pontinus n. trigeminiãã®ç»åæ¤ç´¢çµæ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049" y="1785916"/>
              <a:ext cx="4365938" cy="464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5457687" y="6430016"/>
              <a:ext cx="8008774" cy="397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https://www.medizin-kompakt.de/nucleus-principalis-nervi-trigemini</a:t>
              </a:r>
            </a:p>
          </p:txBody>
        </p:sp>
      </p:grpSp>
      <p:sp>
        <p:nvSpPr>
          <p:cNvPr id="5" name="Ellipszis 4"/>
          <p:cNvSpPr/>
          <p:nvPr/>
        </p:nvSpPr>
        <p:spPr>
          <a:xfrm>
            <a:off x="4230984" y="5061397"/>
            <a:ext cx="881929" cy="3606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17036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9876" y="290985"/>
            <a:ext cx="10515600" cy="69755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9876" y="10548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auriculopalpebralis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Ohrmuschelgesäß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Muschelgrund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herumschlägt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Jochbogen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hinweg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Scheitelgegend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2" name="Picture 2" descr="KÃ©ptalÃ¡lat a kÃ¶vetkezÅre: âcaudal auricular nerve of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110" y="224718"/>
            <a:ext cx="2773883" cy="19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362105" y="2313454"/>
            <a:ext cx="3829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http://narfiyanstudio.com/canine-facial-nerves-diagram.html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324623" y="3298098"/>
            <a:ext cx="4037482" cy="3413394"/>
            <a:chOff x="5600788" y="3341633"/>
            <a:chExt cx="4037482" cy="3413394"/>
          </a:xfrm>
        </p:grpSpPr>
        <p:pic>
          <p:nvPicPr>
            <p:cNvPr id="76806" name="Picture 6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88" y="3341633"/>
              <a:ext cx="4037482" cy="3323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6384324" y="6524368"/>
              <a:ext cx="1029730" cy="23065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245076" y="3490636"/>
            <a:ext cx="4120978" cy="2336984"/>
            <a:chOff x="549876" y="3641136"/>
            <a:chExt cx="4667250" cy="2724151"/>
          </a:xfrm>
        </p:grpSpPr>
        <p:pic>
          <p:nvPicPr>
            <p:cNvPr id="76808" name="Picture 8" descr="KÃ©ptalÃ¡lat a kÃ¶vetkezÅre: âbranches of facial nerve dogâ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76" y="3641136"/>
              <a:ext cx="4667250" cy="2724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3146854" y="5406145"/>
              <a:ext cx="1359243" cy="29443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6812" name="Picture 12" descr="KÃ©ptalÃ¡lat a kÃ¶vetkezÅre: âauriculopalpebral nerve horse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54" y="4014920"/>
            <a:ext cx="3549171" cy="22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7933038" y="6349941"/>
            <a:ext cx="43990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http://vet360.vetlink.co.za/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nerves-which-are-affected-by-otitis-media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50636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0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757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auriculopalpebralis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4637431" y="1509112"/>
            <a:ext cx="5165596" cy="4432131"/>
            <a:chOff x="4110209" y="1812150"/>
            <a:chExt cx="5165596" cy="4432131"/>
          </a:xfrm>
        </p:grpSpPr>
        <p:pic>
          <p:nvPicPr>
            <p:cNvPr id="5" name="Picture 6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209" y="1812150"/>
              <a:ext cx="5165596" cy="4338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6693007" y="2314832"/>
              <a:ext cx="1256507" cy="18947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5115697" y="5941243"/>
              <a:ext cx="1194487" cy="30303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6787978" y="2504303"/>
              <a:ext cx="988541" cy="1482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5244525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0622" y="246621"/>
            <a:ext cx="10515600" cy="75839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3356" y="8861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auriculopalpebralis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rostromedialen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Muschelknorpels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scheitelwärts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(N.V.)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Trigeminusfasern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Schläfengegend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6" name="Picture 2" descr="KÃ©ptalÃ¡lat a kÃ¶vetkezÅre: âbranches of auriculopalpebral nerve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22" y="3741137"/>
            <a:ext cx="466725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9053384" y="3649362"/>
            <a:ext cx="551935" cy="5025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KÃ©ptalÃ¡lat a kÃ¶vetkezÅre: âparotid plexus of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6" y="3672920"/>
            <a:ext cx="4656438" cy="31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3163330" y="3888258"/>
            <a:ext cx="930875" cy="115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1458097" y="4234248"/>
            <a:ext cx="939114" cy="148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7702512" y="1005016"/>
            <a:ext cx="4382397" cy="2498993"/>
            <a:chOff x="7702512" y="1005016"/>
            <a:chExt cx="4382397" cy="2498993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/>
            <a:srcRect l="28581" t="8048" r="31014" b="50991"/>
            <a:stretch/>
          </p:blipFill>
          <p:spPr>
            <a:xfrm>
              <a:off x="7702512" y="1005016"/>
              <a:ext cx="4382397" cy="2498993"/>
            </a:xfrm>
            <a:prstGeom prst="rect">
              <a:avLst/>
            </a:prstGeom>
          </p:spPr>
        </p:pic>
        <p:sp>
          <p:nvSpPr>
            <p:cNvPr id="9" name="Ellipszis 8"/>
            <p:cNvSpPr/>
            <p:nvPr/>
          </p:nvSpPr>
          <p:spPr>
            <a:xfrm>
              <a:off x="7702512" y="2323070"/>
              <a:ext cx="700083" cy="1070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6637588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6668" y="303040"/>
            <a:ext cx="10515600" cy="57398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4631" y="100501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auriculopalpebralis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Jochbogen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Augenliedern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palpebrales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erbindet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erbindet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Nasenrückens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frontoscutularis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levator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Ã©ptalÃ¡lat a kÃ¶vetkezÅre: âbranches of auriculopalpebral nerve do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93" y="4283677"/>
            <a:ext cx="4032904" cy="235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9234616" y="4201297"/>
            <a:ext cx="650789" cy="4530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8484975" y="4819136"/>
            <a:ext cx="1054443" cy="2306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7410440" y="4663074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782071" y="4201297"/>
            <a:ext cx="4382397" cy="2498993"/>
            <a:chOff x="7669562" y="988268"/>
            <a:chExt cx="4382397" cy="2498993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3"/>
            <a:srcRect l="28581" t="8048" r="31014" b="50991"/>
            <a:stretch/>
          </p:blipFill>
          <p:spPr>
            <a:xfrm>
              <a:off x="7669562" y="988268"/>
              <a:ext cx="4382397" cy="2498993"/>
            </a:xfrm>
            <a:prstGeom prst="rect">
              <a:avLst/>
            </a:prstGeom>
          </p:spPr>
        </p:pic>
        <p:sp>
          <p:nvSpPr>
            <p:cNvPr id="12" name="Ellipszis 11"/>
            <p:cNvSpPr/>
            <p:nvPr/>
          </p:nvSpPr>
          <p:spPr>
            <a:xfrm>
              <a:off x="7702512" y="2306594"/>
              <a:ext cx="700083" cy="1070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1830745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0578" y="204484"/>
            <a:ext cx="10515600" cy="77169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1015" y="8976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colli: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egenüber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Abgangsstelle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auriculopalpebralis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entspring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Drosselrinne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C2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esicht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7621444" y="1897667"/>
            <a:ext cx="4282931" cy="3498118"/>
            <a:chOff x="5600788" y="3341633"/>
            <a:chExt cx="4037482" cy="3323159"/>
          </a:xfrm>
        </p:grpSpPr>
        <p:pic>
          <p:nvPicPr>
            <p:cNvPr id="5" name="Picture 6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88" y="3341633"/>
              <a:ext cx="4037482" cy="3323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6409037" y="6386670"/>
              <a:ext cx="1029730" cy="20013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2946" name="Picture 2" descr="KapcsolÃ³dÃ³ kÃ©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b="3065"/>
          <a:stretch/>
        </p:blipFill>
        <p:spPr bwMode="auto">
          <a:xfrm>
            <a:off x="3797642" y="3550508"/>
            <a:ext cx="3663222" cy="307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zis 8"/>
          <p:cNvSpPr/>
          <p:nvPr/>
        </p:nvSpPr>
        <p:spPr>
          <a:xfrm>
            <a:off x="6318422" y="5873578"/>
            <a:ext cx="609600" cy="1565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6738551" y="6317516"/>
            <a:ext cx="368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http://heritance.me/anatomy-of-dog-salivary-glands/anatomy-of-dog-salivary-glands-affection-gland</a:t>
            </a:r>
          </a:p>
        </p:txBody>
      </p:sp>
    </p:spTree>
    <p:extLst>
      <p:ext uri="{BB962C8B-B14F-4D97-AF65-F5344CB8AC3E}">
        <p14:creationId xmlns:p14="http://schemas.microsoft.com/office/powerpoint/2010/main" val="29021847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0005" y="221907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0005" y="12325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 descr="KÃ©ptalÃ¡lat a kÃ¶vetkezÅre: âauriculopalpebral nerve hor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0" y="3723503"/>
            <a:ext cx="4300629" cy="27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6227805" y="2021296"/>
            <a:ext cx="4752224" cy="2773748"/>
            <a:chOff x="6068692" y="2103052"/>
            <a:chExt cx="4752224" cy="2773748"/>
          </a:xfrm>
        </p:grpSpPr>
        <p:pic>
          <p:nvPicPr>
            <p:cNvPr id="5" name="Picture 2" descr="KÃ©ptalÃ¡lat a kÃ¶vetkezÅre: âbranches of auriculopalpebral nerve dogâ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692" y="2103052"/>
              <a:ext cx="4752224" cy="2773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6911546" y="4415481"/>
              <a:ext cx="972065" cy="46131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883611" y="4217773"/>
              <a:ext cx="561193" cy="42836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5367337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69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0534" y="13757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R. colli ab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Backengegend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Backen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Lippenmuskulatur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 descr="KÃ©ptalÃ¡lat a kÃ¶vetkezÅre: âauriculopalpebral nerve hor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71" y="3822357"/>
            <a:ext cx="4300629" cy="27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2774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1152" y="175656"/>
            <a:ext cx="10515600" cy="70579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 DES 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6836" y="88144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hervor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überquert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nimmt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ereinigt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Backenbereich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buccolabiales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Endästen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infarorbitalis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 descr="KÃ©ptalÃ¡lat a kÃ¶vetkezÅre: âauriculopalpebral nerve hor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52" y="3954163"/>
            <a:ext cx="4300629" cy="27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KÃ©ptalÃ¡lat a kÃ¶vetkezÅre: âbranches of auriculopalpebral nerve dog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94" y="750368"/>
            <a:ext cx="3725565" cy="30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0752436" y="3163330"/>
            <a:ext cx="714634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1386752" y="1754659"/>
            <a:ext cx="615778" cy="1894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59621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1968" y="175654"/>
            <a:ext cx="10515600" cy="8293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6395" y="1067744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chlägt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,von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unterhalb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Kiefergelenks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here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palpierbar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leicht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verletzt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Facialislähmung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AUFTEILUNG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erfolgt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Außenfläche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84994" name="Picture 2" descr="KÃ©ptalÃ¡lat a kÃ¶vetkezÅre: âfacial nerve hor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06" y="2959141"/>
            <a:ext cx="4737701" cy="35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36959" t="34474" r="36014" b="29850"/>
          <a:stretch/>
        </p:blipFill>
        <p:spPr>
          <a:xfrm>
            <a:off x="230661" y="3514315"/>
            <a:ext cx="3295135" cy="24466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35270" t="18859" r="38311" b="51832"/>
          <a:stretch/>
        </p:blipFill>
        <p:spPr>
          <a:xfrm>
            <a:off x="3360092" y="4685002"/>
            <a:ext cx="3220995" cy="2010033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3064476" y="4975654"/>
            <a:ext cx="295616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28631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8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FACIALIS (N.VII.)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1681" y="114188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paralell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ommunicantes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Oberlippe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levator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4" name="Picture 2" descr="KÃ©ptalÃ¡lat a kÃ¶vetkezÅre: âfacial nerve hors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09" y="3012558"/>
            <a:ext cx="5058032" cy="35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9638270" y="6087762"/>
            <a:ext cx="914400" cy="205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348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8078</Words>
  <Application>Microsoft Office PowerPoint</Application>
  <PresentationFormat>Szélesvásznú</PresentationFormat>
  <Paragraphs>1564</Paragraphs>
  <Slides>189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189</vt:i4>
      </vt:variant>
    </vt:vector>
  </HeadingPairs>
  <TitlesOfParts>
    <vt:vector size="197" baseType="lpstr">
      <vt:lpstr>Aharoni</vt:lpstr>
      <vt:lpstr>Arabic Typesetting</vt:lpstr>
      <vt:lpstr>Arial</vt:lpstr>
      <vt:lpstr>Calibri</vt:lpstr>
      <vt:lpstr>Calibri Light</vt:lpstr>
      <vt:lpstr>Tahoma</vt:lpstr>
      <vt:lpstr>Wingdings</vt:lpstr>
      <vt:lpstr>Office-téma</vt:lpstr>
      <vt:lpstr>DIE GEHIRNNERVEN V, VII, IX, X. SEHNERV, SEHBAHN, OPRISCHE REFLEXBAHNEN.  NERVUS VESTIBULOCOCHLEARIS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TRIGEMINUS (N.V.)</vt:lpstr>
      <vt:lpstr>NERVUS FACIALIS (N.VII.)</vt:lpstr>
      <vt:lpstr>NERVUS FACIALIS (N.VII.)</vt:lpstr>
      <vt:lpstr>NERVUS FACIALIS (N.VII.)</vt:lpstr>
      <vt:lpstr>NERVUS FACIALIS (N.VII.)</vt:lpstr>
      <vt:lpstr>NERVUS FACIALIS (N.VII.)</vt:lpstr>
      <vt:lpstr>NERVUS FACIALIS (N.VII.)</vt:lpstr>
      <vt:lpstr>NERVUS FACIALIS (N.VII.)</vt:lpstr>
      <vt:lpstr>NERVUS FACIALIS (N.VII.)</vt:lpstr>
      <vt:lpstr>NERVUS FACIALIS (N. VII.)</vt:lpstr>
      <vt:lpstr>NERVUS FACIALIS (N. VII.)</vt:lpstr>
      <vt:lpstr>GANGLIEN DES NERVUS FACIALIS (N.VII.)</vt:lpstr>
      <vt:lpstr>GANGLIEN DES NERVUS FACIALIS (N.VII.)</vt:lpstr>
      <vt:lpstr>GANGLIEN DES NERVUS FACIALIS (N.VII.)</vt:lpstr>
      <vt:lpstr>GANGLIEN DES NERVUS FACIALIS (N.VII.)</vt:lpstr>
      <vt:lpstr>GANGLIEN DES NERVUS FACIALIS (N.VII.)</vt:lpstr>
      <vt:lpstr>GANGLIEN DES NERVUS FACIALIS (N.VII.)</vt:lpstr>
      <vt:lpstr>ABSCHNITTE DES NERVUS FACIALIS (N.VII.)</vt:lpstr>
      <vt:lpstr>ABSCHNITTE DES NERVUS FACIALIS (N.VII.)</vt:lpstr>
      <vt:lpstr>ABSCHNITTE DES NERVUS FACIALIS (N.VII.)</vt:lpstr>
      <vt:lpstr>NERVUS PETROSUS MAJOR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ABSCHNITTE DES NERVUS FACIALIS (N.VII.)</vt:lpstr>
      <vt:lpstr>NERVUS FACIALIS (N.VII.)</vt:lpstr>
      <vt:lpstr>NERVUS FACIALIS (N.VII.)</vt:lpstr>
      <vt:lpstr>NERVUS FACIALIS (N.VII.)</vt:lpstr>
      <vt:lpstr>NERVUS GLOSSOPHARYNGEUS (N. IX.)</vt:lpstr>
      <vt:lpstr>NERVUS GLOSSOPHARYNGEUS (N. IX.)</vt:lpstr>
      <vt:lpstr>NERVUS GLOSSPGARYNGEUS (N.IX.)</vt:lpstr>
      <vt:lpstr>NUCLEUS GLOSSPHARYNGEUS (N. IX.)</vt:lpstr>
      <vt:lpstr>NERVUS GLOSSOPHARYNGEUS (N. IX.)</vt:lpstr>
      <vt:lpstr>GANGLIEN DES NERVUS GLOSSOPHARYNGEUS (N. IX.)</vt:lpstr>
      <vt:lpstr>GANGLIEN DES NERVUS GLOSSOPHARYNGEUS (N. IX.)</vt:lpstr>
      <vt:lpstr>GANGLIEN DES NERVUS GLOSSOPHARYNGEUS (N. IX.)</vt:lpstr>
      <vt:lpstr>GANGLIEN DES NERVUS GLOSSOPHARYNGEUS (N. IX.)</vt:lpstr>
      <vt:lpstr>GANGLIEN DES NERVUS GLOSSOPHARYNGEUS (N. IX.)</vt:lpstr>
      <vt:lpstr>GANGLIEN DES NERVUS GLOSSOPHARYNGEUS (N. IX.)</vt:lpstr>
      <vt:lpstr>GANGLIEN DES NERVUS GLOSSOPHARYNGEUS (N. IX.)</vt:lpstr>
      <vt:lpstr>NERVUS GLOSSOPHARYNGEUS (N. IX.)</vt:lpstr>
      <vt:lpstr>NERVUS GLOSSOPHARYNGEUS (N. IX.)</vt:lpstr>
      <vt:lpstr>NERVUS GLOSSOPHARYNGEUS (N. IX.)</vt:lpstr>
      <vt:lpstr>NERVUS GLOSSOPHARYNGEUS (N. IX.)</vt:lpstr>
      <vt:lpstr>NERVUS GLOSSOPHARYNGEUS (N. IX.)</vt:lpstr>
      <vt:lpstr>NERVUS GLOSSOPHARYNGEUS (N. IX.)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GANGLIEN DES NERVUS VAGUS (N.X.)</vt:lpstr>
      <vt:lpstr>GANGLIEN DES 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NERVUS VAGUS (N.X.)</vt:lpstr>
      <vt:lpstr>SEHNERV (NERVUS OPTICUS, N. II.)</vt:lpstr>
      <vt:lpstr>SEHNERV (NERVUS OPTICUS, N. II.)</vt:lpstr>
      <vt:lpstr>SEHNERV (NERVUS OPTICUS, N. II.)</vt:lpstr>
      <vt:lpstr>SEHNERV (NERVUS OPTICUS, N. II.)</vt:lpstr>
      <vt:lpstr>SEHNERV (NERVUS OPTICUS, N. II.)</vt:lpstr>
      <vt:lpstr>SEHNERV (NERVUS OPTICUS, N. II.)</vt:lpstr>
      <vt:lpstr>SEHBAHN</vt:lpstr>
      <vt:lpstr>SEHBAHN</vt:lpstr>
      <vt:lpstr>SEHBAHN</vt:lpstr>
      <vt:lpstr>SEHBAHN</vt:lpstr>
      <vt:lpstr>SEHBAHN</vt:lpstr>
      <vt:lpstr>SEHBAHN</vt:lpstr>
      <vt:lpstr>SEHBAHN</vt:lpstr>
      <vt:lpstr>OPTISCHE REFLEXEN </vt:lpstr>
      <vt:lpstr>OPTISCHE REFLEXEN </vt:lpstr>
      <vt:lpstr>OPTISCHE REFLEXEN </vt:lpstr>
      <vt:lpstr>OPTISCHE REFLEXEN </vt:lpstr>
      <vt:lpstr>OPTISCHE REFLEXEN </vt:lpstr>
      <vt:lpstr>OPTISCHE REFLEXEN </vt:lpstr>
      <vt:lpstr>OPTISCHE REFLEXEN </vt:lpstr>
      <vt:lpstr>OPTISCHE REFLEXEN </vt:lpstr>
      <vt:lpstr>OPTISCHE REFLEXEN </vt:lpstr>
      <vt:lpstr>OPTISCHE REFLEXEN </vt:lpstr>
      <vt:lpstr>HÖRBAHN</vt:lpstr>
      <vt:lpstr>HÖRBAHN</vt:lpstr>
      <vt:lpstr>HÖRBAHN</vt:lpstr>
      <vt:lpstr>HÖRBAHN</vt:lpstr>
      <vt:lpstr>HÖRBAHN</vt:lpstr>
      <vt:lpstr>GLEICHGEWICHTSBAHN</vt:lpstr>
      <vt:lpstr>GLEICHGEWICHTSBAHN</vt:lpstr>
      <vt:lpstr>GLEICHGEWICHTSBAHN</vt:lpstr>
      <vt:lpstr>GLEICHGEWICHTSBAHN</vt:lpstr>
      <vt:lpstr>GLEICHGEWICHTSBAHN</vt:lpstr>
      <vt:lpstr>GLEICHGEWICHTSBAHN</vt:lpstr>
      <vt:lpstr>INNERVATION DER ZUNGE</vt:lpstr>
      <vt:lpstr>GANGLIEN</vt:lpstr>
      <vt:lpstr>GANGLIEN</vt:lpstr>
      <vt:lpstr>DANKE FÜR IHRE AUFMERSAMKEIT!</vt:lpstr>
      <vt:lpstr>BIBLIOGRAPHIE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GEHIRNNERVEN V, VII, IX, X. SEHNERV, SEHBAHN, OPRISCHE REFLEXBAHNEN.  NERVUS VESTIBULOCOCHLEARIS</dc:title>
  <dc:creator>Dr. Heinzlmann Andrea</dc:creator>
  <cp:lastModifiedBy>Dr. Heinzlmann Andrea</cp:lastModifiedBy>
  <cp:revision>409</cp:revision>
  <dcterms:created xsi:type="dcterms:W3CDTF">2018-10-26T11:43:24Z</dcterms:created>
  <dcterms:modified xsi:type="dcterms:W3CDTF">2018-11-06T17:37:24Z</dcterms:modified>
</cp:coreProperties>
</file>