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9" r:id="rId4"/>
    <p:sldId id="258" r:id="rId5"/>
    <p:sldId id="259" r:id="rId6"/>
    <p:sldId id="261" r:id="rId7"/>
    <p:sldId id="269" r:id="rId8"/>
    <p:sldId id="263" r:id="rId9"/>
    <p:sldId id="264" r:id="rId10"/>
    <p:sldId id="268" r:id="rId11"/>
    <p:sldId id="262" r:id="rId12"/>
    <p:sldId id="265" r:id="rId13"/>
    <p:sldId id="342" r:id="rId14"/>
    <p:sldId id="270" r:id="rId15"/>
    <p:sldId id="266" r:id="rId16"/>
    <p:sldId id="306" r:id="rId17"/>
    <p:sldId id="307" r:id="rId18"/>
    <p:sldId id="271" r:id="rId19"/>
    <p:sldId id="272" r:id="rId20"/>
    <p:sldId id="274" r:id="rId21"/>
    <p:sldId id="273" r:id="rId22"/>
    <p:sldId id="275" r:id="rId23"/>
    <p:sldId id="276" r:id="rId24"/>
    <p:sldId id="277" r:id="rId25"/>
    <p:sldId id="292" r:id="rId26"/>
    <p:sldId id="289" r:id="rId27"/>
    <p:sldId id="290" r:id="rId28"/>
    <p:sldId id="291" r:id="rId29"/>
    <p:sldId id="278" r:id="rId30"/>
    <p:sldId id="343" r:id="rId31"/>
    <p:sldId id="284" r:id="rId32"/>
    <p:sldId id="285" r:id="rId33"/>
    <p:sldId id="286" r:id="rId34"/>
    <p:sldId id="287" r:id="rId35"/>
    <p:sldId id="288" r:id="rId36"/>
    <p:sldId id="279" r:id="rId37"/>
    <p:sldId id="293" r:id="rId38"/>
    <p:sldId id="294" r:id="rId39"/>
    <p:sldId id="295" r:id="rId40"/>
    <p:sldId id="344" r:id="rId41"/>
    <p:sldId id="308" r:id="rId42"/>
    <p:sldId id="296" r:id="rId43"/>
    <p:sldId id="280" r:id="rId44"/>
    <p:sldId id="302" r:id="rId45"/>
    <p:sldId id="297" r:id="rId46"/>
    <p:sldId id="281" r:id="rId47"/>
    <p:sldId id="300" r:id="rId48"/>
    <p:sldId id="298" r:id="rId49"/>
    <p:sldId id="282" r:id="rId50"/>
    <p:sldId id="309" r:id="rId51"/>
    <p:sldId id="304" r:id="rId52"/>
    <p:sldId id="303" r:id="rId53"/>
    <p:sldId id="305" r:id="rId54"/>
    <p:sldId id="310" r:id="rId55"/>
    <p:sldId id="311" r:id="rId56"/>
    <p:sldId id="314" r:id="rId57"/>
    <p:sldId id="315" r:id="rId58"/>
    <p:sldId id="316" r:id="rId59"/>
    <p:sldId id="317" r:id="rId60"/>
    <p:sldId id="318" r:id="rId61"/>
    <p:sldId id="319" r:id="rId62"/>
    <p:sldId id="321" r:id="rId63"/>
    <p:sldId id="320" r:id="rId64"/>
    <p:sldId id="322" r:id="rId65"/>
    <p:sldId id="312" r:id="rId66"/>
    <p:sldId id="345" r:id="rId67"/>
    <p:sldId id="323" r:id="rId68"/>
    <p:sldId id="324" r:id="rId69"/>
    <p:sldId id="313" r:id="rId70"/>
    <p:sldId id="346" r:id="rId71"/>
    <p:sldId id="325" r:id="rId72"/>
    <p:sldId id="326" r:id="rId73"/>
    <p:sldId id="328" r:id="rId74"/>
    <p:sldId id="327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40" r:id="rId86"/>
    <p:sldId id="339" r:id="rId87"/>
    <p:sldId id="341" r:id="rId88"/>
    <p:sldId id="347" r:id="rId89"/>
    <p:sldId id="350" r:id="rId9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9821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2510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08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996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6965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20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0971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1201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1998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94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314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9A9A1-D77F-4BC1-854B-8F6B8D7DFDB6}" type="datetimeFigureOut">
              <a:rPr lang="hu-HU" smtClean="0"/>
              <a:t>2018. 11. 06.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42676-2960-48CB-9018-AC4E562D881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70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sgehirn.info/wahrnehmen/fuehlen/bild-schematischer-ueberblick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ontiersin.org/files/Articles/82569/fnhum" TargetMode="Externa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tudyblue.com/notes/note/n/modul-15-study-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vanat.cvm.umn.edu/grossbrain/Pages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hyperlink" Target="https://www.tankonyvtar.hu/hu/tartalom/tamop412A/2011-0094_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figure/Abbildung-3-Lage-von-Iris-inneren-" TargetMode="External"/><Relationship Id="rId4" Type="http://schemas.openxmlformats.org/officeDocument/2006/relationships/image" Target="../media/image8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ora.com/How-is-spinal-accessory-related-to-vagus-" TargetMode="External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a.wikipedia.org/wiki/%E3%83%95%E3%82%A1%25" TargetMode="External"/><Relationship Id="rId5" Type="http://schemas.openxmlformats.org/officeDocument/2006/relationships/image" Target="../media/image96.jpeg"/><Relationship Id="rId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hyperlink" Target="http://www.wikiwand.com/en/Posterior_median_sulcus_of_medulla" TargetMode="External"/><Relationship Id="rId4" Type="http://schemas.openxmlformats.org/officeDocument/2006/relationships/image" Target="../media/image4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240664" y="1549287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u-HU" sz="3600" dirty="0" smtClean="0">
                <a:latin typeface="Algerian" panose="04020705040A02060702" pitchFamily="82" charset="0"/>
                <a:cs typeface="Aharoni" panose="02010803020104030203" pitchFamily="2" charset="-79"/>
              </a:rPr>
              <a:t>GEHIRNKERNE,KERNGEBIETE,</a:t>
            </a:r>
            <a:br>
              <a:rPr lang="hu-HU" sz="3600" dirty="0" smtClean="0">
                <a:latin typeface="Algerian" panose="04020705040A02060702" pitchFamily="82" charset="0"/>
                <a:cs typeface="Aharoni" panose="02010803020104030203" pitchFamily="2" charset="-79"/>
              </a:rPr>
            </a:br>
            <a:r>
              <a:rPr lang="hu-HU" sz="3600" dirty="0" smtClean="0">
                <a:latin typeface="Algerian" panose="04020705040A02060702" pitchFamily="82" charset="0"/>
                <a:cs typeface="Aharoni" panose="02010803020104030203" pitchFamily="2" charset="-79"/>
              </a:rPr>
              <a:t>GEHIRNNERVEN III., IV., VI., XI., XII. </a:t>
            </a:r>
            <a:br>
              <a:rPr lang="hu-HU" sz="3600" dirty="0" smtClean="0">
                <a:latin typeface="Algerian" panose="04020705040A02060702" pitchFamily="82" charset="0"/>
                <a:cs typeface="Aharoni" panose="02010803020104030203" pitchFamily="2" charset="-79"/>
              </a:rPr>
            </a:br>
            <a:r>
              <a:rPr lang="hu-HU" sz="3600" dirty="0" smtClean="0">
                <a:latin typeface="Algerian" panose="04020705040A02060702" pitchFamily="82" charset="0"/>
                <a:cs typeface="Aharoni" panose="02010803020104030203" pitchFamily="2" charset="-79"/>
              </a:rPr>
              <a:t>(NERVI CRANIALES)</a:t>
            </a:r>
            <a:endParaRPr lang="hu-HU" sz="3600" dirty="0">
              <a:latin typeface="Algerian" panose="04020705040A02060702" pitchFamily="82" charset="0"/>
              <a:cs typeface="Aharoni" panose="02010803020104030203" pitchFamily="2" charset="-79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56574" y="4297497"/>
            <a:ext cx="9144000" cy="1655762"/>
          </a:xfrm>
        </p:spPr>
        <p:txBody>
          <a:bodyPr>
            <a:normAutofit/>
          </a:bodyPr>
          <a:lstStyle/>
          <a:p>
            <a:r>
              <a:rPr lang="hu-HU" sz="1600" b="1" dirty="0" smtClean="0"/>
              <a:t>Andrea </a:t>
            </a:r>
            <a:r>
              <a:rPr lang="hu-HU" sz="1600" b="1" dirty="0" err="1" smtClean="0"/>
              <a:t>Heinzlmann</a:t>
            </a:r>
            <a:endParaRPr lang="hu-HU" sz="1600" b="1" dirty="0" smtClean="0"/>
          </a:p>
          <a:p>
            <a:r>
              <a:rPr lang="hu-HU" sz="1600" b="1" dirty="0" err="1" smtClean="0"/>
              <a:t>Universität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für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Veterinärmedizin</a:t>
            </a:r>
            <a:endParaRPr lang="hu-HU" sz="1600" b="1" dirty="0" smtClean="0"/>
          </a:p>
          <a:p>
            <a:r>
              <a:rPr lang="hu-HU" sz="1600" b="1" dirty="0" err="1" smtClean="0"/>
              <a:t>Lehrstuhl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für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Anatomie</a:t>
            </a:r>
            <a:r>
              <a:rPr lang="hu-HU" sz="1600" b="1" dirty="0" smtClean="0"/>
              <a:t> und </a:t>
            </a:r>
            <a:r>
              <a:rPr lang="hu-HU" sz="1600" b="1" dirty="0" err="1" smtClean="0"/>
              <a:t>Histologie</a:t>
            </a:r>
            <a:endParaRPr lang="hu-HU" sz="1600" b="1" dirty="0" smtClean="0"/>
          </a:p>
          <a:p>
            <a:r>
              <a:rPr lang="hu-HU" sz="1600" b="1" dirty="0" smtClean="0"/>
              <a:t>16. </a:t>
            </a:r>
            <a:r>
              <a:rPr lang="hu-HU" sz="1600" b="1" dirty="0" err="1" smtClean="0"/>
              <a:t>Oktober</a:t>
            </a:r>
            <a:r>
              <a:rPr lang="hu-HU" sz="1600" b="1" dirty="0" smtClean="0"/>
              <a:t> 2018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3890423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2747" y="233161"/>
            <a:ext cx="10515600" cy="85836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834" y="898346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VISCEROSENSORISCH: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edeutet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empfindungsfähig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(sensibel) für Körperempfindungen, die von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Eingeweiden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ausgehen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Regel handelt es sich dabei um </a:t>
            </a:r>
            <a:r>
              <a:rPr lang="de-DE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unbewusste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Empfindungen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0" y="2871481"/>
            <a:ext cx="5243972" cy="363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735132" y="567924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00" dirty="0">
                <a:solidFill>
                  <a:srgbClr val="6E6E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19-2. </a:t>
            </a:r>
            <a:r>
              <a:rPr lang="en-US" sz="1000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sensory sympathetic afferent fibers (</a:t>
            </a:r>
            <a:r>
              <a:rPr lang="en-US" sz="1000" i="1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r>
              <a:rPr lang="en-US" sz="1000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shown in relation to posterior horn tract cells (</a:t>
            </a:r>
            <a:r>
              <a:rPr lang="en-US" sz="1000" i="1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1000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conveying visceral information to the thalamus and to general visceral efferent neurons (</a:t>
            </a:r>
            <a:r>
              <a:rPr lang="en-US" sz="1000" i="1" dirty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000" dirty="0" smtClean="0">
                <a:solidFill>
                  <a:srgbClr val="0F3B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hu-HU" sz="1000" dirty="0" smtClean="0">
              <a:solidFill>
                <a:srgbClr val="0F3B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https://clinicalgate.com/viscerosensory-pathways/</a:t>
            </a:r>
          </a:p>
        </p:txBody>
      </p:sp>
      <p:pic>
        <p:nvPicPr>
          <p:cNvPr id="6148" name="Picture 4" descr="ãviscerosensory pathwayãã®ç»åæ¤ç´¢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12144" r="10657" b="19687"/>
          <a:stretch/>
        </p:blipFill>
        <p:spPr bwMode="auto">
          <a:xfrm>
            <a:off x="6730284" y="2378279"/>
            <a:ext cx="4778063" cy="30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1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8352" y="133306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4166" y="863690"/>
            <a:ext cx="10806984" cy="33227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VISZEROSENSORISCH (ALLG. VISCEROAFFERENT)</a:t>
            </a: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 autonomen, afferenten Fasern des kranialen Parasympathikus, welche die allgemeinen Empfindungen aus den Eingeweiden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iese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Fasern enden im Nucleus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findet sie bei folgenden Hirnnerven: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GLOSSOPHARYNGEUS (N.IX.)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AGUS (N.X.)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046" y="3135646"/>
            <a:ext cx="3524250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0" r="15673"/>
          <a:stretch/>
        </p:blipFill>
        <p:spPr bwMode="auto">
          <a:xfrm>
            <a:off x="7519920" y="3288046"/>
            <a:ext cx="4314423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276296" y="6574886"/>
            <a:ext cx="34243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https://neupsykey.com/autonomic-nervous-system-5/</a:t>
            </a:r>
          </a:p>
        </p:txBody>
      </p:sp>
    </p:spTree>
    <p:extLst>
      <p:ext uri="{BB962C8B-B14F-4D97-AF65-F5344CB8AC3E}">
        <p14:creationId xmlns:p14="http://schemas.microsoft.com/office/powerpoint/2010/main" val="1955463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78296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34096" y="1368484"/>
            <a:ext cx="10923430" cy="482625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VISCEROSENSORISCH  (ALLG. VISCEROAFFERENT =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GESCHMACK, GERUCHSINN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Fasern, die Impulse von den Geschmacksknospen der Zunge und von der Riechschleimhaut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enden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ebenfalls im Nucleus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iese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findet man im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OLFACTORIUS (N.I.)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FACIALIS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(über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Chorda 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GLOSSOPHARYNGEUS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(zur Versorgung des hinteren Zungendrittels)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VAGUS 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7215281" y="2666812"/>
            <a:ext cx="4770656" cy="3248058"/>
            <a:chOff x="7215281" y="2666812"/>
            <a:chExt cx="4770656" cy="3248058"/>
          </a:xfrm>
        </p:grpSpPr>
        <p:pic>
          <p:nvPicPr>
            <p:cNvPr id="7" name="Picture 4" descr="https://d2wg98g6yh9seo.cloudfront.net/users/214639/214639_XuLiwovoFiYaMiCi686681116817588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81" y="2666812"/>
              <a:ext cx="4770656" cy="285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8330870" y="5668649"/>
              <a:ext cx="25394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https://www.repetico.de/card-66349228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990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58068" y="167426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GESCHMAKSBAHNEN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ttps://d2wg98g6yh9seo.cloudfront.net/users/214639/214639_GifuguMopaKizodi12499111547757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42" y="1091343"/>
            <a:ext cx="4407873" cy="293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d2wg98g6yh9seo.cloudfront.net/users/214639/214639_XuLiwovoFiYaMiCi68668111681758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632" y="1091343"/>
            <a:ext cx="4770656" cy="285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d2wg98g6yh9seo.cloudfront.net/users/214639/214639_WuyucikiPeroToDo3188918514198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98" y="4151520"/>
            <a:ext cx="4159917" cy="25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267413" y="6361021"/>
            <a:ext cx="2539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https://www.repetico.de/card-66349228</a:t>
            </a:r>
          </a:p>
        </p:txBody>
      </p:sp>
    </p:spTree>
    <p:extLst>
      <p:ext uri="{BB962C8B-B14F-4D97-AF65-F5344CB8AC3E}">
        <p14:creationId xmlns:p14="http://schemas.microsoft.com/office/powerpoint/2010/main" val="61497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05625" y="23065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1972" y="1024633"/>
            <a:ext cx="10735614" cy="345442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SOMATOSENSORISCH: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bedeutet empfindungsfähig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(sensibel) für bewusste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Körperempfindungen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EINTEILUNG: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SOMATOSENSORICH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SOMATOSENSORISCH</a:t>
            </a: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Schematischer Ãberblick Ã¼ber das somatosensorische Syst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8666" r="5276" b="5182"/>
          <a:stretch/>
        </p:blipFill>
        <p:spPr bwMode="auto">
          <a:xfrm>
            <a:off x="7013619" y="1342243"/>
            <a:ext cx="4507606" cy="462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898783" y="6145203"/>
            <a:ext cx="53876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www.dasgehirn.info/wahrnehmen/fuehlen/bild-schematischer-ueberblick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ueber-das-somatosensorische-system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ãsomatosensorisches system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079" y="3459182"/>
            <a:ext cx="44577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772992" y="6422202"/>
            <a:ext cx="408689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https://link.springer.com/chapter/10.1007/978-3-662-53006-1_4</a:t>
            </a:r>
          </a:p>
        </p:txBody>
      </p:sp>
    </p:spTree>
    <p:extLst>
      <p:ext uri="{BB962C8B-B14F-4D97-AF65-F5344CB8AC3E}">
        <p14:creationId xmlns:p14="http://schemas.microsoft.com/office/powerpoint/2010/main" val="7378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95966" y="95748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4801" y="1067852"/>
            <a:ext cx="11090856" cy="256289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SOMATOSENSORISCH (ALLG. SOMATOAFFERENT)</a:t>
            </a:r>
          </a:p>
          <a:p>
            <a:pPr algn="just"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bedeutet "die Körperwahrnehmung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betreffend„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amit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ist die Wahrnehmung gemeint, die durch die </a:t>
            </a: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propriozeptiven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und </a:t>
            </a:r>
            <a:r>
              <a:rPr lang="de-DE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taktilen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Empfindungen der Haut, der Organe, der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 Gelenke vermittelt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wird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https://d2wg98g6yh9seo.cloudfront.net/users/214639/214639_mofoWucuSamediNi24879347445845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r="7356" b="5701"/>
          <a:stretch/>
        </p:blipFill>
        <p:spPr bwMode="auto">
          <a:xfrm>
            <a:off x="6749562" y="2472411"/>
            <a:ext cx="5215944" cy="405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284871" y="6406043"/>
            <a:ext cx="25394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https://www.repetico.de/card-66911170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73009" y="2919741"/>
            <a:ext cx="3211003" cy="2935596"/>
            <a:chOff x="173009" y="2919741"/>
            <a:chExt cx="3211003" cy="2935596"/>
          </a:xfrm>
        </p:grpSpPr>
        <p:sp>
          <p:nvSpPr>
            <p:cNvPr id="5" name="Szövegdoboz 4"/>
            <p:cNvSpPr txBox="1"/>
            <p:nvPr/>
          </p:nvSpPr>
          <p:spPr>
            <a:xfrm>
              <a:off x="713623" y="5070507"/>
              <a:ext cx="169309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roriozetive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Empfindung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Lagesinn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Tiefensensibilität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270" name="Picture 6" descr="ãBerÃ¼hrung des pferdes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09" y="2919741"/>
              <a:ext cx="3211003" cy="215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72" name="Picture 8" descr="ãBerÃ¼hrung des pferdesãã®ç»åæ¤ç´¢çµæ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62" y="4064621"/>
            <a:ext cx="3195942" cy="203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4398174" y="6150514"/>
            <a:ext cx="1337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aktile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Empfindung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8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3262" y="115477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5634" y="862885"/>
            <a:ext cx="11090856" cy="36962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SOMATOSENSORISCH (ALLG. SOMATOAFFERENT)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PROPRIOZEPTIVE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Tiefensensibilität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algn="just"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bezeichnet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die Wahrnehmung von Körperbewegung und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Raum</a:t>
            </a:r>
            <a:r>
              <a:rPr lang="hu-HU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oder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der Lage einzelner Körperteile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zueinander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handelt sich somit um eine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Eigenempfindung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415487" y="2893982"/>
            <a:ext cx="3211003" cy="2935596"/>
            <a:chOff x="173009" y="2919741"/>
            <a:chExt cx="3211003" cy="2935596"/>
          </a:xfrm>
        </p:grpSpPr>
        <p:sp>
          <p:nvSpPr>
            <p:cNvPr id="5" name="Szövegdoboz 4"/>
            <p:cNvSpPr txBox="1"/>
            <p:nvPr/>
          </p:nvSpPr>
          <p:spPr>
            <a:xfrm>
              <a:off x="713623" y="5070507"/>
              <a:ext cx="1693092" cy="7848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roriozetive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Empfindung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Lagesinn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>
                <a:lnSpc>
                  <a:spcPct val="150000"/>
                </a:lnSpc>
              </a:pP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Tiefensensibilität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6" descr="ãBerÃ¼hrung des pferde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009" y="2919741"/>
              <a:ext cx="3211003" cy="2150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292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2" y="2711003"/>
            <a:ext cx="2715598" cy="404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ãtiefensensibilitÃ¤t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841" y="3186597"/>
            <a:ext cx="3840087" cy="324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825640" y="6506602"/>
            <a:ext cx="20104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http://physiologie.cc/XV.3.htm</a:t>
            </a:r>
          </a:p>
        </p:txBody>
      </p:sp>
    </p:spTree>
    <p:extLst>
      <p:ext uri="{BB962C8B-B14F-4D97-AF65-F5344CB8AC3E}">
        <p14:creationId xmlns:p14="http://schemas.microsoft.com/office/powerpoint/2010/main" val="3224614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9955" y="122885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9245" y="1151724"/>
            <a:ext cx="11090856" cy="53833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SOMATOSENSORISCH (ALLG. SOMATOAFFERENT)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TAKTILE WAHRNEHMUNG (TASTSINN):</a:t>
            </a:r>
          </a:p>
          <a:p>
            <a:pPr algn="just"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Berührungen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wahrzunehmen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Grundlage des Tastsinns ist der mechanische Anteil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Oberflächensensibilität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TRIGEMINUS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FACIALIS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GLOSSOPHARYNGEUS</a:t>
            </a: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VAGUS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6" name="Picture 4" descr="ãtastsinn bahnen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64" y="824248"/>
            <a:ext cx="5165250" cy="56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14264" y="6524672"/>
            <a:ext cx="519447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https://viamedici.thieme.de/lernmodule/anatomie/sensibles+system?langtext=true</a:t>
            </a:r>
          </a:p>
        </p:txBody>
      </p:sp>
    </p:spTree>
    <p:extLst>
      <p:ext uri="{BB962C8B-B14F-4D97-AF65-F5344CB8AC3E}">
        <p14:creationId xmlns:p14="http://schemas.microsoft.com/office/powerpoint/2010/main" val="2847764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5437" y="100665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7896" y="894639"/>
            <a:ext cx="10735614" cy="285910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SOMATOSENSORISCH (ALLG. SOMATOAFFERENT = GESICHTS, - GEHÖR, - GLEICHGEWICHTSSINN):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Wahrnehmung der primären Sinnesorganen (Auge,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Ohr)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für spezielle Sinneswahrnehmungen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Gehör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OPTICUS (N. II.)</a:t>
            </a:r>
          </a:p>
          <a:p>
            <a:pPr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VESTIBULOCOCHLEARIS (N. VIII.)</a:t>
            </a: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6" name="Picture 10" descr="sheep_brain_i_label-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4983" b="7761"/>
          <a:stretch/>
        </p:blipFill>
        <p:spPr bwMode="auto">
          <a:xfrm rot="16200000">
            <a:off x="4817773" y="2978000"/>
            <a:ext cx="3940939" cy="29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876800" y="6578823"/>
            <a:ext cx="48596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https://allnurses.com/pre-nursing-student/cranial-nerves-sheep-690592.html</a:t>
            </a:r>
          </a:p>
        </p:txBody>
      </p:sp>
      <p:pic>
        <p:nvPicPr>
          <p:cNvPr id="14350" name="Picture 14" descr="é¢é£ç»å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17395" r="7148" b="14366"/>
          <a:stretch/>
        </p:blipFill>
        <p:spPr bwMode="auto">
          <a:xfrm>
            <a:off x="8960963" y="1746845"/>
            <a:ext cx="2768959" cy="21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d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8" b="15174"/>
          <a:stretch/>
        </p:blipFill>
        <p:spPr bwMode="auto">
          <a:xfrm>
            <a:off x="8935925" y="4165915"/>
            <a:ext cx="2819037" cy="20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8935925" y="6257609"/>
            <a:ext cx="30684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http://vmerc.uga.edu/CranialNerves/mrpd1.html</a:t>
            </a:r>
          </a:p>
        </p:txBody>
      </p:sp>
      <p:sp>
        <p:nvSpPr>
          <p:cNvPr id="11" name="Téglalap 10"/>
          <p:cNvSpPr/>
          <p:nvPr/>
        </p:nvSpPr>
        <p:spPr>
          <a:xfrm>
            <a:off x="8815215" y="3899537"/>
            <a:ext cx="3060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http://vmerc.uga.edu/CranialNerves/mrad3.html</a:t>
            </a:r>
          </a:p>
        </p:txBody>
      </p:sp>
      <p:pic>
        <p:nvPicPr>
          <p:cNvPr id="14354" name="Picture 18" descr="é¢é£ç»å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99" y="3037719"/>
            <a:ext cx="2373176" cy="35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242591" y="6570861"/>
            <a:ext cx="29209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http://starklab.slu.edu/neuro/SheepBrain.htm</a:t>
            </a:r>
          </a:p>
        </p:txBody>
      </p:sp>
    </p:spTree>
    <p:extLst>
      <p:ext uri="{BB962C8B-B14F-4D97-AF65-F5344CB8AC3E}">
        <p14:creationId xmlns:p14="http://schemas.microsoft.com/office/powerpoint/2010/main" val="1523734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20463"/>
            <a:ext cx="10742590" cy="159697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AUSTRITTSTELLEN DER KRANIALNERVEN III – XII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angeordnet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spiegelt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Faserzusammensetzung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Ursprungs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erminationskerne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39552"/>
            <a:ext cx="343852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184185" y="6497202"/>
            <a:ext cx="2659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https://veteriankey.com/cranial-nerves-2/</a:t>
            </a:r>
          </a:p>
        </p:txBody>
      </p:sp>
      <p:pic>
        <p:nvPicPr>
          <p:cNvPr id="15364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993" y="2717442"/>
            <a:ext cx="7172896" cy="338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3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DEFINITION DER HINNERVEN: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1400" dirty="0" smtClean="0"/>
              <a:t>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, die nicht aus den Spinalnerven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hervorgehen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sondern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direkt 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spezialisierten Nervenzellansammlungen (</a:t>
            </a:r>
            <a:r>
              <a:rPr lang="de-D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Hirnnervenkernen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Bereich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Gehirns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de-D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entspringen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besitzen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immer mindestens eine Durchtrittstelle innerhalb der knöchernen Struktur des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Schädels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Nervenpaare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Äste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verbreiten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vorwiegend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45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754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9245" y="757979"/>
            <a:ext cx="10735614" cy="285910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HIRNNERVKERNE:</a:t>
            </a: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Gruppen von Neuronen 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deren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Axone in den Hirnnerven III bis XII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sind also einerseits Ursprungskerne der motorischen Hirnnerven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andererseits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entsprechen sie den sensiblen Kernen der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Hintersäule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des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Rückenmarks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http://vanat.cvm.umn.edu/brain18/images/smllCranialNNNucCol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354229"/>
            <a:ext cx="41719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371506" y="6611779"/>
            <a:ext cx="31053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http://vanat.cvm.umn.edu/brain18/cartoons.html</a:t>
            </a: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565281" y="2462922"/>
            <a:ext cx="3457472" cy="4339872"/>
            <a:chOff x="8565281" y="2462922"/>
            <a:chExt cx="3457472" cy="4339872"/>
          </a:xfrm>
        </p:grpSpPr>
        <p:pic>
          <p:nvPicPr>
            <p:cNvPr id="16388" name="Picture 4" descr="Cranial Nerve Nuclei (CP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5281" y="2462922"/>
              <a:ext cx="3151030" cy="414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8790778" y="6556573"/>
              <a:ext cx="323197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pic>
        <p:nvPicPr>
          <p:cNvPr id="16390" name="Picture 6" descr="https://www.frontiersin.org/files/Articles/82569/fnhum-08-00202-HTML/image_m/fnhum-08-00202-g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90" y="107549"/>
            <a:ext cx="3450868" cy="213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8534590" y="2026434"/>
            <a:ext cx="3763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www.frontiersin.org/files/Articles/82569/fnhum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08-00202-HTML/image_m/fnhum-08-00202-g006.jpg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9744735" y="1479074"/>
            <a:ext cx="1390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olivaris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64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3502" y="32648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3495" y="1323538"/>
            <a:ext cx="10735614" cy="2859109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gehören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Mesencephalon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Rhombencephalon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Rautenhirn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mit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Myelencephalon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verlängertes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Mark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hu-HU" sz="1200" b="1" dirty="0"/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02" y="1828800"/>
            <a:ext cx="5951737" cy="446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080765" y="6419124"/>
            <a:ext cx="246574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https://slideplayer.com/slide/7932337/</a:t>
            </a:r>
          </a:p>
        </p:txBody>
      </p:sp>
    </p:spTree>
    <p:extLst>
      <p:ext uri="{BB962C8B-B14F-4D97-AF65-F5344CB8AC3E}">
        <p14:creationId xmlns:p14="http://schemas.microsoft.com/office/powerpoint/2010/main" val="229387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8378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186" y="842352"/>
            <a:ext cx="10735614" cy="285910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und absteigenden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Bahnen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Großhirnbeteiligung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verlaufen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Hirnsatmm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Ursprungs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Terminationsgebiet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III – XII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Kerngebiete der Hirnnerven sind überwiegend im Bereich des 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Rhombencephalons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säulenartig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angeordnet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funktionell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Gliederung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Längszonen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dorsomedial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ventrolateral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orientiert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200" b="1" dirty="0"/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554451" y="3193961"/>
            <a:ext cx="2919542" cy="3626417"/>
            <a:chOff x="8048184" y="2603400"/>
            <a:chExt cx="3370742" cy="4395078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896" y="2603400"/>
              <a:ext cx="3151030" cy="4148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8048184" y="6752257"/>
              <a:ext cx="32319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pic>
        <p:nvPicPr>
          <p:cNvPr id="7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55" y="3701453"/>
            <a:ext cx="6098402" cy="288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296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7577" y="170588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MEDIAL: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LATERAL: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VISCEROAFFERENTE ZONE 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VISCEROAFFERENTE ZONE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SOMATOAFFERENTE ZONE</a:t>
            </a:r>
          </a:p>
          <a:p>
            <a:pPr marL="342900" indent="-342900"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SOMATOAFFERENTE ZONE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6" name="Picture 4" descr="ãsomatoafferente kerne sÃ¤uleãã®ç»åæ¤ç´¢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r="4450" b="3560"/>
          <a:stretch/>
        </p:blipFill>
        <p:spPr bwMode="auto">
          <a:xfrm>
            <a:off x="4250818" y="3537406"/>
            <a:ext cx="3855781" cy="27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ãsomatoafferente kerne sÃ¤ul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445" y="1555928"/>
            <a:ext cx="366712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8106599" y="4254052"/>
            <a:ext cx="3998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www.studyblue.com/notes/note/n/modul-15-study-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guide-2013-14-div/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deck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/9594393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10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6657" y="1492374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(KERNREIHE):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paramedian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quergestreifte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ãsomatoafferente kerne sÃ¤uleãã®ç»åæ¤ç´¢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r="4536"/>
          <a:stretch/>
        </p:blipFill>
        <p:spPr bwMode="auto">
          <a:xfrm>
            <a:off x="3683077" y="3315237"/>
            <a:ext cx="4336960" cy="32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8384146" y="1841679"/>
            <a:ext cx="3441090" cy="4827055"/>
            <a:chOff x="8074599" y="2182424"/>
            <a:chExt cx="3601159" cy="5147353"/>
          </a:xfrm>
        </p:grpSpPr>
        <p:pic>
          <p:nvPicPr>
            <p:cNvPr id="6" name="Picture 4" descr="Cranial Nerve Nuclei (CP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599" y="2182424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8074599" y="7083556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87634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08319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596982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IIII.  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dosolateralen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ulbi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palplebrae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Ausnahme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lat.,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retractor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172459" y="6493240"/>
            <a:ext cx="5019541" cy="25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https://medicine.yale.edu/cranialnerves/nerves/oculomotornerve.aspx</a:t>
            </a:r>
          </a:p>
        </p:txBody>
      </p:sp>
      <p:pic>
        <p:nvPicPr>
          <p:cNvPr id="8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07" y="759852"/>
            <a:ext cx="2081011" cy="248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2185116" y="3816172"/>
            <a:ext cx="8508597" cy="2923289"/>
            <a:chOff x="2185116" y="3816172"/>
            <a:chExt cx="8508597" cy="2923289"/>
          </a:xfrm>
        </p:grpSpPr>
        <p:pic>
          <p:nvPicPr>
            <p:cNvPr id="21506" name="Picture 2" descr="é¢é£ç»å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9" b="12311"/>
            <a:stretch/>
          </p:blipFill>
          <p:spPr bwMode="auto">
            <a:xfrm>
              <a:off x="4054905" y="3816172"/>
              <a:ext cx="2730025" cy="280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https://cdn1.medicine.yale.edu/cranialnerves/nerves/motororigin_205045_30456_v1_w360.jpg?v=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713" y="3816172"/>
              <a:ext cx="3429000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2185116" y="6493240"/>
              <a:ext cx="538766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http://atmeds.blogspot.com/2013/12/oculomotor-nerve-cranial-nerve-iii3.html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133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2" y="142955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IV.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ãtrochlear nucleus in mesencephalonãã®ç»åæ¤ç´¢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49"/>
          <a:stretch/>
        </p:blipFill>
        <p:spPr bwMode="auto">
          <a:xfrm>
            <a:off x="598371" y="3675754"/>
            <a:ext cx="3332491" cy="28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485104" y="6486434"/>
            <a:ext cx="44990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http://vanat.cvm.umn.edu/brain18/pages/caudalMidbrain.html</a:t>
            </a:r>
          </a:p>
        </p:txBody>
      </p:sp>
      <p:pic>
        <p:nvPicPr>
          <p:cNvPr id="22532" name="Picture 4" descr="ãtrochlear nucleus in mesencephalon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759" y="2400490"/>
            <a:ext cx="3425780" cy="327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Csoportba foglalás 6"/>
          <p:cNvGrpSpPr/>
          <p:nvPr/>
        </p:nvGrpSpPr>
        <p:grpSpPr>
          <a:xfrm>
            <a:off x="8306873" y="1874782"/>
            <a:ext cx="3441090" cy="4827055"/>
            <a:chOff x="8074599" y="2182424"/>
            <a:chExt cx="3601159" cy="5147353"/>
          </a:xfrm>
        </p:grpSpPr>
        <p:pic>
          <p:nvPicPr>
            <p:cNvPr id="8" name="Picture 4" descr="Cranial Nerve Nuclei (CP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599" y="2182424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8074599" y="7083556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149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2" y="142955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VI.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lat.,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retractor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358388" y="1617204"/>
            <a:ext cx="3441090" cy="4827055"/>
            <a:chOff x="8074599" y="2182424"/>
            <a:chExt cx="3601159" cy="5147353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599" y="2182424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8074599" y="7083556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pic>
        <p:nvPicPr>
          <p:cNvPr id="23554" name="Picture 2" descr="ãabducens nucleus in mesencephalonãã®ç»åæ¤ç´¢çµæ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078" y="3523674"/>
            <a:ext cx="4558093" cy="29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082647" y="6517474"/>
            <a:ext cx="28328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https://en.wikipedia.org/wiki/Pontine_nuclei</a:t>
            </a:r>
          </a:p>
        </p:txBody>
      </p:sp>
    </p:spTree>
    <p:extLst>
      <p:ext uri="{BB962C8B-B14F-4D97-AF65-F5344CB8AC3E}">
        <p14:creationId xmlns:p14="http://schemas.microsoft.com/office/powerpoint/2010/main" val="3070486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4699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0456" y="1265696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SOMATOEFFERENTE ZONE (KERNREIHE):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XII.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Binnenmuskeln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hyoglossus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9020575" y="1098340"/>
            <a:ext cx="2802231" cy="3831455"/>
            <a:chOff x="7932671" y="2182424"/>
            <a:chExt cx="3743087" cy="5149514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599" y="2182424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7932671" y="7085717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pic>
        <p:nvPicPr>
          <p:cNvPr id="24578" name="Picture 2" descr="Gray6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21" y="3242602"/>
            <a:ext cx="4416380" cy="337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70456" y="6613772"/>
            <a:ext cx="5091448" cy="255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https://es.wikipedia.org/wiki/Tracto_solitario#/media/File:Gray695.png</a:t>
            </a:r>
          </a:p>
        </p:txBody>
      </p:sp>
      <p:grpSp>
        <p:nvGrpSpPr>
          <p:cNvPr id="9" name="Csoportba foglalás 8"/>
          <p:cNvGrpSpPr/>
          <p:nvPr/>
        </p:nvGrpSpPr>
        <p:grpSpPr>
          <a:xfrm>
            <a:off x="5052811" y="3346985"/>
            <a:ext cx="6096000" cy="3522560"/>
            <a:chOff x="4954073" y="3372243"/>
            <a:chExt cx="6096000" cy="3522560"/>
          </a:xfrm>
        </p:grpSpPr>
        <p:pic>
          <p:nvPicPr>
            <p:cNvPr id="24580" name="Picture 4" descr="https://upload.wikimedia.org/wikipedia/commons/4/4a/Slide2PITER.JPG?153952783641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4" r="4014"/>
            <a:stretch/>
          </p:blipFill>
          <p:spPr bwMode="auto">
            <a:xfrm>
              <a:off x="5087691" y="3372243"/>
              <a:ext cx="3812147" cy="3284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4954073" y="6648582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http://www.wikiwand.com/en/Posterior_median_sulcus_of_medulla_oblongata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3794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20426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7729" y="1223493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autonomen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Nervensystems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sekretomotorisch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stellen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arasympatikus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autonomen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Ganglien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umgeschaltet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Umschaltung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benannt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http://vet360.vetlink.co.za/wp-content/uploads/sites/12/2016/04/%5E4C8A4BD8C1E78735F7C19D91247021491A167E74E9F367CCCA%5Epimgpsh_fullsize_di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164" y="3841112"/>
            <a:ext cx="3733846" cy="273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551053" y="6576372"/>
            <a:ext cx="49240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http://vet360.vetlink.co.za/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nerves-which-are-affected-by-otitis-media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2050" name="Picture 2" descr="No Image Available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96" y="4284193"/>
            <a:ext cx="2472296" cy="25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155091" y="6376317"/>
            <a:ext cx="21583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https://eref.thieme.de/cockpits/clAna0001/0/coAna00083/4-10209</a:t>
            </a:r>
          </a:p>
        </p:txBody>
      </p:sp>
    </p:spTree>
    <p:extLst>
      <p:ext uri="{BB962C8B-B14F-4D97-AF65-F5344CB8AC3E}">
        <p14:creationId xmlns:p14="http://schemas.microsoft.com/office/powerpoint/2010/main" val="910034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2341" y="415704"/>
            <a:ext cx="10515600" cy="71403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SPINAL – und GEHIRNNERVEN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000" dirty="0"/>
          </a:p>
        </p:txBody>
      </p:sp>
      <p:pic>
        <p:nvPicPr>
          <p:cNvPr id="1026" name="Picture 2" descr="KÃ©ptalÃ¡lat a kÃ¶vetkezÅre: âspinal nerven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94" y="1425146"/>
            <a:ext cx="3971410" cy="30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Ã©ptalÃ¡lat a kÃ¶vetkezÅre: âspinal nerven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04" y="3460849"/>
            <a:ext cx="3278658" cy="30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414546" y="6485412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https://www.gesundheit.de/lexika/medizin-lexikon/radix-dorsalis-nervorum-spinalium</a:t>
            </a:r>
          </a:p>
        </p:txBody>
      </p:sp>
      <p:sp>
        <p:nvSpPr>
          <p:cNvPr id="5" name="Téglalap 4"/>
          <p:cNvSpPr/>
          <p:nvPr/>
        </p:nvSpPr>
        <p:spPr>
          <a:xfrm>
            <a:off x="838200" y="4516227"/>
            <a:ext cx="25763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https://de.wikipedia.org/wiki/Spinalnerv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/>
          <a:srcRect l="27992" t="24548" r="30272" b="16314"/>
          <a:stretch/>
        </p:blipFill>
        <p:spPr>
          <a:xfrm>
            <a:off x="7716141" y="1129736"/>
            <a:ext cx="4196546" cy="33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3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22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PARASYMPATISCHES SYSTEM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Abbildung 1.: Die allgemeine Struktur des vegetativen Nervensyste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17" y="1179095"/>
            <a:ext cx="3965620" cy="52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Abbildung 2.: Die allgemeine Struktur des parasympathischen Nervensystems (kranialer Teil)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" r="8455" b="2581"/>
          <a:stretch/>
        </p:blipFill>
        <p:spPr bwMode="auto">
          <a:xfrm>
            <a:off x="5655369" y="1103895"/>
            <a:ext cx="4506578" cy="53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048000" y="649889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https://www.tankonyvtar.hu/hu/tartalom/tamop412A/2011-0094_neurologia_de/ch04s03.html</a:t>
            </a:r>
          </a:p>
        </p:txBody>
      </p:sp>
    </p:spTree>
    <p:extLst>
      <p:ext uri="{BB962C8B-B14F-4D97-AF65-F5344CB8AC3E}">
        <p14:creationId xmlns:p14="http://schemas.microsoft.com/office/powerpoint/2010/main" val="2971281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5909" y="1906074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Edinger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Westphal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lnSpc>
                <a:spcPct val="2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6930375" y="1586591"/>
            <a:ext cx="4660611" cy="4839341"/>
            <a:chOff x="6930375" y="1586591"/>
            <a:chExt cx="4660611" cy="4839341"/>
          </a:xfrm>
        </p:grpSpPr>
        <p:pic>
          <p:nvPicPr>
            <p:cNvPr id="4" name="Picture 4" descr="Abbildung 2.: Die allgemeine Struktur des parasympathischen Nervensystems (kranialer Teil)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6" r="8455" b="2581"/>
            <a:stretch/>
          </p:blipFill>
          <p:spPr bwMode="auto">
            <a:xfrm>
              <a:off x="7548563" y="1586591"/>
              <a:ext cx="4042423" cy="4839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7329621" y="2614409"/>
              <a:ext cx="1363617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Parasympaticus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n. III.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7542122" y="3606289"/>
              <a:ext cx="1151116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parasympaticus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n. 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intermedii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7112224" y="4080071"/>
              <a:ext cx="151816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arasympaticus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N. IX.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930375" y="4478103"/>
              <a:ext cx="1611403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Nucl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hu-HU" sz="1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hu-HU" sz="1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arasympaticus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N. X.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107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5459" y="1700013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Edinger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Westphal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p.III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III.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Mm.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484745" y="1437075"/>
            <a:ext cx="3441090" cy="4827055"/>
            <a:chOff x="8074599" y="2182424"/>
            <a:chExt cx="3601159" cy="5147353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4599" y="2182424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8074599" y="7083556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pic>
        <p:nvPicPr>
          <p:cNvPr id="26626" name="Picture 2" descr="é¢é£ç»å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0" b="13558"/>
          <a:stretch/>
        </p:blipFill>
        <p:spPr bwMode="auto">
          <a:xfrm>
            <a:off x="838200" y="3817744"/>
            <a:ext cx="2803303" cy="280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04104" y="6581986"/>
            <a:ext cx="5084724" cy="253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http://atmeds.blogspot.com/2013/12/oculomotor-nerve-cranial-nerve-iii3.html</a:t>
            </a:r>
          </a:p>
        </p:txBody>
      </p:sp>
      <p:pic>
        <p:nvPicPr>
          <p:cNvPr id="9" name="Picture 4" descr="https://cdn1.medicine.yale.edu/cranialnerves/nerves/motororigin_205045_30456_v1_w360.jpg?v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786" y="3933555"/>
            <a:ext cx="3429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794159" y="6530867"/>
            <a:ext cx="44657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https://medicine.yale.edu/cranialnerves/nerves/oculomotornerve.aspx</a:t>
            </a:r>
          </a:p>
        </p:txBody>
      </p:sp>
    </p:spTree>
    <p:extLst>
      <p:ext uri="{BB962C8B-B14F-4D97-AF65-F5344CB8AC3E}">
        <p14:creationId xmlns:p14="http://schemas.microsoft.com/office/powerpoint/2010/main" val="8940293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01951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45534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intermedii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sekretomotorisch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pterygopalatinum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Tränen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Gaumendrüsen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mandibulare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Glandulae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mandinbulris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sublinguales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013" y="3690529"/>
            <a:ext cx="2454900" cy="31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ãganglion pterygopalatinum des pferdes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8" y="4087865"/>
            <a:ext cx="3217239" cy="24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11950" y="6563703"/>
            <a:ext cx="33153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https://de.wikipedia.org/wiki/Fossa_pterygopalatina</a:t>
            </a:r>
          </a:p>
        </p:txBody>
      </p:sp>
      <p:pic>
        <p:nvPicPr>
          <p:cNvPr id="28676" name="Picture 4" descr="ãnerve facial dog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113" y="4108831"/>
            <a:ext cx="4352952" cy="250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114898" y="6686813"/>
            <a:ext cx="52331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http://vanat.cvm.umn.edu/ans/pages/popUpPgs/ParaCranNVIIMiller.html</a:t>
            </a:r>
          </a:p>
        </p:txBody>
      </p:sp>
    </p:spTree>
    <p:extLst>
      <p:ext uri="{BB962C8B-B14F-4D97-AF65-F5344CB8AC3E}">
        <p14:creationId xmlns:p14="http://schemas.microsoft.com/office/powerpoint/2010/main" val="25051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86744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4" y="1270689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Salivatorius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p. IX.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ern des N. IX.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oticum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Ohrspeicheldrüse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Speicheldrüse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Backengened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Zungengrundes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Rachenschleimhaut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70" y="749143"/>
            <a:ext cx="1820213" cy="2312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ãganglion oticum of dogãã®ç»åæ¤ç´¢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4515" r="3549" b="7195"/>
          <a:stretch/>
        </p:blipFill>
        <p:spPr bwMode="auto">
          <a:xfrm>
            <a:off x="7276562" y="3565160"/>
            <a:ext cx="3760631" cy="299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6302061" y="6629575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https://www.neuroanatomyofthedog.com/ixxxixii-cranial-nerves?lightbox=dataItem-ihmcjbdu</a:t>
            </a:r>
          </a:p>
        </p:txBody>
      </p:sp>
      <p:pic>
        <p:nvPicPr>
          <p:cNvPr id="29712" name="Picture 16" descr="ãganglion oticum of dog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32" y="3833667"/>
            <a:ext cx="4754989" cy="278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1388234" y="6513182"/>
            <a:ext cx="49755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vanat.cvm.umn.edu/ans/pages/popUpPgs/ParaCranNIXMiller.html</a:t>
            </a:r>
          </a:p>
        </p:txBody>
      </p:sp>
    </p:spTree>
    <p:extLst>
      <p:ext uri="{BB962C8B-B14F-4D97-AF65-F5344CB8AC3E}">
        <p14:creationId xmlns:p14="http://schemas.microsoft.com/office/powerpoint/2010/main" val="15243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4737" y="31134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49113" y="1558342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ALLGEMEINE VISCEROEFFERENTE 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X.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Eingeweideganglien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intramulare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auchhöhle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870" y="2434107"/>
            <a:ext cx="2969674" cy="377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9879022" y="6336404"/>
            <a:ext cx="13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am </a:t>
            </a:r>
            <a:r>
              <a:rPr lang="hu-HU" dirty="0" err="1" smtClean="0"/>
              <a:t>Bild</a:t>
            </a:r>
            <a:r>
              <a:rPr lang="hu-HU" dirty="0" smtClean="0"/>
              <a:t> p. X</a:t>
            </a:r>
            <a:r>
              <a:rPr lang="hu-HU" dirty="0"/>
              <a:t>.</a:t>
            </a:r>
          </a:p>
        </p:txBody>
      </p:sp>
      <p:pic>
        <p:nvPicPr>
          <p:cNvPr id="31746" name="Picture 2" descr="ãintramural ganglion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326" y="3659028"/>
            <a:ext cx="270510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708647" y="6611779"/>
            <a:ext cx="31277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http://www.physiologymodels.info/ans/psns.htm</a:t>
            </a:r>
          </a:p>
        </p:txBody>
      </p:sp>
      <p:pic>
        <p:nvPicPr>
          <p:cNvPr id="31748" name="Picture 4" descr="ãnucleus parasympaticus nervi vagi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82" y="3992476"/>
            <a:ext cx="4364555" cy="234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1286059" y="6427113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</p:spTree>
    <p:extLst>
      <p:ext uri="{BB962C8B-B14F-4D97-AF65-F5344CB8AC3E}">
        <p14:creationId xmlns:p14="http://schemas.microsoft.com/office/powerpoint/2010/main" val="26171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5510" y="142955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branchialmotorsiche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quergestreifte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Schlundbogenmesoderm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abstammen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7" y="2277748"/>
            <a:ext cx="3588578" cy="433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938254" y="6611779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pic>
        <p:nvPicPr>
          <p:cNvPr id="7" name="Picture 4" descr="Cranial Nerve Nuclei (CP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989" y="2277748"/>
            <a:ext cx="3457366" cy="43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12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577" y="146184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2" y="1429555"/>
            <a:ext cx="10878355" cy="3953812"/>
          </a:xfrm>
        </p:spPr>
        <p:txBody>
          <a:bodyPr>
            <a:normAutofit/>
          </a:bodyPr>
          <a:lstStyle/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SCHLUNDBOGEN –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SCHLUNDBOGEN –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mimische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200000"/>
              </a:lnSpc>
              <a:buAutoNum type="romanUcPeriod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SCHLUNDBOGEN –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– VI. SCHLUNDBÖGEN –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accessorius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é¢é£ç»å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85" r="4620"/>
          <a:stretch/>
        </p:blipFill>
        <p:spPr bwMode="auto">
          <a:xfrm>
            <a:off x="6509063" y="3856448"/>
            <a:ext cx="3884187" cy="26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095999" y="6611779"/>
            <a:ext cx="564524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https://eref.thieme.de/cockpits/clAna0001clRettungsdienst0001/0/coAna00091/4-10788</a:t>
            </a:r>
          </a:p>
        </p:txBody>
      </p:sp>
    </p:spTree>
    <p:extLst>
      <p:ext uri="{BB962C8B-B14F-4D97-AF65-F5344CB8AC3E}">
        <p14:creationId xmlns:p14="http://schemas.microsoft.com/office/powerpoint/2010/main" val="1946153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558344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 V.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142" y="1452669"/>
            <a:ext cx="3683357" cy="44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ãnucleus motorius nervi trigemini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02" y="2845535"/>
            <a:ext cx="3540661" cy="37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650302" y="6488668"/>
            <a:ext cx="46096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https://www.medizin-kompakt.de/nucleus-principalis-nervi-trigemini</a:t>
            </a:r>
          </a:p>
        </p:txBody>
      </p:sp>
    </p:spTree>
    <p:extLst>
      <p:ext uri="{BB962C8B-B14F-4D97-AF65-F5344CB8AC3E}">
        <p14:creationId xmlns:p14="http://schemas.microsoft.com/office/powerpoint/2010/main" val="3122711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6002" y="12460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227672"/>
            <a:ext cx="10942749" cy="4584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 VII.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dorsolateral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Trapezkörper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655" y="3430093"/>
            <a:ext cx="3159663" cy="318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é¢é£ç»å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13" y="3520110"/>
            <a:ext cx="4626781" cy="300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559116" y="6611779"/>
            <a:ext cx="35413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https://en.wikipedia.org/wiki/Spinal_trigeminal_nucleus</a:t>
            </a:r>
          </a:p>
        </p:txBody>
      </p:sp>
      <p:sp>
        <p:nvSpPr>
          <p:cNvPr id="5" name="Téglalap 4"/>
          <p:cNvSpPr/>
          <p:nvPr/>
        </p:nvSpPr>
        <p:spPr>
          <a:xfrm>
            <a:off x="2863606" y="6611779"/>
            <a:ext cx="35157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https://www.medizin-kompakt.de/nucleus-nervi-facialis</a:t>
            </a:r>
          </a:p>
        </p:txBody>
      </p:sp>
    </p:spTree>
    <p:extLst>
      <p:ext uri="{BB962C8B-B14F-4D97-AF65-F5344CB8AC3E}">
        <p14:creationId xmlns:p14="http://schemas.microsoft.com/office/powerpoint/2010/main" val="3099866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1943" y="1105810"/>
            <a:ext cx="10735614" cy="53025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von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kaudal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römischen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Ziffern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bezeichnet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olfactorius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Riechnerv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opticus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Sehnerv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Augenbewegungsnerv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Augenrollnerv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Drillingsnerv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Augenabziehnerv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Gesichtsnerv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Hör-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Gleichgewichtsnerv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glossopharyngeus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Zungen-Rachen-Nerv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(„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umherschweifender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accessorius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Willisii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 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Beinerv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Unterzungennerv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s://upload.wikimedia.org/wikipedia/commons/5/51/Human_brain_anterior-inferior_view_descri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990" y="1633845"/>
            <a:ext cx="3236502" cy="465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3606084" y="6408351"/>
            <a:ext cx="72550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https://de.wikipedia.org/wiki/Hirnnerv#/media/File:Human_brain_anterior-inferior_view_description.JPG</a:t>
            </a:r>
          </a:p>
        </p:txBody>
      </p:sp>
      <p:pic>
        <p:nvPicPr>
          <p:cNvPr id="7" name="Picture 4" descr="http://vanat.cvm.umn.edu/vanatHomeImages/crswreDescripImags/neuro/CrNAnimQuizOp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24965" r="5241" b="2228"/>
          <a:stretch/>
        </p:blipFill>
        <p:spPr bwMode="auto">
          <a:xfrm rot="5400000">
            <a:off x="7924150" y="1585386"/>
            <a:ext cx="4895762" cy="292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8931631" y="5553978"/>
            <a:ext cx="3143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vanat.cvm.umn.edu/grossbrain/Pages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CranNPgs/CranNShp.html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8931631" y="325067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Sheep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brain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0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463638" y="1690688"/>
            <a:ext cx="11243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motorius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efferente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Fazern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inneres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Facialisknie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GENU INTERNUM N. FACIALIS –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bducentis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herumschlagen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2948688" y="2700829"/>
            <a:ext cx="5667278" cy="4052558"/>
            <a:chOff x="2948688" y="2700829"/>
            <a:chExt cx="5667278" cy="4052558"/>
          </a:xfrm>
        </p:grpSpPr>
        <p:pic>
          <p:nvPicPr>
            <p:cNvPr id="38914" name="Picture 2" descr="https://d2wg98g6yh9seo.cloudfront.net/users/214639/214639_VowoZuVixuYobeWu515664866533295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688" y="2700829"/>
              <a:ext cx="5667278" cy="370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4635987" y="6507166"/>
              <a:ext cx="26532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https://www.repetico.com/card-66349450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1016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1065" y="1700012"/>
            <a:ext cx="10942749" cy="4584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COLLICULUS FACIALIS: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acialisknie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Erhebung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entrikelboden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000981" y="1966171"/>
            <a:ext cx="5667278" cy="4052558"/>
            <a:chOff x="2948688" y="2700829"/>
            <a:chExt cx="5667278" cy="4052558"/>
          </a:xfrm>
        </p:grpSpPr>
        <p:pic>
          <p:nvPicPr>
            <p:cNvPr id="5" name="Picture 2" descr="https://d2wg98g6yh9seo.cloudfront.net/users/214639/214639_VowoZuVixuYobeWu515664866533295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688" y="2700829"/>
              <a:ext cx="5667278" cy="3703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4635987" y="6507166"/>
              <a:ext cx="2653290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https://www.repetico.com/card-66349450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25680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194833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4" y="1224714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VISCEROEFFERENTE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mbiguus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 des N.IX. N.X.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XI.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(Mm.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onstrictores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.),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stylopharyngeus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Larynxmuskulatur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87" y="3447841"/>
            <a:ext cx="5124718" cy="27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468507" y="6365558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pic>
        <p:nvPicPr>
          <p:cNvPr id="3379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95" y="3036067"/>
            <a:ext cx="2779557" cy="357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754218" y="6611779"/>
            <a:ext cx="43831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https://eref.thieme.de/cockpits/clAna0001/0/coAna00076/4-9732</a:t>
            </a:r>
          </a:p>
        </p:txBody>
      </p:sp>
      <p:pic>
        <p:nvPicPr>
          <p:cNvPr id="9" name="Picture 4" descr="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950" y="2486591"/>
            <a:ext cx="3415656" cy="412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4482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674255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VISCEROAFFERENTE ZONE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llgemeine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Eingeweiden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Völlegefühl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Eingeweideschmerz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auerstoffgehalt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Blutes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Spannungszustand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Lunge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Atmungszyklus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N. IX. und N. X.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limitans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Jobb oldali kapcsos zárójel 3"/>
          <p:cNvSpPr/>
          <p:nvPr/>
        </p:nvSpPr>
        <p:spPr>
          <a:xfrm>
            <a:off x="5182356" y="2397979"/>
            <a:ext cx="296214" cy="1725769"/>
          </a:xfrm>
          <a:prstGeom prst="righ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770490" y="3106974"/>
            <a:ext cx="4414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IX., N.X.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vermittelt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42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35235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1288" y="1139781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VISCEROAFFERENTE ZONE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Geschmackssinn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Geschmacksfasern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gelangen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N. VII.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horda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tympani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geniculi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N. IX. und N. X.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sammeln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Abschnitt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solitarii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ustatoricus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genannt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3825508" y="3428114"/>
            <a:ext cx="4770656" cy="3248058"/>
            <a:chOff x="7215281" y="2666812"/>
            <a:chExt cx="4770656" cy="3248058"/>
          </a:xfrm>
        </p:grpSpPr>
        <p:pic>
          <p:nvPicPr>
            <p:cNvPr id="6" name="Picture 4" descr="https://d2wg98g6yh9seo.cloudfront.net/users/214639/214639_XuLiwovoFiYaMiCi686681116817588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5281" y="2666812"/>
              <a:ext cx="4770656" cy="2853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8330870" y="5668649"/>
              <a:ext cx="25394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https://www.repetico.de/card-66349228</a:t>
              </a:r>
            </a:p>
          </p:txBody>
        </p:sp>
      </p:grpSp>
      <p:pic>
        <p:nvPicPr>
          <p:cNvPr id="41986" name="Picture 2" descr="Gustatory Taste System Pathways - Health, Medicine and Anatomy Reference 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33" y="2406715"/>
            <a:ext cx="3267321" cy="414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8754156" y="6610132"/>
            <a:ext cx="317586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https://hu.pinterest.com/pin/391531761325890224</a:t>
            </a:r>
          </a:p>
        </p:txBody>
      </p:sp>
    </p:spTree>
    <p:extLst>
      <p:ext uri="{BB962C8B-B14F-4D97-AF65-F5344CB8AC3E}">
        <p14:creationId xmlns:p14="http://schemas.microsoft.com/office/powerpoint/2010/main" val="2231868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5459" y="1700013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SOMATOAFFERENTE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Sensationen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Druck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-Berührungs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epikritisch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Temperaturwahrnehmungen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lphaL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Sensationen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Muskeln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elenke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Sehnen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propriozetiv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ensibilis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mesencephalici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46" y="1603661"/>
            <a:ext cx="4104068" cy="49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106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8351" y="90582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56822" y="1586312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SOMATOAFFERENTE ZONE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N.V., N.VII., N.IX., N.X.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Schmerz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Temperaturwahrnehmungen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portopatisch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818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1" y="3838207"/>
            <a:ext cx="5203065" cy="24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937243" y="6399657"/>
            <a:ext cx="22300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https://veteriankey.com/the-brain/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6677695" y="3563218"/>
            <a:ext cx="4932608" cy="3238524"/>
            <a:chOff x="6413679" y="1928031"/>
            <a:chExt cx="7017658" cy="5000962"/>
          </a:xfrm>
        </p:grpSpPr>
        <p:pic>
          <p:nvPicPr>
            <p:cNvPr id="34820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6439" y="1928031"/>
              <a:ext cx="4365939" cy="464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6413679" y="6516352"/>
              <a:ext cx="7017658" cy="4126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pic>
        <p:nvPicPr>
          <p:cNvPr id="34822" name="Picture 6" descr="ãnucleus tractus spinalis nervi trigemini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772" y="1189076"/>
            <a:ext cx="3837904" cy="2019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095999" y="317511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https://www.tankonyvtar.hu/hu/tartalom/tamop412A/2011-0094_neurologia_en/ch03s04.html</a:t>
            </a:r>
          </a:p>
        </p:txBody>
      </p:sp>
    </p:spTree>
    <p:extLst>
      <p:ext uri="{BB962C8B-B14F-4D97-AF65-F5344CB8AC3E}">
        <p14:creationId xmlns:p14="http://schemas.microsoft.com/office/powerpoint/2010/main" val="3564372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6336" y="191564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09092" y="1297514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SOMATOAFFERENTE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sensibilis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pontinus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epikritischer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V., N. VII., N.IX., N.X.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Sensationen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Druck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-Berührungs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epikritisch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Oberflächensensibilität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Kopfbereich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Tiefensensibilität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Kopfbereich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628" y="1635617"/>
            <a:ext cx="3817977" cy="46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Csoportba foglalás 5"/>
          <p:cNvGrpSpPr/>
          <p:nvPr/>
        </p:nvGrpSpPr>
        <p:grpSpPr>
          <a:xfrm>
            <a:off x="3623749" y="3436994"/>
            <a:ext cx="4456090" cy="3349330"/>
            <a:chOff x="5457687" y="1785916"/>
            <a:chExt cx="8008774" cy="5041605"/>
          </a:xfrm>
        </p:grpSpPr>
        <p:pic>
          <p:nvPicPr>
            <p:cNvPr id="7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049" y="1785916"/>
              <a:ext cx="4365938" cy="4644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5457687" y="6430016"/>
              <a:ext cx="8008774" cy="397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8353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3451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7264" y="1257737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SOMATOAFFERENTE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mesencephalici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trigemini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propriozetiver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 des N. V.</a:t>
            </a: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mandibularis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stammenden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propriozetive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rregungen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Kaumuskulatur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augelenk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272069" y="3452895"/>
            <a:ext cx="4271000" cy="3269653"/>
            <a:chOff x="5457687" y="872460"/>
            <a:chExt cx="8008774" cy="5955061"/>
          </a:xfrm>
        </p:grpSpPr>
        <p:pic>
          <p:nvPicPr>
            <p:cNvPr id="5" name="Picture 4" descr="ãnucleus sensibilis pontinus n. trigeminiãã®ç»åæ¤ç´¢çµæ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050" y="872460"/>
              <a:ext cx="5224683" cy="5557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457687" y="6430016"/>
              <a:ext cx="8008774" cy="3975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https://www.medizin-kompakt.de/nucleus-principalis-nervi-trigemini</a:t>
              </a:r>
            </a:p>
          </p:txBody>
        </p:sp>
      </p:grpSp>
      <p:pic>
        <p:nvPicPr>
          <p:cNvPr id="45058" name="Picture 2" descr="ãnucleus mesencephalicus nervi trigemini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4" y="3656082"/>
            <a:ext cx="3754805" cy="19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258631" y="5711694"/>
            <a:ext cx="4272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https://www.tankonyvtar.hu/hu/tartalom/tamop412A/2011-0094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_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neurologia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_hu/ch03s07.html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0" name="Picture 4" descr="ãmesencephalic nucleus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79" y="3354769"/>
            <a:ext cx="4184026" cy="30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9062292" y="6472691"/>
            <a:ext cx="26340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https://neupsykey.com/trigeminal-nerve/</a:t>
            </a:r>
          </a:p>
        </p:txBody>
      </p:sp>
    </p:spTree>
    <p:extLst>
      <p:ext uri="{BB962C8B-B14F-4D97-AF65-F5344CB8AC3E}">
        <p14:creationId xmlns:p14="http://schemas.microsoft.com/office/powerpoint/2010/main" val="3283522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5141" y="1583334"/>
            <a:ext cx="10878355" cy="26530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SOMATOAFFERENTE ZONE</a:t>
            </a:r>
          </a:p>
          <a:p>
            <a:pPr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Komponente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vestibulocochlearis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gerechnet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VESTIBULOCOCHLEARIS: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 descr="ãvestibulocochlear nerv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365" y="2786013"/>
            <a:ext cx="7068583" cy="33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3412787" y="6289807"/>
            <a:ext cx="79410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https://anatomyclass01.us/function-of-cochlear-nerve/function-of-cochlear-nerve-vestibulocochlear-nerve-hd-m/</a:t>
            </a:r>
          </a:p>
        </p:txBody>
      </p:sp>
    </p:spTree>
    <p:extLst>
      <p:ext uri="{BB962C8B-B14F-4D97-AF65-F5344CB8AC3E}">
        <p14:creationId xmlns:p14="http://schemas.microsoft.com/office/powerpoint/2010/main" val="3502994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79397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</a:t>
            </a:r>
            <a:b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186" y="1326525"/>
            <a:ext cx="10735614" cy="53025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FUNKTIONELLE KOMPONENTEN BEI DEN HIRNNERVEN: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MOTORSICHE FASERN: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SOMATOMOTORISCH (SOMATOEFFERENT)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VISZEROMOTORISCH (ALLG. VISCEROEFFERENT, PRÄGANGLIONARE PARASIMPATISCH)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VISZEROMOTORISCH (SPEZIELLVISCEROEFFERENT, KIEMENBOGENNERVEN, BRANCHIALMOTORISCH)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2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SENSORISCHE FASERN: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VISZEROSENSORISCH (ALLG. VISCEROAFFERENT)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VISCEROSENSORISCH  (ALLG. VISCEROAFFERENT = GESCHMACK, GERUCHSINN)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SOMATOSENSORISCH (ALLG. SOMATOAFFERENT)</a:t>
            </a:r>
          </a:p>
          <a:p>
            <a:pPr>
              <a:lnSpc>
                <a:spcPct val="150000"/>
              </a:lnSpc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SOMATOSENSORISCH (SPEZIELL SOMATOAFFERENT = GESICHTS, - GEHÖR, - GLEICHGEWICHTSSINN)</a:t>
            </a: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2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9843" y="1463821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SOMATOAFFERENTE ZONE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VESTIBULARIS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mpulse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Innenohr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proriozeptiv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Impulse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Gleichgewichtsorgan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Primärafferenzen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ellkörper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Vestibularkernen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6" name="Picture 2" descr="ãnervus vestibulocochlearis verlaufãã®ç»åæ¤ç´¢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/>
          <a:stretch/>
        </p:blipFill>
        <p:spPr bwMode="auto">
          <a:xfrm>
            <a:off x="6436587" y="2323977"/>
            <a:ext cx="5149537" cy="410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47" y="4250997"/>
            <a:ext cx="4190062" cy="240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520780" y="6432338"/>
            <a:ext cx="34018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https://www.medizin-kompakt.de/vestibulocochlearis</a:t>
            </a:r>
          </a:p>
        </p:txBody>
      </p:sp>
      <p:sp>
        <p:nvSpPr>
          <p:cNvPr id="5" name="Téglalap 4"/>
          <p:cNvSpPr/>
          <p:nvPr/>
        </p:nvSpPr>
        <p:spPr>
          <a:xfrm>
            <a:off x="7203583" y="6432337"/>
            <a:ext cx="44131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/>
              <a:t>https://eref.thieme.de/cockpits/clAna0001/0/coAna00076/4-9722</a:t>
            </a:r>
          </a:p>
        </p:txBody>
      </p:sp>
    </p:spTree>
    <p:extLst>
      <p:ext uri="{BB962C8B-B14F-4D97-AF65-F5344CB8AC3E}">
        <p14:creationId xmlns:p14="http://schemas.microsoft.com/office/powerpoint/2010/main" val="463058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57659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5445" y="1390918"/>
            <a:ext cx="10878355" cy="3953812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VESTIBULARKERNEN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vestibuli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entlang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ventrolateralen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IV.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Ventrikels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Schwalbe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(Roller)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rostralis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Bechterew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estibularis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eiters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Koordinationszentrum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ãvestibular nuclei of dog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87" y="4567917"/>
            <a:ext cx="4604243" cy="217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8142665" y="6284127"/>
            <a:ext cx="32111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https://hu.pinterest.com/pin/567805465510794963/</a:t>
            </a:r>
          </a:p>
        </p:txBody>
      </p:sp>
      <p:pic>
        <p:nvPicPr>
          <p:cNvPr id="48132" name="Picture 4" descr="ãvestibular kern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922" y="1749361"/>
            <a:ext cx="3770878" cy="440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30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19577" y="170420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0293" y="1273487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SOMATOAFFERENTE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N. COCHLEARIS</a:t>
            </a: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impulse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Hörorgan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ortiorgan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vermitteln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Primärafferenzen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ihre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ellkörper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entrale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Axonen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enden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Cochleariskernen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ãnervus cochlearis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86" y="3480625"/>
            <a:ext cx="61436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205" y="1340857"/>
            <a:ext cx="3732927" cy="213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749083" y="6382047"/>
            <a:ext cx="285366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http://meddic.jp/nervus_vestibulocochlearis</a:t>
            </a:r>
          </a:p>
        </p:txBody>
      </p:sp>
      <p:pic>
        <p:nvPicPr>
          <p:cNvPr id="49158" name="Picture 6" descr="ãnervus cochlearisãã®ç»åæ¤ç´¢çµæ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446" y="3480625"/>
            <a:ext cx="2563050" cy="32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6531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8"/>
            <a:ext cx="10515600" cy="11030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GLIEDERUNG DES HIRNSTAMMS IN FUNKTIONELLE LÄNGSZOHNEN   ANHAND DER FASERQUALITÄTEN DER HIRNNERVEN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95459" y="1700013"/>
            <a:ext cx="10878355" cy="3953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SPEZIELL SOMATOAFFERENTE ZONE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COCHLEARISKERNEN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ateral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Rautengrube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Jobb oldali kapcsos zárójel 3"/>
          <p:cNvSpPr/>
          <p:nvPr/>
        </p:nvSpPr>
        <p:spPr>
          <a:xfrm>
            <a:off x="3554569" y="3026535"/>
            <a:ext cx="45719" cy="7083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3760631" y="3242204"/>
            <a:ext cx="2389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Tuberculum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acusticum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ãnervus cochlearis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00" y="3959014"/>
            <a:ext cx="5724861" cy="263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ãhÃ¶rbahn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44" y="1767546"/>
            <a:ext cx="4251342" cy="43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7402644" y="6346156"/>
            <a:ext cx="47091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https://link.springer.com/chapter/10.1007/978-3-642-21131-7_2</a:t>
            </a:r>
          </a:p>
        </p:txBody>
      </p:sp>
    </p:spTree>
    <p:extLst>
      <p:ext uri="{BB962C8B-B14F-4D97-AF65-F5344CB8AC3E}">
        <p14:creationId xmlns:p14="http://schemas.microsoft.com/office/powerpoint/2010/main" val="4109445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6989" y="274973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12161" y="1352282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TROCHLEARIS (N. IV.)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ABDUCENS (N.IV.)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6096000" y="1679202"/>
            <a:ext cx="5537915" cy="3200311"/>
            <a:chOff x="6096000" y="1477896"/>
            <a:chExt cx="5537915" cy="3200311"/>
          </a:xfrm>
        </p:grpSpPr>
        <p:pic>
          <p:nvPicPr>
            <p:cNvPr id="51202" name="Picture 2" descr="http://2.bp.blogspot.com/-ZTjvfERwbjs/U4ggqwA0QbI/AAAAAAAAALI/-4Ebxtx2b88/s1600/Muscle+2-+Dissectio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10419" r="1865" b="9234"/>
            <a:stretch/>
          </p:blipFill>
          <p:spPr bwMode="auto">
            <a:xfrm>
              <a:off x="6096000" y="1477896"/>
              <a:ext cx="5537915" cy="28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7044743" y="4431986"/>
              <a:ext cx="458917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http://rodsncones.blogspot.com/2014/05/anatomy-muscles-of-eye.html</a:t>
              </a: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558085" y="3279358"/>
            <a:ext cx="6096000" cy="3325393"/>
            <a:chOff x="5572259" y="3215748"/>
            <a:chExt cx="6096000" cy="3325393"/>
          </a:xfrm>
        </p:grpSpPr>
        <p:pic>
          <p:nvPicPr>
            <p:cNvPr id="8" name="Picture 2" descr="https://www.spektrum.de/lexika/images/neuro/fff8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335" y="3215748"/>
              <a:ext cx="4473732" cy="289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5572259" y="6294920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https://www.spektrum.de/lexika/showpopup.php?lexikon_id=3&amp;art_id=1102&amp;nummer=174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2786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9259" y="962741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Mittelhirn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Edinger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Westphal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18" y="1777285"/>
            <a:ext cx="3785782" cy="481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67" y="3872192"/>
            <a:ext cx="5531528" cy="261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700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273" y="96199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9411" y="9805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Mehrheit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äu</a:t>
            </a:r>
            <a:r>
              <a:rPr lang="el-G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Cranial Nerve Nuclei (CP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63" y="207528"/>
            <a:ext cx="3068436" cy="38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709411" y="3802972"/>
            <a:ext cx="9028113" cy="3043246"/>
            <a:chOff x="2177603" y="3684433"/>
            <a:chExt cx="9028113" cy="3043246"/>
          </a:xfrm>
        </p:grpSpPr>
        <p:pic>
          <p:nvPicPr>
            <p:cNvPr id="6" name="Picture 2" descr="é¢é£ç»å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9" b="12311"/>
            <a:stretch/>
          </p:blipFill>
          <p:spPr bwMode="auto">
            <a:xfrm>
              <a:off x="3032541" y="3684433"/>
              <a:ext cx="2730025" cy="2804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cdn1.medicine.yale.edu/cranialnerves/nerves/motororigin_205045_30456_v1_w360.jpg?v=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716" y="3790898"/>
              <a:ext cx="3429000" cy="2571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2177603" y="6481458"/>
              <a:ext cx="5387662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http://atmeds.blogspot.com/2013/12/oculomotor-nerve-cranial-nerve-iii3.html</a:t>
              </a:r>
            </a:p>
          </p:txBody>
        </p:sp>
      </p:grpSp>
      <p:sp>
        <p:nvSpPr>
          <p:cNvPr id="9" name="Téglalap 8"/>
          <p:cNvSpPr/>
          <p:nvPr/>
        </p:nvSpPr>
        <p:spPr>
          <a:xfrm>
            <a:off x="5967211" y="6488668"/>
            <a:ext cx="48725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https://medicine.yale.edu/cranialnerves/nerves/oculomotornerve.aspx</a:t>
            </a:r>
          </a:p>
        </p:txBody>
      </p:sp>
    </p:spTree>
    <p:extLst>
      <p:ext uri="{BB962C8B-B14F-4D97-AF65-F5344CB8AC3E}">
        <p14:creationId xmlns:p14="http://schemas.microsoft.com/office/powerpoint/2010/main" val="32911496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97523" y="332809"/>
            <a:ext cx="10515600" cy="67964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3629" y="85870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KERNE: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Edinger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Westphal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upillenverengung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  <a:buFontTx/>
              <a:buChar char="-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Akkomodation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8963983" y="4107431"/>
            <a:ext cx="28905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http://vmerc.uga.edu/CranialNerves/plrr.html</a:t>
            </a:r>
          </a:p>
        </p:txBody>
      </p:sp>
      <p:pic>
        <p:nvPicPr>
          <p:cNvPr id="52226" name="Picture 2" descr="ãoculomotor nerve of canin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31" y="3132814"/>
            <a:ext cx="3447419" cy="344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ãoculomotor nerve of canin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614" y="654712"/>
            <a:ext cx="3228991" cy="322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970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76981" y="265694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20744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orbitorotundum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ophthalmicus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(V/1) und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ritt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0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60" y="3659980"/>
            <a:ext cx="4934924" cy="31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7681331" y="3294797"/>
            <a:ext cx="46861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/>
              <a:t>https://www.studyblue.com/notes/note/n/osteology-of-head/deck/1856617</a:t>
            </a:r>
          </a:p>
        </p:txBody>
      </p:sp>
      <p:pic>
        <p:nvPicPr>
          <p:cNvPr id="53252" name="Picture 4" descr="ãorbital fissure dog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31" y="245728"/>
            <a:ext cx="4373294" cy="293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618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77896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VERLAUF: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ORBITA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DORSALIS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VENTRALIS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4766211" y="1653314"/>
            <a:ext cx="6315075" cy="4550852"/>
            <a:chOff x="4766211" y="1653314"/>
            <a:chExt cx="6315075" cy="4550852"/>
          </a:xfrm>
        </p:grpSpPr>
        <p:pic>
          <p:nvPicPr>
            <p:cNvPr id="56322" name="Picture 2" descr="ãnervus oculomotorius verlauf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11" y="1653314"/>
              <a:ext cx="6315075" cy="40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580015" y="5957945"/>
              <a:ext cx="331693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https://de.wikipedia.org/wiki/Nervus_oculomotorius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670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0020" y="259107"/>
            <a:ext cx="10515600" cy="54775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4747" y="897012"/>
            <a:ext cx="10735614" cy="53025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ALLGEMEIN SOMATOMOTORISCH (SOMATOEFFERENT):</a:t>
            </a:r>
          </a:p>
          <a:p>
            <a:pPr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Bewegungen der willkürlichen Muskulatur (Skelettmuskulatur)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Nervenfasern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welche die Muskeln steuern, die für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Bewegungsabläufe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verantwortlich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III.)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(N.IV.)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 VI.)</a:t>
            </a:r>
          </a:p>
          <a:p>
            <a:pPr>
              <a:lnSpc>
                <a:spcPct val="15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(N.XII.)</a:t>
            </a:r>
          </a:p>
          <a:p>
            <a:pPr marL="0" indent="0">
              <a:lnSpc>
                <a:spcPct val="150000"/>
              </a:lnSpc>
              <a:buNone/>
            </a:pPr>
            <a:endParaRPr lang="hu-HU" sz="12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Csoportba foglalás 4"/>
          <p:cNvGrpSpPr/>
          <p:nvPr/>
        </p:nvGrpSpPr>
        <p:grpSpPr>
          <a:xfrm>
            <a:off x="2547434" y="2627939"/>
            <a:ext cx="6096000" cy="3325393"/>
            <a:chOff x="5572259" y="3215748"/>
            <a:chExt cx="6096000" cy="3325393"/>
          </a:xfrm>
        </p:grpSpPr>
        <p:pic>
          <p:nvPicPr>
            <p:cNvPr id="1026" name="Picture 2" descr="https://www.spektrum.de/lexika/images/neuro/fff8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6335" y="3215748"/>
              <a:ext cx="4473732" cy="289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5572259" y="6294920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https://www.spektrum.de/lexika/showpopup.php?lexikon_id=3&amp;art_id=1102&amp;nummer=174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7993487" y="1987073"/>
            <a:ext cx="4499020" cy="4344530"/>
            <a:chOff x="7993487" y="2324695"/>
            <a:chExt cx="4499020" cy="4344530"/>
          </a:xfrm>
        </p:grpSpPr>
        <p:pic>
          <p:nvPicPr>
            <p:cNvPr id="1028" name="Picture 4" descr="No Image Available!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236" y="2324695"/>
              <a:ext cx="3578647" cy="397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7993487" y="6423004"/>
              <a:ext cx="449902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https://eref.thieme.de/cockpits/clAna0001/0/coAna00082/4-10157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58641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0318" y="346477"/>
            <a:ext cx="10515600" cy="64543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3944" y="1477895"/>
            <a:ext cx="10709856" cy="488426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ORBITA: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1.RAMUS DORSALIS: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esteht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somatomotorsichen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palpebrae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etractor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4421253" y="3730762"/>
            <a:ext cx="5298583" cy="2760102"/>
            <a:chOff x="6096000" y="1477896"/>
            <a:chExt cx="5537915" cy="3349719"/>
          </a:xfrm>
        </p:grpSpPr>
        <p:pic>
          <p:nvPicPr>
            <p:cNvPr id="5" name="Picture 2" descr="http://2.bp.blogspot.com/-ZTjvfERwbjs/U4ggqwA0QbI/AAAAAAAAALI/-4Ebxtx2b88/s1600/Muscle+2-+Dissectio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10419" r="1865" b="9234"/>
            <a:stretch/>
          </p:blipFill>
          <p:spPr bwMode="auto">
            <a:xfrm>
              <a:off x="6096000" y="1477896"/>
              <a:ext cx="5537915" cy="28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667399" y="4528796"/>
              <a:ext cx="4966516" cy="298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http://rodsncones.blogspot.com/2014/05/anatomy-muscles-of-eye.html</a:t>
              </a:r>
            </a:p>
          </p:txBody>
        </p:sp>
      </p:grpSp>
      <p:grpSp>
        <p:nvGrpSpPr>
          <p:cNvPr id="7" name="Csoportba foglalás 6"/>
          <p:cNvGrpSpPr/>
          <p:nvPr/>
        </p:nvGrpSpPr>
        <p:grpSpPr>
          <a:xfrm>
            <a:off x="7521260" y="243732"/>
            <a:ext cx="4397151" cy="3244038"/>
            <a:chOff x="4766211" y="1653314"/>
            <a:chExt cx="6315075" cy="4413420"/>
          </a:xfrm>
        </p:grpSpPr>
        <p:pic>
          <p:nvPicPr>
            <p:cNvPr id="8" name="Picture 2" descr="ãnervus oculomotorius verlauf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11" y="1653314"/>
              <a:ext cx="6315075" cy="40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églalap 8"/>
            <p:cNvSpPr/>
            <p:nvPr/>
          </p:nvSpPr>
          <p:spPr>
            <a:xfrm>
              <a:off x="5700445" y="5820513"/>
              <a:ext cx="33169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https://de.wikipedia.org/wiki/Nervus_oculomotorius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3407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270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7439" y="1349107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ORBITA: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VENTRALIS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esteht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somatomotorischen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parasympatischen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499280" y="1867436"/>
            <a:ext cx="5109782" cy="3562694"/>
            <a:chOff x="4766211" y="1653314"/>
            <a:chExt cx="6315075" cy="4413420"/>
          </a:xfrm>
        </p:grpSpPr>
        <p:pic>
          <p:nvPicPr>
            <p:cNvPr id="5" name="Picture 2" descr="ãnervus oculomotorius verlauf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211" y="1653314"/>
              <a:ext cx="6315075" cy="4000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5700445" y="5820513"/>
              <a:ext cx="331693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https://de.wikipedia.org/wiki/Nervus_oculomotorius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39505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58144"/>
            <a:ext cx="10515600" cy="741725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77896"/>
            <a:ext cx="10515600" cy="435133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ORBITA: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VENTRALIS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somatomotorische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bliguus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953472" y="3984550"/>
            <a:ext cx="5298583" cy="2760102"/>
            <a:chOff x="6096000" y="1477896"/>
            <a:chExt cx="5537915" cy="3349719"/>
          </a:xfrm>
        </p:grpSpPr>
        <p:pic>
          <p:nvPicPr>
            <p:cNvPr id="5" name="Picture 2" descr="http://2.bp.blogspot.com/-ZTjvfERwbjs/U4ggqwA0QbI/AAAAAAAAALI/-4Ebxtx2b88/s1600/Muscle+2-+Dissection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10419" r="1865" b="9234"/>
            <a:stretch/>
          </p:blipFill>
          <p:spPr bwMode="auto">
            <a:xfrm>
              <a:off x="6096000" y="1477896"/>
              <a:ext cx="5537915" cy="28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667399" y="4528796"/>
              <a:ext cx="4966516" cy="298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http://rodsncones.blogspot.com/2014/05/anatomy-muscles-of-eye.html</a:t>
              </a:r>
            </a:p>
          </p:txBody>
        </p:sp>
      </p:grpSp>
      <p:pic>
        <p:nvPicPr>
          <p:cNvPr id="57346" name="Picture 2" descr="http://3.bp.blogspot.com/-x6fnpEhQRC4/U5meP-FfJ2I/AAAAAAAAAec/lKzx027yqX8/s1600/Muscle+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27" y="1061788"/>
            <a:ext cx="4801998" cy="292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374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1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487" y="1023870"/>
            <a:ext cx="10980313" cy="583413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DER ORBITA: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VENTRALIS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Nebenast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RADIX OCULOMOTIRA ab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 OCULOMOTRIA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liefert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Radix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oculomotria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GANGLION CILIAR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parasympatisches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– die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präganglionäre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parasymaptische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umgeschaltet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Umschaltung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breves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ãoculomotor nerve of canine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31" y="352024"/>
            <a:ext cx="3409517" cy="34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1919944" y="4613916"/>
            <a:ext cx="8962704" cy="2108856"/>
            <a:chOff x="6934118" y="4550306"/>
            <a:chExt cx="8962704" cy="2108856"/>
          </a:xfrm>
        </p:grpSpPr>
        <p:pic>
          <p:nvPicPr>
            <p:cNvPr id="6" name="Picture 2" descr="https://www.spektrum.de/lexika/images/neuro/fff8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42290" y="4550306"/>
              <a:ext cx="3254532" cy="2108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6934118" y="6412941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https://www.spektrum.de/lexika/showpopup.php?lexikon_id=3&amp;art_id=1102&amp;nummer=174</a:t>
              </a:r>
              <a:endParaRPr lang="hu-HU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00485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351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3487" y="884460"/>
            <a:ext cx="10980313" cy="583413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 III)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RADIX OCULOMOTRIA 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postganglionäre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parasympatische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breves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benannt</a:t>
            </a: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iliares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breves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nasociliari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(V/1)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Augapfel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sphincter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pupillae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ciliaris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ãoculomotor nerve of canineãã®ç»åæ¤ç´¢çµæ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425" y="192919"/>
            <a:ext cx="2507088" cy="25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Picture 2" descr="ãm sphincter pupilla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230" y="3141842"/>
            <a:ext cx="3823998" cy="331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28552" y="6457890"/>
            <a:ext cx="57987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www.semanticscholar.org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/Horner%27s-syndrome%3A-clinical-and-radiographic-Reede-Garcon/db4c7850fd5ef89cc8266e8c64c72bb7d44576be/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/3</a:t>
            </a:r>
          </a:p>
        </p:txBody>
      </p:sp>
      <p:pic>
        <p:nvPicPr>
          <p:cNvPr id="60420" name="Picture 4" descr="ãm ciliarisãã®ç»åæ¤ç´¢çµæ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6263" r="3456" b="3066"/>
          <a:stretch/>
        </p:blipFill>
        <p:spPr bwMode="auto">
          <a:xfrm>
            <a:off x="6885906" y="3123810"/>
            <a:ext cx="4932608" cy="284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286224" y="5998168"/>
            <a:ext cx="47345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www.researchgate.net/figure/Abbildung-3-Lage-von-Iris-inneren-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Augenmuskeln-M-ciliaris-M-sphincter-pupillae-M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_fig1_261362805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6714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41986" y="123319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TROCHLEARIS (N. IV.)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Mittelhirnhaube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409905" y="1352282"/>
            <a:ext cx="3402025" cy="4676757"/>
            <a:chOff x="7710292" y="338095"/>
            <a:chExt cx="3763813" cy="4987750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946" y="338095"/>
              <a:ext cx="3601159" cy="4741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7710292" y="5079624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grpSp>
        <p:nvGrpSpPr>
          <p:cNvPr id="9" name="Csoportba foglalás 8"/>
          <p:cNvGrpSpPr/>
          <p:nvPr/>
        </p:nvGrpSpPr>
        <p:grpSpPr>
          <a:xfrm>
            <a:off x="3382851" y="2220355"/>
            <a:ext cx="5027054" cy="3680845"/>
            <a:chOff x="3382851" y="2220355"/>
            <a:chExt cx="5027054" cy="3680845"/>
          </a:xfrm>
        </p:grpSpPr>
        <p:pic>
          <p:nvPicPr>
            <p:cNvPr id="7" name="Picture 4" descr="ãtrochlear nucleus in mesencephalonãã®ç»åæ¤ç´¢çµæ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672" y="2220355"/>
              <a:ext cx="3425780" cy="3276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églalap 7"/>
            <p:cNvSpPr/>
            <p:nvPr/>
          </p:nvSpPr>
          <p:spPr>
            <a:xfrm>
              <a:off x="3382851" y="5654979"/>
              <a:ext cx="502705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http://atmeds.blogspot.com/2014/06/trochlear-nerve-cranial-nerve-iv4.html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5879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8733" y="151149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TROCHLEARIS (N. IV.)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somatomotorische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kreuzen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DECUSSATIO NERVORUM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TROCHLEARIUM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einzelne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Kranialnerv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gekreuzt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ehirn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austritt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 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Csoportba foglalás 14"/>
          <p:cNvGrpSpPr/>
          <p:nvPr/>
        </p:nvGrpSpPr>
        <p:grpSpPr>
          <a:xfrm>
            <a:off x="6851233" y="1630578"/>
            <a:ext cx="5130196" cy="5100327"/>
            <a:chOff x="6519929" y="1352282"/>
            <a:chExt cx="5130196" cy="5100327"/>
          </a:xfrm>
        </p:grpSpPr>
        <p:grpSp>
          <p:nvGrpSpPr>
            <p:cNvPr id="7" name="Csoportba foglalás 6"/>
            <p:cNvGrpSpPr/>
            <p:nvPr/>
          </p:nvGrpSpPr>
          <p:grpSpPr>
            <a:xfrm>
              <a:off x="6519929" y="2771764"/>
              <a:ext cx="5027054" cy="3680845"/>
              <a:chOff x="3382851" y="2220355"/>
              <a:chExt cx="5027054" cy="3680845"/>
            </a:xfrm>
          </p:grpSpPr>
          <p:pic>
            <p:nvPicPr>
              <p:cNvPr id="8" name="Picture 4" descr="ãtrochlear nucleus in mesencephalonãã®ç»åæ¤ç´¢çµæ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8672" y="2220355"/>
                <a:ext cx="3425780" cy="32768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églalap 8"/>
              <p:cNvSpPr/>
              <p:nvPr/>
            </p:nvSpPr>
            <p:spPr>
              <a:xfrm>
                <a:off x="3382851" y="5654979"/>
                <a:ext cx="5027054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http://atmeds.blogspot.com/2014/06/trochlear-nerve-cranial-nerve-iv4.html</a:t>
                </a:r>
              </a:p>
            </p:txBody>
          </p:sp>
        </p:grpSp>
        <p:cxnSp>
          <p:nvCxnSpPr>
            <p:cNvPr id="11" name="Egyenes összekötő nyíllal 10"/>
            <p:cNvCxnSpPr/>
            <p:nvPr/>
          </p:nvCxnSpPr>
          <p:spPr>
            <a:xfrm flipH="1">
              <a:off x="8764399" y="1803042"/>
              <a:ext cx="714452" cy="160582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8764399" y="1352282"/>
              <a:ext cx="28857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hu-HU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DECUSSATIO NERVORUM TROCHLEARIUM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850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61524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8131" y="807823"/>
            <a:ext cx="11121980" cy="506457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TROCHLEARIS (N. IV.)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Colliculus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Vierhügelplatte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Frenulum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veli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superioris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vordere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Marksegel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inzige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der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Dorsalseite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verlä</a:t>
            </a:r>
            <a:r>
              <a:rPr lang="el-G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466" name="Picture 2" descr="ãinferior colliculus sheep brainãã®ç»åæ¤ç´¢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9"/>
          <a:stretch/>
        </p:blipFill>
        <p:spPr bwMode="auto">
          <a:xfrm>
            <a:off x="1184856" y="3067407"/>
            <a:ext cx="2102057" cy="344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0" y="6611779"/>
            <a:ext cx="524786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http://www.rci.rutgers.edu/~uzwiak/AnatPhys/APF141Lab10notes.html</a:t>
            </a:r>
          </a:p>
        </p:txBody>
      </p:sp>
      <p:pic>
        <p:nvPicPr>
          <p:cNvPr id="62468" name="Picture 4" descr="https://upload.wikimedia.org/wikipedia/commons/4/4a/Slide2PITER.JPG?153954022873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r="3915"/>
          <a:stretch/>
        </p:blipFill>
        <p:spPr bwMode="auto">
          <a:xfrm>
            <a:off x="4453237" y="3016872"/>
            <a:ext cx="4174435" cy="349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4453237" y="6611778"/>
            <a:ext cx="46299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http://www.wikiwand.com/en/Medullary_striae_of_fourth_ventricle</a:t>
            </a:r>
          </a:p>
        </p:txBody>
      </p:sp>
      <p:grpSp>
        <p:nvGrpSpPr>
          <p:cNvPr id="7" name="Csoportba foglalás 6"/>
          <p:cNvGrpSpPr/>
          <p:nvPr/>
        </p:nvGrpSpPr>
        <p:grpSpPr>
          <a:xfrm>
            <a:off x="9267299" y="2964912"/>
            <a:ext cx="2813591" cy="3841127"/>
            <a:chOff x="9267299" y="2964912"/>
            <a:chExt cx="2813591" cy="3841127"/>
          </a:xfrm>
        </p:grpSpPr>
        <p:pic>
          <p:nvPicPr>
            <p:cNvPr id="62470" name="Picture 6" descr="ãsulcus nervi trochlearisãã®ç»åæ¤ç´¢çµæ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313" y="2964912"/>
              <a:ext cx="2420798" cy="359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9267299" y="6559818"/>
              <a:ext cx="28135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http://www.nan.upol.cz/neuro/cd105_1.html</a:t>
              </a:r>
            </a:p>
          </p:txBody>
        </p:sp>
      </p:grpSp>
      <p:pic>
        <p:nvPicPr>
          <p:cNvPr id="62472" name="Picture 8" descr="ãsulcus bulbopontine with abducens nerveãã®ç»åæ¤ç´¢çµæ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299" y="120400"/>
            <a:ext cx="2679622" cy="19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157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2813" y="140538"/>
            <a:ext cx="10515600" cy="68914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6441" y="1254126"/>
            <a:ext cx="11121980" cy="506457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TROCHLEARIS (N. IV.)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Trochlearisrinne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Keilbeins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orbitorotundum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N. III., N. VI., N.V/1., N. V/2.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 M.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obliguus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dorsalis</a:t>
            </a: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305" y="485112"/>
            <a:ext cx="4540724" cy="28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6597415" y="3983036"/>
            <a:ext cx="5298583" cy="2760102"/>
            <a:chOff x="6096000" y="1477896"/>
            <a:chExt cx="5537915" cy="3349719"/>
          </a:xfrm>
        </p:grpSpPr>
        <p:pic>
          <p:nvPicPr>
            <p:cNvPr id="6" name="Picture 2" descr="http://2.bp.blogspot.com/-ZTjvfERwbjs/U4ggqwA0QbI/AAAAAAAAALI/-4Ebxtx2b88/s1600/Muscle+2-+Dissection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10419" r="1865" b="9234"/>
            <a:stretch/>
          </p:blipFill>
          <p:spPr bwMode="auto">
            <a:xfrm>
              <a:off x="6096000" y="1477896"/>
              <a:ext cx="5537915" cy="28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6667399" y="4528796"/>
              <a:ext cx="4966516" cy="298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http://rodsncones.blogspot.com/2014/05/anatomy-muscles-of-eye.html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9860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7191" y="1126535"/>
            <a:ext cx="10709856" cy="471684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N. ABDUCENS (N.VI.)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abducentis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Brückenhaube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8917595" y="1244306"/>
            <a:ext cx="2921307" cy="4020864"/>
            <a:chOff x="8157982" y="31585"/>
            <a:chExt cx="3231973" cy="4288241"/>
          </a:xfrm>
        </p:grpSpPr>
        <p:pic>
          <p:nvPicPr>
            <p:cNvPr id="5" name="Picture 4" descr="Cranial Nerve Nuclei (CP)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7982" y="31585"/>
              <a:ext cx="3051562" cy="40178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8157982" y="4073605"/>
              <a:ext cx="323197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sp>
        <p:nvSpPr>
          <p:cNvPr id="7" name="Téglalap 6"/>
          <p:cNvSpPr/>
          <p:nvPr/>
        </p:nvSpPr>
        <p:spPr>
          <a:xfrm>
            <a:off x="5364558" y="6527215"/>
            <a:ext cx="25362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https://slideplayer.com/slide/13404873/</a:t>
            </a:r>
          </a:p>
        </p:txBody>
      </p:sp>
      <p:pic>
        <p:nvPicPr>
          <p:cNvPr id="66562" name="Picture 2" descr="ãnucleus nervi abducentisãã®ç»åæ¤ç´¢çµæ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4" t="5015" r="10564" b="3974"/>
          <a:stretch/>
        </p:blipFill>
        <p:spPr bwMode="auto">
          <a:xfrm>
            <a:off x="5006254" y="961768"/>
            <a:ext cx="3589308" cy="29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é¢é£ç»å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020" y="4021600"/>
            <a:ext cx="3261197" cy="24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59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0020" y="262095"/>
            <a:ext cx="10515600" cy="74245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23045" y="1004553"/>
            <a:ext cx="10515600" cy="4351338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VISCEROMOTORISCH:</a:t>
            </a:r>
          </a:p>
          <a:p>
            <a:pPr algn="just"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bedeutet die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Bewegungen der unwillkürlichen Muskulatur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engeren Sinn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Bewegung der Eingeweide 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für die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vegetativ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autonome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(unwillkürliche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) Steuerung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glatten Muskulatur 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Drüsen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des </a:t>
            </a:r>
            <a:r>
              <a:rPr lang="de-DE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Gastrointestinaltrakts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  <a:buFontTx/>
              <a:buChar char="-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Gesichtsschädels verantwortlich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die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Gefäßmuskulatur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viszeromotorisch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innerviert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b="1" dirty="0"/>
          </a:p>
          <a:p>
            <a:endParaRPr lang="hu-HU" dirty="0"/>
          </a:p>
        </p:txBody>
      </p:sp>
      <p:pic>
        <p:nvPicPr>
          <p:cNvPr id="2050" name="Picture 2" descr="https://upload.wikimedia.org/wikipedia/commons/thumb/1/18/Das_vegetative_Nervensystem.jpg/800px-Das_vegetative_Nerven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774" y="1004553"/>
            <a:ext cx="5081092" cy="509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5739683" y="6304054"/>
            <a:ext cx="66369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https://de.wikipedia.org/wiki/Vegetatives_Nervensystem#/media/File:Das_vegetative_Nervensystem.jpg</a:t>
            </a:r>
          </a:p>
        </p:txBody>
      </p:sp>
    </p:spTree>
    <p:extLst>
      <p:ext uri="{BB962C8B-B14F-4D97-AF65-F5344CB8AC3E}">
        <p14:creationId xmlns:p14="http://schemas.microsoft.com/office/powerpoint/2010/main" val="127999420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dirty="0"/>
          </a:p>
        </p:txBody>
      </p:sp>
      <p:grpSp>
        <p:nvGrpSpPr>
          <p:cNvPr id="4" name="Csoportba foglalás 3"/>
          <p:cNvGrpSpPr/>
          <p:nvPr/>
        </p:nvGrpSpPr>
        <p:grpSpPr>
          <a:xfrm>
            <a:off x="6096000" y="1547372"/>
            <a:ext cx="3408418" cy="4795563"/>
            <a:chOff x="9267299" y="2964912"/>
            <a:chExt cx="2813591" cy="3841127"/>
          </a:xfrm>
        </p:grpSpPr>
        <p:pic>
          <p:nvPicPr>
            <p:cNvPr id="5" name="Picture 6" descr="ãsulcus nervi trochleari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9313" y="2964912"/>
              <a:ext cx="2420798" cy="3594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9267299" y="6559818"/>
              <a:ext cx="281359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http://www.nan.upol.cz/neuro/cd105_1.html</a:t>
              </a:r>
            </a:p>
          </p:txBody>
        </p:sp>
      </p:grpSp>
      <p:sp>
        <p:nvSpPr>
          <p:cNvPr id="7" name="Téglalap 6"/>
          <p:cNvSpPr/>
          <p:nvPr/>
        </p:nvSpPr>
        <p:spPr>
          <a:xfrm>
            <a:off x="576340" y="151982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3. N. ABDUCENS (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N.VI.)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AUS DEM GEHIRN: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am Corpus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trapeziodeum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von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Pyramiden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7372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8715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AUGENMUSKELNERVEN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1820" y="1226208"/>
            <a:ext cx="11121980" cy="5064572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ABDUCENS (N. VI.)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Hund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Fissura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mit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 N. III., N. 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V/1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orbitorotundum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Augenhöhle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etractor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bulbi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80" y="3560570"/>
            <a:ext cx="4540724" cy="285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6622961" y="3653789"/>
            <a:ext cx="5298583" cy="2760102"/>
            <a:chOff x="6096000" y="1477896"/>
            <a:chExt cx="5537915" cy="3349719"/>
          </a:xfrm>
        </p:grpSpPr>
        <p:pic>
          <p:nvPicPr>
            <p:cNvPr id="6" name="Picture 2" descr="http://2.bp.blogspot.com/-ZTjvfERwbjs/U4ggqwA0QbI/AAAAAAAAALI/-4Ebxtx2b88/s1600/Muscle+2-+Dissection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2" t="10419" r="1865" b="9234"/>
            <a:stretch/>
          </p:blipFill>
          <p:spPr bwMode="auto">
            <a:xfrm>
              <a:off x="6096000" y="1477896"/>
              <a:ext cx="5537915" cy="2800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6667399" y="4528796"/>
              <a:ext cx="4966516" cy="2988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http://rodsncones.blogspot.com/2014/05/anatomy-muscles-of-eye.html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0158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202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33077" y="661148"/>
            <a:ext cx="10515600" cy="4351338"/>
          </a:xfrm>
        </p:spPr>
        <p:txBody>
          <a:bodyPr>
            <a:normAutofit/>
          </a:bodyPr>
          <a:lstStyle/>
          <a:p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SETZT SICH AUS: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KRANIALEN ANTEIL (RADICES CRANIALES)</a:t>
            </a:r>
          </a:p>
          <a:p>
            <a:pPr marL="400050" indent="-400050">
              <a:lnSpc>
                <a:spcPct val="200000"/>
              </a:lnSpc>
              <a:buFont typeface="+mj-lt"/>
              <a:buAutoNum type="roman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SPINALEN ANTEIL (RADICES SPINALES)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Csoportba foglalás 5"/>
          <p:cNvGrpSpPr/>
          <p:nvPr/>
        </p:nvGrpSpPr>
        <p:grpSpPr>
          <a:xfrm>
            <a:off x="6190444" y="1255460"/>
            <a:ext cx="6096000" cy="5088316"/>
            <a:chOff x="6190444" y="1255460"/>
            <a:chExt cx="6096000" cy="5088316"/>
          </a:xfrm>
        </p:grpSpPr>
        <p:pic>
          <p:nvPicPr>
            <p:cNvPr id="40962" name="Picture 2" descr="ãnucleus ambiguus cranial nerve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983" y="1255460"/>
              <a:ext cx="4962525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églalap 3"/>
            <p:cNvSpPr/>
            <p:nvPr/>
          </p:nvSpPr>
          <p:spPr>
            <a:xfrm>
              <a:off x="6190444" y="6097555"/>
              <a:ext cx="6096000" cy="2462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https://www.quora.com/How-is-spinal-accessory-related-to-vagus-and-cranial-accessory-nerves</a:t>
              </a:r>
            </a:p>
          </p:txBody>
        </p:sp>
      </p:grpSp>
      <p:pic>
        <p:nvPicPr>
          <p:cNvPr id="40964" name="Picture 4" descr="http://www.medi-learn.de/seiten/suche/media/auflage_2014/webviews/An4-6-42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24" y="2710624"/>
            <a:ext cx="3794414" cy="36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76011" y="6430741"/>
            <a:ext cx="67141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http://www.medi-learn.de/examen/bildarchiv/detail.php?auflage=_6&amp;bilder=&amp;skr=Anatomie%204&amp;akt=140</a:t>
            </a:r>
          </a:p>
        </p:txBody>
      </p:sp>
    </p:spTree>
    <p:extLst>
      <p:ext uri="{BB962C8B-B14F-4D97-AF65-F5344CB8AC3E}">
        <p14:creationId xmlns:p14="http://schemas.microsoft.com/office/powerpoint/2010/main" val="4789687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03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7744" y="9401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SPINALEN ANTEIL (RADICES SPINALES)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KERN: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spinales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stammen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Motorneuronsäule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Segmente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C1-6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5191260" y="2167045"/>
            <a:ext cx="6498464" cy="4497773"/>
            <a:chOff x="6006124" y="978569"/>
            <a:chExt cx="7342605" cy="5459373"/>
          </a:xfrm>
        </p:grpSpPr>
        <p:pic>
          <p:nvPicPr>
            <p:cNvPr id="5" name="Picture 2" descr="ãnucleus ambiguus cranial nerve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8800" y="978569"/>
              <a:ext cx="5377252" cy="5160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006124" y="6139080"/>
              <a:ext cx="7342605" cy="298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https://www.quora.com/How-is-spinal-accessory-related-to-vagus-and-cranial-accessory-nerves</a:t>
              </a:r>
            </a:p>
          </p:txBody>
        </p:sp>
      </p:grpSp>
      <p:sp>
        <p:nvSpPr>
          <p:cNvPr id="7" name="Ellipszis 6"/>
          <p:cNvSpPr/>
          <p:nvPr/>
        </p:nvSpPr>
        <p:spPr>
          <a:xfrm>
            <a:off x="9311425" y="4855335"/>
            <a:ext cx="1508595" cy="6310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8" name="Csoportba foglalás 7"/>
          <p:cNvGrpSpPr/>
          <p:nvPr/>
        </p:nvGrpSpPr>
        <p:grpSpPr>
          <a:xfrm>
            <a:off x="1578860" y="2242558"/>
            <a:ext cx="2856872" cy="4413723"/>
            <a:chOff x="9211638" y="2317622"/>
            <a:chExt cx="2856872" cy="4413723"/>
          </a:xfrm>
        </p:grpSpPr>
        <p:sp>
          <p:nvSpPr>
            <p:cNvPr id="9" name="Téglalap 8"/>
            <p:cNvSpPr/>
            <p:nvPr/>
          </p:nvSpPr>
          <p:spPr>
            <a:xfrm>
              <a:off x="9211638" y="6485124"/>
              <a:ext cx="28568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http://starklab.slu.edu/neuro/Dissection.htm</a:t>
              </a:r>
            </a:p>
          </p:txBody>
        </p:sp>
        <p:pic>
          <p:nvPicPr>
            <p:cNvPr id="10" name="Picture 2" descr="ãhypoglossal nerve sheep brainãã®ç»åæ¤ç´¢çµæ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8699" y="2317622"/>
              <a:ext cx="2722749" cy="410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05416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4262" y="238574"/>
            <a:ext cx="10515600" cy="737762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97288" y="11028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KRANIALEN ANTEIL (RADICES CRANIALES):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mbiguus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iemenbogennerv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spezielle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visceromotorisch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Kern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ranchialmotorische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innervieren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Kehlkopfmuskeln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Csoportba foglalás 3"/>
          <p:cNvGrpSpPr/>
          <p:nvPr/>
        </p:nvGrpSpPr>
        <p:grpSpPr>
          <a:xfrm>
            <a:off x="6096000" y="1951348"/>
            <a:ext cx="6498464" cy="4597559"/>
            <a:chOff x="6006124" y="857449"/>
            <a:chExt cx="7342605" cy="5580493"/>
          </a:xfrm>
        </p:grpSpPr>
        <p:pic>
          <p:nvPicPr>
            <p:cNvPr id="5" name="Picture 2" descr="ãnucleus ambiguus cranial nerve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6321" y="857449"/>
              <a:ext cx="5356858" cy="5140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églalap 5"/>
            <p:cNvSpPr/>
            <p:nvPr/>
          </p:nvSpPr>
          <p:spPr>
            <a:xfrm>
              <a:off x="6006124" y="6139080"/>
              <a:ext cx="7342605" cy="2988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https://www.quora.com/How-is-spinal-accessory-related-to-vagus-and-cranial-accessory-nerves</a:t>
              </a:r>
            </a:p>
          </p:txBody>
        </p:sp>
      </p:grpSp>
      <p:sp>
        <p:nvSpPr>
          <p:cNvPr id="7" name="Ellipszis 6"/>
          <p:cNvSpPr/>
          <p:nvPr/>
        </p:nvSpPr>
        <p:spPr>
          <a:xfrm>
            <a:off x="10812888" y="2524259"/>
            <a:ext cx="971282" cy="6825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5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1231" y="135032"/>
            <a:ext cx="10515600" cy="67806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45017" y="9032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 UND RÜCKENMARK: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KRANIALEN ANTEIL (RADICES CRANIALES) 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verlassen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etwa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3 - 6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Wurzelbündel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unteren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317555" y="2982219"/>
            <a:ext cx="4481907" cy="3726912"/>
            <a:chOff x="5563608" y="2947408"/>
            <a:chExt cx="4481907" cy="3726912"/>
          </a:xfrm>
        </p:grpSpPr>
        <p:grpSp>
          <p:nvGrpSpPr>
            <p:cNvPr id="4" name="Csoportba foglalás 3"/>
            <p:cNvGrpSpPr/>
            <p:nvPr/>
          </p:nvGrpSpPr>
          <p:grpSpPr>
            <a:xfrm>
              <a:off x="5563608" y="2947408"/>
              <a:ext cx="4481907" cy="3726912"/>
              <a:chOff x="6175822" y="1925771"/>
              <a:chExt cx="5064100" cy="4523706"/>
            </a:xfrm>
          </p:grpSpPr>
          <p:pic>
            <p:nvPicPr>
              <p:cNvPr id="5" name="Picture 2" descr="ãnucleus ambiguus cranial nervesãã®ç»åæ¤ç´¢çµæ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0201" y="1925771"/>
                <a:ext cx="4355344" cy="41797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églalap 5"/>
              <p:cNvSpPr/>
              <p:nvPr/>
            </p:nvSpPr>
            <p:spPr>
              <a:xfrm>
                <a:off x="6175822" y="5963826"/>
                <a:ext cx="5064100" cy="4856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sz="1000" b="1" dirty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https://</a:t>
                </a:r>
                <a:r>
                  <a:rPr lang="hu-HU" sz="1000" b="1" dirty="0" smtClean="0">
                    <a:latin typeface="Arial" panose="020B0604020202020204" pitchFamily="34" charset="0"/>
                    <a:cs typeface="Arial" panose="020B0604020202020204" pitchFamily="34" charset="0"/>
                    <a:hlinkClick r:id="rId3"/>
                  </a:rPr>
                  <a:t>www.quora.com/How-is-spinal-accessory-related-to-vagus-</a:t>
                </a:r>
                <a:endPara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hu-HU" sz="1000" b="1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and-cranial-accessory-nerves</a:t>
                </a:r>
                <a:endParaRPr lang="hu-HU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Ellipszis 6"/>
            <p:cNvSpPr/>
            <p:nvPr/>
          </p:nvSpPr>
          <p:spPr>
            <a:xfrm>
              <a:off x="6980349" y="4997003"/>
              <a:ext cx="579550" cy="5022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/>
            <p:cNvSpPr/>
            <p:nvPr/>
          </p:nvSpPr>
          <p:spPr>
            <a:xfrm>
              <a:off x="6386339" y="4417454"/>
              <a:ext cx="722799" cy="296214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69634" name="Picture 2" descr="http://biodrawing.com/Neurology_modules/NervousSystemSite/Neuroanatomy/figures/Dscn1125_small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" t="5515" r="4040" b="6994"/>
          <a:stretch/>
        </p:blipFill>
        <p:spPr bwMode="auto">
          <a:xfrm>
            <a:off x="4759635" y="2670496"/>
            <a:ext cx="3490234" cy="3580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4799462" y="6305853"/>
            <a:ext cx="37831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iodrawing.com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Neurology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modules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NervousSystemSite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Neuroanatomy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Brainstem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_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view.html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636" name="Picture 4" descr="é¢é£ç»å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8216"/>
          <a:stretch/>
        </p:blipFill>
        <p:spPr bwMode="auto">
          <a:xfrm>
            <a:off x="8441984" y="2765182"/>
            <a:ext cx="3462201" cy="310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8272530" y="5878073"/>
            <a:ext cx="39194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https://ja.wikipedia.org/wiki/%E3%83%95%E3%82%A1%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E3%82%A4%E3%83%AB:Slide2RAFA.JPG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80623" y="330839"/>
            <a:ext cx="10515600" cy="49776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8649" y="17312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 UND RÜCKENMARK: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SPINALEN ANTEIL (RADICES SPINALES) 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enticulatum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Rückenmark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aufsteigend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RAMUS EXTERNUS 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EXTERNUS: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kranial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Dorsal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Ventralwurzeln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läuft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magnum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Schädelhöhle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vereinigt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Stamm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XI.</a:t>
            </a:r>
          </a:p>
          <a:p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Csoportba foglalás 7"/>
          <p:cNvGrpSpPr/>
          <p:nvPr/>
        </p:nvGrpSpPr>
        <p:grpSpPr>
          <a:xfrm>
            <a:off x="8163007" y="828599"/>
            <a:ext cx="3831591" cy="3717646"/>
            <a:chOff x="8259792" y="614006"/>
            <a:chExt cx="3527880" cy="3151667"/>
          </a:xfrm>
        </p:grpSpPr>
        <p:pic>
          <p:nvPicPr>
            <p:cNvPr id="5" name="Picture 2" descr="ãnucleus ambiguus cranial nervesãã®ç»åæ¤ç´¢çµæ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9792" y="614006"/>
              <a:ext cx="3527880" cy="3151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llipszis 6"/>
            <p:cNvSpPr/>
            <p:nvPr/>
          </p:nvSpPr>
          <p:spPr>
            <a:xfrm>
              <a:off x="9516744" y="3052293"/>
              <a:ext cx="657567" cy="399245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72706" name="Picture 2" descr="é¢é£ç»å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449" y="1004252"/>
            <a:ext cx="2440698" cy="318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8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0523" y="128884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Hund,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Wiederkäuern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N.X.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Pferd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jugulare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X.</a:t>
            </a:r>
          </a:p>
          <a:p>
            <a:pPr marL="0" indent="0"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730" name="Picture 2" descr="ãforamen jugulare of dog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1" y="3357761"/>
            <a:ext cx="4042937" cy="226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-3031" y="5710182"/>
            <a:ext cx="54778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http://www.medycynawet.edu.pl/images/stories/pdf/pdf2015/032015/201503146151.pdf</a:t>
            </a:r>
          </a:p>
        </p:txBody>
      </p:sp>
      <p:pic>
        <p:nvPicPr>
          <p:cNvPr id="73732" name="Picture 4" descr="ãforamen lacerum caudale hors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23" y="4183191"/>
            <a:ext cx="4091189" cy="218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967211" y="6363334"/>
            <a:ext cx="35734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http://vanat.cvm.umn.edu/ungDissect/Lab18/Lab18.html</a:t>
            </a:r>
          </a:p>
        </p:txBody>
      </p:sp>
      <p:pic>
        <p:nvPicPr>
          <p:cNvPr id="73734" name="Picture 6" descr="Infraorbital Canal D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29309" y="784976"/>
            <a:ext cx="3861748" cy="265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gyenes összekötő nyíllal 6"/>
          <p:cNvCxnSpPr/>
          <p:nvPr/>
        </p:nvCxnSpPr>
        <p:spPr>
          <a:xfrm flipH="1" flipV="1">
            <a:off x="9202630" y="5115644"/>
            <a:ext cx="1107583" cy="7718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0033052" y="5914060"/>
            <a:ext cx="1186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jugulre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10960558" y="3194127"/>
            <a:ext cx="521832" cy="11719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10240227" y="4332594"/>
            <a:ext cx="1758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lacerum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caudale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120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39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2652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INTERNUS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EXTERNUS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61" y="2005126"/>
            <a:ext cx="3402321" cy="443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Csoportba foglalás 8"/>
          <p:cNvGrpSpPr/>
          <p:nvPr/>
        </p:nvGrpSpPr>
        <p:grpSpPr>
          <a:xfrm>
            <a:off x="7086526" y="2206270"/>
            <a:ext cx="4267274" cy="4432991"/>
            <a:chOff x="7121790" y="2121036"/>
            <a:chExt cx="4267274" cy="4432991"/>
          </a:xfrm>
        </p:grpSpPr>
        <p:grpSp>
          <p:nvGrpSpPr>
            <p:cNvPr id="5" name="Csoportba foglalás 4"/>
            <p:cNvGrpSpPr/>
            <p:nvPr/>
          </p:nvGrpSpPr>
          <p:grpSpPr>
            <a:xfrm>
              <a:off x="7121790" y="2121036"/>
              <a:ext cx="4267274" cy="4432991"/>
              <a:chOff x="8259792" y="614006"/>
              <a:chExt cx="3527880" cy="3151667"/>
            </a:xfrm>
          </p:grpSpPr>
          <p:pic>
            <p:nvPicPr>
              <p:cNvPr id="6" name="Picture 2" descr="ãnucleus ambiguus cranial nervesãã®ç»åæ¤ç´¢çµæ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9792" y="614006"/>
                <a:ext cx="3527880" cy="31516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Ellipszis 6"/>
              <p:cNvSpPr/>
              <p:nvPr/>
            </p:nvSpPr>
            <p:spPr>
              <a:xfrm>
                <a:off x="9516744" y="3052293"/>
                <a:ext cx="657567" cy="399245"/>
              </a:xfrm>
              <a:prstGeom prst="ellipse">
                <a:avLst/>
              </a:prstGeom>
              <a:noFill/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" name="Ellipszis 7"/>
            <p:cNvSpPr/>
            <p:nvPr/>
          </p:nvSpPr>
          <p:spPr>
            <a:xfrm>
              <a:off x="7778839" y="4868214"/>
              <a:ext cx="566671" cy="579549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7677021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7744" y="14681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RAMUS INTERNUS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schlie</a:t>
            </a:r>
            <a:r>
              <a:rPr lang="el-G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iefert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Pharynx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arynxmuskeln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273" y="1358109"/>
            <a:ext cx="3859369" cy="50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zis 4"/>
          <p:cNvSpPr/>
          <p:nvPr/>
        </p:nvSpPr>
        <p:spPr>
          <a:xfrm>
            <a:off x="9053848" y="3902299"/>
            <a:ext cx="1236372" cy="13265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78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6988" y="21057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7425" y="875764"/>
            <a:ext cx="10735614" cy="459775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ALLGEMEIN VISZEROMOTORISCH (ALLG. VISCEROEFFERENT, </a:t>
            </a:r>
            <a:r>
              <a:rPr lang="hu-H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PRÄGANGLIONARE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PARASIMPATISCH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die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autonomen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kranialen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Parasympathikus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glatte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versorgen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sekretorische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Innervation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Kopfdrüsen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und der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Drüsen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Schleimhaut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Verdauungstraktes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verantwortlich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findet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bei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folgenden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Hirnnerven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OCULOMOTORIUS (N.III.)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FACIALIS (N. VII.)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GLOSSOPHARYNGEUS (N.IX.)</a:t>
            </a:r>
          </a:p>
          <a:p>
            <a:pPr algn="just"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VAGUS (N. X.)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644" y="2268288"/>
            <a:ext cx="2385342" cy="42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8711795" y="6571390"/>
            <a:ext cx="33730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http://vanat.cvm.umn.edu/ans/pages/ParaDivAll.html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ãvestibulocochlear nerve dog brain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25" y="3122865"/>
            <a:ext cx="5321125" cy="31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4381174" y="6302238"/>
            <a:ext cx="368722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http://genesisventures.us/diagram-of-cranial-nerve-7.html</a:t>
            </a:r>
          </a:p>
        </p:txBody>
      </p:sp>
    </p:spTree>
    <p:extLst>
      <p:ext uri="{BB962C8B-B14F-4D97-AF65-F5344CB8AC3E}">
        <p14:creationId xmlns:p14="http://schemas.microsoft.com/office/powerpoint/2010/main" val="25916367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681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EXTERNUS</a:t>
            </a: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eitet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somotomotorische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Flügelgrube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Atlas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DORSALIS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VENTRALIS</a:t>
            </a:r>
          </a:p>
          <a:p>
            <a:pPr marL="0" indent="0">
              <a:lnSpc>
                <a:spcPct val="20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é¢é£ç»å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668" y="1345230"/>
            <a:ext cx="3859369" cy="502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166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6548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4713" y="12878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EXTERNUS</a:t>
            </a:r>
          </a:p>
          <a:p>
            <a:pPr marL="342900" indent="-342900">
              <a:lnSpc>
                <a:spcPct val="200000"/>
              </a:lnSpc>
              <a:buAutoNum type="alphaUcPeriod"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RAMUS DORSALIS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cleidocephalicus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splenicus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caudodorsal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nnerviert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den: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cleidocephalicus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NUR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Fleischfresser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ausgebildet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thoracalis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tarpezius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4754" name="Picture 2" descr="ãm. cleidobrachialis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46" y="918438"/>
            <a:ext cx="3764119" cy="301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109" y="3825453"/>
            <a:ext cx="3449391" cy="2845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23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ACCESSORIUS (N. XI.)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468192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  <a:b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RAMUS EXTERNUS</a:t>
            </a: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Radices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spinales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B. RAMUS VENTRALIS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caudoventraler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Richtung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brustwärts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sternocleidomastoideus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mastoides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occipitalis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cleidocephalicus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ãm. cleidobrachialis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96" y="2571259"/>
            <a:ext cx="4337509" cy="347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3292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11687" y="197274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HYPOGLOSSUS (N. XII.)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22290" y="100455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ANSA CERVICALIS</a:t>
            </a:r>
          </a:p>
          <a:p>
            <a:pPr>
              <a:lnSpc>
                <a:spcPct val="200000"/>
              </a:lnSpc>
            </a:pP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er N. XII.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Halsnerven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(C1)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verbunden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ersorgt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kurze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lange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Zungenbeinmuskulatur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874" name="Picture 2" descr="é¢é£ç»å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/>
          <a:stretch/>
        </p:blipFill>
        <p:spPr bwMode="auto">
          <a:xfrm>
            <a:off x="7700890" y="886372"/>
            <a:ext cx="3889748" cy="269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é¢é£ç»å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6" y="3972931"/>
            <a:ext cx="4637871" cy="257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/>
          <a:srcRect l="28244" t="7115" r="30541" b="47360"/>
          <a:stretch/>
        </p:blipFill>
        <p:spPr>
          <a:xfrm>
            <a:off x="5639539" y="3671697"/>
            <a:ext cx="5025081" cy="3122141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780751" y="6144426"/>
            <a:ext cx="12859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e: N.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hypoglossus</a:t>
            </a:r>
            <a:endParaRPr lang="hu-H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C1</a:t>
            </a:r>
          </a:p>
          <a:p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C: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hu-HU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endParaRPr lang="hu-H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513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60172" y="236337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HYPOGLOSSUS (N. XII.)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84408" y="579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KERN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otorius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omatomotorischer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Kern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nter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Medulla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oblongata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GEHIRN:</a:t>
            </a: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Pyramide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Olive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parolivaris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4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75" y="4248887"/>
            <a:ext cx="4882386" cy="23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Csoportba foglalás 4"/>
          <p:cNvGrpSpPr/>
          <p:nvPr/>
        </p:nvGrpSpPr>
        <p:grpSpPr>
          <a:xfrm>
            <a:off x="5706175" y="3129453"/>
            <a:ext cx="3231975" cy="3725003"/>
            <a:chOff x="6283903" y="4903371"/>
            <a:chExt cx="3231975" cy="3725003"/>
          </a:xfrm>
        </p:grpSpPr>
        <p:pic>
          <p:nvPicPr>
            <p:cNvPr id="6" name="Picture 4" descr="Cranial Nerve Nuclei (CP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7666" y="4903371"/>
              <a:ext cx="2586030" cy="340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églalap 6"/>
            <p:cNvSpPr/>
            <p:nvPr/>
          </p:nvSpPr>
          <p:spPr>
            <a:xfrm>
              <a:off x="6283903" y="8382153"/>
              <a:ext cx="323197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https://norecopa.no/norina/cranial-nerve-nuclei-12</a:t>
              </a:r>
            </a:p>
          </p:txBody>
        </p:sp>
      </p:grpSp>
      <p:grpSp>
        <p:nvGrpSpPr>
          <p:cNvPr id="8" name="Csoportba foglalás 7"/>
          <p:cNvGrpSpPr/>
          <p:nvPr/>
        </p:nvGrpSpPr>
        <p:grpSpPr>
          <a:xfrm>
            <a:off x="7772460" y="160741"/>
            <a:ext cx="4419540" cy="2931791"/>
            <a:chOff x="5470301" y="2287908"/>
            <a:chExt cx="4419540" cy="2931791"/>
          </a:xfrm>
        </p:grpSpPr>
        <p:pic>
          <p:nvPicPr>
            <p:cNvPr id="9" name="Picture 4" descr="https://upload.wikimedia.org/wikipedia/commons/4/4a/Slide2PITER.JPG?153952783641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4" r="4014"/>
            <a:stretch/>
          </p:blipFill>
          <p:spPr bwMode="auto">
            <a:xfrm>
              <a:off x="6274841" y="2287908"/>
              <a:ext cx="2925444" cy="252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églalap 9"/>
            <p:cNvSpPr/>
            <p:nvPr/>
          </p:nvSpPr>
          <p:spPr>
            <a:xfrm>
              <a:off x="5470301" y="4819589"/>
              <a:ext cx="44195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http://</a:t>
              </a:r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www.wikiwand.com/en/Posterior_median_sulcus_of_medulla</a:t>
              </a:r>
              <a:endParaRPr lang="hu-HU" sz="10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hu-HU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</a:t>
              </a:r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oblongata</a:t>
              </a: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9211638" y="3129453"/>
            <a:ext cx="2856872" cy="3601892"/>
            <a:chOff x="9211638" y="3129453"/>
            <a:chExt cx="2856872" cy="3601892"/>
          </a:xfrm>
        </p:grpSpPr>
        <p:sp>
          <p:nvSpPr>
            <p:cNvPr id="11" name="Téglalap 10"/>
            <p:cNvSpPr/>
            <p:nvPr/>
          </p:nvSpPr>
          <p:spPr>
            <a:xfrm>
              <a:off x="9211638" y="6485124"/>
              <a:ext cx="285687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u-HU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http://starklab.slu.edu/neuro/Dissection.htm</a:t>
              </a:r>
            </a:p>
          </p:txBody>
        </p:sp>
        <p:pic>
          <p:nvPicPr>
            <p:cNvPr id="80898" name="Picture 2" descr="ãhypoglossal nerve sheep brainãã®ç»åæ¤ç´¢çµæ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7509" y="3129453"/>
              <a:ext cx="2208263" cy="3325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21588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28352" y="308385"/>
            <a:ext cx="10515600" cy="613669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HYPOGLOSSUS (N. XII.)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2784" y="1086343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AUSTRITTSTELLE AUS DEM SCHÄDEL:</a:t>
            </a:r>
          </a:p>
          <a:p>
            <a:pPr>
              <a:lnSpc>
                <a:spcPct val="20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bzw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748002" y="6051350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https://itsicmzoology.wordpress.com/article/the-skull-of-the-dog-2lu56ivsd9r6u-6/</a:t>
            </a:r>
          </a:p>
        </p:txBody>
      </p:sp>
      <p:pic>
        <p:nvPicPr>
          <p:cNvPr id="81922" name="Picture 2" descr="é¢é£ç»å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28203"/>
            <a:ext cx="4687463" cy="351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ãcanalis nervi hypoglossi horseãã®ç»åæ¤ç´¢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99" y="2028590"/>
            <a:ext cx="4720153" cy="428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5870584" y="6282009"/>
            <a:ext cx="62462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http://www.downloads.imune.net/medicalbooks/IMUNE/INVIO/Anatomy%201.%20Lesson%2006.pdf</a:t>
            </a:r>
          </a:p>
        </p:txBody>
      </p:sp>
    </p:spTree>
    <p:extLst>
      <p:ext uri="{BB962C8B-B14F-4D97-AF65-F5344CB8AC3E}">
        <p14:creationId xmlns:p14="http://schemas.microsoft.com/office/powerpoint/2010/main" val="175129722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9389" y="105688"/>
            <a:ext cx="10515600" cy="624776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HYPOGLOSSUS (N. XII.)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93639" y="1577022"/>
            <a:ext cx="6031873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zwischen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N. X. und N. IX.</a:t>
            </a: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pharyngeus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Ganglion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von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sympatische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zugeführt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werden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Ansa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reuzt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carotis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lateral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Truncus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linguofacialis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der A.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Zungenwurzel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l="28211" t="35843" r="29473" b="26727"/>
          <a:stretch/>
        </p:blipFill>
        <p:spPr>
          <a:xfrm>
            <a:off x="6315557" y="730464"/>
            <a:ext cx="5395269" cy="26844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28244" t="7115" r="30541" b="47360"/>
          <a:stretch/>
        </p:blipFill>
        <p:spPr>
          <a:xfrm>
            <a:off x="6685745" y="3571459"/>
            <a:ext cx="5025081" cy="31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754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6700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NERVUS HYPOGLOSSUS (N. XII.)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9411" y="1262130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NACH DEM AUSTRITT AUS DEM SCHÄDEL: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unterem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Rand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des M.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styloglossus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teilt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superficialis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Zungenmuskulatur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profundus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geht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Zungenspitze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mit der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schlingenförmige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ein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Ramus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communicans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cum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hypoglosso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des N.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lingualis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946" name="Picture 2" descr="ãzungenmuskeln hund anatomieãã®ç»åæ¤ç´¢çµæ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7" t="2727"/>
          <a:stretch/>
        </p:blipFill>
        <p:spPr bwMode="auto">
          <a:xfrm>
            <a:off x="6096000" y="3608589"/>
            <a:ext cx="2446986" cy="30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4378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63951" y="298757"/>
            <a:ext cx="3918513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hu-HU" sz="3200" b="1" dirty="0" smtClean="0">
                <a:latin typeface="Aharoni"/>
                <a:cs typeface="Arabic Typesetting" panose="03020402040406030203" pitchFamily="66" charset="-78"/>
              </a:rPr>
              <a:t>DANKE FÜR IHRE AUFMERSAMKEIT!</a:t>
            </a:r>
            <a:endParaRPr lang="hu-HU" sz="3200" b="1" dirty="0">
              <a:latin typeface="Aharoni"/>
              <a:cs typeface="Arabic Typesetting" panose="03020402040406030203" pitchFamily="66" charset="-78"/>
            </a:endParaRPr>
          </a:p>
        </p:txBody>
      </p:sp>
      <p:pic>
        <p:nvPicPr>
          <p:cNvPr id="83970" name="Picture 2" descr="ãÃ¡llatos Åszi kÃ©pekãã®ç»åæ¤ç´¢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578" y="1756126"/>
            <a:ext cx="7133868" cy="475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16501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35606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Nickel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Shummer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E.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Steiferle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Lehrbuch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der Anatomie der Haustiere Band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Nervensystem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Sinnesorgane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Endokrine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Drüse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Ferenc Hajú: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Leitfaden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Neuroanatomie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Benninghoff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Drenckhahn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Anatomie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Band II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Klaus-Dieter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Budras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Patrick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H. McCarthy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Wolfgang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Fricke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Renate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Richter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Klaus-Dieter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Budras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W.O.Sack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Sabine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Röck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hu-HU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Miller’s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dog, 4th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Saunders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Veterinary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Anatomy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Flash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Cards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2nd </a:t>
            </a:r>
            <a:r>
              <a:rPr lang="hu-HU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+mj-lt"/>
              <a:buAutoNum type="arabicPeriod"/>
            </a:pPr>
            <a:r>
              <a:rPr lang="hu-HU" sz="12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hu-H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flexikon.doccheck.com/de</a:t>
            </a:r>
            <a:endParaRPr lang="hu-H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3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6489"/>
            <a:ext cx="10515600" cy="793974"/>
          </a:xfrm>
        </p:spPr>
        <p:txBody>
          <a:bodyPr>
            <a:normAutofit/>
          </a:bodyPr>
          <a:lstStyle/>
          <a:p>
            <a:pPr algn="ctr"/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GEHIRNNERVEN (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Nervi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craniales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186" y="1300767"/>
            <a:ext cx="10735614" cy="530254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SPEZIELL VISZEROMOTORISCH (SPEZIELL VISCEROEFFERENT, </a:t>
            </a:r>
            <a:r>
              <a:rPr lang="hu-H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KIEMENBOGENNERVEN, BRANCHIALMOTORISCH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Teilen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der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quergestreiften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Muskulatur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ziehen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, die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den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Kiemenbögen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hervorgegangen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sind</a:t>
            </a:r>
            <a:endParaRPr lang="hu-H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Diese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Fasern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findet</a:t>
            </a:r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 man </a:t>
            </a:r>
            <a:r>
              <a:rPr lang="hu-H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TRIGEMINUS (N.V.) 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FACIALIS (N. VII.)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GLOSSOPHARYNGEUS (N. IX.)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VAGUS (N. X.)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hu-H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ACCESSORIUS (N. XI.)</a:t>
            </a: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u="sng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AutoNum type="arabicPeriod"/>
            </a:pPr>
            <a:endParaRPr lang="hu-HU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dirty="0" smtClean="0"/>
          </a:p>
          <a:p>
            <a:pPr marL="400050" indent="-400050">
              <a:lnSpc>
                <a:spcPct val="150000"/>
              </a:lnSpc>
              <a:buAutoNum type="romanUcPeriod"/>
            </a:pPr>
            <a:endParaRPr lang="hu-H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www.embryology.ch/images/sdigestive/01gesicht/s1c1_Pharpouchembr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16" y="2713623"/>
            <a:ext cx="3270205" cy="307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0988881"/>
              </p:ext>
            </p:extLst>
          </p:nvPr>
        </p:nvGraphicFramePr>
        <p:xfrm>
          <a:off x="9390377" y="3839156"/>
          <a:ext cx="2123338" cy="2331720"/>
        </p:xfrm>
        <a:graphic>
          <a:graphicData uri="http://schemas.openxmlformats.org/drawingml/2006/table">
            <a:tbl>
              <a:tblPr/>
              <a:tblGrid>
                <a:gridCol w="188741"/>
                <a:gridCol w="1934597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4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I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II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III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  <a:t>IV</a:t>
                      </a:r>
                      <a:br>
                        <a:rPr lang="nn-NO" sz="1000" b="1" dirty="0">
                          <a:effectLst/>
                          <a:latin typeface="Arial" panose="020B0604020202020204" pitchFamily="34" charset="0"/>
                        </a:rPr>
                      </a:br>
                      <a:endParaRPr lang="nn-NO" sz="10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N.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trigeminus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N.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facialis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N.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glossopharyngeus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N.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vagus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1.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Kiemenbogen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2.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Kiemenbogen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3.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Kiemenbogen</a:t>
                      </a: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/>
                      </a:r>
                      <a:b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hu-HU" sz="1000" b="1" dirty="0">
                          <a:effectLst/>
                          <a:latin typeface="Arial" panose="020B0604020202020204" pitchFamily="34" charset="0"/>
                        </a:rPr>
                        <a:t>4. </a:t>
                      </a:r>
                      <a:r>
                        <a:rPr lang="hu-HU" sz="1000" b="1" dirty="0" err="1">
                          <a:effectLst/>
                          <a:latin typeface="Arial" panose="020B0604020202020204" pitchFamily="34" charset="0"/>
                        </a:rPr>
                        <a:t>Kiemenbogen</a:t>
                      </a:r>
                      <a:endParaRPr lang="hu-HU" sz="1000" b="1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hu-HU" b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24438" y="2492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u-HU" altLang="hu-H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u-HU" alt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83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3843</Words>
  <Application>Microsoft Office PowerPoint</Application>
  <PresentationFormat>Szélesvásznú</PresentationFormat>
  <Paragraphs>850</Paragraphs>
  <Slides>89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89</vt:i4>
      </vt:variant>
    </vt:vector>
  </HeadingPairs>
  <TitlesOfParts>
    <vt:vector size="97" baseType="lpstr">
      <vt:lpstr>Aharoni</vt:lpstr>
      <vt:lpstr>Algerian</vt:lpstr>
      <vt:lpstr>Arabic Typesetting</vt:lpstr>
      <vt:lpstr>Arial</vt:lpstr>
      <vt:lpstr>Calibri</vt:lpstr>
      <vt:lpstr>Calibri Light</vt:lpstr>
      <vt:lpstr>Wingdings</vt:lpstr>
      <vt:lpstr>Office-téma</vt:lpstr>
      <vt:lpstr>GEHIRNKERNE,KERNGEBIETE, GEHIRNNERVEN III., IV., VI., XI., XII.  (NERVI CRANIALES)</vt:lpstr>
      <vt:lpstr>GEHIRNNERVEN (Nervi craniales)</vt:lpstr>
      <vt:lpstr>SPINAL – und GEHIRNNERVEN  </vt:lpstr>
      <vt:lpstr>GEHIRNNERVEN (Nervi craniales)</vt:lpstr>
      <vt:lpstr>GEHIRNNERVEN 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GESCHMAKSBAHNEN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GEHIRNNERVEN (Nervi craniales)</vt:lpstr>
      <vt:lpstr>HIRNSTAMM</vt:lpstr>
      <vt:lpstr>HIRNSTAMM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PARASYMPATISCHES SYSTEM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GLIEDERUNG DES HIRNSTAMMS IN FUNKTIONELLE LÄNGSZOHNEN   ANHAND DER FASERQUALITÄTEN DER HIRNNERVEN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AUGENMUSKELNERVEN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ACCESSORIUS (N. XI.)</vt:lpstr>
      <vt:lpstr>NERVUS HYPOGLOSSUS (N. XII.)</vt:lpstr>
      <vt:lpstr>NERVUS HYPOGLOSSUS (N. XII.)</vt:lpstr>
      <vt:lpstr>NERVUS HYPOGLOSSUS (N. XII.)</vt:lpstr>
      <vt:lpstr>NERVUS HYPOGLOSSUS (N. XII.)</vt:lpstr>
      <vt:lpstr>NERVUS HYPOGLOSSUS (N. XII.)</vt:lpstr>
      <vt:lpstr>DANKE FÜR IHRE AUFMERSAMKEIT!</vt:lpstr>
      <vt:lpstr>BIBLIOGRAPHIE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handrea</dc:creator>
  <cp:lastModifiedBy>Dr. Heinzlmann Andrea</cp:lastModifiedBy>
  <cp:revision>331</cp:revision>
  <dcterms:created xsi:type="dcterms:W3CDTF">2018-10-13T12:31:30Z</dcterms:created>
  <dcterms:modified xsi:type="dcterms:W3CDTF">2018-11-06T17:38:39Z</dcterms:modified>
</cp:coreProperties>
</file>