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256" r:id="rId2"/>
    <p:sldId id="282" r:id="rId3"/>
    <p:sldId id="257" r:id="rId4"/>
    <p:sldId id="259" r:id="rId5"/>
    <p:sldId id="260" r:id="rId6"/>
    <p:sldId id="258" r:id="rId7"/>
    <p:sldId id="261" r:id="rId8"/>
    <p:sldId id="262" r:id="rId9"/>
    <p:sldId id="263" r:id="rId10"/>
    <p:sldId id="299" r:id="rId11"/>
    <p:sldId id="305" r:id="rId12"/>
    <p:sldId id="304" r:id="rId13"/>
    <p:sldId id="300" r:id="rId14"/>
    <p:sldId id="301" r:id="rId15"/>
    <p:sldId id="302" r:id="rId16"/>
    <p:sldId id="30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58" r:id="rId72"/>
    <p:sldId id="329" r:id="rId73"/>
    <p:sldId id="330" r:id="rId74"/>
    <p:sldId id="331" r:id="rId75"/>
    <p:sldId id="332" r:id="rId76"/>
    <p:sldId id="333" r:id="rId77"/>
    <p:sldId id="334" r:id="rId78"/>
    <p:sldId id="336" r:id="rId79"/>
    <p:sldId id="359" r:id="rId80"/>
    <p:sldId id="337" r:id="rId81"/>
    <p:sldId id="360" r:id="rId82"/>
    <p:sldId id="361" r:id="rId83"/>
    <p:sldId id="362" r:id="rId84"/>
    <p:sldId id="338" r:id="rId85"/>
    <p:sldId id="340" r:id="rId86"/>
    <p:sldId id="377" r:id="rId87"/>
    <p:sldId id="376" r:id="rId88"/>
    <p:sldId id="378" r:id="rId89"/>
    <p:sldId id="348" r:id="rId90"/>
    <p:sldId id="379" r:id="rId91"/>
    <p:sldId id="381" r:id="rId92"/>
    <p:sldId id="380" r:id="rId93"/>
    <p:sldId id="372" r:id="rId94"/>
    <p:sldId id="373" r:id="rId95"/>
    <p:sldId id="374" r:id="rId96"/>
    <p:sldId id="382" r:id="rId97"/>
    <p:sldId id="383" r:id="rId98"/>
    <p:sldId id="384" r:id="rId99"/>
    <p:sldId id="375" r:id="rId100"/>
    <p:sldId id="350" r:id="rId101"/>
    <p:sldId id="386" r:id="rId102"/>
    <p:sldId id="351" r:id="rId103"/>
    <p:sldId id="352" r:id="rId104"/>
    <p:sldId id="353" r:id="rId105"/>
    <p:sldId id="354" r:id="rId106"/>
    <p:sldId id="356" r:id="rId107"/>
    <p:sldId id="357" r:id="rId108"/>
    <p:sldId id="280" r:id="rId109"/>
    <p:sldId id="281" r:id="rId110"/>
    <p:sldId id="385" r:id="rId11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4EB8B-D19A-4D04-A243-4308EDDA1162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32325-1590-4097-BDE7-6E73520D41C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4424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1AB-CA5C-45CC-90D6-6EA7EF0211F4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6011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CC41F-AC0B-4E63-AF77-AAFB38357C9D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440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1AB-CA5C-45CC-90D6-6EA7EF0211F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195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1AB-CA5C-45CC-90D6-6EA7EF0211F4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8383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74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8040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96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55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70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69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5499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052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220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631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63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0F9D8-43FC-4AA3-87A9-020533844C80}" type="datetimeFigureOut">
              <a:rPr lang="hu-HU" smtClean="0"/>
              <a:t>2018. 04. 05.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D0B03-B668-40D7-AB44-6637410C2A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76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jpe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jpeg"/><Relationship Id="rId4" Type="http://schemas.openxmlformats.org/officeDocument/2006/relationships/image" Target="../media/image232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am.com/flashcards/histo-path-exam-2-2367976" TargetMode="External"/><Relationship Id="rId3" Type="http://schemas.openxmlformats.org/officeDocument/2006/relationships/hyperlink" Target="http://histohal.uni-halle.de/" TargetMode="External"/><Relationship Id="rId7" Type="http://schemas.openxmlformats.org/officeDocument/2006/relationships/hyperlink" Target="http://e-learning.studmed.unibe.ch/" TargetMode="External"/><Relationship Id="rId2" Type="http://schemas.openxmlformats.org/officeDocument/2006/relationships/hyperlink" Target="http://www.tankonyvtar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roprofs.com/flashcards/story.php?title=anatomy-exam-4_2" TargetMode="External"/><Relationship Id="rId5" Type="http://schemas.openxmlformats.org/officeDocument/2006/relationships/hyperlink" Target="https://www.mh-hannover.de/" TargetMode="External"/><Relationship Id="rId4" Type="http://schemas.openxmlformats.org/officeDocument/2006/relationships/hyperlink" Target="https://www.anatomiedesmenschen.uni-koeln.d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athologyoutlines.com/topic/livernormalhistology.html" TargetMode="External"/><Relationship Id="rId3" Type="http://schemas.openxmlformats.org/officeDocument/2006/relationships/hyperlink" Target="https://www.pinterest.co.uk/pin/311381761710009516/" TargetMode="External"/><Relationship Id="rId7" Type="http://schemas.openxmlformats.org/officeDocument/2006/relationships/hyperlink" Target="http://www.lab.anhb.uwa.edu.au/mb140/CorePages/Liver/liver.htm" TargetMode="External"/><Relationship Id="rId2" Type="http://schemas.openxmlformats.org/officeDocument/2006/relationships/hyperlink" Target="https://embryology.med.unsw.edu.au/embryology/index.php?title=File:Intestine_histology_006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ivo.colostate.edu/hbooks/pathphys/digestion/liver/histo_lobule.html" TargetMode="External"/><Relationship Id="rId11" Type="http://schemas.openxmlformats.org/officeDocument/2006/relationships/hyperlink" Target="http://medcell.med.yale.edu/systems_cell_biology/liver_and_pancreas_lab.php" TargetMode="External"/><Relationship Id="rId5" Type="http://schemas.openxmlformats.org/officeDocument/2006/relationships/hyperlink" Target="https://embryology.med.unsw.edu.au/embryology/index.php/Gastrointestinal_Tract_-_Colon_Histology" TargetMode="External"/><Relationship Id="rId10" Type="http://schemas.openxmlformats.org/officeDocument/2006/relationships/hyperlink" Target="https://www.memorangapp.com/flashcards/84020/Microanatomy/" TargetMode="External"/><Relationship Id="rId4" Type="http://schemas.openxmlformats.org/officeDocument/2006/relationships/hyperlink" Target="http://www.medrx-education.com/usmle-review/normal-gi-histology" TargetMode="External"/><Relationship Id="rId9" Type="http://schemas.openxmlformats.org/officeDocument/2006/relationships/hyperlink" Target="https://www.proteinatlas.org/learn/dictionary/normal/pancrea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9.jpeg"/><Relationship Id="rId4" Type="http://schemas.openxmlformats.org/officeDocument/2006/relationships/image" Target="../media/image6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gif"/><Relationship Id="rId4" Type="http://schemas.openxmlformats.org/officeDocument/2006/relationships/image" Target="../media/image12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gif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gi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gif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4" Type="http://schemas.openxmlformats.org/officeDocument/2006/relationships/image" Target="../media/image165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gif"/><Relationship Id="rId4" Type="http://schemas.openxmlformats.org/officeDocument/2006/relationships/image" Target="../media/image180.gi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18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jpeg"/><Relationship Id="rId4" Type="http://schemas.openxmlformats.org/officeDocument/2006/relationships/image" Target="../media/image20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8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4.jpeg"/><Relationship Id="rId4" Type="http://schemas.openxmlformats.org/officeDocument/2006/relationships/image" Target="../media/image20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7.png"/><Relationship Id="rId4" Type="http://schemas.openxmlformats.org/officeDocument/2006/relationships/image" Target="../media/image206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62743" y="786462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EMÉSZTŐRENDSZER </a:t>
            </a:r>
            <a:b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SZÖVETTANA</a:t>
            </a:r>
            <a:endParaRPr lang="hu-H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62743" y="3555385"/>
            <a:ext cx="9144000" cy="16557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HEINZLMANN ANDREA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ÁLLATORVOSTUDOMÁNYI EGYETEM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ANATÓMIA és SZÖVETTANI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TANSZÉK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47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976" y="301915"/>
            <a:ext cx="10515600" cy="80842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 (LINGUA)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0388" y="1360874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MUCOSA: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többrétegű el nem szarusodó laphám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laza rostos kötőszövet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NYELVHÁTON: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kitüremkedései a 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PAPILLÁK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SUBMUCOSA: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yelvháton és a nyelv csúcsán kollagén rostokban gazdag, ínszerű lemezt alkot – APONEUROSIS LINGUAE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propriával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összefügg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MUSCULARIS: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arántcsíkolt izom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3D hálózat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://de.shram.kiev.ua/img/health/anatomy/52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 bwMode="auto">
          <a:xfrm>
            <a:off x="7842442" y="1274129"/>
            <a:ext cx="4132696" cy="452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0018282.cdn1.cloudfiles.rackspacecloud.com/tg3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9323" r="2401" b="12368"/>
          <a:stretch/>
        </p:blipFill>
        <p:spPr bwMode="auto">
          <a:xfrm>
            <a:off x="3503445" y="4068148"/>
            <a:ext cx="4249486" cy="23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H="1">
            <a:off x="5628188" y="3750906"/>
            <a:ext cx="1108514" cy="14742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7519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04847" y="153117"/>
            <a:ext cx="7985632" cy="659907"/>
          </a:xfrm>
        </p:spPr>
        <p:txBody>
          <a:bodyPr>
            <a:normAutofit/>
          </a:bodyPr>
          <a:lstStyle/>
          <a:p>
            <a:pPr algn="ctr"/>
            <a:r>
              <a:rPr lang="hu-H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PANKREAS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EXOKRIN RÉSZE</a:t>
            </a: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1078" y="734255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irigy túlnyomó része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lebenyek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SEROSUS MIRIGYVÉGKAMRÁK: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öbhámsejtek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erek, centrálisan elhelyezkedő mag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ytoplazma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bazophyl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(RER miatt)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ymogen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szemcsék a sejt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apikális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részén  - inaktív enzimek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entroaciner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538688" y="3393079"/>
            <a:ext cx="3371509" cy="3257480"/>
            <a:chOff x="9054434" y="528257"/>
            <a:chExt cx="3015120" cy="3090528"/>
          </a:xfrm>
        </p:grpSpPr>
        <p:pic>
          <p:nvPicPr>
            <p:cNvPr id="9" name="Picture 2" descr="http://micro.ronaldschulte.nl/pancreas/08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4434" y="528257"/>
              <a:ext cx="3015120" cy="226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églalap 9"/>
            <p:cNvSpPr/>
            <p:nvPr/>
          </p:nvSpPr>
          <p:spPr>
            <a:xfrm>
              <a:off x="9054434" y="2830378"/>
              <a:ext cx="1248563" cy="7884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 = </a:t>
              </a:r>
              <a:r>
                <a:rPr lang="hu-HU" sz="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ymogen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granulum</a:t>
              </a:r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 = 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sejtmag</a:t>
              </a:r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kivezetőcső</a:t>
              </a:r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hu-HU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 = 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centroaziner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sejt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8918601" y="291791"/>
            <a:ext cx="3011361" cy="2756866"/>
            <a:chOff x="6141612" y="-39916"/>
            <a:chExt cx="3011361" cy="2756866"/>
          </a:xfrm>
        </p:grpSpPr>
        <p:pic>
          <p:nvPicPr>
            <p:cNvPr id="12" name="Picture 10" descr="http://www.histonet2000.de/images/zeichnungen/de/p023/z023_0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998" y="-39916"/>
              <a:ext cx="2847975" cy="1790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6141612" y="1701287"/>
              <a:ext cx="147187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acinusejt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zymogengranulum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centroaciner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sejt</a:t>
              </a: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asalmembran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intercalaris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Csoportba foglalás 3"/>
          <p:cNvGrpSpPr/>
          <p:nvPr/>
        </p:nvGrpSpPr>
        <p:grpSpPr>
          <a:xfrm>
            <a:off x="4056745" y="3481025"/>
            <a:ext cx="4087055" cy="3312903"/>
            <a:chOff x="1865480" y="3393079"/>
            <a:chExt cx="4087055" cy="3312903"/>
          </a:xfrm>
        </p:grpSpPr>
        <p:pic>
          <p:nvPicPr>
            <p:cNvPr id="24578" name="Picture 2" descr="http://e-learning.studmed.unibe.ch/MorphoMed/histo/images_mt/1751_m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7052" y="3393079"/>
              <a:ext cx="3975483" cy="3312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églalap 13"/>
            <p:cNvSpPr/>
            <p:nvPr/>
          </p:nvSpPr>
          <p:spPr>
            <a:xfrm>
              <a:off x="4142791" y="5668462"/>
              <a:ext cx="895739" cy="30791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sz="1000" b="1" dirty="0" err="1" smtClean="0">
                  <a:solidFill>
                    <a:schemeClr val="tx1"/>
                  </a:solidFill>
                </a:rPr>
                <a:t>Centroaciner</a:t>
              </a:r>
              <a:r>
                <a:rPr lang="hu-HU" sz="1000" b="1" dirty="0" smtClean="0">
                  <a:solidFill>
                    <a:schemeClr val="tx1"/>
                  </a:solidFill>
                </a:rPr>
                <a:t> sejt</a:t>
              </a:r>
              <a:endParaRPr lang="hu-HU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1865480" y="5259355"/>
              <a:ext cx="111280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Ductus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intercalaris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530" name="Picture 2" descr="「normal histology of pancrea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19" y="811583"/>
            <a:ext cx="4364082" cy="244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「normal histology of pancreas」の画像検索結果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8" y="4006949"/>
            <a:ext cx="2643610" cy="26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6140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608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PANKREAS EXOKRIN RÉSZE</a:t>
            </a:r>
            <a:endParaRPr lang="hu-HU" sz="2000" dirty="0"/>
          </a:p>
        </p:txBody>
      </p:sp>
      <p:pic>
        <p:nvPicPr>
          <p:cNvPr id="23554" name="Picture 2" descr="「normal histology of centroacinar cell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4" y="1068078"/>
            <a:ext cx="3819413" cy="250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「normal histology of centroacinar cell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481" y="365126"/>
            <a:ext cx="2749979" cy="21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「normal histology of centroacinar cell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9" y="3748217"/>
            <a:ext cx="3858284" cy="257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「normal histology of centroacinar cell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90" y="184321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「normal histology of centroacinar cell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26" y="2990336"/>
            <a:ext cx="4687448" cy="3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7005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9735" y="237693"/>
            <a:ext cx="10515600" cy="4763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PANKREAS EXOKRIN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KIVEZETŐCSŐRENDSZER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6145" y="1161304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intercalaris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intralobularis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intrelobularis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septumban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pancreaticus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3956212" y="1101820"/>
            <a:ext cx="5822238" cy="2790262"/>
            <a:chOff x="4036754" y="1083806"/>
            <a:chExt cx="7311875" cy="3504030"/>
          </a:xfrm>
        </p:grpSpPr>
        <p:pic>
          <p:nvPicPr>
            <p:cNvPr id="10" name="Picture 4" descr="http://micro.ronaldschulte.nl/pancreas/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754" y="1083806"/>
              <a:ext cx="4628797" cy="3471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églalap 10"/>
            <p:cNvSpPr/>
            <p:nvPr/>
          </p:nvSpPr>
          <p:spPr>
            <a:xfrm>
              <a:off x="8665551" y="3407136"/>
              <a:ext cx="2683078" cy="1180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</a:t>
              </a:r>
              <a:r>
                <a:rPr lang="de-DE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 =  </a:t>
              </a:r>
              <a:r>
                <a:rPr lang="de-DE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Intralobul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áris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kivezetőcső</a:t>
              </a:r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 = 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mirigy</a:t>
              </a:r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= 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ér</a:t>
              </a:r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sz="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  =  </a:t>
              </a:r>
              <a:r>
                <a:rPr lang="de-DE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Langerha</a:t>
              </a:r>
              <a:r>
                <a:rPr lang="hu-HU" sz="8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hu-HU" sz="800" b="1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sz="8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szigetek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135563" y="3436175"/>
            <a:ext cx="3613026" cy="3166626"/>
            <a:chOff x="9020793" y="2830072"/>
            <a:chExt cx="3054993" cy="2952020"/>
          </a:xfrm>
        </p:grpSpPr>
        <p:pic>
          <p:nvPicPr>
            <p:cNvPr id="14" name="Picture 2" descr="[Bild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793" y="3393678"/>
              <a:ext cx="3025324" cy="2388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zövegdoboz 14"/>
            <p:cNvSpPr txBox="1"/>
            <p:nvPr/>
          </p:nvSpPr>
          <p:spPr>
            <a:xfrm>
              <a:off x="10574574" y="2830072"/>
              <a:ext cx="15012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Interlobuláris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kivezetőcső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H="1">
              <a:off x="11107271" y="3336973"/>
              <a:ext cx="336176" cy="9929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http://micro.ronaldschulte.nl/pancreas/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60" y="4030448"/>
            <a:ext cx="6010270" cy="26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églalap 18"/>
          <p:cNvSpPr/>
          <p:nvPr/>
        </p:nvSpPr>
        <p:spPr>
          <a:xfrm>
            <a:off x="10225076" y="5036691"/>
            <a:ext cx="190051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 =  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Intralobuláris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kivezetőcső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=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mirigyek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vérerek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 =  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Langerhans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szigetek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DL =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lebeny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 =  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églalap 19"/>
          <p:cNvSpPr/>
          <p:nvPr/>
        </p:nvSpPr>
        <p:spPr>
          <a:xfrm>
            <a:off x="5457859" y="4571999"/>
            <a:ext cx="1409472" cy="205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000" b="1" dirty="0" err="1" smtClean="0">
                <a:solidFill>
                  <a:schemeClr val="tx1"/>
                </a:solidFill>
              </a:rPr>
              <a:t>Ductus</a:t>
            </a:r>
            <a:r>
              <a:rPr lang="hu-HU" sz="1000" b="1" dirty="0" smtClean="0">
                <a:solidFill>
                  <a:schemeClr val="tx1"/>
                </a:solidFill>
              </a:rPr>
              <a:t> </a:t>
            </a:r>
            <a:r>
              <a:rPr lang="hu-HU" sz="1000" b="1" dirty="0" err="1" smtClean="0">
                <a:solidFill>
                  <a:schemeClr val="tx1"/>
                </a:solidFill>
              </a:rPr>
              <a:t>pancreaticus</a:t>
            </a:r>
            <a:endParaRPr lang="hu-HU" sz="1000" b="1" dirty="0">
              <a:solidFill>
                <a:schemeClr val="tx1"/>
              </a:solidFill>
            </a:endParaRPr>
          </a:p>
        </p:txBody>
      </p:sp>
      <p:pic>
        <p:nvPicPr>
          <p:cNvPr id="23554" name="Picture 2" descr="http://e-learning.studmed.unibe.ch/MorphoMed/histo/images_mt/1752_m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992" y="76212"/>
            <a:ext cx="3419633" cy="28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zövegdoboz 20"/>
          <p:cNvSpPr txBox="1"/>
          <p:nvPr/>
        </p:nvSpPr>
        <p:spPr>
          <a:xfrm>
            <a:off x="9906924" y="979010"/>
            <a:ext cx="1005403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800" b="1" dirty="0" err="1" smtClean="0"/>
              <a:t>Ductus</a:t>
            </a:r>
            <a:r>
              <a:rPr lang="hu-HU" sz="800" b="1" dirty="0" smtClean="0"/>
              <a:t> </a:t>
            </a:r>
            <a:r>
              <a:rPr lang="hu-HU" sz="800" b="1" dirty="0" err="1" smtClean="0"/>
              <a:t>intercalares</a:t>
            </a:r>
            <a:endParaRPr lang="hu-HU" sz="800" b="1" dirty="0"/>
          </a:p>
        </p:txBody>
      </p:sp>
    </p:spTree>
    <p:extLst>
      <p:ext uri="{BB962C8B-B14F-4D97-AF65-F5344CB8AC3E}">
        <p14:creationId xmlns:p14="http://schemas.microsoft.com/office/powerpoint/2010/main" val="21085831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0578" y="238716"/>
            <a:ext cx="10515600" cy="70371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VESICA FELLEA (VESICA BILIARIS, EPEHÓLYAG)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5119" y="155917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MUCOSA – redőt képez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EPITHELIALIS MUCOSAE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PROPRIA MUCOSAE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 MUSCULARIS MUCOSAE hiányzik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TUNICA SUBMUCOSA – hiányzik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TUNICA MUSCULARIS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TUNICA SUBSEROSA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TUNICA SEROSA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http://e-learning.studmed.unibe.ch/MorphoMed/histo/images_mt/960_m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/>
        </p:blipFill>
        <p:spPr bwMode="auto">
          <a:xfrm>
            <a:off x="3629734" y="1882762"/>
            <a:ext cx="4657532" cy="3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647671" y="5387290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24578" name="Picture 2" descr="「normal histology of common bile duct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033" y="1559176"/>
            <a:ext cx="3183184" cy="424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212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1352" y="224912"/>
            <a:ext cx="10515600" cy="8186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MUCOSA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EPITHELIALIS MUCOSAE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0180" y="1390260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gyrétegű hengerhám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ikrovillusok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vízvisszaszívás</a:t>
            </a:r>
          </a:p>
          <a:p>
            <a:pPr algn="just">
              <a:lnSpc>
                <a:spcPct val="150000"/>
              </a:lnSpc>
            </a:pP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Csoportba foglalás 23"/>
          <p:cNvGrpSpPr/>
          <p:nvPr/>
        </p:nvGrpSpPr>
        <p:grpSpPr>
          <a:xfrm>
            <a:off x="8373694" y="184256"/>
            <a:ext cx="3571171" cy="3037811"/>
            <a:chOff x="8317255" y="3482251"/>
            <a:chExt cx="3711182" cy="3176102"/>
          </a:xfrm>
        </p:grpSpPr>
        <p:pic>
          <p:nvPicPr>
            <p:cNvPr id="39940" name="Picture 4" descr="[Bild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7255" y="3728472"/>
              <a:ext cx="3711182" cy="2929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Egyenes összekötő nyíllal 13"/>
            <p:cNvCxnSpPr/>
            <p:nvPr/>
          </p:nvCxnSpPr>
          <p:spPr>
            <a:xfrm flipH="1">
              <a:off x="9591065" y="3728472"/>
              <a:ext cx="733583" cy="77019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9469458" y="3482251"/>
              <a:ext cx="11304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EPITHELZELLE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 flipH="1">
              <a:off x="11122927" y="3975204"/>
              <a:ext cx="50590" cy="93799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/>
            <p:cNvSpPr txBox="1"/>
            <p:nvPr/>
          </p:nvSpPr>
          <p:spPr>
            <a:xfrm>
              <a:off x="10446255" y="3728472"/>
              <a:ext cx="13035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PROPRIA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Egyenes összekötő nyíllal 21"/>
            <p:cNvCxnSpPr/>
            <p:nvPr/>
          </p:nvCxnSpPr>
          <p:spPr>
            <a:xfrm flipV="1">
              <a:off x="8802806" y="5649278"/>
              <a:ext cx="666652" cy="28749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22"/>
            <p:cNvSpPr txBox="1"/>
            <p:nvPr/>
          </p:nvSpPr>
          <p:spPr>
            <a:xfrm>
              <a:off x="8476657" y="5945257"/>
              <a:ext cx="9252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MIKROVILLI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602" name="Picture 2" descr="関連画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61" y="3490190"/>
            <a:ext cx="5570418" cy="311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関連画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3" y="2701599"/>
            <a:ext cx="3933175" cy="393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158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5580" y="171116"/>
            <a:ext cx="10515600" cy="9119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 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PROPRIA 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834" y="1128504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ejtdús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laza kötőszövet</a:t>
            </a:r>
          </a:p>
          <a:p>
            <a:pPr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enesztrált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kapilláris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ubuloalveoláris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 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mucinszekréció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5131530" y="1315535"/>
            <a:ext cx="4965037" cy="3686908"/>
            <a:chOff x="4644572" y="2074179"/>
            <a:chExt cx="6056530" cy="3947879"/>
          </a:xfrm>
        </p:grpSpPr>
        <p:pic>
          <p:nvPicPr>
            <p:cNvPr id="7" name="Picture 2" descr="File:Gallenblase - Schnit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967" y="2374710"/>
              <a:ext cx="3543833" cy="364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 flipH="1">
              <a:off x="7983940" y="2197290"/>
              <a:ext cx="1023582" cy="3548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9007522" y="2074179"/>
              <a:ext cx="1693580" cy="259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EPITHELIALIS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>
              <a:off x="7983940" y="2647666"/>
              <a:ext cx="1023582" cy="341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9007522" y="2509311"/>
              <a:ext cx="1396862" cy="2593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PROPRIA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4644572" y="4339989"/>
              <a:ext cx="1561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MUSCULARIS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4644572" y="5725526"/>
              <a:ext cx="14398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ADVENTITA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8261360" y="3634186"/>
            <a:ext cx="3912240" cy="3062219"/>
            <a:chOff x="8613161" y="3805488"/>
            <a:chExt cx="3464671" cy="2749739"/>
          </a:xfrm>
        </p:grpSpPr>
        <p:pic>
          <p:nvPicPr>
            <p:cNvPr id="40962" name="Picture 2" descr="[Bild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161" y="3805488"/>
              <a:ext cx="3464671" cy="2749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885196" y="5671564"/>
              <a:ext cx="13035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PROPRIA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626" name="Picture 2" descr="http://e-learning.studmed.unibe.ch/MorphoMed/histo/images_mt/961_m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96" y="2760298"/>
            <a:ext cx="4309048" cy="359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356926" y="6256309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14856639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3614" y="166070"/>
            <a:ext cx="10515600" cy="467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1748" y="1019371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simaizomsejtek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az epehólyag falával párhuzamos elrendeződés</a:t>
            </a:r>
          </a:p>
          <a:p>
            <a:pPr algn="just">
              <a:lnSpc>
                <a:spcPct val="2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kollagén – elasztikus rost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027183" y="2366030"/>
            <a:ext cx="5950244" cy="3924057"/>
            <a:chOff x="4644572" y="2074179"/>
            <a:chExt cx="5950244" cy="3924057"/>
          </a:xfrm>
        </p:grpSpPr>
        <p:pic>
          <p:nvPicPr>
            <p:cNvPr id="7" name="Picture 2" descr="File:Gallenblase - Schnit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572" y="2350888"/>
              <a:ext cx="3543833" cy="364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 flipH="1">
              <a:off x="7983940" y="2197290"/>
              <a:ext cx="1023582" cy="3548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9007522" y="2074179"/>
              <a:ext cx="15872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EPITHELIALIS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Egyenes összekötő nyíllal 9"/>
            <p:cNvCxnSpPr/>
            <p:nvPr/>
          </p:nvCxnSpPr>
          <p:spPr>
            <a:xfrm flipH="1">
              <a:off x="7983940" y="2647666"/>
              <a:ext cx="1023582" cy="34119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9007522" y="2509311"/>
              <a:ext cx="13035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PROPRIA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4644572" y="4339989"/>
              <a:ext cx="1561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MUSCULARIS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4644572" y="5725526"/>
              <a:ext cx="14398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ADVENTITA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6977427" y="2924272"/>
            <a:ext cx="4176352" cy="3297120"/>
            <a:chOff x="7058925" y="3369176"/>
            <a:chExt cx="4176352" cy="3297120"/>
          </a:xfrm>
        </p:grpSpPr>
        <p:pic>
          <p:nvPicPr>
            <p:cNvPr id="41986" name="Picture 2" descr="http://www.uni-leipzig.de/~anatomie/CMS/te15lO1l/histoseiten/pub/data/le/s009_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925" y="3369176"/>
              <a:ext cx="4176352" cy="3297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7839263" y="4146364"/>
              <a:ext cx="1561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MUSCULARIS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1329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1267" y="179228"/>
            <a:ext cx="10515600" cy="58149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 UND TUNICA SEROSA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3702" y="1028579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aza rostos kötőszövet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SEROSA: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mesothel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ADVENTITIA:</a:t>
            </a:r>
          </a:p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pehólyag hátsó felszínén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http://spina.pro/i/anatomy/vnutrennosti/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18" y="2422015"/>
            <a:ext cx="3080780" cy="40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Csoportba foglalás 16"/>
          <p:cNvGrpSpPr/>
          <p:nvPr/>
        </p:nvGrpSpPr>
        <p:grpSpPr>
          <a:xfrm>
            <a:off x="6079174" y="1114681"/>
            <a:ext cx="5747693" cy="4598156"/>
            <a:chOff x="5239719" y="887105"/>
            <a:chExt cx="5747693" cy="4598156"/>
          </a:xfrm>
        </p:grpSpPr>
        <p:pic>
          <p:nvPicPr>
            <p:cNvPr id="43010" name="Picture 2" descr="http://www.histo.neuroanatomie.uni-freiburg.de/daten/thema16/32b/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719" y="887105"/>
              <a:ext cx="5747693" cy="4598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Egyenes összekötő nyíllal 5"/>
            <p:cNvCxnSpPr/>
            <p:nvPr/>
          </p:nvCxnSpPr>
          <p:spPr>
            <a:xfrm flipV="1">
              <a:off x="6223379" y="4708478"/>
              <a:ext cx="368490" cy="3821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Szövegdoboz 6"/>
            <p:cNvSpPr txBox="1"/>
            <p:nvPr/>
          </p:nvSpPr>
          <p:spPr>
            <a:xfrm>
              <a:off x="5584642" y="5079818"/>
              <a:ext cx="12458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SEROSA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5854355" y="4276587"/>
              <a:ext cx="15167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SUBSEROSA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672600" y="3777934"/>
              <a:ext cx="15616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TUNICA MUSCULARIS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>
              <a:off x="6987654" y="2183642"/>
              <a:ext cx="383463" cy="1774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5878953" y="1948218"/>
              <a:ext cx="15872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EPITHELIALIS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nyíllal 13"/>
            <p:cNvCxnSpPr/>
            <p:nvPr/>
          </p:nvCxnSpPr>
          <p:spPr>
            <a:xfrm>
              <a:off x="8234246" y="2316828"/>
              <a:ext cx="615400" cy="8251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7784352" y="2004312"/>
              <a:ext cx="13035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PROPRIA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7714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307432" y="405773"/>
            <a:ext cx="56012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36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KÖSZÖNÖM A FIGYELMET!</a:t>
            </a:r>
            <a:endParaRPr lang="hu-HU" altLang="hu-H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://s11.images.www.tvn.hu/2011/11/26/10/29/www.tvn.hu_76ed2bca9b3bd908e3cb330fd9131b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92" y="1223554"/>
            <a:ext cx="7016435" cy="52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138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14066"/>
            <a:ext cx="10515600" cy="54619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BIBLIOGRÁFIA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50506" y="929886"/>
            <a:ext cx="10803294" cy="4771117"/>
          </a:xfrm>
        </p:spPr>
        <p:txBody>
          <a:bodyPr>
            <a:no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Röchlich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Pál:  Szövettan, Semmelweis Kiadó, 2006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Schiebler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Schmidt: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(5.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Springer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Lehrbuch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Lüllmann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auch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(3.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Michael H. Ross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Wojciech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Pawlina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Text and Atlas (6th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Lippincott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Wiliams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 Wilkins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Benninghoff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Drenckhahn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Makroskopische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Histologie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Embryologie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Zellbiologie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Band I. (17.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Auflage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http://www.tankonyvtar.hu/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http://histohal.uni-halle.de/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https://www.anatomiedesmenschen.uni-koeln.de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https://www.mh-hannover.de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http://www.proprofs.com/flashcards/story.php?title=anatomy-exam-4_2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://e-learning.studmed.unibe.ch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www.cram.com/flashcards/histo-path-exam-2-2367976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www.mh-hannover.de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://hu.pinterest.com/pin/352969689518014170/</a:t>
            </a:r>
          </a:p>
          <a:p>
            <a:pPr marL="0" indent="0">
              <a:buNone/>
            </a:pP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07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5993" y="369412"/>
            <a:ext cx="10515600" cy="626102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 (LINGUA)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4792" y="111034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 MIRIGYEK: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erosus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EBNER – féle mirigyek: papilla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vallatae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a papilla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foliatae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ucinosus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mirigyek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nyelvgyökön főleg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evert mirigyek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anteriores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nyelv csúcson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http://spina.pro/i/anatomy/vnutrennosti/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5" y="3278660"/>
            <a:ext cx="2828845" cy="282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lab.anhb.uwa.edu.au/mb140/corepages/oral/images/tng041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37" y="2990335"/>
            <a:ext cx="2714758" cy="361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ussenhealth.us/electron-microscopy/images/1886_280_160-anterior-lingual-gla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16099" b="2814"/>
          <a:stretch/>
        </p:blipFill>
        <p:spPr bwMode="auto">
          <a:xfrm>
            <a:off x="9053373" y="254582"/>
            <a:ext cx="3088432" cy="644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mbryology.med.unsw.edu.au/embryology/images/thumb/5/58/Tongue_histology_02.jpg/600px-Tongue_histology_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9147" r="14722" b="6771"/>
          <a:stretch/>
        </p:blipFill>
        <p:spPr bwMode="auto">
          <a:xfrm>
            <a:off x="5874542" y="3410465"/>
            <a:ext cx="3057082" cy="269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56987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812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BIBLIOGRÁFIA</a:t>
            </a:r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549875" y="1194658"/>
            <a:ext cx="64934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embryology.med.unsw.edu.au/embryology/index.php?title=File:Intestine_histology_006.jpg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https://www.pinterest.co.uk/pin/311381761710009516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www.medrx-education.com/usmle-review/normal-gi-histology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https://embryology.med.unsw.edu.au/embryology/index.php/Gastrointestinal_Tract_-_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Colon_Histology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www.vivo.colostate.edu/hbooks/pathphys/digestion/liver/histo_lobule.html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www.lab.anhb.uwa.edu.au/mb140/CorePages/Liver/liver.htm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www.pathologyoutlines.com/topic/livernormalhistology.html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www.proteinatlas.org/learn/dictionary/normal/pancreas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https://www.memorangapp.com/flashcards/84020/Microanatomy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/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medcell.med.yale.edu/systems_cell_biology/liver_and_pancreas_lab.php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https://www.proteinatlas.org/learn/dictionary/normal/gallbladder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https://www.proteinatlas.org/images_dictionary/gallbladder__1__example_1__1_25.jpg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dirty="0" smtClean="0"/>
          </a:p>
          <a:p>
            <a:endParaRPr lang="hu-HU" sz="1000" dirty="0"/>
          </a:p>
          <a:p>
            <a:endParaRPr lang="hu-HU" sz="1000" dirty="0"/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85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0976" y="301915"/>
            <a:ext cx="10515600" cy="80842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NYELVHÁTI PAPILLÁK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4991" y="119292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NYELVHÁTON: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kitüremkedései</a:t>
            </a: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ALAK SZERINT:</a:t>
            </a:r>
            <a:endParaRPr lang="hu-H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 FILIFORMES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 FUNGIFORMES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 FOLIATAE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PAPILLAE VALLATAE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1266" name="Picture 2" descr="http://de.shram.kiev.ua/img/health/anatomy/52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3"/>
          <a:stretch/>
        </p:blipFill>
        <p:spPr bwMode="auto">
          <a:xfrm>
            <a:off x="7864632" y="180617"/>
            <a:ext cx="4200430" cy="4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en.shram.kiev.ua/img/health/anatomy/52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r="5872" b="5764"/>
          <a:stretch/>
        </p:blipFill>
        <p:spPr bwMode="auto">
          <a:xfrm>
            <a:off x="3988324" y="3419679"/>
            <a:ext cx="3820903" cy="28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「sulcus terminalis tongue」の画像検索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2190" r="4303" b="834"/>
          <a:stretch/>
        </p:blipFill>
        <p:spPr bwMode="auto">
          <a:xfrm>
            <a:off x="583878" y="2207740"/>
            <a:ext cx="2840036" cy="41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4682" y="634363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http://www.thepinsta.com/sulcus-terminalis-tongue_xp%7Cwhq9dvWe2BhphCSAYt7pnyx7*CynHP1*clZqgMV0/</a:t>
            </a:r>
          </a:p>
        </p:txBody>
      </p:sp>
    </p:spTree>
    <p:extLst>
      <p:ext uri="{BB962C8B-B14F-4D97-AF65-F5344CB8AC3E}">
        <p14:creationId xmlns:p14="http://schemas.microsoft.com/office/powerpoint/2010/main" val="976607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40228" y="113314"/>
            <a:ext cx="5786652" cy="6732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PAPILLAE FILIFORMES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2514" y="648837"/>
            <a:ext cx="10515600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echanikai papilla</a:t>
            </a:r>
          </a:p>
          <a:p>
            <a:pPr>
              <a:lnSpc>
                <a:spcPct val="10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apintási inger receptorai</a:t>
            </a:r>
          </a:p>
          <a:p>
            <a:pPr>
              <a:lnSpc>
                <a:spcPct val="1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legnagyobb számban fordul elő</a:t>
            </a:r>
          </a:p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onalszerű, hengeres forma</a:t>
            </a:r>
          </a:p>
          <a:p>
            <a:pPr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súcsi része elszarusodik</a:t>
            </a:r>
          </a:p>
          <a:p>
            <a:pPr>
              <a:lnSpc>
                <a:spcPct val="200000"/>
              </a:lnSpc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kötőszövetes törzs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alapi részen elsődleges kötőszöveti papilla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- csúcs felé több másodlagos kötőszöveti törzs</a:t>
            </a:r>
          </a:p>
          <a:p>
            <a:pPr>
              <a:lnSpc>
                <a:spcPct val="2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lsődleges kötőszöveti papillában – idegvégződés</a:t>
            </a:r>
          </a:p>
          <a:p>
            <a:pPr>
              <a:lnSpc>
                <a:spcPct val="20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3074" name="Picture 2" descr="http://image.slidesharecdn.com/histologironggamulutpspdgfkunudsemesteriitahun2014-final-140308221946-phpapp01/95/struktur-histologi-rongga-mulut-oleh-dr-i-wayan-sugiritama-mkes-20-638.jpg?cb=13943172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t="8033" r="10265" b="-932"/>
          <a:stretch/>
        </p:blipFill>
        <p:spPr bwMode="auto">
          <a:xfrm>
            <a:off x="102474" y="3651213"/>
            <a:ext cx="3849624" cy="317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histohal.uni-halle.de/histopatho/histopics/print9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/>
          <a:stretch/>
        </p:blipFill>
        <p:spPr bwMode="auto">
          <a:xfrm>
            <a:off x="4048966" y="3527920"/>
            <a:ext cx="4571756" cy="312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09913"/>
              </p:ext>
            </p:extLst>
          </p:nvPr>
        </p:nvGraphicFramePr>
        <p:xfrm>
          <a:off x="8718146" y="5551236"/>
          <a:ext cx="2507771" cy="1104900"/>
        </p:xfrm>
        <a:graphic>
          <a:graphicData uri="http://schemas.openxmlformats.org/drawingml/2006/table">
            <a:tbl>
              <a:tblPr/>
              <a:tblGrid>
                <a:gridCol w="250777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 Papilla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filiformis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B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 Lamina epithelialis mucosae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B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B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Aponeurosis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linguae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B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5 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Tunica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B00"/>
                    </a:solidFill>
                  </a:tcPr>
                </a:tc>
              </a:tr>
            </a:tbl>
          </a:graphicData>
        </a:graphic>
      </p:graphicFrame>
      <p:pic>
        <p:nvPicPr>
          <p:cNvPr id="3078" name="Picture 6" descr="25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t="6425" r="7576" b="5438"/>
          <a:stretch/>
        </p:blipFill>
        <p:spPr bwMode="auto">
          <a:xfrm rot="5400000">
            <a:off x="8889554" y="562679"/>
            <a:ext cx="3205147" cy="27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413875"/>
              </p:ext>
            </p:extLst>
          </p:nvPr>
        </p:nvGraphicFramePr>
        <p:xfrm>
          <a:off x="8737345" y="3581640"/>
          <a:ext cx="3255252" cy="720090"/>
        </p:xfrm>
        <a:graphic>
          <a:graphicData uri="http://schemas.openxmlformats.org/drawingml/2006/table">
            <a:tbl>
              <a:tblPr/>
              <a:tblGrid>
                <a:gridCol w="418131"/>
                <a:gridCol w="2837121"/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Elsődleges kötőszöveti törzs (</a:t>
                      </a:r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propriában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Másodlagos</a:t>
                      </a:r>
                      <a:r>
                        <a:rPr lang="hu-HU" sz="800" b="1" baseline="0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kötőszöveti törzs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Többrétegű</a:t>
                      </a:r>
                      <a:r>
                        <a:rPr lang="hu-HU" sz="800" b="1" baseline="0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 nem szarusodó laphám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849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691" y="84679"/>
            <a:ext cx="10515600" cy="65345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PAPILLAE FUNGIFORMES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177" y="870261"/>
            <a:ext cx="10515600" cy="4351338"/>
          </a:xfrm>
        </p:spPr>
        <p:txBody>
          <a:bodyPr>
            <a:normAutofit/>
          </a:bodyPr>
          <a:lstStyle/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omba alakú</a:t>
            </a:r>
          </a:p>
          <a:p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ízlelőbimbók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http://genom.mefst.hr/HistologyAtlas/12/images_big/Papilla_fungiformis_big_marked_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54" y="2512786"/>
            <a:ext cx="3227783" cy="322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429957" y="2637872"/>
            <a:ext cx="2106667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PFu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fungiformis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PFi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filiformis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CTFP –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apilla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filiformis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csúcsa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 - Kötőszövet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LP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pithelium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5182857" y="746881"/>
            <a:ext cx="2982964" cy="2249976"/>
            <a:chOff x="5900824" y="1014432"/>
            <a:chExt cx="2673335" cy="1857728"/>
          </a:xfrm>
        </p:grpSpPr>
        <p:pic>
          <p:nvPicPr>
            <p:cNvPr id="2050" name="Picture 2" descr="http://www.kgu.de/zmorph/histopatho/histo4/pub/data/zs/s003_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824" y="1014432"/>
              <a:ext cx="2340737" cy="185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Egyenes összekötő nyíllal 7"/>
            <p:cNvCxnSpPr/>
            <p:nvPr/>
          </p:nvCxnSpPr>
          <p:spPr>
            <a:xfrm flipH="1" flipV="1">
              <a:off x="7071192" y="1353312"/>
              <a:ext cx="573192" cy="274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/>
            <p:nvPr/>
          </p:nvCxnSpPr>
          <p:spPr>
            <a:xfrm flipH="1">
              <a:off x="7071192" y="1627632"/>
              <a:ext cx="573192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7644384" y="1531139"/>
              <a:ext cx="929775" cy="2160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í</a:t>
              </a:r>
              <a:r>
                <a:rPr lang="hu-HU" sz="11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zlelőbimbók</a:t>
              </a:r>
              <a:endParaRPr lang="hu-HU" sz="11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100" name="Picture 4" descr="10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t="23521" r="7937" b="7583"/>
          <a:stretch/>
        </p:blipFill>
        <p:spPr bwMode="auto">
          <a:xfrm rot="5400000">
            <a:off x="4672709" y="4006984"/>
            <a:ext cx="3181565" cy="229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7450383" y="5913372"/>
            <a:ext cx="2383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fontAlgn="t">
              <a:lnSpc>
                <a:spcPct val="150000"/>
              </a:lnSpc>
              <a:buFont typeface="+mj-lt"/>
              <a:buAutoNum type="arabicPeriod"/>
            </a:pP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Papillae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filiformes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t"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Papilla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fungiformis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t"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Többrétegű el nem szarusodó laphám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t">
              <a:lnSpc>
                <a:spcPct val="150000"/>
              </a:lnSpc>
              <a:buFont typeface="+mj-lt"/>
              <a:buAutoNum type="arabicPeriod"/>
            </a:pP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(másodlagos papilla)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cms.sulinet.hu/get/d/301d867f-f022-470c-919d-0e4e5d3d9253/1/8/b/Normal/154-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0019" r="3095" b="19985"/>
          <a:stretch/>
        </p:blipFill>
        <p:spPr bwMode="auto">
          <a:xfrm>
            <a:off x="8593804" y="471938"/>
            <a:ext cx="3387012" cy="261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8892185" y="3219183"/>
            <a:ext cx="2815411" cy="2085954"/>
            <a:chOff x="8892185" y="3219183"/>
            <a:chExt cx="2815411" cy="2085954"/>
          </a:xfrm>
        </p:grpSpPr>
        <p:pic>
          <p:nvPicPr>
            <p:cNvPr id="19" name="Picture 6" descr="http://www.mh-hannover.de/fileadmin/institute/funkt_angew_anatomie/bilder/mikroskopische_anatomie/kurspraeparate/verdauungsapparat/geschmacksknospen/Geschmacksknospe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382221" y="2729147"/>
              <a:ext cx="1835340" cy="2815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9834369" y="5058916"/>
              <a:ext cx="11608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ÍZLELŐBIMBÓK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44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88937" y="163860"/>
            <a:ext cx="7397518" cy="48708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PAPILLAE FOLIATAE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3400" y="930997"/>
            <a:ext cx="10515600" cy="4351338"/>
          </a:xfrm>
        </p:spPr>
        <p:txBody>
          <a:bodyPr>
            <a:normAutofit/>
          </a:bodyPr>
          <a:lstStyle/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yelv két oldalán</a:t>
            </a:r>
          </a:p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rkok választanak el egymástól</a:t>
            </a:r>
          </a:p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zlelőbimbók</a:t>
            </a:r>
          </a:p>
          <a:p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apillák alatti kötőszövetben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nyálmirigyekből álló lebenyek – kivezető csövek árkokba nyílnak</a:t>
            </a:r>
          </a:p>
          <a:p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Csoportba foglalás 10"/>
          <p:cNvGrpSpPr/>
          <p:nvPr/>
        </p:nvGrpSpPr>
        <p:grpSpPr>
          <a:xfrm>
            <a:off x="5512024" y="2156499"/>
            <a:ext cx="3200964" cy="2447132"/>
            <a:chOff x="5900824" y="1014432"/>
            <a:chExt cx="2489275" cy="1857728"/>
          </a:xfrm>
        </p:grpSpPr>
        <p:pic>
          <p:nvPicPr>
            <p:cNvPr id="12" name="Picture 2" descr="http://www.kgu.de/zmorph/histopatho/histo4/pub/data/zs/s003_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824" y="1014432"/>
              <a:ext cx="2340737" cy="185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Egyenes összekötő nyíllal 12"/>
            <p:cNvCxnSpPr/>
            <p:nvPr/>
          </p:nvCxnSpPr>
          <p:spPr>
            <a:xfrm flipH="1" flipV="1">
              <a:off x="7071192" y="1353312"/>
              <a:ext cx="573192" cy="2743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H="1">
              <a:off x="7071192" y="1627632"/>
              <a:ext cx="573192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7644384" y="1531139"/>
              <a:ext cx="745715" cy="186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ízlelőbimbók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http://image.slidesharecdn.com/histologironggamulutpspdgfkunudsemesteriitahun2014-final-140308221946-phpapp01/95/struktur-histologi-rongga-mulut-oleh-dr-i-wayan-sugiritama-mkes-19-638.jpg?cb=13943172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2" t="8409" r="11851"/>
          <a:stretch/>
        </p:blipFill>
        <p:spPr bwMode="auto">
          <a:xfrm>
            <a:off x="533400" y="2514227"/>
            <a:ext cx="4791456" cy="41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mh-hannover.de/fileadmin/institute/funkt_angew_anatomie/bilder/mikroskopische_anatomie/kurspraeparate/verdauungsapparat/geschmacksknospen/Geschmacksknosp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5136" y="4163246"/>
            <a:ext cx="1996677" cy="30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12024" y="4696358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ÍZLELŐBIMBÓK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 descr="http://www.mussenhealth.us/electron-microscopy/images/1886_280_160-anterior-lingual-gla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r="16099" b="2814"/>
          <a:stretch/>
        </p:blipFill>
        <p:spPr bwMode="auto">
          <a:xfrm>
            <a:off x="8957388" y="399005"/>
            <a:ext cx="3017123" cy="629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8712988" y="1729946"/>
            <a:ext cx="112299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8057309" y="1550377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erosus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mirigyek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594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72273" y="94143"/>
            <a:ext cx="6777251" cy="64010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PAPILLAE VALLATAE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3099" y="112876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ulcus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terminalis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előtt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nagy, lapos, kerek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tmérő: 2 - 3 mm – szabad szemmel láthatók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ámmal bélelt árkok a papillák körül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ízlelőbimbók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rok mélyén EBNER – féle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 kivezető csövei nyílnak</a:t>
            </a:r>
          </a:p>
          <a:p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5362" name="Picture 2" descr="http://www.medicalhistology.us/twiki/pub/Main/ChapterElevenSlides/a63_circumvallate_papilla_2x_labe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06" y="233799"/>
            <a:ext cx="3924365" cy="29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h-hannover.de/fileadmin/institute/funkt_angew_anatomie/bilder/mikroskopische_anatomie/kurspraeparate/verdauungsapparat/geschmacksknospen/Geschmacksknosp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6212" y="314932"/>
            <a:ext cx="1714204" cy="26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vetmed.vt.edu/education/curriculum/vm8304/lab_companion/histo-path/vm8054/labs/lab17/Images/DIGL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r="5440"/>
          <a:stretch/>
        </p:blipFill>
        <p:spPr bwMode="auto">
          <a:xfrm>
            <a:off x="390499" y="3690803"/>
            <a:ext cx="3751896" cy="268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218930" y="5629033"/>
            <a:ext cx="149592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CT: kötőszövet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TB: ízlelőbimbó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endParaRPr lang="hu-HU" dirty="0"/>
          </a:p>
        </p:txBody>
      </p:sp>
      <p:pic>
        <p:nvPicPr>
          <p:cNvPr id="2052" name="Picture 4" descr="http://www.vetmed.vt.edu/education/curriculum/vm8304/lab_companion/histo-path/vm8054/labs/lab17/Images/DIGL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88" y="3498879"/>
            <a:ext cx="4380605" cy="27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0171993" y="5629033"/>
            <a:ext cx="15472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SG: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kivezetőcső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M: árok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62866" y="2545057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ÍZLELŐBIMBÓK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 flipV="1">
            <a:off x="7539135" y="2545057"/>
            <a:ext cx="737118" cy="632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7539135" y="2861065"/>
            <a:ext cx="1567543" cy="3160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6520524" y="3064617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/>
              <a:t>s</a:t>
            </a:r>
            <a:r>
              <a:rPr lang="hu-HU" sz="1000" b="1" dirty="0" err="1" smtClean="0"/>
              <a:t>erosus</a:t>
            </a:r>
            <a:r>
              <a:rPr lang="hu-HU" sz="1000" b="1" dirty="0" smtClean="0"/>
              <a:t> mirigyek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283272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21672"/>
            <a:ext cx="10515600" cy="5624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3470" y="964567"/>
            <a:ext cx="10685060" cy="5250739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SUBMANDIBULARIS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PAROTIDEA (PAROTIS)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 SUBLINGUALIS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KISNYÁLMIRIGYEK: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uccales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molares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alatinae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lphaLcParenR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inguales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200000"/>
              </a:lnSpc>
              <a:buNone/>
            </a:pPr>
            <a:endParaRPr lang="hu-H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epek/3.8.ab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13" y="1969719"/>
            <a:ext cx="3605469" cy="273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91413" y="473797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endoplazmatikus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retikulum</a:t>
            </a:r>
            <a:endParaRPr lang="hu-HU" sz="800" b="1" i="0" dirty="0" smtClean="0">
              <a:solidFill>
                <a:srgbClr val="22222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:Golgi-apparátus</a:t>
            </a:r>
          </a:p>
          <a:p>
            <a:pPr>
              <a:lnSpc>
                <a:spcPct val="150000"/>
              </a:lnSpc>
            </a:pP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kj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kivezetőcső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KV: kevert végkamra</a:t>
            </a:r>
          </a:p>
          <a:p>
            <a:pPr>
              <a:lnSpc>
                <a:spcPct val="150000"/>
              </a:lnSpc>
            </a:pP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MU: 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mucinozus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végkamra</a:t>
            </a:r>
          </a:p>
          <a:p>
            <a:pPr>
              <a:lnSpc>
                <a:spcPct val="150000"/>
              </a:lnSpc>
            </a:pP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SE: 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szerozus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végkamra</a:t>
            </a:r>
          </a:p>
          <a:p>
            <a:pPr>
              <a:lnSpc>
                <a:spcPct val="150000"/>
              </a:lnSpc>
            </a:pP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sejtmag</a:t>
            </a:r>
          </a:p>
          <a:p>
            <a:pPr>
              <a:lnSpc>
                <a:spcPct val="150000"/>
              </a:lnSpc>
            </a:pPr>
            <a:r>
              <a:rPr lang="hu-HU" sz="800" b="1" i="0" dirty="0" err="1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</a:t>
            </a:r>
            <a:r>
              <a:rPr lang="hu-HU" sz="800" b="1" i="0" dirty="0" smtClean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váladék </a:t>
            </a:r>
            <a:endParaRPr lang="hu-H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0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3302" y="267855"/>
            <a:ext cx="10515600" cy="5307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NYÁLMIRIGYEK ISMERTETŐJEGYEI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6369" y="1022203"/>
            <a:ext cx="10767731" cy="51179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PAROTIS: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iszta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intercalaris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irigyállományban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adipocyta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parotideus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218451" y="2838472"/>
            <a:ext cx="6549231" cy="3775928"/>
            <a:chOff x="4845271" y="1943276"/>
            <a:chExt cx="6613496" cy="3923366"/>
          </a:xfrm>
        </p:grpSpPr>
        <p:pic>
          <p:nvPicPr>
            <p:cNvPr id="11266" name="Picture 2" descr="http://histol.narod.ru/images/digestive/parotis-01-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271" y="1943276"/>
              <a:ext cx="4483865" cy="38461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459309" y="4571475"/>
              <a:ext cx="1999458" cy="129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serosus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acinus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intercalaris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salivaris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excretorius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nterlobuláris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709337" y="3581158"/>
            <a:ext cx="3382371" cy="2536778"/>
            <a:chOff x="709337" y="3581158"/>
            <a:chExt cx="3382371" cy="2536778"/>
          </a:xfrm>
        </p:grpSpPr>
        <p:pic>
          <p:nvPicPr>
            <p:cNvPr id="24578" name="Picture 2" descr="https://aclandanatomy.com/images/videoTnails/abstract_4-4-1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337" y="3581158"/>
              <a:ext cx="3382371" cy="2536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992396" y="4726436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arotis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 descr="http://www.proprofs.com/flashcards/upload/a28692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810" y="103043"/>
            <a:ext cx="2307174" cy="240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000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4760" y="268287"/>
            <a:ext cx="10515600" cy="6285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NAGY NYÁLMIRIGYEK ISMERTETŐJEGYEI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88818" y="112366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GLANDULA SUBMANDIBULARIS: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evert,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seromucinosus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őleg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serosus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intercalaris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Ganuzzi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féle félhold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292436" y="3408218"/>
            <a:ext cx="6710686" cy="3428837"/>
            <a:chOff x="4756626" y="2493326"/>
            <a:chExt cx="7018585" cy="3832133"/>
          </a:xfrm>
        </p:grpSpPr>
        <p:pic>
          <p:nvPicPr>
            <p:cNvPr id="13314" name="Picture 2" descr="http://histol.narod.ru/images/digestive/submandibular-01-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626" y="2493326"/>
              <a:ext cx="4788666" cy="3575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816662" y="4158405"/>
              <a:ext cx="1958549" cy="216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erosus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acini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mucinosus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acini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intecalaris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salivaris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excretorius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nterlobuláris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ukosus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acini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Gianuzzi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– féle félhold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478847" y="3860800"/>
            <a:ext cx="3778579" cy="2816533"/>
            <a:chOff x="478847" y="3860800"/>
            <a:chExt cx="3778579" cy="2816533"/>
          </a:xfrm>
        </p:grpSpPr>
        <p:pic>
          <p:nvPicPr>
            <p:cNvPr id="26626" name="Picture 2" descr="http://static.emedlas.com/media/4/8/9/489_W_280x430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47" y="3860800"/>
              <a:ext cx="3778579" cy="2469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V="1">
              <a:off x="2723573" y="5575738"/>
              <a:ext cx="342900" cy="8435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1539376" y="6431112"/>
              <a:ext cx="22044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GLANDULA SUBMANDIBULARIS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4" descr="http://www.proprofs.com/flashcards/upload/a2869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24" y="268286"/>
            <a:ext cx="2485898" cy="258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194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4224" y="382555"/>
            <a:ext cx="10515600" cy="47672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EMÉSZTŐRENDSZER RÉSZEI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87489" y="157369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(CAVUM ORIS)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 (ÖSOPHAGUS)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 (GASTER, VENTRICULUS)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VÉGBÉL (RECTUS)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(HEPAR)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HASNYÁLMIRIGY (PANCREAS)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://cms.sulinet.hu/get/d/b21dceb7-61d7-47b2-8f18-a84e941a142d/1/4/b/Normal/tap01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8174" r="6181" b="12815"/>
          <a:stretch/>
        </p:blipFill>
        <p:spPr bwMode="auto">
          <a:xfrm>
            <a:off x="6503436" y="1362270"/>
            <a:ext cx="4030825" cy="436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36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83450" y="186158"/>
            <a:ext cx="10515600" cy="67280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NAGY NYÁLMIRIGYEK ISMERTETŐJEGYEI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615" y="1245397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GLANDULA SUBLINGUALIS: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kevert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seromucinosus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főleg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mucinosus</a:t>
            </a:r>
            <a:endParaRPr lang="hu-HU" sz="12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Gianuzzi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féle félhold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evés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salivaris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4988460" y="3232087"/>
            <a:ext cx="6957303" cy="3343400"/>
            <a:chOff x="4248512" y="2457286"/>
            <a:chExt cx="7359545" cy="3835100"/>
          </a:xfrm>
        </p:grpSpPr>
        <p:pic>
          <p:nvPicPr>
            <p:cNvPr id="14338" name="Picture 2" descr="http://histol.narod.ru/images/digestive/sublingval-01-l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8512" y="2457286"/>
              <a:ext cx="5417005" cy="371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791642" y="5392134"/>
              <a:ext cx="1816415" cy="900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Lobuli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nterlobáris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septum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>
                <a:lnSpc>
                  <a:spcPct val="150000"/>
                </a:lnSpc>
                <a:buAutoNum type="arabicPeriod"/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uctus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excretorius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650" name="Picture 2" descr="http://www.likar.info/pictures/wiki/4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3" y="2944026"/>
            <a:ext cx="3818896" cy="38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>
            <a:off x="3277354" y="5323439"/>
            <a:ext cx="733331" cy="3802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Picture 6" descr="http://www.proprofs.com/flashcards/upload/a28692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661" y="186158"/>
            <a:ext cx="2311102" cy="24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843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7200" y="0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5883" y="6469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ldalsó – hátsó fala zárt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pharyngobasilaris</a:t>
            </a: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garatizmok</a:t>
            </a:r>
          </a:p>
          <a:p>
            <a:pPr>
              <a:lnSpc>
                <a:spcPct val="15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lülső fal nyitott: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LARYNGIS PHARYNGIS (LARYNGOPHARYNX, HYPOPHYARYNX)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5703683" y="875552"/>
            <a:ext cx="3379045" cy="2576002"/>
            <a:chOff x="7858408" y="395277"/>
            <a:chExt cx="3748135" cy="2983849"/>
          </a:xfrm>
        </p:grpSpPr>
        <p:pic>
          <p:nvPicPr>
            <p:cNvPr id="30722" name="Picture 2" descr="https://academic.amc.edu/martino/grossanatomy/site/Medical/Lab%20Manual/Gastrointestinal/Dissections/Images/pharynx/nasopharynx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95277"/>
              <a:ext cx="3637827" cy="2728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7858408" y="3132905"/>
              <a:ext cx="11817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NASOPHARYNX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5803129" y="3595696"/>
            <a:ext cx="3279599" cy="2905026"/>
            <a:chOff x="7897681" y="3434380"/>
            <a:chExt cx="3754129" cy="3008542"/>
          </a:xfrm>
        </p:grpSpPr>
        <p:pic>
          <p:nvPicPr>
            <p:cNvPr id="30724" name="Picture 4" descr="http://academic.amc.edu/martino/grossanatomy/site/medical/lab%20manual/gastrointestinal/Dissections/Images/pharynx/oropharyn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8716" y="3434380"/>
              <a:ext cx="3683094" cy="276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7897681" y="6196701"/>
              <a:ext cx="11031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OROPHARYNX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1705230" y="3688150"/>
            <a:ext cx="3310276" cy="2812572"/>
            <a:chOff x="2326741" y="3528681"/>
            <a:chExt cx="4174170" cy="3329319"/>
          </a:xfrm>
        </p:grpSpPr>
        <p:pic>
          <p:nvPicPr>
            <p:cNvPr id="30726" name="Picture 6" descr="http://academic.amc.edu/martino/grossanatomy/site/medical/lab%20manual/gastrointestinal/Dissections/Images/pharynx/laryngopharyn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115" y="3528681"/>
              <a:ext cx="4110796" cy="308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2326741" y="6611779"/>
              <a:ext cx="14029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LARYNGOPHARINX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28" name="Picture 8" descr="http://static.emedlas.com/media/6/4/1/641_W_280x43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60" y="1673578"/>
            <a:ext cx="26670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861" y="27193"/>
            <a:ext cx="10515600" cy="77628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GARAT (PHARYNX)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9918" y="803480"/>
            <a:ext cx="10737549" cy="530807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NASALIS PHARYNGIS (NASOPHARYNX, EPIPHARYNX):</a:t>
            </a:r>
          </a:p>
          <a:p>
            <a:pPr>
              <a:lnSpc>
                <a:spcPct val="15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rrüreghez tartozik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öbbmagsoros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csillószőrös hengerhám</a:t>
            </a:r>
          </a:p>
          <a:p>
            <a:pPr>
              <a:lnSpc>
                <a:spcPct val="150000"/>
              </a:lnSpc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kehelysejtek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ORALIS PHARYNGIS (OROPHARYNX, MESOPHARYNX) és PARS LARYNGIS PHARYNGIS (LARYNGOPHARYNX, HYPOPHYARYNX):</a:t>
            </a:r>
          </a:p>
          <a:p>
            <a:pPr>
              <a:lnSpc>
                <a:spcPct val="150000"/>
              </a:lnSpc>
            </a:pP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többrétegű el nem szarusodó laphám</a:t>
            </a:r>
          </a:p>
          <a:p>
            <a:pPr>
              <a:lnSpc>
                <a:spcPct val="15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zlelőbimbók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laza rostos kötőszövet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helyén rugalmas rosthálózat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mucinosus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harántcsíkolt izom</a:t>
            </a:r>
          </a:p>
          <a:p>
            <a:pPr>
              <a:lnSpc>
                <a:spcPct val="150000"/>
              </a:lnSpc>
            </a:pP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pharyngobasilarisnál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hiányzik</a:t>
            </a:r>
          </a:p>
          <a:p>
            <a:pPr>
              <a:lnSpc>
                <a:spcPct val="150000"/>
              </a:lnSpc>
            </a:pPr>
            <a:r>
              <a:rPr lang="hu-HU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adventitia</a:t>
            </a:r>
            <a:endParaRPr lang="hu-HU" sz="105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5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7546"/>
            <a:ext cx="10515600" cy="6671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 SZAKASZAI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78604" y="1253816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CERVICALIS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THORACICA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ABDOMINALIS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44" name="Picture 4" descr="http://o.quizlet.com/ZgP5p6Ad3EPW27hFrjet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22" y="3560289"/>
            <a:ext cx="2737164" cy="28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Csoportba foglalás 7"/>
          <p:cNvGrpSpPr/>
          <p:nvPr/>
        </p:nvGrpSpPr>
        <p:grpSpPr>
          <a:xfrm>
            <a:off x="1080665" y="3540019"/>
            <a:ext cx="2732479" cy="3105129"/>
            <a:chOff x="1127318" y="3675705"/>
            <a:chExt cx="2732479" cy="3105129"/>
          </a:xfrm>
        </p:grpSpPr>
        <p:pic>
          <p:nvPicPr>
            <p:cNvPr id="61442" name="Picture 2" descr="http://o.quizlet.com/hynrEw.puO84u0qVU8Pa7Q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318" y="3675705"/>
              <a:ext cx="2732479" cy="2846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632491" y="6534613"/>
              <a:ext cx="13516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CERVICALIS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5262982" y="6522038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THORACICA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7984232" y="3560289"/>
            <a:ext cx="2717706" cy="3097434"/>
            <a:chOff x="7405734" y="3683400"/>
            <a:chExt cx="2717706" cy="3097434"/>
          </a:xfrm>
        </p:grpSpPr>
        <p:pic>
          <p:nvPicPr>
            <p:cNvPr id="61446" name="Picture 6" descr="http://o.quizlet.com/EQ1buiYh6V2I.WbGmbqMiQ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5734" y="3683400"/>
              <a:ext cx="2717706" cy="2830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8023839" y="6534613"/>
              <a:ext cx="148149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PARS ABDOMINALIS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059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39000"/>
            <a:ext cx="10515600" cy="100751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OESOPHAGUS- EMÉSZTŐTRAKTUS SZÖVETTANI FELPÍTÉSE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8490" y="1436741"/>
            <a:ext cx="10920168" cy="481393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BELÜLRŐL – KIFELÉ  A RÉTEGEK: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SEROSA vagy TUNICA ADVENTITIA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5364" name="Picture 4" descr="http://arbl.cvmbs.colostate.edu/hbooks/pathphys/digestion/basics/mon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40" y="1531490"/>
            <a:ext cx="6539354" cy="403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010539" y="5636654"/>
            <a:ext cx="737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nyelőcső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736700" y="5636654"/>
            <a:ext cx="654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276252" y="5636653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003805" y="5636652"/>
            <a:ext cx="772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75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9249"/>
            <a:ext cx="10515600" cy="49926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MUCOSA (NYÁLKAHÁRTYA)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726704"/>
            <a:ext cx="10515600" cy="26872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endParaRPr lang="hu-H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EPITHELIALIS MUCOSAE (EPITHEL)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PROPRIA MUCOSAE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MUSCULARIS MUCOSAE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mg.tfd.com/dorland/thumbs/tunica_muc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9" y="3352066"/>
            <a:ext cx="5092403" cy="317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lick to see gross hist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4" b="7086"/>
          <a:stretch/>
        </p:blipFill>
        <p:spPr bwMode="auto">
          <a:xfrm>
            <a:off x="7679094" y="3352066"/>
            <a:ext cx="4092364" cy="344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037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8474" y="307910"/>
            <a:ext cx="10515600" cy="4974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img.tfd.com/dorland/thumbs/tunica_muc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89" y="2653375"/>
            <a:ext cx="5540321" cy="34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713095" y="2251880"/>
            <a:ext cx="5290783" cy="3716467"/>
            <a:chOff x="1511409" y="2951764"/>
            <a:chExt cx="4695825" cy="3057526"/>
          </a:xfrm>
        </p:grpSpPr>
        <p:pic>
          <p:nvPicPr>
            <p:cNvPr id="18434" name="Picture 2" descr="061.jpg (702082 bytes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09" y="2951764"/>
              <a:ext cx="4695825" cy="305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511409" y="5763069"/>
              <a:ext cx="8547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930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9249"/>
            <a:ext cx="10515600" cy="71948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330" y="1008738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STRATUM CIRCULARE</a:t>
            </a:r>
          </a:p>
          <a:p>
            <a:pPr marL="342900" indent="-342900" algn="ctr">
              <a:lnSpc>
                <a:spcPct val="20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STRATUM LONGITUDINALE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7560860" y="1384666"/>
            <a:ext cx="4474074" cy="3182904"/>
            <a:chOff x="1511409" y="2951764"/>
            <a:chExt cx="4695825" cy="3057526"/>
          </a:xfrm>
        </p:grpSpPr>
        <p:pic>
          <p:nvPicPr>
            <p:cNvPr id="5" name="Picture 2" descr="061.jpg (702082 bytes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1409" y="2951764"/>
              <a:ext cx="4695825" cy="3057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511409" y="5763069"/>
              <a:ext cx="8547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Duodenum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458" name="Picture 2" descr="http://www.uni-leipzig.de/~anatomie/CMS/te15lO1l/histoseiten/pub/data/eg/print007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73" y="2866030"/>
            <a:ext cx="5267383" cy="390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47501"/>
              </p:ext>
            </p:extLst>
          </p:nvPr>
        </p:nvGraphicFramePr>
        <p:xfrm>
          <a:off x="5561038" y="4449027"/>
          <a:ext cx="3376448" cy="2395808"/>
        </p:xfrm>
        <a:graphic>
          <a:graphicData uri="http://schemas.openxmlformats.org/drawingml/2006/table">
            <a:tbl>
              <a:tblPr/>
              <a:tblGrid>
                <a:gridCol w="3376448"/>
              </a:tblGrid>
              <a:tr h="331499">
                <a:tc>
                  <a:txBody>
                    <a:bodyPr/>
                    <a:lstStyle/>
                    <a:p>
                      <a:r>
                        <a:rPr lang="hu-HU" sz="1200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200" dirty="0">
                          <a:effectLst/>
                          <a:latin typeface="Arial" panose="020B0604020202020204" pitchFamily="34" charset="0"/>
                        </a:rPr>
                      </a:br>
                      <a:endParaRPr lang="hu-HU" sz="12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 Lumen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de-DE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 Tunica </a:t>
                      </a:r>
                      <a:r>
                        <a:rPr lang="de-DE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mucosa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 Lamina propria mucosae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 Lamina muscularis mucosae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545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 Tela submucosa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 Tunica muscularis, Stratum circulare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 Tunica muscularis, Stratum longitudinale</a:t>
                      </a: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1707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Tunica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adventitia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578" marR="12578" marT="12578" marB="12578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7309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6677" y="207315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ENTERÁLIS IDEGRENDSZER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155" y="1349106"/>
            <a:ext cx="10838645" cy="516760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oesophagus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gyomor – bél traktus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INTRAMURALES IDEGRENDSZER (paraszimpatikus)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ganglionsejtek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PLEXUS SUBMUCOSUS (PLEXUS MEISSNER):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PLEXUS MYENTERICUS (PLEXUS AUERBACHII):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két rétege között</a:t>
            </a:r>
          </a:p>
          <a:p>
            <a:pPr algn="just"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0482" name="Picture 2" descr="http://os1.amc.nl/celbiologie/20112012/2.4/colorectum/graphics/td1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04" y="3414335"/>
            <a:ext cx="4890481" cy="331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8693624" y="207315"/>
            <a:ext cx="2826809" cy="2989733"/>
            <a:chOff x="8950260" y="386367"/>
            <a:chExt cx="2570173" cy="2810681"/>
          </a:xfrm>
        </p:grpSpPr>
        <p:pic>
          <p:nvPicPr>
            <p:cNvPr id="20484" name="Picture 4" descr="Copyright Š J Space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4" t="8334" r="2988" b="7605"/>
            <a:stretch/>
          </p:blipFill>
          <p:spPr bwMode="auto">
            <a:xfrm>
              <a:off x="8950260" y="386367"/>
              <a:ext cx="2570173" cy="248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400746" y="2950827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submocosus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113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465" y="353545"/>
            <a:ext cx="4696892" cy="64749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 SZÖVETTANA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5398" y="1519159"/>
            <a:ext cx="10928797" cy="45365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MUCOSA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LAMINA EPITHELIALIS: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öbbrétegű el nem szarusodó laphám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LAMINA PROPRIA: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ollagén rostban gazdag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MIRIGYMENTES !!!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LAMINA MUSCULARIS MUCOSAE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benyomul 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mucosában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csillag alakú lumen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histohelp.files.wordpress.com/2011/09/screen-capture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220" y="132555"/>
            <a:ext cx="4050698" cy="28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www.unifr.ch/anatomy/assets/files/elearning/de/biochemie/verdauung/images/oesophagus_m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6" y="3543257"/>
            <a:ext cx="44100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780690" y="6211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646673" y="5273759"/>
            <a:ext cx="366140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0" name="Tábláza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660863"/>
              </p:ext>
            </p:extLst>
          </p:nvPr>
        </p:nvGraphicFramePr>
        <p:xfrm>
          <a:off x="8219561" y="5778726"/>
          <a:ext cx="3796553" cy="987344"/>
        </p:xfrm>
        <a:graphic>
          <a:graphicData uri="http://schemas.openxmlformats.org/drawingml/2006/table">
            <a:tbl>
              <a:tblPr/>
              <a:tblGrid>
                <a:gridCol w="201089"/>
                <a:gridCol w="1745450"/>
                <a:gridCol w="80435"/>
                <a:gridCol w="144784"/>
                <a:gridCol w="1624795"/>
              </a:tblGrid>
              <a:tr h="2558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1a.lamina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epithelias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1b.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propria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adventitia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Glandula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oesophagealis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92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kivezetőcső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431569" y="5585594"/>
            <a:ext cx="440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393" name="Picture 9" descr="http://o.quizlet.com/i/YPTcinSStXWQlqiSGHbJ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912" y="96440"/>
            <a:ext cx="3096800" cy="284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関連画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860" y="3276175"/>
            <a:ext cx="2991324" cy="224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20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02527" y="80611"/>
            <a:ext cx="6974351" cy="7852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(CAVITAS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158" y="865864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mésztő traktus bejárata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yálkahártyával bélelt térség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agy nyálmirigyek kivezető csövei nyílnak ide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://www.anatomie-amsterdam.nl/sub_sites/slikken_website/images_per_case/oral_cavity/mondholte_yeslab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703" y="2294338"/>
            <a:ext cx="5633115" cy="404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likar.info/pictures/wiki/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83" y="2294338"/>
            <a:ext cx="4429125" cy="432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904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4410" y="245977"/>
            <a:ext cx="5069006" cy="6956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 SZÖVETTANA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9193" y="1144075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TUNICA SUBMUCOSA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landulae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oesophageae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mucinosus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mirigyek)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s://www.unifr.ch/anatomy/assets/files/elearning/de/biochemie/verdauung/images/oesophagus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13" y="2849299"/>
            <a:ext cx="4193844" cy="28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65660" y="4925048"/>
            <a:ext cx="4007948" cy="6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953639"/>
              </p:ext>
            </p:extLst>
          </p:nvPr>
        </p:nvGraphicFramePr>
        <p:xfrm>
          <a:off x="4602556" y="5916487"/>
          <a:ext cx="4516641" cy="812440"/>
        </p:xfrm>
        <a:graphic>
          <a:graphicData uri="http://schemas.openxmlformats.org/drawingml/2006/table">
            <a:tbl>
              <a:tblPr/>
              <a:tblGrid>
                <a:gridCol w="239230"/>
                <a:gridCol w="2076507"/>
                <a:gridCol w="95691"/>
                <a:gridCol w="172245"/>
                <a:gridCol w="1932968"/>
              </a:tblGrid>
              <a:tr h="203110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1a.unverhorntes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Plattenepithel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110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1b.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adventitia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110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Glandula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oesophagealis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3110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Ausführgang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der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Drüse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7" name="Csoportba foglalás 6"/>
          <p:cNvGrpSpPr/>
          <p:nvPr/>
        </p:nvGrpSpPr>
        <p:grpSpPr>
          <a:xfrm>
            <a:off x="2603399" y="2930885"/>
            <a:ext cx="1893100" cy="2182374"/>
            <a:chOff x="8950260" y="386367"/>
            <a:chExt cx="2570173" cy="2810681"/>
          </a:xfrm>
        </p:grpSpPr>
        <p:pic>
          <p:nvPicPr>
            <p:cNvPr id="8" name="Picture 4" descr="Copyright Š J Spacek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4" t="8334" r="2988" b="7605"/>
            <a:stretch/>
          </p:blipFill>
          <p:spPr bwMode="auto">
            <a:xfrm>
              <a:off x="8950260" y="386367"/>
              <a:ext cx="2570173" cy="248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Szövegdoboz 8"/>
            <p:cNvSpPr txBox="1"/>
            <p:nvPr/>
          </p:nvSpPr>
          <p:spPr>
            <a:xfrm>
              <a:off x="9400746" y="2950827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submocosus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Csoportba foglalás 13"/>
          <p:cNvGrpSpPr/>
          <p:nvPr/>
        </p:nvGrpSpPr>
        <p:grpSpPr>
          <a:xfrm>
            <a:off x="154173" y="3044576"/>
            <a:ext cx="3611864" cy="3573939"/>
            <a:chOff x="699648" y="3287548"/>
            <a:chExt cx="3289102" cy="3367292"/>
          </a:xfrm>
        </p:grpSpPr>
        <p:pic>
          <p:nvPicPr>
            <p:cNvPr id="23554" name="Picture 2" descr="AL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648" y="3287548"/>
              <a:ext cx="1960701" cy="3367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Egyenes összekötő nyíllal 10"/>
            <p:cNvCxnSpPr>
              <a:stCxn id="12" idx="1"/>
            </p:cNvCxnSpPr>
            <p:nvPr/>
          </p:nvCxnSpPr>
          <p:spPr>
            <a:xfrm flipH="1">
              <a:off x="2196346" y="5576650"/>
              <a:ext cx="61448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2810830" y="5376595"/>
              <a:ext cx="11779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Glandulae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oesophageales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9" descr="http://o.quizlet.com/i/YPTcinSStXWQlqiSGHbJ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198" y="252223"/>
            <a:ext cx="3721990" cy="341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関連画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59" y="3840738"/>
            <a:ext cx="2977410" cy="223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「histology of oesophagus gland」の画像検索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85" y="771995"/>
            <a:ext cx="2538837" cy="199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309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26223" y="173757"/>
            <a:ext cx="5740021" cy="61280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 SZÖVETTANA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434" y="1177095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TUNICA MUSCULARIS: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 egyharmadban – harántcsíkolt izom 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izomból)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középső harmad – harántcsíkolt és sima izom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alsó egyharmad – sima izom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5" name="Picture 4" descr="https://www.unifr.ch/anatomy/assets/files/elearning/de/biochemie/verdauung/images/oesophagus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371" y="3213222"/>
            <a:ext cx="4074442" cy="281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50497"/>
              </p:ext>
            </p:extLst>
          </p:nvPr>
        </p:nvGraphicFramePr>
        <p:xfrm>
          <a:off x="7783020" y="6091371"/>
          <a:ext cx="4006793" cy="614157"/>
        </p:xfrm>
        <a:graphic>
          <a:graphicData uri="http://schemas.openxmlformats.org/drawingml/2006/table">
            <a:tbl>
              <a:tblPr/>
              <a:tblGrid>
                <a:gridCol w="1945133"/>
                <a:gridCol w="89637"/>
                <a:gridCol w="161347"/>
                <a:gridCol w="1810676"/>
              </a:tblGrid>
              <a:tr h="123439"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1a.Lamina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epithelalis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3439"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1b.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adventitia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3439"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1c.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Glandula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oesophagealis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3439"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kivezetőcső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Picture 9" descr="http://o.quizlet.com/i/YPTcinSStXWQlqiSGHbJu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44" y="0"/>
            <a:ext cx="3307968" cy="30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o.quizlet.com/i/600CYp2xVE4mo8fhNoaw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37" y="3085981"/>
            <a:ext cx="3271268" cy="256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://o.quizlet.com/i/TNLatuyHD4Bq0tmnAEJlx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73" y="3753134"/>
            <a:ext cx="3708166" cy="29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3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58877"/>
            <a:ext cx="10515600" cy="107803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OESOPHAGUS SZÖVETTANA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ADVENTITIA / TUNICA SUBSEROSA, TUNICA SEROSA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9018" y="1825625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TUNICA ADVENTITIA: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thorakális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szakaszon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TUNICA SUBSEROSA, TUNICA SEROSA: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bdominális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szakaszon</a:t>
            </a: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5507524" y="2171772"/>
            <a:ext cx="4351861" cy="3427222"/>
            <a:chOff x="2925669" y="3634349"/>
            <a:chExt cx="3810000" cy="2990850"/>
          </a:xfrm>
        </p:grpSpPr>
        <p:pic>
          <p:nvPicPr>
            <p:cNvPr id="5" name="Picture 2" descr="http://o.quizlet.com/i/600CYp2xVE4mo8fhNoawOg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669" y="3634349"/>
              <a:ext cx="3810000" cy="2990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4500282" y="5432612"/>
              <a:ext cx="9589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1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r>
                <a:rPr lang="hu-HU" sz="11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hu-HU" sz="11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interna</a:t>
              </a:r>
              <a:endParaRPr lang="hu-H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809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2926" y="181011"/>
            <a:ext cx="10515600" cy="40986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GYOMOR SZÖVETTANA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5660" y="1156311"/>
            <a:ext cx="5745708" cy="528543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MUCOSA :</a:t>
            </a: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osszanti lefutású nyálkahártyaredők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MIRIGYEK!!!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TUNICA SUBMUCOSA: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MIRIGYMENTES!!!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TUNICA MUSULARIS: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corpusban - 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ibrae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obliquae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extra réteg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pylorusban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TUNICA SUBSEROSA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TUNICA SEROSA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 descr="https://www.unifr.ch/anatomy/assets/files/elearning/de/biochemie/verdauung/images/magen_histo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167" y="160338"/>
            <a:ext cx="4075125" cy="299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20138"/>
              </p:ext>
            </p:extLst>
          </p:nvPr>
        </p:nvGraphicFramePr>
        <p:xfrm>
          <a:off x="7882167" y="3240997"/>
          <a:ext cx="4334434" cy="609600"/>
        </p:xfrm>
        <a:graphic>
          <a:graphicData uri="http://schemas.openxmlformats.org/drawingml/2006/table">
            <a:tbl>
              <a:tblPr/>
              <a:tblGrid>
                <a:gridCol w="229578"/>
                <a:gridCol w="1992738"/>
                <a:gridCol w="91831"/>
                <a:gridCol w="165296"/>
                <a:gridCol w="1854991"/>
              </a:tblGrid>
              <a:tr h="101472"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mucosa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Fibrae obliquae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serosa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longitudinale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Foveola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Gyomormirigyek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AutoShape 2" descr="data:image/jpeg;base64,/9j/4AAQSkZJRgABAQAAAQABAAD/2wCEAAkGBxQSEhUTERQWFhUXGBYWFBUYGB8XGBkXFxgYFhgYFRcbHCgjGBolHRoXIjMhJikrLy4wGB8zODMtNygtLisBCgoKDg0OGxAQGy8kICUsLSwsLCwsLC8sKywsLCwrLCwsLCwsLCwsLCwsLCwsLCwsLywsLCwsLCwsLCssLCw0LP/AABEIALcBEwMBIgACEQEDEQH/xAAbAAEAAgMBAQAAAAAAAAAAAAAABAUCAwYBB//EAEYQAAIBAwIEAwUFBgQEAwkAAAECEQADIRIxBAUiQRNRYQYycYGRFCNCUqEzYnKxwfAHgpLRJFOy8RXC4RY0Q2ODoqPS4v/EABoBAQADAQEBAAAAAAAAAAAAAAABAgMEBQb/xAAnEQEBAAICAgEDAwUAAAAAAAAAAQIRAyESMQRBUYEycZETIjNh0f/aAAwDAQACEQMRAD8A+r0pSrKlKUoFKUoFKUoFKUoFKUoFKUoFKUoFKUoFKjXeYWlmXXpwwGSD+9G3zqDxPtFZtjU8qvdjpUfqwqLZFpjlfot6VAsc6sOARcABiC0qDOwBOCfgasIptFlnt5So1zjBJVAXYbhdl/jbZfhv5Co/N+MuW9Btrqmdaj34xlAcMQSOmQSNtoqULGlUR5lec3BaGVV2TUhWWt3WUoQdpUCDPcNsYrXzLiLrrAXpNp71tWQkO6kG3ZcdjEEjck/umg6GlVvLeNuPcdbiQBlWGV3jSe6uMyDg7g9hR8v465aGiDob7e5hCShXi1W3EEYZLrt8EkYBoOupXNcNxl0q1tALem3xOkKn4rdwrb0yI6lztncVJ4Pi7we0hOpblpHV9OQbf7YP8dVsL6lvKgvKVVcl5i91mDAgBLTqSpUy+sMCDsQVGJMTBNWtApSlApSlApSlApSlApSqvndy6NIslxK3dRRA+Vtkpupg6oHrQWlYs4BAJAJwATufTzqkHEcTrIAJ1WheQEKoVghVrLYkS5RpOY1iRFREu37gsORcZhe1AXLBs6D4F1SGA/BrKjWcHVgkZoOmDiYkT3E57dvmPqKyrlbZvWYuaHKuto32W0DeRjr8QW1VZuAHTiGIkkSak8VxPFqD4atc+6bTKhG8QW2YFxGkhjAhWBDQCIJIC/W4CSAQSNwDtuM/Q/Ssqq+S8MbbXQB0EoUYoEdiV6wwCrIBiDHcjtU2xxIYlSNLjJU9x+ZT+JfXt3g0G+lKUClKUGviLwRdTbbeZJOwA7k1ztvj2v3HDSLYIVFGFJC6n1EHrww36TBjzqRe4hb7HIIA6VByFONRG41Zz5H4z7wFsKDMdMs7bQxnV8BH6EVhnnvqOvj4pJutNxNf3YQaRjPugeqbH0H6CvLnAqikoOuI1DDkbxq/Cs5gQB5Vus8Wbsm0GK7IxEIfNswWHlAgxM5xHa54h0o7FBIdlEamyDD/AJR30kREZ7Z6bTJR8bdtAEEvdcgakd9ZUeZQtoHx7+prDlfEC0AniW7SnIt2jptOP3oiDtIGmdsirKxJhLOnwwfeW0QvroM6W+P86i3rVxgzm6ygSAphQIMS5CySYMDGCO9V3Z6X8Zl7dXyjmVq4BbTSpUYRSNMDukdvSMfrVlXzW1cVbg1+IrDqS4qa4jvqNkMh+tdzyPmQv25DKzLhiux8jHaYOOxBro48/LquPm4fDueljSlK1c5SoXO77W+HvOhhltuymAYKqSMEEGotzmpcW/C1arguFAAssqAamOojTBKjScycxBgLetFvg1W410atbgAkszAAfkUmEnE6QJgTMVS8V7Qa7DXbIZVVuHJcgGVutaJGjJko5G0zt2rfxnOtI1rq0ra8dwulotBvemckqGwPI94BC6pVRd5tqIVAwJutaX3TqZbbP3PSoHVJ/LEZrLgOe27jJb6gzLI1jTJUurqvZmUoZCkxIOxmgtaUpQKUpQKUpQKUpQKUpQabPCojOyqAzkFyBliBAk/Ct1KUClKUCtXE8OHAB3BlWGGU+ansf5gkGQSK20oIicQUIW73MLcGFbyDD8L+mx7eQk3bgVSzEKoEkkwAB3J7VC53zC3Yss90alPSE31ltlg+efgJr5fzLjr9xw14sbefDST0CCIznQAcserzPYVyy034eC8nfqfd9X4Tjrd2fCdX0mG0mYJEiflVb7Z8d4HBX7g1Tp0jSJaXIQQP81fN+A5jc4QreUE/z0AbFfxADcbyTGYm39r/AGqt8XwttbJz4ivdG6hArj3o316OkwcGQIqvnLGuXxMsc5J2gezXNyL6sLbsX129AKlizBbgJYmAALZEk4rseF4C7cg8R4catQsqxKAkkzc6R4rZ79I8iRNfOuB4yCCvvASAcHUnWFE/MfPvXe/abvFoDw7+DZaD40TcdTk+EuNCnbUc7x2NYV1cuGq28w5wqiDru3GEizZUs4twTlQenVGnUxG+4io63l4j7viD4S6ZHCkNalBE62YKbiiQCE6ROSZqQCnChRcvWrdpR0qALInaWljq7f1monFe1PCHpJNzyAtlh8iRFNsscbVjb5bZEabSDaCFG3bPlWPFgKuNIzicCfpv/tXN3edcOoOjh7onIIVRB8xLfp/vWx/a62QNdm8B8gD8g2fhVdNphlPol2+b2yYnIwdPWo7yWSQB8Yqy5XxKK4vIQQwhysEMk+8Y3KmTPlqHeqG77UWWGjS6zj7xGA+ign+Q9a1C2rE3bDeIRHiW0gJcH5SinVq8i09wcUnV2Z4+U8a+i3ONUEqsuw3VBqI/iOy/MivIut3FsekO/wBT0r9GqH7Lcal3h1Nv3VJSI0ldP4WX8LAEAirauyXc28mzV008TaV1Nt11KwIbyiM6sjfbFa15faGQo94tMnDEaSQZwSMGN+9aeZcE1x7TKEOjxJDTnXbZAMA4k5qv4bkBGjWtowbhuJul17ihTcYaBBUKFUQYUkTUoWp5dahhoADFCwkgTbjQYnGnSsR5Cg5daH4BjV5nDnU6/wAJIkrsfKqex7OFdElH0tYOp5LMLVs22mVOTPnWv/2buaSA1sMLdtUOSB4d57oUwAQhVtGDIFBcW7VkkDTpZ2a8qsYfUIU3FzKmGAxGGg7xW8cNbWDCiCNOcAwQCBtqgkTvk1R8V7OMwQobdtls8TbEBiFa+1pwyknUQDbYHIJ1kiNq0cdyohVtsqDUt/WiM4tsLnhqyFmR5ZonYHGO8h1dKxte6MacDp8sbfKsqBSlKBSlKBSlCaBSsVcHYg/AzXs0HtK81DzpqHnQe0rzUPMVg16CoAJ1TkbCBux/Tzz8aDZSsbbSJgjfBjsY7E1lQVXtJyk8Ta0KwV1bUpYal2IIYeoJyNjG4kHh73B6bpFyS4iUbGcZXcOJAImYwdpr6Pf4pUwT1HZQNTH4KMx67VW805X9rWLii2BMNg3RIgxuq/A6x6AgEVuO2/Fy+HV9PlHG8wDXCrdDCdKn8oMyCfenEn69qcJy8bick4MjM9RI7bgx610HOvY2+pJ8P7QAZW4jDxV93MMRH4jAJyfOK5jhrjljb6gUnVauKUbbbIJCwThgxOMsMVlcHdh8iWp97gzH3W4IicSFM/LsNXqIBoeYXURUucQRbA0IqnSInCgxNwxGDPyo/GOTpKkDzY4gYkEEzE4XfMnMVH4iyPFzEuozH5TmD3WSD6T2qjpxkysZC8mClsSZGojJxMqWkgY2ivPtj3FkJIg4Y9UgwQdMR2qUbggwMgg/1P8AWsrhUT5ET/v84/lVdt/DSCvFOIECC2mZJAJEqTJzO1ZcLdIltJ1ZBhjPcRLT9PUVsVATp7NK/wCZepY8huPmK9VurP4h/wDcMH69LfKpRJ92tuKTZoHcswI+WCPSsRYGGBg/mBgic7jIOPjnFZcSgPz/AL/r+pqEtrSJUxGfl6j0IqF+30H/AA75jde7ftXRqhbdzxQsSc2yHI3aFAHomZiT3NcN/hcSV4gnabSg+cBzE+YDL9R513NdOH6Xz/yJJy3RSleK4OQQR5jO2DV2D2lKUClKUCleI4IkEEHYjI+te0ClKUClKUCoHPVmw65zAkTIlgNWAcDc4IgGQRip9Qedcd4NouCoMgAMJ1MxhVHUsEmMkwBJOBQUj8CG8NFUpdN26+tQXVrd0/8AEFrgtoFLK5IBA6lUjVFTn5FLEyv7S5cBiG0vba34TY9wT9FAiRNaTzU+JZDNaduhXZQyoC6XJe2C5BXUgWc7xMmolzm9+5w6vpQn7MnFBAGAu3ANR4dCHkNqA3n31lTBkJFr2dddJBtgj7HkSCPs7E3CDpwXXH85rE+zDaLS6lLW1sKx2F3wr9q94lzB64tkDfNxs1KXmN65ee3baypUXQA/X1AJ4RhbgaJLasdsEYJjvzVrtu2XUIlwujKwZSrJaYkEhx/8VSsbEDEyKCRxPJrk3TaZQHEBG6lVtSQ6ShKMFX3cqWCmBBnXe5SyBCBbS3a8JgqBmYC1cLsNQXVc1L6bzg6pGi1ze54RK+GFReFLABpC3tPinV4krpBY6jtEmYrXa5obSyltG0njoCq5Yiw4VNPUxyoWYBmBpAwKC45DaKcOAVM6rzBdiQ113XfaQRv51I8K4/vtoH5UOT8bhH/SAR51r5NxhvW9Za2wJOlrWrQRiILbn4YqfQa7HDqghFAnfzJ82O7H1NbKUoFct7dcsRkW+FHiqwTXGdLT0sfy6o+Enzrqah844bxLFxBuVJHxXqX9QKi+l+O6ylfPbnDK6K2mQYmd5j8UDfBz+hjNXxdg2zqgFVmQxIKg7kMDtjO/yjPR8uIIIOx/82Qf9Uj4A1G4izEg+Zj0IiflkT5YI71zvYnVVioG2AB9Lkz8MV5Y5cPxAY26z/Rh5mt68PbEBrSEHEhRJkA9u8fWnKbk2d8argHfpDsq5+AFVsb43d1Vfd4AKcathABAGNjksxiPOoN8MrwTuNQABEEdgTvIn6VY8Zb3nUB6AEfUzVRxFka5BbCqfLuZEiNxUL/smsZPoRPzqOHgzMeh7xv/AErBLIgjJ0nEknpO258sfKnhqDIUY6tuw979JovNvpX+H3E204SNY/aXComSBIEQPga6T7avZbh+Fth+pAH61S/4fqRwYnYvcK/wzAj6Gujrqx9PnOf/ACZfvWqzdLboy+rRn4QSa5bhftVoabSvpY8a5BQAKftiG2UJX3mtPeYAkglV+fWXWhSc4BON8DtNVa89QKjMtzS1rxjcIUAWwgcu4DSBkDA3MDYmrMkZ7vFKx0zcTxDpldDtaizJLBNIZWN2AVXUBuIk673E8VpdTrB1qLVxLcjS2uTctm2SugATEhjogjUwE8c9TX4ZS4H+66CFnTe1i20hogm243kRkCsB7Q29IbRcEhSoIWTquixiH7OwBnzkTQRr/GX5IQXoGoamtiT/AMPqVxC4+8wQe84AidaNxDXLWtr2lbtssdAHS3DNqBhMqLsfAtvtEniOewt24qXGW3buNGiFL2zDr4s6ZBBEDGGye0k85WWGi70Bi7BNSqVQOULCQWg9pziaDbyZ3ayhuzrg6pXSdzHTAjEdqm1D5dzAXtelSAjBdRgq2pEuAoQTIh18szUygUpSgUpSgUpSg9mvJpSghNy1SGGp4OsiGgoXnUUb3lPUe+JxUqxbCKFXYCBmT8yck+tZ0oPZqOeEXxPFJYsAVWThQYnSOxMD6VvpQKVTcDzrXw6XWIBJth2VSU1M4QqBqmZMbnTOZgit97m6aZRhi6lktBYB2ueFpIBmdWMxEg7bhZUqLwnHrc93Vu4MiINttDA+WdvPevDzOz432fxU8YrrFqeorkSB32NBLoKUoOCCBLjoPwl1Pppb/wDUtWfFDUe0nH+aMD4GSv8AnHlWzi8cTfH74P8Aqyf51quKe/cb/vJGfpP+kVz/AFe5O8cb/qKo76TMHbzImY+ImfjI/FUTlE+EAACoa5B2nrbPz3+dWV9NRB/Nn4Nuf5k/6vSKrldyLfV6yQRM6mJMGO9VrbH3+P8Aj2/GZGf77AZqqc/et8FGxHYnY7b1ZcTe7tgHbqaT5YWBPzqtUS7xMSN/RR6ny86q2nuPB0xgndPpkfpNeWyDEZAP9/DB/Ssr/ePRh8V3/SB86ys8OHcBcFtPwIJ7/XfeoicrrdfX/Zy1o4WwsRFq3/0g1Y1H4fiAToI0OB7naBiUP4l/liQKkV2Pl7d3bG4gIIOxEHtg+o2qDa5JYXZDGhLZBdypS2CqKyloZQCcEdyd6sKVKEP/AMLtSp05UoQdTT93q0CZkgamgHHUa1HkdiANBhcD7x8RcF7835wD8vKrGlBXjklibp0ftQRcGttJ1YYqmrShbuVAJ71hd5JbBuPaGm66ldRZyurToDsmuC+kAa/egRNWdKCJy7hDbBGwMQmsuF3nSzAHPlUulKBSlKBWNy4FEsQB5kwPqayqq9prLPYKoCW8SyQApb3byMTA3AAJ+VBYDiUx1rnA6hkzpgeZnHxqFa51aZwqspUi7L6hpU2WVGDeWW/Sol3kLMD98OpmuN92Y1m6l0FRrBVRojSSZmd6xu+z7kqy3gCjX3tnwyYa9dF0ax4gDgQQRiQcaSAaCy4nmSoxUdRVGuMAyyAomIJkk/8AftPi80Q2hdBGQpALKILAEKxJgHP/AHqLd5CGkM+PEuXh05D3LbW2Ez7vUYHlA2qE/ssSyP4qFlRLLB7Ou01pVj9mbnTc/fk+UEUF7Y4oNcuW4g29EnsdY1CKkVD4Tgyly4+qQ/hwNMEaF05MwZ9AIqZQKVjccKCzEADJJMAepJ2rnr3trwoYhTccDd0tkpvGGMT8pqLZFscbl6ifb5BaVSi6wp8ORqwTaYMjH96QAT3AAO1bLvJbTEsQdRa0xaYJNl/Etye8N59sbVny3m1niAfBcMR7y7MPipzHrU2iLNe2mzwqozuohnILnzIAUfoKo/a/2Us8coLTbvJm1xFvFxCNs919PoQc10VKIcHyz2uu8G68LzZdOy2eOH7K72Hi/wDLc9/Wdhk9rwfG27uo2nVgrFGgzDCCR+oPzFaObctW/ae2SQHEEgKT8g6sv1Brj/ZT2TTlD3bq8S54dk+8t3FGGUjS4cEdW6xpzqjyolJ5n/7xeYfmA+gSai8XfjTkQCTv5dU/6df0FVfDctfi7ly/duMi62YDqOnxCdNtVDBdQES2+RiGxv4j2YsgkMzMYx0jJJiT6d4wY71z29vZwykxmN+kiQh0lh5SR8Mn+/iKqOUEm2mPwDvBB7znNSV9k1cR43/44+n3mPP51i/Jb1pIBVgIEK0ufIAuANox64mq1rjyTfdaL+8gZ2E/1xP61CHDiSwMSZPcT3gbgfM/CpXEXGU6bqlSPMbAeR2b4gxWspPcf3OP7ifWodONl9IsZE759Qfgfl+m1WPsdwYbi7CMJClif/pqWSf0rToBAx8f9x/c10f+H3BRxF1yfdQBR36jk/ICP8x8qnDusfmZePFlXdcRYVxDDvIOxB81IyD61H8dreLuV7XfL0uge7/EMbzpxMyh9a63zpVa/NgL72oAW2qNcdmIIL6oCrphtgPeHvbGKmcNw4SdM6Tsv4V/h8gfLbyioPH8m8Uu3iMjMbTKQAdJtFiMNIYHUQQR37b0EhOaWW926h6Q+DgIdUMT2HQ4n90+VR7PPLRF0uy21t3Db1M2DFu3cLZA0ga4M7RWL8jBLlrjHXbt2yYUEG073VcQInU5xEQB6zpf2em6bvjOLhZ3MKhUh7dm26hGBx9zbIOSDPYxQXgNK8URivaBSlKBSlKBSlKBSlKDXftahElfIqYIPn5H4GR5itC8SUMXoHZbgwp8g35G+ODiDJipdeMoIgiQcEHII9aD2sbtwKCzbAEnvt6Df4VF8JrX7PrT/lz1KP8A5ZO4/dPyIiDo4viRc0qhke83YggwqsDkGZMHPTVcrqbWxx3dOe9seJLoNWFLABe0CJ1dixE/CBHcmHy/lqeGGdA5ddXUI0hhhV+A7+Zqf7QcIz22C5OGA8mHl8c/OK99kQt2zpnqtmCP3dx/tPp9ebdr1MZMMNRUcfyl003eDLK6fh1SRECUJ97AIKHefkb/AIT20tm2pu23DkZCAOpMT0tO3xip9zgtEkHADH+R/wB65V/Z5ldUN3pYwOnr2ZhHacb+gx2q0yuKlw4+T9aTxXOuL4pyvD/doBMhs5wNbxjzhfLvWsHmCbcSszkNLD6m35zsaurPBpZQIo05JyZJPdm8zW1kBgkT6086jxw1qRW2eY8yX3ktXZ2IAX/zj+VROZWOJvkfablpFXq0LkA9mKgSxGdzFWpsqJjXJ30kz9RWzVO4E+XePWajytMccZdyRqsIgUIitpQ6gSfebOT+beZ228q1Nw8t1YnsNzPYesCPQScUvKWBJmJlfKZEdxOdsmrHhFiMdhPnJ2G+8fyqPabdIxsQQAOqMkDzxj5/0+FZ/ZyBsRJhRuxO8kdqlFSDJI32x1MNhJ7L57D1zS81wJ0lbi46lw+mc9JMMYnOofCraZ+amu8IG6bg1rv1CZI3IGw33E71zPNOUG1FyzqKGdWrJU+sD3T8vnIruiyMpIYSomGEMCO5UwdI7DAqKtvUpByCDJIBH0OCB9Pjmq2NuPlscMrap7RE/wBDXc+wvBFbb3WAHiEBPPQs5+bT8gDXHez/AABv8QtpTgLN07RbBAwfM4iPzTX1dECgKogAAADYAYArTjx72fO+TvGcc/L2o/MGItXCuSEcgRqk6TA0xn4VIpW7ynOXeY35Phhyy2Qwtm3Cvda3Kop0gwCCWOoDqVRmY2Hi+IFxVljaZ7Y8Tw+qGtXWuAjTC6WW1DER95Bkir+lBy3D804kqhYPLLwzN9yRpL3il5Y04hIbORvtitdziL7rxJBuLcVHWBw5Vxof7trd7K3QySdKg5b8BEHraUHOXOY39d4BmHhpc0q/DtoYBZt3fHEAkmZQAnMaREmy5NfZw5dp68IY1INK9LwBmdR+EetTr9lXUqwlTuNv1G1LVoKMT8SSx+ZYkmgzpSlApSlApSlApSlApSlAqk4uxqvOynS40rIzICg6WHcS3x3giruqoe/c/jP8lis+T024J/cr+aLIrmWtMtzxLTaLmQYwGnG42P8Afaus40YNc1xViAwEzBjPeIxjFcl6r1MPSPc9qb5R7FwhWYFBcYZAbHSV6WbeD8N6cBzFvHS67swWbZJ90BtOpvKREz6EdzXdu63lFq2B4eldZAwFIBVFGwYiP4RnBIri+fcoPDPpUHwTi3GwB3Q+Wwjzj5V0ZY2Tbm4OXDktxymtu3ddgwn1Ax/ZqGYW5DEaWWUPqMMp9fdP18qw5NzHxUUmCy4eNwdpj8p3/wDUVK4yz4imAC69SsDGR2Y7qGEqd8Mar0rd49Iz2vRX9RuPkAYr1OGJxBUbnH/8ipqMGXUFkMBsYb4NMZHlNRDfKkqqETGTp+cMbjZHkQKnSPJlasiZUav3v0PUcD5TUnhbfcwBvn17+g+OawQwAzNJA6tTaAJ/MBPV/wCtFcT6D6emo5n9TnYRNNK3JgUAMxI7CYHciSckknbEA+hpdUgCMLuW9Fgkx5kxA/cFerblpzGSC2TGfcUCBn0M471qv8QGXSZAY4zmF6iSfLH9AdjQka+JtrdQAqs/hkGQoIwGGR5SPWK5f2g425bC2LLNqaCwMEkNqVU1b9WJ1Sds71fc35slm2cgOw6B5D3QxHZRuAd4I861ey3Im1niuIkuc2wwg/xsOxjYdvTACTdabmE8r+Ez2c4NOFQLdGi63vs3uk4wriV+UyY22q/oR2NabHDKk6BAP4QTp+S7L8q3k04csrld1upVY3Ol1MotXWI8UADR1NaCsVWX3IYRMDzIrC9zlTa8RNWmAdYCnHh+KdILZbTjvk7GDEqralc5xPPGS5Jb7v7StvYTofhDeA9Dr05+tWnEcyCsqFWVnwvumGKO4DQxjCH0/WAn0qg5Zz03LKhgy3vB4e4xhSPv1eGQa85t3BBzgYNbLvtCPD127bvA4cydKgjiCApy2+ciN/rQXdKrk5upa4mhw1ssGU6RhUW5rB1QUIZQDO5gxBiTwXGLdDFZ6WKMD5gA9jkQwPzoJFKUoFKUoFKVCv8AN7KTquAaQ7MYMBbeLhLREKcHyoJtKjX+YW0nU4ETO84AYmI2AIJPac1g3NLIMeIpMhYHV1FdYURuSuQNyNqCZSog5pZ6YuL1aSpnB1+5nYFuwO/aicztGCHEFWcGDBVYLEGMgSKCXVbeWLreulv00n/pFZ2+bWy7rrToAJ6urfSemNgYG8zIgd8b91bgFy2Z0MyNgjvpYZAyrAfQ1TObjXiy1kjcWMVzXMrp1aFjURJP5R+Yj+Q7n0BrpONvQAFGp29wfzYnso7n4AZIBq34DSDuWOWbuT5/7DsK5Mo9LjyXfsyy/Zrar+AaG89Q3J9T70+tTuM4VbqFLgBU7j+o9a5vk942LmZ0MQHnt5MPhsfT4V1VdXHl5YvO5sPDPr8OE4nlfE8E+qxNy2TEgaiF8ri+Q3keW+YrKx7WK2LifA2yVfEbI0GBO5MV3NQuYcps3wRetI8iJIzHod6i8f2a4/J3+ubVfLOZ22uFbdwMHBZBsQw98BSAYPvT366n37r7AMfmFH+Y7jHkO1UPM/YVGU+DcZWElVfqE4IE7gYAPpNR7HL+PVQbb6wYbLbEYKkPmdwR6elVuNi8y476v8ukezuRE/gxhf3v3jQ24gATp7sxAnuYA6j8a5a7f44AqbV0mcsLYMjynANbV4jjnBVLLriMqFwNo1HSvx3qO1vDH7z+XRoCVIEmd2Jyx7nGy/2K53nHOkSVtsLjkFS4OLYIxoEEOfQYHc714nIONvn79gikrIa5rOP3VGn9fOr/AJT7N2bBD5dx+Jux81XsamYWoufHh9dqfknKQGXiOOcBmP3SXGiWAwTqOWxhe0V2NVHtXyK3x3DXOHu7NlW7o4yrD4fqCR3rg+T8HxXJEDC0vFcOwU8QyD/iLRjqI/5ltckfOY3rWTTkzzud3X1OlQuUc1s8VaF7h7i3LZ2Zex8mByrehg1NqzNCucuUS9oAXZdkZizKHcAEsoYSDAx6Yitdrk1rw1RlBguxiVBa7q8TAOzamxnerGlBAPJrPdJ6g2WY9QtmzJls9BK/A16OT2ZB0GV0wdbE9KsimdW4VmE7wYqdSgr15HYBUi3lRbVTqaQtoOEAM4gXLg+Dkd6yt8osqpQJ0kIpGptrf7OOrGnsRU6lBXJysM11rwR/EUWsKR9ypYqrkklj1tJx2qXw3Cpb1aBGo6myTLQFkyTmAK3UoFKUoFKUoFUNrhLiNcueDrk3Zt9EuHaYtsbgVdQCkhlWe5kZvqic1dltMUDMwjSq4JMiBMEhfMgExMUEHguUJaWwC5FxUe2pLai2sAsvV75GhYO8J8a8scjt2dJVyiI9t1BiB4dkcMqye2kD1mtKvfBtgC62nwg9xkA1A3CL0LGpMQYPbTAwTUfwuKawmov4n2fUpIBI4wDHiLEadvIe9kYoJ3A8gtKhRXLLqsl9jL2CpQmPdPSkj90bVJtcnQW7Nslj4JBVtiYBBDRgggkEd6r7z3zqUm6s3mAdVJC2gqGQApLEkMqzjqJMxFeueILb3Qpe+NhhBbm1+H8+KDbd5OUs3Las91WwtttA0q7gsFMDUQCY1HsBI3qRYXwrRW4s6mYKgHU5fOluttTE6pbVESTABqNy/iOINy34iOARFyQInwkYER7o16xGTg5yBV2UEgwJEwe4neKCp5dwpXULmbmNR7ac6dPpvPmdR71MPCzW67akqRuD9Qdx/X4gVtrPwjb+rdIL8vBEGpPCOSg1e9s3xXB/UVtpVpjIpllcvbTxPFJbBa46ooBJLGAABJJJ2AGSdhXlvjLbYW4hghTDA9RXUFwd9OY8s1Xc+4M3WQacabqk6WYHWFU220OpCsJ3x0iYMVrucs8e5dNxXtq1o2rgBADsylfEtEGQVR3XViZH5RVlFovH2iJF22ROmQ6xJEgTO8dq1cNxdnrZLtsjFxodSF1CJwcAxPqSajNyWXW5rGseACdGCtguVEasEl2z+lRx7OYtzd/ZgRCRLC+vEAkFjiVgj1JkGgtf/EbOPvbfUCV61yFIUkZyASBPmRWN7mNtU1h0YaQw61AKtOltRMBTBz6GJqLw3JgnEC+HzF8MunBN9rLEgz0x4K4zMk1ou+zg0oLbgaGcgPbF1PDbHh6CRhRAU7iO4JBC1ucbbUqrOoZiFUFgJYgkKJ3JAYgbkA+Vb6o/sLDiNQX3TbgMpAYKhTxAytoDAOwgrPTtEEXlArW9oGtlKDieK9jTZ4kcTy+79mdmHjpGqzdSeqbewbuCO/kTNdRzbjvBsXLoiUUsAxgGPM1OIpFQOd4r2k8PxATbLWzewCRqW14JkSYBi6Ack7EAiYkJzG8925btC30C8OrPUpQWchtml9WOnTHcTdRUBuVrnrcE6yrSupC86ijaZ7nckVIr05wbh4YwFF261sK0qQyWXdpGrqK3EZY2xPkasOUcY90EuoUr0OACPvFJD6ZOUjSQfWplm0FUKNhgTk/EnufWs6BSlKBSlKBSlKBSlKBSlKBSlKBSlKBSlKBSlKBSlKBSlKBSlKBSlKBSlKBSlKBSlKBSlKBSlKBSlKBSlKBSlKBSlK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152" name="Picture 8" descr="http://histol.narod.ru/images/digestive/stomach-01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28" y="890442"/>
            <a:ext cx="3366291" cy="433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3979559" y="5221738"/>
            <a:ext cx="271982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900" b="1" dirty="0">
                <a:latin typeface="Times New Roman" panose="02020603050405020304" pitchFamily="18" charset="0"/>
              </a:rPr>
              <a:t>1 - </a:t>
            </a:r>
            <a:r>
              <a:rPr lang="hu-HU" sz="900" b="1" dirty="0" err="1">
                <a:latin typeface="Times New Roman" panose="02020603050405020304" pitchFamily="18" charset="0"/>
              </a:rPr>
              <a:t>tunica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mucosa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2 - </a:t>
            </a:r>
            <a:r>
              <a:rPr lang="hu-HU" sz="900" b="1" dirty="0" err="1">
                <a:latin typeface="Times New Roman" panose="02020603050405020304" pitchFamily="18" charset="0"/>
              </a:rPr>
              <a:t>tunica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submucosa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3 - </a:t>
            </a:r>
            <a:r>
              <a:rPr lang="hu-HU" sz="900" b="1" dirty="0" err="1">
                <a:latin typeface="Times New Roman" panose="02020603050405020304" pitchFamily="18" charset="0"/>
              </a:rPr>
              <a:t>tunica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muscularis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propria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4 - </a:t>
            </a:r>
            <a:r>
              <a:rPr lang="hu-HU" sz="900" b="1" dirty="0" err="1">
                <a:latin typeface="Times New Roman" panose="02020603050405020304" pitchFamily="18" charset="0"/>
              </a:rPr>
              <a:t>tunica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serosa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5 - </a:t>
            </a:r>
            <a:r>
              <a:rPr lang="hu-HU" sz="900" b="1" dirty="0" err="1">
                <a:latin typeface="Times New Roman" panose="02020603050405020304" pitchFamily="18" charset="0"/>
              </a:rPr>
              <a:t>epithelium</a:t>
            </a:r>
            <a:r>
              <a:rPr lang="hu-HU" sz="900" b="1" dirty="0">
                <a:latin typeface="Times New Roman" panose="02020603050405020304" pitchFamily="18" charset="0"/>
              </a:rPr>
              <a:t> of </a:t>
            </a:r>
            <a:r>
              <a:rPr lang="hu-HU" sz="900" b="1" dirty="0" err="1">
                <a:latin typeface="Times New Roman" panose="02020603050405020304" pitchFamily="18" charset="0"/>
              </a:rPr>
              <a:t>the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mucosa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6 - </a:t>
            </a:r>
            <a:r>
              <a:rPr lang="hu-HU" sz="900" b="1" dirty="0" err="1">
                <a:latin typeface="Times New Roman" panose="02020603050405020304" pitchFamily="18" charset="0"/>
              </a:rPr>
              <a:t>lamina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propria</a:t>
            </a:r>
            <a:r>
              <a:rPr lang="hu-HU" sz="900" b="1" dirty="0">
                <a:latin typeface="Times New Roman" panose="02020603050405020304" pitchFamily="18" charset="0"/>
              </a:rPr>
              <a:t> of </a:t>
            </a:r>
            <a:r>
              <a:rPr lang="hu-HU" sz="900" b="1" dirty="0" err="1">
                <a:latin typeface="Times New Roman" panose="02020603050405020304" pitchFamily="18" charset="0"/>
              </a:rPr>
              <a:t>the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mucosa</a:t>
            </a:r>
            <a:r>
              <a:rPr lang="hu-HU" sz="900" b="1" dirty="0">
                <a:latin typeface="Times New Roman" panose="02020603050405020304" pitchFamily="18" charset="0"/>
              </a:rPr>
              <a:t> (</a:t>
            </a:r>
            <a:r>
              <a:rPr lang="hu-HU" sz="900" b="1" dirty="0" err="1">
                <a:latin typeface="Times New Roman" panose="02020603050405020304" pitchFamily="18" charset="0"/>
              </a:rPr>
              <a:t>contains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glands</a:t>
            </a:r>
            <a:r>
              <a:rPr lang="hu-HU" sz="900" b="1" dirty="0">
                <a:latin typeface="Times New Roman" panose="02020603050405020304" pitchFamily="18" charset="0"/>
              </a:rPr>
              <a:t>)</a:t>
            </a:r>
            <a:r>
              <a:rPr lang="hu-HU" sz="900" b="1" dirty="0"/>
              <a:t/>
            </a:r>
            <a:br>
              <a:rPr lang="hu-HU" sz="900" b="1" dirty="0"/>
            </a:br>
            <a:r>
              <a:rPr lang="hu-HU" sz="900" b="1" dirty="0">
                <a:latin typeface="Times New Roman" panose="02020603050405020304" pitchFamily="18" charset="0"/>
              </a:rPr>
              <a:t>7 - </a:t>
            </a:r>
            <a:r>
              <a:rPr lang="hu-HU" sz="900" b="1" dirty="0" err="1">
                <a:latin typeface="Times New Roman" panose="02020603050405020304" pitchFamily="18" charset="0"/>
              </a:rPr>
              <a:t>muscularis</a:t>
            </a:r>
            <a:r>
              <a:rPr lang="hu-HU" sz="900" b="1" dirty="0">
                <a:latin typeface="Times New Roman" panose="02020603050405020304" pitchFamily="18" charset="0"/>
              </a:rPr>
              <a:t> </a:t>
            </a:r>
            <a:r>
              <a:rPr lang="hu-HU" sz="900" b="1" dirty="0" err="1">
                <a:latin typeface="Times New Roman" panose="02020603050405020304" pitchFamily="18" charset="0"/>
              </a:rPr>
              <a:t>mucosae</a:t>
            </a:r>
            <a:endParaRPr lang="hu-HU" sz="900" b="1" dirty="0"/>
          </a:p>
        </p:txBody>
      </p:sp>
      <p:grpSp>
        <p:nvGrpSpPr>
          <p:cNvPr id="23" name="Csoportba foglalás 22"/>
          <p:cNvGrpSpPr/>
          <p:nvPr/>
        </p:nvGrpSpPr>
        <p:grpSpPr>
          <a:xfrm>
            <a:off x="7315562" y="4012259"/>
            <a:ext cx="4742572" cy="2756056"/>
            <a:chOff x="7315562" y="4012259"/>
            <a:chExt cx="4742572" cy="2756056"/>
          </a:xfrm>
        </p:grpSpPr>
        <p:grpSp>
          <p:nvGrpSpPr>
            <p:cNvPr id="19" name="Csoportba foglalás 18"/>
            <p:cNvGrpSpPr/>
            <p:nvPr/>
          </p:nvGrpSpPr>
          <p:grpSpPr>
            <a:xfrm>
              <a:off x="7315562" y="4012259"/>
              <a:ext cx="2583503" cy="2756056"/>
              <a:chOff x="7375955" y="4012259"/>
              <a:chExt cx="2583503" cy="2756056"/>
            </a:xfrm>
          </p:grpSpPr>
          <p:pic>
            <p:nvPicPr>
              <p:cNvPr id="6156" name="Picture 12" descr="Желудок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1410" y="4027138"/>
                <a:ext cx="2253857" cy="27411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1" name="Egyenes összekötő nyíllal 10"/>
              <p:cNvCxnSpPr/>
              <p:nvPr/>
            </p:nvCxnSpPr>
            <p:spPr>
              <a:xfrm flipH="1">
                <a:off x="9022702" y="4189445"/>
                <a:ext cx="214604" cy="42920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Szövegdoboz 11"/>
              <p:cNvSpPr txBox="1"/>
              <p:nvPr/>
            </p:nvSpPr>
            <p:spPr>
              <a:xfrm>
                <a:off x="8926803" y="4012259"/>
                <a:ext cx="103265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Stratum</a:t>
                </a:r>
                <a:r>
                  <a:rPr lang="hu-HU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circulare</a:t>
                </a:r>
                <a:endParaRPr lang="hu-HU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Egyenes összekötő nyíllal 13"/>
              <p:cNvCxnSpPr/>
              <p:nvPr/>
            </p:nvCxnSpPr>
            <p:spPr>
              <a:xfrm>
                <a:off x="8154955" y="5047861"/>
                <a:ext cx="587829" cy="4758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Egyenes összekötő nyíllal 15"/>
              <p:cNvCxnSpPr/>
              <p:nvPr/>
            </p:nvCxnSpPr>
            <p:spPr>
              <a:xfrm>
                <a:off x="8154955" y="5047861"/>
                <a:ext cx="1288175" cy="8397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Szövegdoboz 17"/>
              <p:cNvSpPr txBox="1"/>
              <p:nvPr/>
            </p:nvSpPr>
            <p:spPr>
              <a:xfrm>
                <a:off x="7375955" y="4824978"/>
                <a:ext cx="124104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Stratum</a:t>
                </a:r>
                <a:r>
                  <a:rPr lang="hu-HU" sz="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hu-HU" sz="8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longitudinale</a:t>
                </a:r>
                <a:endParaRPr lang="hu-HU" sz="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158" name="Picture 14" descr="Желудок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" t="9908" r="9470" b="4349"/>
            <a:stretch/>
          </p:blipFill>
          <p:spPr bwMode="auto">
            <a:xfrm>
              <a:off x="9884102" y="4110101"/>
              <a:ext cx="2174032" cy="2575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Egyenes összekötő nyíllal 20"/>
            <p:cNvCxnSpPr/>
            <p:nvPr/>
          </p:nvCxnSpPr>
          <p:spPr>
            <a:xfrm>
              <a:off x="10412963" y="5040422"/>
              <a:ext cx="821094" cy="1813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zövegdoboz 21"/>
            <p:cNvSpPr txBox="1"/>
            <p:nvPr/>
          </p:nvSpPr>
          <p:spPr>
            <a:xfrm>
              <a:off x="9877417" y="4831115"/>
              <a:ext cx="9460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Fibrae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obliguae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375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8356" y="149799"/>
            <a:ext cx="10515600" cy="53037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GYOMOR NYÁLKAHÁRTYÁJA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5253" y="1148165"/>
            <a:ext cx="10684099" cy="497442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MUCOSA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FOVEOLAE GASTRICAE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LAMINA EPITHELIALIS: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gyrétegű hengerhám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yákszekréció (SZEKRÉCIÓS FEDŐHÁM) - bikarbonáttartalmú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yák – gyomornyálkahártya védelme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nyákbarrier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képzése – reflux ellen (gyomorsav visszacsorgás a nyelőcsőbe)</a:t>
            </a:r>
          </a:p>
          <a:p>
            <a:pPr marL="0" indent="0"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24438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024438" y="3178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2" descr="http://portal.uni-freiburg.de/zfn/histo/daten/thema02/28b/leg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18" y="918396"/>
            <a:ext cx="3743676" cy="299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7834428" y="2877032"/>
            <a:ext cx="4212551" cy="3852829"/>
            <a:chOff x="7868992" y="2774005"/>
            <a:chExt cx="4212551" cy="3852829"/>
          </a:xfrm>
        </p:grpSpPr>
        <p:pic>
          <p:nvPicPr>
            <p:cNvPr id="26630" name="Picture 6" descr="https://www.unifr.ch/anatomy/assets/files/elearning/de/biochemie/verdauung/images/magendruese3_mi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8992" y="2774005"/>
              <a:ext cx="2169648" cy="385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10151602" y="4103365"/>
              <a:ext cx="1402948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enterozyta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mitotikus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melléksejtek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fedősejtek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ősejtek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10159333" y="5123953"/>
              <a:ext cx="192221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amina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oveola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sthmus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9. mirigy 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nyaki része</a:t>
              </a: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 mirigy 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fő része</a:t>
              </a: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amina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propria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8198111" y="94290"/>
            <a:ext cx="3611929" cy="2700920"/>
            <a:chOff x="8198111" y="94290"/>
            <a:chExt cx="3611929" cy="2700920"/>
          </a:xfrm>
        </p:grpSpPr>
        <p:pic>
          <p:nvPicPr>
            <p:cNvPr id="3074" name="Picture 2" descr="「histology of stomach」の画像検索結果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8111" y="94290"/>
              <a:ext cx="3611929" cy="2700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0405578" y="149799"/>
              <a:ext cx="1114408" cy="21544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Foveolae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gastricae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134271" y="1170387"/>
              <a:ext cx="986167" cy="21544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gyomormirigyek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9702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09093"/>
            <a:ext cx="10515600" cy="53158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GYOMOR NYÁLKAHÁRTYÁJA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0319" y="840682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2. LAMINA PROPRIA MUCOSAE:</a:t>
            </a:r>
          </a:p>
          <a:p>
            <a:pPr>
              <a:lnSpc>
                <a:spcPct val="150000"/>
              </a:lnSpc>
            </a:pPr>
            <a:r>
              <a:rPr lang="hu-HU" sz="1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GYOMORMIRIGYEK (csöves mirigyek)</a:t>
            </a:r>
            <a:endParaRPr lang="hu-HU" sz="12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kötőszövet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plasmasejt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eozinophyl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granulocyta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makrophag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3. LAMINA MUSCULARIS MUCOSAE: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ékony sima izomréteg</a:t>
            </a:r>
            <a:endParaRPr lang="hu-HU" sz="1200" dirty="0"/>
          </a:p>
          <a:p>
            <a:endParaRPr lang="hu-HU" dirty="0"/>
          </a:p>
        </p:txBody>
      </p:sp>
      <p:grpSp>
        <p:nvGrpSpPr>
          <p:cNvPr id="31" name="Csoportba foglalás 30"/>
          <p:cNvGrpSpPr/>
          <p:nvPr/>
        </p:nvGrpSpPr>
        <p:grpSpPr>
          <a:xfrm>
            <a:off x="211740" y="3839047"/>
            <a:ext cx="5074276" cy="2936384"/>
            <a:chOff x="0" y="3777977"/>
            <a:chExt cx="5074276" cy="2936384"/>
          </a:xfrm>
        </p:grpSpPr>
        <p:pic>
          <p:nvPicPr>
            <p:cNvPr id="9" name="Picture 2" descr="http://portal.uni-freiburg.de/zfn/histo/daten/thema02/28b/leg0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797" y="3777977"/>
              <a:ext cx="3670479" cy="293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Egyenes összekötő nyíllal 10"/>
            <p:cNvCxnSpPr/>
            <p:nvPr/>
          </p:nvCxnSpPr>
          <p:spPr>
            <a:xfrm>
              <a:off x="941231" y="5307930"/>
              <a:ext cx="7845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75388" y="5200208"/>
              <a:ext cx="9284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propria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 flipV="1">
              <a:off x="838200" y="5615189"/>
              <a:ext cx="668628" cy="373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V="1">
              <a:off x="838200" y="5613659"/>
              <a:ext cx="1428482" cy="3750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Szövegdoboz 18"/>
            <p:cNvSpPr txBox="1"/>
            <p:nvPr/>
          </p:nvSpPr>
          <p:spPr>
            <a:xfrm>
              <a:off x="143517" y="5728014"/>
              <a:ext cx="758541" cy="623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1403797" y="6445056"/>
              <a:ext cx="10903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Szövegdoboz 20"/>
            <p:cNvSpPr txBox="1"/>
            <p:nvPr/>
          </p:nvSpPr>
          <p:spPr>
            <a:xfrm>
              <a:off x="2680229" y="5780799"/>
              <a:ext cx="111761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</a:t>
              </a:r>
              <a:r>
                <a:rPr lang="hu-HU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Egyenes összekötő 22"/>
            <p:cNvCxnSpPr/>
            <p:nvPr/>
          </p:nvCxnSpPr>
          <p:spPr>
            <a:xfrm>
              <a:off x="1333500" y="3979226"/>
              <a:ext cx="0" cy="16344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/>
            <p:cNvSpPr txBox="1"/>
            <p:nvPr/>
          </p:nvSpPr>
          <p:spPr>
            <a:xfrm>
              <a:off x="565783" y="4341150"/>
              <a:ext cx="62068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u-HU" sz="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endParaRPr lang="hu-HU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50000"/>
                </a:lnSpc>
              </a:pPr>
              <a:r>
                <a:rPr lang="hu-HU" sz="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mucosa</a:t>
              </a:r>
              <a:endParaRPr lang="hu-H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Egyenes összekötő nyíllal 26"/>
            <p:cNvCxnSpPr/>
            <p:nvPr/>
          </p:nvCxnSpPr>
          <p:spPr>
            <a:xfrm>
              <a:off x="1043597" y="4327503"/>
              <a:ext cx="543188" cy="136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zövegdoboz 27"/>
            <p:cNvSpPr txBox="1"/>
            <p:nvPr/>
          </p:nvSpPr>
          <p:spPr>
            <a:xfrm>
              <a:off x="0" y="4197203"/>
              <a:ext cx="11079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epithelialis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Csoportba foglalás 21"/>
          <p:cNvGrpSpPr/>
          <p:nvPr/>
        </p:nvGrpSpPr>
        <p:grpSpPr>
          <a:xfrm>
            <a:off x="5434565" y="2922602"/>
            <a:ext cx="4212551" cy="3852829"/>
            <a:chOff x="7868992" y="2774005"/>
            <a:chExt cx="4212551" cy="3852829"/>
          </a:xfrm>
        </p:grpSpPr>
        <p:pic>
          <p:nvPicPr>
            <p:cNvPr id="25" name="Picture 6" descr="https://www.unifr.ch/anatomy/assets/files/elearning/de/biochemie/verdauung/images/magendruese3_mit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8992" y="2774005"/>
              <a:ext cx="2169648" cy="385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Szövegdoboz 25"/>
            <p:cNvSpPr txBox="1"/>
            <p:nvPr/>
          </p:nvSpPr>
          <p:spPr>
            <a:xfrm>
              <a:off x="10151602" y="4103365"/>
              <a:ext cx="1402948" cy="133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enterozyta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mitotikus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melléksejtek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fedősejtek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ősejtek</a:t>
              </a:r>
            </a:p>
            <a:p>
              <a:pPr marL="342900" indent="-342900" fontAlgn="ctr">
                <a:lnSpc>
                  <a:spcPct val="150000"/>
                </a:lnSpc>
                <a:buFont typeface="+mj-lt"/>
                <a:buAutoNum type="arabicPeriod"/>
              </a:pP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Szövegdoboz 28"/>
            <p:cNvSpPr txBox="1"/>
            <p:nvPr/>
          </p:nvSpPr>
          <p:spPr>
            <a:xfrm>
              <a:off x="10159333" y="5123953"/>
              <a:ext cx="1922210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amina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7.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oveola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sthmus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9. mirigy 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nyaki része</a:t>
              </a: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10. mirigy 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fő része</a:t>
              </a:r>
            </a:p>
            <a:p>
              <a:pPr fontAlgn="ctr">
                <a:lnSpc>
                  <a:spcPct val="150000"/>
                </a:lnSpc>
              </a:pP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11.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hu-HU" sz="9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amina</a:t>
              </a:r>
              <a:r>
                <a:rPr lang="hu-HU" sz="9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propria</a:t>
              </a:r>
              <a:r>
                <a:rPr lang="hu-HU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9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" descr="http://micro.ronaldschulte.nl/maag/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8749" y="2603487"/>
            <a:ext cx="6325861" cy="16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www.mh-hannover.de/fileadmin/institute/funkt_angew_anatomie/bilder/mikroskopische_anatomie/kurspraeparate/verdauungsapparat/magen/MagenFoveola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6417" r="-196" b="514"/>
          <a:stretch/>
        </p:blipFill>
        <p:spPr bwMode="auto">
          <a:xfrm>
            <a:off x="7724906" y="748901"/>
            <a:ext cx="2341912" cy="33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36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32138" y="251099"/>
            <a:ext cx="10515600" cy="73192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GYOMORMIRIGYEK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3738" y="983026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PROPRIA-ban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SUBMUCOSA MIRIGYMENTES!!!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PROPRIAE, CORPUS - FUNDUSMIRIGYEK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CARDIADMIRIGYEK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CARDIACAE)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PYLORUSMIRIGYEK (GLANDULAE PYLORICAE)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4150" r="41310" b="11701"/>
          <a:stretch/>
        </p:blipFill>
        <p:spPr>
          <a:xfrm rot="10800000">
            <a:off x="733738" y="2089038"/>
            <a:ext cx="2191586" cy="4507224"/>
          </a:xfrm>
          <a:prstGeom prst="rect">
            <a:avLst/>
          </a:prstGeom>
        </p:spPr>
      </p:pic>
      <p:cxnSp>
        <p:nvCxnSpPr>
          <p:cNvPr id="8" name="Egyenes összekötő 7"/>
          <p:cNvCxnSpPr/>
          <p:nvPr/>
        </p:nvCxnSpPr>
        <p:spPr>
          <a:xfrm>
            <a:off x="9893643" y="1252151"/>
            <a:ext cx="1767" cy="50739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 rot="16200000">
            <a:off x="8594589" y="3761432"/>
            <a:ext cx="19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GYOMORMIRIGYEK</a:t>
            </a:r>
            <a:endParaRPr lang="hu-HU" dirty="0"/>
          </a:p>
        </p:txBody>
      </p:sp>
      <p:pic>
        <p:nvPicPr>
          <p:cNvPr id="10" name="Picture 2" descr="http://micro.ronaldschulte.nl/maag/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14283" y="2554900"/>
            <a:ext cx="6273589" cy="166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「histology of stomach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179" y="3432428"/>
            <a:ext cx="2497866" cy="332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Csoportba foglalás 10"/>
          <p:cNvGrpSpPr/>
          <p:nvPr/>
        </p:nvGrpSpPr>
        <p:grpSpPr>
          <a:xfrm>
            <a:off x="2902700" y="3823768"/>
            <a:ext cx="3611929" cy="2700920"/>
            <a:chOff x="8198111" y="94290"/>
            <a:chExt cx="3611929" cy="2700920"/>
          </a:xfrm>
        </p:grpSpPr>
        <p:pic>
          <p:nvPicPr>
            <p:cNvPr id="12" name="Picture 2" descr="「histology of stomach」の画像検索結果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8111" y="94290"/>
              <a:ext cx="3611929" cy="2700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10405578" y="149799"/>
              <a:ext cx="1114408" cy="21544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Foveolae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gastricae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10134271" y="1170387"/>
              <a:ext cx="986167" cy="21544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gyomormirigyek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6699023" y="4489621"/>
            <a:ext cx="1114408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Foveolae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gastricae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813431" y="5958569"/>
            <a:ext cx="87876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800" b="1" dirty="0" smtClean="0"/>
              <a:t>gyomormirigyek</a:t>
            </a:r>
            <a:endParaRPr lang="hu-HU" sz="800" b="1" dirty="0"/>
          </a:p>
        </p:txBody>
      </p:sp>
    </p:spTree>
    <p:extLst>
      <p:ext uri="{BB962C8B-B14F-4D97-AF65-F5344CB8AC3E}">
        <p14:creationId xmlns:p14="http://schemas.microsoft.com/office/powerpoint/2010/main" val="2351786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58125"/>
            <a:ext cx="10515600" cy="7416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 (CORPUS – FUNDUSMIRIGYEK)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6478" y="1890939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undus, corpus nyálkahártyájában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oveolae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gastricaekba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nyílnak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MIRIGY RÉSZEI: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sthmus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ervix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özépső rész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alsó rész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10" name="AutoShape 4" descr="data:image/jpeg;base64,/9j/4AAQSkZJRgABAQAAAQABAAD/2wCEAAkGBxQTEhUUExQWFhQWFBQUFRgYGBgWFRUUFBQXFhcXFRcaHCggGBwlHRUWITEhJSkrLi4uFx8zODMsNygtLisBCgoKDg0OGxAQGy0kICY4LTQsLCwvLC4sLCwwLCwsLCwsLCwsLCwsLCwsLiwsNCwsLCwsLCw0LCwsLCwsLCwsLP/AABEIAMIBAwMBIgACEQEDEQH/xAAbAAAABwEAAAAAAAAAAAAAAAAAAQIDBAUGB//EAE0QAAIBAgQDBAYGBgcFBwUAAAECEQADBBIhMQVBUQYTImEUMnGBkaEHI0JSsfAkYsHR4fEVMzRzgqKyFmNyksIlQ5Ojs9LTRFNUdIP/xAAaAQACAwEBAAAAAAAAAAAAAAAAAQIDBAUG/8QANREAAgECBAMFBgUFAQAAAAAAAAECAxEEEiExEyJRBUFxgfAyYZGhsdEUM0LB4RUjQ1JiJP/aAAwDAQACEQMRAD8ASMOelODD1fXLPSmDZNdziXK7FV6KelA4I9KtO7NEQaM7CxWHBdRSVwQ6GrIk02149KeZiEWsCKkrw/zpkY0DlRNxQedJ5mMfPD4ptsIOcULXGFOhB+NSBjUIqPMgK3EYb2VAv2iKu3u2+TVEvleoqyMmIpCWpl5qfiCo2aoNy4PbWiIhsOVoxjWBpauvMU6r2+lN+ADtnifWnxeVvKo9tLR/jUy3gU3BB99VyyoBuVGzRUDGCftTVpctoNxFRb/dxvRFgU+SjyVJuRypAWrriGstDLUsWARoRRjC+YpZgImWhlqwt4CedOLwtjSzodisy0MtWw4SeZpVvh4G5pcRBYp8lFkq9yWhvTyizGlLi+4LGcWwTsKfThbGr3MPswKjXy3WjiNhYr/6DoUtrzUKd59QN7Aowop3u6cFjyrmXJiPRfDmjwzlnlPSk+hA1KuWwbhs97bkWQi284z+kuwveJf8NgDnBPWm+GkXHQa5Wg9CREx5dKqjUbuOxDucN6Got7hxqbhOIO1gXXFvNnw5yqgUKHzE2+pGgEnWnsT4WVAf67E20ttA0sEredwD0RktTyZ6kqzW4rGcv4QjlUC7hz0rUf0hmTE51Qd0LrqFTLkW1dyhC0yxK6En7W0bUePxQFzGoLdmLNovaGQyGVLTS7BwWBLmVGURA3km1YhrdBYxj2T0pi4pHWtjduKUF3JbLDB4m/ly5bbXLFwopZVO2oJAInLQ4WyXThmuW0JbEvh2CoFV19Ha8CVGggqRI+8Jq38Tpdrb+fsLKZHCYO5cLZIhRmZmdURQSACzuQBqQN6iOd9Z1I0II0MaEaEeYrScN4sHwV9zZw4E4Pw90WUBrjEZ87E3GGniMaiYFTMDhLM+jXO5Nz0ctlWwe9U9wbqM+I0AuGAxUaQQIEim8S4t5lp89rhlMhiMOUy5hGe2t1dQZRmZQ2m2qMNelNxV/wAVwaM9jWIwGHj2d/ijUE8MnZhWinVUldkWiuihFTn4a45Uj0RhuPlU8yAixSkYjYkVNt4Yc4FPnC249ak5oCB6QxEEmmitS3tJyNKSwh+18qLpAQwtDLVvY4eh+2KknhSDmDUXVSCxQZaUqnlV+mAtc6lWMEi6hQai6yHYocPYfzq4w9ggak09icXl0hRVbd4ieWtQvKQFkQvOomICdYqGcVPOKCXRzb40KDQXD9GVtiKet8NHv9lJXiCr9kGpI44I9WKbz9waCRgCPsmm72DPSKTd42TtNV+I4hcNOMZgPnBeYo6p2v3JoVbkfUR1q4fIU0LscqMnzNJZRG9clFg3YfKZ1LFzcLE+IuzZp0AG/ICAABRWbgWNCTmJLSM8lsxIAygHXQCANNqS9Fc4mubunVT4bYkqACQCwA1OYy4H2dj1pTagLUZxuIuP4R3xUurs13u1UBA+VbaW2PiLMCWPJQNeUTG5nuA6hbdsWrcxJk57jiDpmYgRO1pascZaCQUJNtpy7ysR4Sx1LESY3Gx2qvvOT1+M1OlFaNBch8TxDuMty4WUkMyhbaZ2UypuMqBngidSddTJpeFwd7EG6wz/AFqsLjkKA6AqGVfDB0VR4ROm80rC8ON64F1A1LNlZsoHOB5wPfV1jbjMy2MOAokEZPViGlgDoAZOkx4STIaaKs401ZLUWrM3xYvhr6qt4nu0+rIVQAt0l201zSWM5iR5VXvxK7nW4LpDW83dZUtKlvOPEVRUCknmSCfdVhx3hXdXihafCpPtInTQfgKrXwy/rVqpKEoKTQO6IlslbZtK5CHu8ywDm7qSkkiRBM6EedSzx3EAAC8RCG3It2sxTLlCs5QswA2BP4CGThR+t8YpJwvtq5wpy3RG7DXGyQWk5US0uwy20LMFEDq7GTJ19lTcNjVnaPz7KhLhqk2sJ1ihqIyx9NBGhX8KQYPIf8wqC2GA5/ClC2R/KoZV3AHew/mKjthvKnWU9DQytzGlTQEdrXnRC3TxteXzoZDyFO4hnLTqFxtNEUPWlrZfkGj3xQ2hji4hvL4UbX28qaOGJ3IHtYH8JoHCjm3wE/jFR5QGbgmnOH2mN22FTOc6nJuGhgSCOhG/lQNtB94/L9hq97F4vJiVthRlugo0yTCqzAgnbbXrPkKjWm1TbSHFakni3ZF7l53wxtG0xmM0ZDGogA6cx7ajYPsXeZmDvbXKp0DZiWg5ZEaCdzWts3zlY2yc0pJJz6ZTlT1ZlftLEgTqaXmBZyuYSrZCMxHiYMQsDXNq2h0AO1cxYqqo5Uyem5k8X2PK9140UlFN8Ek5SB4mQxrMNA01Gnk6vZBO7aXJd7hWy3JAr5YcTDHrHJSRtWmuIFRHLk+IEyTklczLmkZtIC6xqBPOnrBVT3sxmtZha0BgKDp94DKY0+03WovE1bbgkm9jjtwwSJmCRI1BgxI6ikC63Kaliyp1nflyHkKHo69fnXcUlbUqIJzfkmhVh6Kvn8/3UVPMhWOonDikHDrVzctjpUS6orhqZaV5sr1pHa60PQg3NO6j2FlWJjbUH3VIuGo/a+5GEtgD1ntD/KW/6arrdxKPeM5A1qzm5jN6rCAVOgYnKRLLosA7jam2tWxs0UL2i2f7r7rLyt9dD7gPwqHeuVpop5SssMEQiXXVpIUx9YVeVUtooHi3ET/N/sbhwRcvc2OUeW0iMxjwi386iYtyuCXVwD4l0TLMtdBBAkagETFX3Z23lw6dTJPuOUH4KKx15allPqUXaRE78ljrlX8Kqu6tdae7YMfSmAn1U29lUbk+z2kD8a6VGP8Abjr3EJblt3NrrQ7q11qlL9WA+J/AUk3wOZPuA+c/sq7I+oi6aza60XdWqo2xgHI+8/uigMb7B7p/GafDkFy+Fq0edLOGtdazrY1uppv0o0cKXULmkNm11pPdWutZ30rzoHFedHCl1Fc0Bt2qTkteXw/fWefFGkNiqfBfULmiOT73w0/CkFbfWs6cUetF6X51JUWFzQm3b60MlvrWc9LPWgcUetPhPqFzRZbfUVadm8QqX1CEePwGRJ2JBB3Go16j3RiPSTWl7BYd7mJW4AMlrMXJPNkZVAG5MmfdVOIppU22yUHqbXFXHyw0MZJGWWOYBRkzLlysZblsYjenLmEBBKNmVRCqpmCABvm1iCYiTmOutPBUsBrj3IWAJaAAFJIHmfEfP5yOFX7LKe5MidZzggwAJD6gQBHKBpXGzdC1QvuNphyAjyUyiMsEknMYjWQWLCRqToNxRYO1nyu76lpABEMUmJlQZBnYDbXnLt3CQHI8RaNDH3pOuksJMEnSAKO1ghlt5hBWCQDpmkMZ3nxCd/eaLhl1Oc4rDIjuhMFXZY5aMRp5UVu1b61W8aQWsRdtrOVHZRJkxPM86irf8670INwTv3FL3NMtq11FFVAMQaFHDfUVztN1ag3hU68ag3q48SwhXajdrrU4O2eSvbY89MrD9tSb1P8AGcPnwTL/ALtW/wCSG/ZSr7IcSmxhBSyQZ+rIPidoICaSxgHfQdKr7tSrNwthLc5vq3iDlA1BChRGYwLijXaG6VBvNAPsrXQfKVljxnwYawCs5ig9ZmU5l1AX7J1mQIEEag62WO4omFs2JVna4EUKGIHqgsY2gCTtyPsqm7SDL6MsKG1PqG0TkCSPFObfl5eVaDi/AjduWWDQLUf5ZgxGu/yjnI5tdvuNGHy35tjKdrbk35Gim3bYDbdZ+NUL1oO2SgYkgaAJbA9gXSs8xrt4b8qPgjPLcaJppmpTNTbGtSIgLUA1IJpOenYBxmpsvSXuU210U0gHC9Fmpk3aSX9/kN6dgJ+Dwj3iRbExqTsFHVj+SaZxlk23KEgkbxMD4gfKtVgPqAtgLJzAXTzN5lzEexV09x86x2NbxttuZADKAZ18LEkctKx0cQ6tWy2LJQyrUl4HAPenIUnXwlgG06DemMXhnttldSp3HQjyOxqOl0jYkewkadNDWu4feTF2SlyCyxJAYZTrlKltyI1/jUqtWpSld6xFFKSMlNDNTuMw7WnKNuPgRyI8jTNa4tSV0V7B5q1f0a4cNiy2ZgbdssAB4XB8JDnkPEDHMjyrIk1tPou4ky3msQMtxWeftBkGmvSAdP4zRjL8GVidP2ja8f4Q2IyZXAyzo0kaiM0Dc+RoYOwlpD4iodWe5dYi0Rkj7D+qsE+znMzTOIxrveFuYTvCDG8WRmaY11mRH3R78Kbhxtxr90etmFtW1FuzJAEbSefWa4NGHEb9xZWxDhFI6bi8ZFvNbhyVZkI8SGFLSSOWmmuu1NYTiavbUj12RiF5kpIIHLcaT+w1l+yGJ7i5cw/2O5e+o+yO7Kgx5nPr/wAA8yU2MOz2wqkhms4gIRuCbTAEe8Gqqt4VFH1uvuFOpmSZgb15mZmuElySXJ3LTr85ogaZWjmK9UlZWKSRnoVGD0KdhHfHNRL1PXH03/Col06V56KLiNeq4s2w1oKdmthT7CsVR3jVhb4rbQ2bLNFy4gKjrAA/aPjUMR7KJU029DL8MEW79ttCFkeqolPGM5IB+0ug+6dqhuQdzAO5jQDqa1othLw2DG5cVRMBi31skBDqAw1nlWLC7Id9EMamZywBzq/CyumRlGzL3iZD4myEKgCVJRgwbvDlKkTpAgwJgNWwuXAASdh+ffVRJa6EJOUOmTMQWIUFySCucQUAknWaHFMapuCzmK8pEj6xgMoV4yhgDMH767aVhnzMsjGysY/tpcJxLEiPCmk6xHPzrOu9WXaHHC9eYoGgBUGbVmyCMxjTWKq2stzEe2F/GK79BWpxT6FEt2NMaQz0prfVlHvJ+agik5VgmXMakhdBJgazp7xV90RGHu00bv52pT3EH2Sf+J5+QA/GmWxX3VQf4Q3zaasXgIBuEnnSu5fmrAdT4R8TpTLY1/vmOgOUfAaU3etlYzCCyhwTzVtiPLSpagSe7jd0H+LN/omrjsxhUN03WaVsjvGhTGba2JOp18UR9g1nM1dA7LYPJhVka3SbjT931UHwBP8AjrLjZuFPfVk4K7E8TuK9h7ip4oyeNWLAEgMItyZ9nv2rD2wWYganxdR6oJMZtdhz1qz4/wASVni2VCp4Uyi5be397opEirPslw8FTddUfUlGBJeWWHVh+/7x6zWSi3Qpub79icrSdjMEnSRoZg9Y0MHnVv2Ub69SAh9bdof1TOQTrp5H3VL4lw21cQG2DbKWyVBJKd0r5nfYmfEd99elUGAxT2nkXWsqwnNlzEqCQDlAM860cZYik1HcTg4S1NDxay16ybx1a3E6AeBlDMP8JM66gE1nVuV0qQqAMZkAHSMxI1MeeprnPGcGbN1kHq+tbPVG2+Go91V9n1f8b8h1l+qw3NbP6LrSHEuxzd4lpikerlJCtPOdRHtNYdGron0ZsBZxDlP6tlfODDNlQt3em4ET08dX455aLIU/aNBxywe7v3LIdT6JfuTDqwuPbeCs6h9Nhsd4kVkuAtNpDM+BPb6vOtTwPF3rxbvAtzQXFBOVVbNlIEAiILdZqp/2OvJPod601ouQgfNNtZbOuYTmhgAJHWuNQnGKaYYqjPMrDnZvBi7i77ZiMmG7kjLpN9iZDTuAu3mOhrSHBrZPg/rBZZbReO7LDM3LWZJJ8qHB+FjDWWRWz3mDXHb7TORAOXUhdIG+3MzVT2Wxj+LNmci21wiCW7wQDqTEmSNOlVVGpTuXUaTULnLHvlyXYksxLMTuSxkk/GkzSbsgkFcpBMrtlMmVjlG3upM16iK0RmYZNHTRNCnYDuVzE/x0/hrUe7d6GPdH4ioFzHpyJHzH40zcx48/kfkRXEVNlhJvXT5z7YqFxRv0zBMfsWCwHXKqsf2fCmbl49N/MTWx4fhFa3ZZhLC3b+QBEgaHWs+NhyLxL8PPLJv3P5qwziSRdYAkTeUHxMMyi0hYKFbVvzyisVh7wGIGh0uswEqIyuSoYnQQYn3+2tN/SKPiBqwBZ3UlZJUWwA1rwmQShOsbSNqpOzllXFxmGfOyW4Al5bxZywPhAMS0HeKVF5YSfu+pF7o0fALoa5cXJkZGZnEkzcumMwknkhHTXSqXjduEvXe9IE5woGYZ7hK2iTm8MyN16jWKvOH4FbNh4zTcbLOhYAv3YIygTEs2g51mO2GO8KWxClmLuoKMYTw2szDU/a0MnwjbaqqMOJUSG3ZGYv32O7GD51Dc0q6/nUdn9lejjG2xmNN9H+H7zGKdxbRrnlOiD5tPurVcN7KZLWLtuVm+zhSs+FPEbczzBaY8hVT9Fdr+0Of90g/zsf8AprYcNuXSW7wH7MSAPFrnAjdRpB133NcfGVJcWST6eviaKa5TI4X6Ph3AFxl7/vQ5YZiotj1kExOkmY3p7j/YFb73rqXAr3Xtssg5UAEXNj4s3re0eda3GLmGVSpYENlOxA+8Ok67bgUXD7eQFSRMlsoM5QY/n7Wqr8TVvmzahZXtbQynEOw8nGm3ki9atiyu2R0hjOkAFkXUdT78L20wxtX7do72sLh7ZjaVST8ya7Eii2HCHM8hiNCRMCSoiTGvU++uTfSVPpssIJs2mI6GCI+VasBUlKqk36sl9CNT2TOWLRdlQbsyqPaxgfjXRkQrdJnLbQQs6KLarlQDWJ5kxOh12rD9mBOKsj9Yn3qjMPmBWx7R4graI7oOpBzlmyooHXWSegFW9oc1SMRUnZNmQ4zjRcuE+MHODDXFuWhykCI+ZG9afBu9u2lu2ltXI7whAWR2YnVTOghVk7CQOk4nCmXmLZGpys2RGnTKGzCDrpryrpPBsP3jWbRU2lW2HKBiSMhVQhYGTuNeevPajtBqhTSHTetxRsoc2TKHKsJABInnHt+MVguJ4e5hrwYB9CQLj5XDmNCq7LAmB5eVddxnALfdnuhlYAlRJCEgbEbDpI1HKuadqbSvaS8wtq7LlLszByUJIVFWVJIDb7TWfAYnNPLJbjmtC44LiDiLAJLFlYwzgKX84U6LrH+Gofarhn6MH3a0SSd5R21HukH3GqrsIR3+6CUYGZzkCDA5ACJ1q741jC1i/OgNp9NfCD4UBkbknfyPSr5x4OIWXqSV5QfQwyt510T6Lb6ql/6xc7On1TESyIrE5ASJJLx7tao8Hg7L+isyIGRrC3Eygd+t4/VNH24YXA/6oWmLnAEuEsSyKWaTC91bb+kFwxBEAAC24eJEDXauniMtWDg3Yzx0dzpi4+xhsRbtErba/nbLoAAACpusxkNIKgAwZPSj7QcYXDd1cfuit2+LDvtlsMrtO5mCNeWpNcrw/A1y3A1q9bKkF0ITOGXC4u7E5JibCDlIujQ+E0i92ftrMFwpDmfD9VGEtYlBe8IzZ2drYIy6odz4RhWAp3s5eOn8/ct4vuOocY7S4bD2UbvEvTcRVFthm7sODIykkhFHvIHWjt9o8IDPpOFWdX7tgzMZaR5CMp6zNc3HZhDcyKbhGdASPWFt1xUM6lAUIfDopB0l9CZUms4lw8W1skZvrBrm9YNltkgqVEavoQWUiIbcCUcBSfLmd/AXFfQaxSqruFYuoZgrkRnUGAx9u9NhqvcXwFEV2m4yqrHwesgi5le8rKpRSUykGIIMFpWUdp8ClrKVzEm5eV2MRK5Mq5VUKphp9/nXRhVi7RRUymmhTJb2fGhV9iJ0q5eHmfhp8gaR3u/LrMgfE/vqG2JEeEt8SB8yPwpk3DqZnTkPloK5qgWFi95dAIn9Ux8wxHyrofBz9RZ5/VW/9IrkrXwdCANOcH56mur8A/s1j+5tf6BWHtCNoonT3M36ALIusGLd1avtbzA5EVGdQJmGbc8hqdNKT2dTJhrY8Mk3LqoN2gZACDpuu8zGwkaL4049GvtCkmyPCAko14yHLEhvtTEe/ao3Z3EsfRrfh2XMoVlYFYuEkkwSYDE+6NJrLe1Lz/b+SzvNPxQC3aQZsqrKltZCrZcSCJM7GYOtc27X4jNiWUmTbt2rYk5iy5O8DEkAye86Ct12nsXGuJlRnGRsoUkFXkeORsRI1Om+01zHjxdcRdW4ZcN4uZPhESecCB7udaOzY3qeRGpsQmfy+IH4E1GuXR016gRQIk6TPQb0Gw9zowH63hHxaBXe0W5nOnfRSn6LcbrfI6aLbt/+41pbPEM1zJGhLDYhlKlvW67ctswGtY/s29y1wnOhhu/ZnZYYhMwUkHUfZEnkJ6Vo8Hxb6hLhUG7czKNAuYW2K5ieSxB9/IajzeJmuLNvqzVGLypluMMufPrMddNQBMdYUD3UizglVy4nMZ3O2YyY94G9U+J4xdtWe+KrczNkRVDAK2slyRIHhI5ySACKsuFX7lxFd7YQnMDuDAIykKdQDqYOo0qhO5LLpcet4UC41yTJERyE5Zj25R865P8AS4hGNQ/ew6fEPcH7q63cuxE5RmfKJaJEE6aatp6vzrln0yL+kWDprZYa+T8vjW7s5/8AoXn9CFRcrMfwvHd1et3DsrAnrlOjR7ia3WHwhuwLuZkUpcBzStxgTr5qQQcvKPOua5vL4VY8M7QXrAhH8P3WGZR7Onurq4vCSqtThuiqnPKmmaax2Wi4GuhGtnvTc8TCBmLIw25QCNhrWhwuMi8LtoEm2MrqQVLI0kRIncdJ8PuORwva7EXT3Ys27jEN4dVlQpLbt0BPsBo/9rrlmFOHUSAw+sZpB2OaDPx8q5tfBV63LNX819yalBI6Dju1GdGS3YvZ2GXxABROjGZ6TExrFZTimEvFEWwzM4LZ8j2+7DscxNwMCdydtah2u1l5o/RQQ1vvRFze3nNstqugzKw9xqDhO1yIxbunJjLq6wATPJBPLedqpo9n1qUr2u/IeaPUndicPcUvNtMoLozwBcR1IlJ3ZTIOlOdusaqWxZWA1xg7xp4V5mOpj4GoWN7aXYGS0qSAQxbPoZA0EAHwnQ9Nqy2JxLOxdyWY7k10qOFnOrxKisVuaSshOlD3UvD4gKT4VaVI8QmJ5joehq9xXaU3BdOxPeFVZ2dhcuX2uI6tkAXug9xRJ1ziBvHSk5J6K5UUb4RgufKuUG2NCpg3VZ0BAMiVRj5RrFN3FKmGBBGkEQRz1nar7F9o1dbi9ywzqFzd940ytiWUq3dzP6TlJM5lUg+sSHP9rTnz92wJdmYC4IbMPtE2iZB2IPqwIMTUM9T/AF+Y9DMwOgqVZwrFQyqMpuC1MqPGwJAMnTQEydPOrfC9qWUKGRrkKitmukq+WzetMWUpqGN4MROvdrrzB/7SyT9UxBaQTcQug7u4gCN3MSO8kEqdBBBmaHOp3R+YaFFbeCGCrI1EqGHvVgVPsIp25fLsWYksxJYnmT7ql8R4t3qKpUhld2zFtTnYsRAUDckyZOsTEAV4b21NXerQhz8/ZoUifM0KYGt1jy8oH40gFjpM+QJb+FMK45x+NF6QR6pP4furLYkSDcI0MCd5gfsmuvcBaMJYP+4tHT+7G01xd7vXf2AmuuYO4y8NtlJkYW17QO7WSB1Ak+6ub2kuSPiW0tyi7RkHB3EMr/ZVBDPIllnvZMbAwP51osHdDXgAFlM4kJlLBQqjKcxlfHWI4zinCLv3LYm0S7r4jkDFVZgdYgzqYyjaYrX2uIW1e5dz5wq3GaGL5SWtgBfCIXTz59K581amvP8AYtV2yXxpMxUSq+FgGOWQWe3GUNoScpFco7UYkjFXgLaLFxh6qTvvtvXSbfE1xCd6n3BCtkjMrSDLrvDEjb1D7aw/abs1iHxFx7Km6txi2hUurZQXVxoRqTGg0j36OzpwU7yatb7Ea0WtLamVbGXD/wB4fZMj4VEuR1+QFP4vCvbOW4hRoDQRBhhIMedRGNehha10ZjtfYC2V4dhxBOYXGkRIz32jQ9FM+7Y7VK4myOERCGLXO7LaHKJVWA5DXLIEAwetJ7GXB6Dh210sW5gEyQJOUDczI0ocA4J6MSGIeWQW/CTl7sOQzGIVoaJ8hzNeVr805eL+prSWUyHFsY2Kd7fiWwjtaS3JXMEJUs/PUg/OZ5Fhe8wpW5auPltqAbRZjaa2OUEmI11G2tHxDAHA3XLj9Gd2azcALKO8JYo8SVIJ0J0M+Rg+6bFjubHiz+F31y20PrEnrGw5+dbVkyabHN58+u5osViGusbYeRMqTpAcB7Z02I0E9Cax/wBLzrc9EuqysCt5CVMrmBtn99bb+g86kl8ucOiDXVWSEk76LPKdttRWG+kjAdxhbKMym42IuXGyzAHcosLPKAnvNUdnXWIi/VrHQkuR3Of++ik/zpINGTXqjKWXAMatq+rvoqreGxOr2bltdOerifKan8O4phwim7bSe9He2xaBF20Daju2zAW2GR+X2zHrNWdBoVCVJSd369XHc1A4rYAs5n71rfdLcY2QFvWUxGKe5ZCn1c6X7eu0oZI0NCxxXDALoFdbagE2+8tSvdyDbJUy4DhvEVkA6C4wGXoTUPw8er9eQXNHxjEquHFj1HjDMyhVjMhxQdXYbNFyyZ1mKzwNJBo5qyEMqELmjmkTRzUgDoTRUU0ALBo5pAHtpQMUgFDzpRFIDdY+H7aVFACgBQpOU9KOgC9a6CdPgNf2UoXTGxj2x8dqaiOdIYjqffP7qzWGGW12H412jhY/7Otf/qJ/6IrigeOcV2nhh/7NtGf/AKNNf/4jWuZ2p7EfEtpblF2psm6cPbafFjcoysWAQW3OUhmy59ZjaB8bXg/DSbl0XSGm2qaAiRMAmQBm+r5TtvUPidwC9hoKp+mtsbZDTZufWmOu2vWrngNuC4C5Rltwsz9u9rM/n2RXMqewl63LULw2Dw9hBaGgkHU6giSDmHqxrG3PzoXuEzMMIJk+HKxJIJJZSAdh9nz31rM9p+OHDjvBnY97kZVaABcF0hlldHyqADrEeytH2exgZWQTCZchJnMhG4P2hIJmBuByqDpyhFS7huWZ6nK/pHtlcYykgkW7ewgARoNTyFZWa2P0nj9Pb+7tf6ayLH87V6fCP+zDwRln7TNf2O7c+i2+4uqz2g0oyRnSWzFYbRlJnmCJPlGkufSHhYbu7GJfNIJRQoE6nxZ/CdZkayZ865O46VaYbGhMHcAI7z0hXQByjKRYuqLgg65WZNOdVVsDSlLPZ3ZJVGtDbn6UbamThbgVgAPEgkLrpprow0mNuuszCfShgyDmW/b9qIQNAPDkb366yT5VzntC9kqBaactxhahmP6N3dvu86k+FwQRGnqnkFqcbOE1K90Whfqy7gZZuK+S4gbvH/qiohWjcSDNTwNDKnZj4kjZ8T+k7DWx9Tau3HIkhgLSElVguT4jIiCBt7q5r2g49exlwPdIAUZURRCW16KP2/wFSOOd2LNpVCBwbbOPF3kXcBg2GpJlc4vaTpoNKo61YXCUqazRWvvIym2FQo6FbSAVChQoAfwfdz9bmjkVjQyNWG5XeQCD0Iq39GsXcUq2YNs2nJgXSBcW1cghCM7DMEbKAZ261F7P4FbruHEhLTOAZySGRR3hDAhfFJII2qybsv4WTxZxdAJNq4rgCzfdra2iZc/VAgjUis9ScVJptr6DQnG2sMk5rYtlu/FvW49vKodrFxifGfEyWzp/3LabilLe4fI8Iy5lzZvSCY9IAeMp27kuRz0WfFSbXAFhdN0KZitxR3hv41EvuMwNtcuFQGZAzbVU8X4f3LhS2bMgcGMuhZl9UmQQVIIaCCDpsTGKjJ5czuBY3LmDAfIFJgi3mF/1S9iM8R9YF9Jk+r6kTUjEXsCAWVVY57bd3F4EqCneW8+isCM8N4dRsNKzBFGJqzg/9P4hc0Vm9hIytkIR7uVmW6pugDDhGuFFYgMFxGgEgsu2poYa/gs/iVckYYTGInW3GJmDuH25bRNZ9RS9enuNDpLq/iFzSYLFYS21m4pVWD2Guf13gZRaN02xlMrPfCCeYgEQQ1auYOLatOVbOUE96WVyEYgplCmH74wpghyc0gLVCsdNfKlmOse0aVHgrq/iFzR+lYMXVOVHC3rCywvsRh0NyTlYASFFlSsHYxm3rN5Y5/Db3TrFLyt/Ij5a0peWvuOnzqUYKPewuICeY+VCl9z7KFTuIl28VyAP59gp3vj5fA/wpg2z5j3KPwBprIPySfwFV2QEnvB+SP312nAlv6Lt5d/Q7e2/9UJjzia4ijHkI84P7a712X/sWGn/APGsz/4a1yu1tIR8S6luYXjXEbne4Zka5ctjFI9sNBLMNCoJ5+Jlnb41veFWyr3AxJbJbJJVVJBe7Hqkg8+dV+KTuzDlmVSjKoQMxNtgUdSdWO0jkA3IrUvCvbw9q5cYhbY5yWBRZOaTyLM3uEzzrkTmnBLoXJO5l+3WFZsNeGn1d0OmrSBmOYnMYIyXAfDMDpVj2IclLJ8WuHAkzk8GVRkPXwaiOfkKfw/E8NjHm0VukaOhiYIO06SwBUg7rMba2/DMIVgtMhSuuUE5mDEsF8OgVVHkKfGTpZByhKMtVY5Z9J0+nN/d2/8ATWQLVsPpM/t7b/1dv/TWSuRXpMJ+TDwRkluxhqaYVKtQD4lZtIUKwXxciZVsw/VEEzuKvOKPhVa+qpb7xWuokK5R1Fy+FCwZ7zKbJzbHKdT9q+U8rta4rGVPlQVSIYSNdCNNRB0PUaVqce2EW7cSEQrcuIrqjOmUXbvdyhBzwvd5iCs+EgkAhmGxeFhjCb3e7BR49WyLZYZQCxKXC2gEsRERS4zf6WFjNuZJJJJJkk6kk7knnSatu0F6y9xe4AFtUygZcpEO8TIliQVMmTrrrNVcVbF3V7WEIoUuiipAJoUdCKYBUPz8KOKKKAARRUdKBoASBSwnP9tCOmnvoJSAEmlq35iaUAeR+FDL1pAGsR/AfzpzuByApK9Pz8KdTKPPz6fKosBu2vQMPw/Cn9Tpm35fzo2y9R+fYKJLIP2Y85/bNK4CRajTLNClZI/mKOgBo3BzM+9m/hTtvEDlJPkv8agkAfaB9k/uoU8qAnXGY7/OBXSOC/SLh7OGs2mt3S1uzbtmMhBKIFJHj20rlgk0sac/hVFfDQrJKfcSjJrY6y30pYU6GxfI/wCG0f8ArpN/6TcI6lXsXyp0IIt6/wDmVynP7fjRpHX9lZv6Zh+j+JLiyOi4LthgLdwOlnESBG1uN5Eww2IBq2H0oYb/AOzf+Fv/AOSuTH20uPZ8aX9Lw62XzG605O7Zedr+LpisS15FZVKIsNlnwiDsSPnVI1JaKOa2wgoRUVsitu5L4VhFum4rNly2wynSATdtoS36oV2Y+Sk8qn3OzSggF7gYs6R3UFWt2jcMy4OoBjTodqoGFIK0OEm7qVgNE/ZgZGcXHhTB+r8QBtW7oeAxlR3qqx0AIqp45h1S+6qMoGSBrpKKeeu5qFlFAU4QkndyuAkiipUURqwQVEUpcUVMBvLRU5ND40XAbjzpUj2+80sGjC9T86LgNkzy/GjVR7qcFr3/ACod2fzFFwEm0OUfGnFteYpKrSwpGopAJIp62oI8/fSVP5ij50mAbWSDH76d8pHuohrSh5GDUWMNATzA+H7aIrHX3R/KiOadf4fvp5X6wfz86QEbXlm94FHTxP63+QUdFxFMtGxoUKuAMUuhQoYBilLR0KiA4ooCioVEBaUbUKFIBsUmhQqQCTQWhQpgAUIoUKAEinIoUKAExrQYUKFACKftLRUKTAMHWiQa0KFADoFERpR0KQDa061HQoe4CiNqXQoVFjATRpsaFCkAg0KFCm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4150" r="41310" b="11701"/>
          <a:stretch/>
        </p:blipFill>
        <p:spPr>
          <a:xfrm rot="10800000">
            <a:off x="3963954" y="1393387"/>
            <a:ext cx="2472613" cy="5085185"/>
          </a:xfrm>
          <a:prstGeom prst="rect">
            <a:avLst/>
          </a:prstGeom>
        </p:spPr>
      </p:pic>
      <p:pic>
        <p:nvPicPr>
          <p:cNvPr id="11268" name="Picture 4" descr="http://cms.sulinet.hu/get/d/f3ec1fe6-321d-4a20-9550-87260804021f/1/8/b/Normal/241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9" t="4898" r="8572" b="12638"/>
          <a:stretch/>
        </p:blipFill>
        <p:spPr bwMode="auto">
          <a:xfrm>
            <a:off x="6973074" y="1775943"/>
            <a:ext cx="4394719" cy="43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5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6117" y="261257"/>
            <a:ext cx="10515600" cy="2280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2153" y="100056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SEJTEK ELHELYEZKEDÉSE A MIRIGYEKBEN: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yáktermelő sejtek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sthmus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melléksejtek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cervix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fősejtek – közép – és alsó rész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fedősejtek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arietális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sejtek)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ervix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középrész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ndokrin sejtek – alsó rész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4150" r="41310" b="11701"/>
          <a:stretch/>
        </p:blipFill>
        <p:spPr>
          <a:xfrm rot="10800000">
            <a:off x="4303647" y="1395713"/>
            <a:ext cx="2472613" cy="5085185"/>
          </a:xfrm>
          <a:prstGeom prst="rect">
            <a:avLst/>
          </a:prstGeom>
        </p:spPr>
      </p:pic>
      <p:grpSp>
        <p:nvGrpSpPr>
          <p:cNvPr id="15" name="Csoportba foglalás 14"/>
          <p:cNvGrpSpPr/>
          <p:nvPr/>
        </p:nvGrpSpPr>
        <p:grpSpPr>
          <a:xfrm>
            <a:off x="6851780" y="2361954"/>
            <a:ext cx="4865914" cy="3807193"/>
            <a:chOff x="6487886" y="2629811"/>
            <a:chExt cx="4865914" cy="3807193"/>
          </a:xfrm>
        </p:grpSpPr>
        <p:pic>
          <p:nvPicPr>
            <p:cNvPr id="16" name="Picture 2" descr="http://www.tobias-schwarz.net/medizin/spezielle/magenzellen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886" y="2629811"/>
              <a:ext cx="4865914" cy="364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zövegdoboz 16"/>
            <p:cNvSpPr txBox="1"/>
            <p:nvPr/>
          </p:nvSpPr>
          <p:spPr>
            <a:xfrm>
              <a:off x="6708710" y="3554964"/>
              <a:ext cx="80021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melléksejtek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6819316" y="5089622"/>
              <a:ext cx="5790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fedősejt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Szövegdoboz 18"/>
            <p:cNvSpPr txBox="1"/>
            <p:nvPr/>
          </p:nvSpPr>
          <p:spPr>
            <a:xfrm>
              <a:off x="7641771" y="6221560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fősejt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10053534" y="5682343"/>
              <a:ext cx="62709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lsó rész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574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4148" y="150192"/>
            <a:ext cx="10515600" cy="3821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5506" y="9918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MELLÉKSEJTEK: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elszíni hámsejtekhez hasonló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 termelése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sok savi csoport!!!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zabálytalan alakú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ejtmag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cytoplazma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részén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zekréciós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apikálisan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itotikus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aktivitás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histohelp.files.wordpress.com/2011/09/screen-capture-55.png?w=4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95" y="3310960"/>
            <a:ext cx="2358591" cy="317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3668286" y="1168793"/>
            <a:ext cx="2512539" cy="3163625"/>
            <a:chOff x="3783318" y="3302297"/>
            <a:chExt cx="2512539" cy="3163625"/>
          </a:xfrm>
        </p:grpSpPr>
        <p:pic>
          <p:nvPicPr>
            <p:cNvPr id="2050" name="Picture 2" descr="http://histohelp.files.wordpress.com/2011/09/screen-capture-35.png?w=47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318" y="3302297"/>
              <a:ext cx="2512539" cy="29174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4540779" y="6219701"/>
              <a:ext cx="9412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melléksejtek</a:t>
              </a:r>
              <a:endParaRPr lang="hu-H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6411704" y="4209307"/>
            <a:ext cx="163824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yáktermelő sejtek</a:t>
            </a:r>
            <a:endParaRPr lang="hu-HU" sz="1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1974" r="16380" b="27211"/>
          <a:stretch/>
        </p:blipFill>
        <p:spPr>
          <a:xfrm>
            <a:off x="8795948" y="278511"/>
            <a:ext cx="3182723" cy="3387327"/>
          </a:xfrm>
          <a:prstGeom prst="rect">
            <a:avLst/>
          </a:prstGeom>
        </p:spPr>
      </p:pic>
      <p:pic>
        <p:nvPicPr>
          <p:cNvPr id="7170" name="Picture 2" descr="http://www.lab.anhb.uwa.edu.au/mb140/corepages/git/images/sto100p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69" y="4209307"/>
            <a:ext cx="3411497" cy="227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38589" y="6483638"/>
            <a:ext cx="39462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http://www.lab.anhb.uwa.edu.au/mb140/corepages/git/git.htm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866767" y="6005384"/>
            <a:ext cx="71669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fősejt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343663" y="4209307"/>
            <a:ext cx="88144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fedősejt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335571" y="6005383"/>
            <a:ext cx="94128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melléksejtek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02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8077" y="173451"/>
            <a:ext cx="6974351" cy="63293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(CAVITAS ORIS)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400" y="101391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ESTIBULUM ORIS – szájüreg „előcsarnoka”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CAVITAS ORIS PROPRIA – maga a szájüreg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ISTHMUS FAUCIUM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torokszoros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- garatba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harynx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megy át</a:t>
            </a:r>
          </a:p>
          <a:p>
            <a:pPr marL="0" indent="0">
              <a:buNone/>
            </a:pPr>
            <a:r>
              <a:rPr lang="hu-HU" dirty="0" smtClean="0"/>
              <a:t> 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054" name="Picture 6" descr="http://www.likar.info/pictures/wiki/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54" y="664696"/>
            <a:ext cx="4704611" cy="605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6262389" y="2724727"/>
            <a:ext cx="812666" cy="535710"/>
          </a:xfrm>
          <a:prstGeom prst="ellipse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6262389" y="3378817"/>
            <a:ext cx="812666" cy="45337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6" name="Picture 8" descr="http://www.likar.info/pictures/wiki/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38" y="3189581"/>
            <a:ext cx="3612180" cy="35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kerekített téglalap 6"/>
          <p:cNvSpPr/>
          <p:nvPr/>
        </p:nvSpPr>
        <p:spPr>
          <a:xfrm>
            <a:off x="1339273" y="5436106"/>
            <a:ext cx="785091" cy="327385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60246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3261" y="298587"/>
            <a:ext cx="10515600" cy="427281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16638" y="1038646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PARIETÁLIS SEJTEK (FEDŐSEJTEK):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gyomorsav,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intrinsik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faktor termelése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agy, világos, háromszögletű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entrális, kerek mag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ejttest jelentős része kilóg  a hámsejtek sorából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nagy mennyiségű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mitochondrium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típus)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azidophil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ytoplasma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6341884" y="910532"/>
            <a:ext cx="2726531" cy="2823928"/>
            <a:chOff x="8759379" y="240718"/>
            <a:chExt cx="2726531" cy="2823928"/>
          </a:xfrm>
        </p:grpSpPr>
        <p:pic>
          <p:nvPicPr>
            <p:cNvPr id="3074" name="Picture 2" descr="http://histohelp.files.wordpress.com/2011/09/screen-capture-2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9379" y="240718"/>
              <a:ext cx="2726531" cy="250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607118" y="2818425"/>
              <a:ext cx="8162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fedősejtek</a:t>
              </a:r>
              <a:endParaRPr lang="hu-H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6" name="Picture 4" descr="Magen - Belegzellen + Hauptzell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t="10910" r="4780" b="3796"/>
          <a:stretch/>
        </p:blipFill>
        <p:spPr bwMode="auto">
          <a:xfrm>
            <a:off x="915617" y="3657601"/>
            <a:ext cx="3169088" cy="316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261256" y="6033414"/>
            <a:ext cx="9717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fedősejtek</a:t>
            </a:r>
            <a:r>
              <a:rPr lang="de-D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fősejtek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5562737" y="3759199"/>
            <a:ext cx="2915820" cy="2828213"/>
            <a:chOff x="5755951" y="1026367"/>
            <a:chExt cx="2915820" cy="2828213"/>
          </a:xfrm>
        </p:grpSpPr>
        <p:pic>
          <p:nvPicPr>
            <p:cNvPr id="7170" name="Picture 2" descr="http://www.anatomie.net/histowebatlas/nonanno/v070236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6" t="11173" r="11663" b="10765"/>
            <a:stretch/>
          </p:blipFill>
          <p:spPr bwMode="auto">
            <a:xfrm>
              <a:off x="5755951" y="1026367"/>
              <a:ext cx="2828212" cy="282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Egyenes összekötő nyíllal 8"/>
            <p:cNvCxnSpPr/>
            <p:nvPr/>
          </p:nvCxnSpPr>
          <p:spPr>
            <a:xfrm flipH="1">
              <a:off x="7753740" y="2146041"/>
              <a:ext cx="289249" cy="41054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/>
            <p:nvPr/>
          </p:nvCxnSpPr>
          <p:spPr>
            <a:xfrm flipH="1" flipV="1">
              <a:off x="7753740" y="1922106"/>
              <a:ext cx="289249" cy="22393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7977350" y="2043404"/>
              <a:ext cx="69442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fedősejtek</a:t>
              </a:r>
              <a:endParaRPr lang="hu-H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Kép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1974" r="16380" b="27211"/>
          <a:stretch/>
        </p:blipFill>
        <p:spPr>
          <a:xfrm>
            <a:off x="9204159" y="1995621"/>
            <a:ext cx="2804920" cy="29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14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4894" y="109379"/>
            <a:ext cx="10515600" cy="3132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4464" y="1147924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FŐSEJT: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asophyl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festődésű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DER-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gazdag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epsinogen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roenzym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termelése</a:t>
            </a: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4516016" y="915684"/>
            <a:ext cx="3111192" cy="3573562"/>
            <a:chOff x="4747877" y="1715081"/>
            <a:chExt cx="2852916" cy="3312793"/>
          </a:xfrm>
        </p:grpSpPr>
        <p:pic>
          <p:nvPicPr>
            <p:cNvPr id="4098" name="Picture 2" descr="http://histohelp.files.wordpress.com/2011/09/screen-capture-11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7877" y="1715081"/>
              <a:ext cx="2852916" cy="306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5832947" y="4781653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fősejt</a:t>
              </a:r>
              <a:endParaRPr lang="hu-H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zövegdoboz 8"/>
          <p:cNvSpPr txBox="1"/>
          <p:nvPr/>
        </p:nvSpPr>
        <p:spPr>
          <a:xfrm>
            <a:off x="4325117" y="5992367"/>
            <a:ext cx="809837" cy="4388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fedősejtek</a:t>
            </a:r>
            <a:r>
              <a:rPr lang="de-DE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fősejtek</a:t>
            </a:r>
            <a:r>
              <a:rPr lang="de-DE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6" t="11974" r="16380" b="27211"/>
          <a:stretch/>
        </p:blipFill>
        <p:spPr>
          <a:xfrm>
            <a:off x="9146843" y="193225"/>
            <a:ext cx="2682104" cy="2854525"/>
          </a:xfrm>
          <a:prstGeom prst="rect">
            <a:avLst/>
          </a:prstGeom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024438" y="363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7008961" y="3424335"/>
            <a:ext cx="4985165" cy="3510552"/>
            <a:chOff x="3788878" y="3569166"/>
            <a:chExt cx="4985165" cy="3510552"/>
          </a:xfrm>
        </p:grpSpPr>
        <p:pic>
          <p:nvPicPr>
            <p:cNvPr id="16" name="Picture 2" descr="http://micro.ronaldschulte.nl/maag/06_25x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249"/>
            <a:stretch/>
          </p:blipFill>
          <p:spPr bwMode="auto">
            <a:xfrm>
              <a:off x="4611539" y="3569166"/>
              <a:ext cx="4162504" cy="319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zövegdoboz 16"/>
            <p:cNvSpPr txBox="1"/>
            <p:nvPr/>
          </p:nvSpPr>
          <p:spPr>
            <a:xfrm>
              <a:off x="3788878" y="6156388"/>
              <a:ext cx="8226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H: fősejt</a:t>
              </a:r>
            </a:p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B: melléksejt</a:t>
              </a:r>
            </a:p>
            <a:p>
              <a:pPr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Blu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ér</a:t>
              </a:r>
            </a:p>
            <a:p>
              <a:endParaRPr lang="hu-HU" dirty="0"/>
            </a:p>
          </p:txBody>
        </p:sp>
      </p:grpSp>
      <p:pic>
        <p:nvPicPr>
          <p:cNvPr id="7170" name="Picture 2" descr="https://www.mh-hannover.de/fileadmin/institute/funkt_angew_anatomie/bilder/mikroskopische_anatomie/kurspraeparate/verdauungsapparat/magen/Magendrus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6" y="3635375"/>
            <a:ext cx="4096245" cy="268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Egyenes összekötő nyíllal 7"/>
          <p:cNvCxnSpPr/>
          <p:nvPr/>
        </p:nvCxnSpPr>
        <p:spPr>
          <a:xfrm flipV="1">
            <a:off x="1268963" y="5196219"/>
            <a:ext cx="363894" cy="14252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V="1">
            <a:off x="1250301" y="5499262"/>
            <a:ext cx="746450" cy="112224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1094649" y="6611779"/>
            <a:ext cx="311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rgbClr val="FF0000"/>
                </a:solidFill>
              </a:rPr>
              <a:t>1. </a:t>
            </a:r>
            <a:endParaRPr lang="hu-HU" sz="1000" b="1" dirty="0">
              <a:solidFill>
                <a:srgbClr val="FF0000"/>
              </a:solidFill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flipH="1">
            <a:off x="1094649" y="3153747"/>
            <a:ext cx="81008" cy="9610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>
            <a:off x="1175657" y="3153747"/>
            <a:ext cx="1074521" cy="14555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1040410" y="2917249"/>
            <a:ext cx="311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/>
              <a:t>2. 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1284110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2292" y="141489"/>
            <a:ext cx="10515600" cy="38255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GASTRICAE PROPRIAE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6806" y="1126194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ENTEROENDOKRIN SEJTEK: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iramis alakú sejtek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embránnal körülvett szekréciós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cytolpasmában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atóanyag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kötőszöveti terébe ürül – vérkeringésbe vagy a környező sejtekhez jutnak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G- sejt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termelő sejt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EC- sejt – szerotonin termelő sejt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 – sejt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szomatosztatin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termelő sejt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– sejt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enteroglukagont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termelő sejt</a:t>
            </a:r>
          </a:p>
          <a:p>
            <a:pPr marL="0" indent="0"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6" t="14150" r="41310" b="11701"/>
          <a:stretch/>
        </p:blipFill>
        <p:spPr>
          <a:xfrm rot="10800000">
            <a:off x="8707696" y="1358391"/>
            <a:ext cx="2472613" cy="508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2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69259" y="399962"/>
            <a:ext cx="10515600" cy="57906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CARDIACAE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9259" y="1314637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cardiacában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anyargós lefutás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égük feltekeredik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mucinózus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yák termelése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ysosim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termelése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astrin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termelése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8" name="Picture 4" descr="25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 r="5908" b="22649"/>
          <a:stretch/>
        </p:blipFill>
        <p:spPr bwMode="auto">
          <a:xfrm>
            <a:off x="8302891" y="518505"/>
            <a:ext cx="3512592" cy="221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/>
          </p:nvPr>
        </p:nvGraphicFramePr>
        <p:xfrm>
          <a:off x="8179722" y="2901053"/>
          <a:ext cx="3758930" cy="703096"/>
        </p:xfrm>
        <a:graphic>
          <a:graphicData uri="http://schemas.openxmlformats.org/drawingml/2006/table">
            <a:tbl>
              <a:tblPr/>
              <a:tblGrid>
                <a:gridCol w="485965"/>
                <a:gridCol w="3272965"/>
              </a:tblGrid>
              <a:tr h="90755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6165" marR="86165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muscularis mucosae</a:t>
                      </a:r>
                    </a:p>
                  </a:txBody>
                  <a:tcPr marL="44878" marR="44878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0755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6165" marR="86165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propria mucosae</a:t>
                      </a:r>
                    </a:p>
                  </a:txBody>
                  <a:tcPr marL="44878" marR="44878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0755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6165" marR="86165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Glandulae cardiacae</a:t>
                      </a:r>
                    </a:p>
                  </a:txBody>
                  <a:tcPr marL="44878" marR="44878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65893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6165" marR="86165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Oesophagus mit mehrschichtigem </a:t>
                      </a:r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unverhorntem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Plattenepithel</a:t>
                      </a:r>
                    </a:p>
                  </a:txBody>
                  <a:tcPr marL="44878" marR="44878" marT="26927" marB="2692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16390" name="Picture 6" descr="10x 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5117" r="7776" b="4213"/>
          <a:stretch/>
        </p:blipFill>
        <p:spPr bwMode="auto">
          <a:xfrm>
            <a:off x="3258231" y="1993772"/>
            <a:ext cx="4314036" cy="38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664628"/>
              </p:ext>
            </p:extLst>
          </p:nvPr>
        </p:nvGraphicFramePr>
        <p:xfrm>
          <a:off x="4136503" y="5896947"/>
          <a:ext cx="2709308" cy="806303"/>
        </p:xfrm>
        <a:graphic>
          <a:graphicData uri="http://schemas.openxmlformats.org/drawingml/2006/table">
            <a:tbl>
              <a:tblPr/>
              <a:tblGrid>
                <a:gridCol w="348005"/>
                <a:gridCol w="2361303"/>
              </a:tblGrid>
              <a:tr h="269093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muscularis mucosae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5083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propria mucosae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5083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Glandulae cardiacae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5083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Foveolae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gastricae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8194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2772" y="259180"/>
            <a:ext cx="10515600" cy="71353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GLANDULAE PYLORICAE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9680" y="779626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egio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pyloricában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iszta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mucinózus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oveolae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gastricaek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mélyebbek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irigyek erősen feltekeredettek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nyirokfolliculusok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ndokrinsejtek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(G – sejtek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Gastrin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parietális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fősejtek működésének stimulálása)</a:t>
            </a: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473178" y="5334601"/>
            <a:ext cx="1914307" cy="13621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2 -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3 -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5 -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     </a:t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     (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glands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7 -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pits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8 -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6" name="Picture 6" descr="1,6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5231" r="8081" b="6128"/>
          <a:stretch/>
        </p:blipFill>
        <p:spPr bwMode="auto">
          <a:xfrm>
            <a:off x="8097795" y="259180"/>
            <a:ext cx="3677050" cy="323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113057"/>
              </p:ext>
            </p:extLst>
          </p:nvPr>
        </p:nvGraphicFramePr>
        <p:xfrm>
          <a:off x="8912620" y="3552341"/>
          <a:ext cx="2862225" cy="1097942"/>
        </p:xfrm>
        <a:graphic>
          <a:graphicData uri="http://schemas.openxmlformats.org/drawingml/2006/table">
            <a:tbl>
              <a:tblPr/>
              <a:tblGrid>
                <a:gridCol w="371062"/>
                <a:gridCol w="2491163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Foveolae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gastricae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71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propria mucosae</a:t>
                      </a: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25582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Drüsengrund der Pylorusdrüsen</a:t>
                      </a: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71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muscularis mucosae</a:t>
                      </a: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1837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 submucosa</a:t>
                      </a: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1837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4084" marR="8408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794" marR="43794" marT="26276" marB="2627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http://histol.narod.ru/images/digestive/stomach-02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5" y="3552341"/>
            <a:ext cx="3353063" cy="314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「histology of stomach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242" y="3954162"/>
            <a:ext cx="3490306" cy="26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33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96265" y="136331"/>
            <a:ext cx="5069006" cy="61655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2092" y="1083326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sz="12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MIRIGYMENTES!!!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 – és nyirokerek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mucosához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165660" y="4925048"/>
            <a:ext cx="4007948" cy="6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4" descr="https://www.unifr.ch/anatomy/assets/files/elearning/de/biochemie/verdauung/images/magen_histo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77132" y="1388328"/>
            <a:ext cx="4654448" cy="34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áblázat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581835"/>
              </p:ext>
            </p:extLst>
          </p:nvPr>
        </p:nvGraphicFramePr>
        <p:xfrm>
          <a:off x="8295378" y="5546375"/>
          <a:ext cx="3417956" cy="947463"/>
        </p:xfrm>
        <a:graphic>
          <a:graphicData uri="http://schemas.openxmlformats.org/drawingml/2006/table">
            <a:tbl>
              <a:tblPr/>
              <a:tblGrid>
                <a:gridCol w="181036"/>
                <a:gridCol w="1571390"/>
                <a:gridCol w="72415"/>
                <a:gridCol w="130346"/>
                <a:gridCol w="1462769"/>
              </a:tblGrid>
              <a:tr h="244552"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245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Fibrae obliquae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4501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3245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serosa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longitudinale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5008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Foveola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Magendrüse</a:t>
                      </a:r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pSp>
        <p:nvGrpSpPr>
          <p:cNvPr id="18" name="Csoportba foglalás 17"/>
          <p:cNvGrpSpPr/>
          <p:nvPr/>
        </p:nvGrpSpPr>
        <p:grpSpPr>
          <a:xfrm>
            <a:off x="252092" y="3758318"/>
            <a:ext cx="5074276" cy="2936384"/>
            <a:chOff x="0" y="3777977"/>
            <a:chExt cx="5074276" cy="2936384"/>
          </a:xfrm>
        </p:grpSpPr>
        <p:pic>
          <p:nvPicPr>
            <p:cNvPr id="19" name="Picture 2" descr="http://portal.uni-freiburg.de/zfn/histo/daten/thema02/28b/leg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797" y="3777977"/>
              <a:ext cx="3670479" cy="293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Egyenes összekötő nyíllal 19"/>
            <p:cNvCxnSpPr/>
            <p:nvPr/>
          </p:nvCxnSpPr>
          <p:spPr>
            <a:xfrm>
              <a:off x="941231" y="5307930"/>
              <a:ext cx="7845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75388" y="5200208"/>
              <a:ext cx="92845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propria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Egyenes összekötő nyíllal 21"/>
            <p:cNvCxnSpPr/>
            <p:nvPr/>
          </p:nvCxnSpPr>
          <p:spPr>
            <a:xfrm flipV="1">
              <a:off x="838200" y="5615189"/>
              <a:ext cx="668628" cy="373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gyenes összekötő nyíllal 22"/>
            <p:cNvCxnSpPr/>
            <p:nvPr/>
          </p:nvCxnSpPr>
          <p:spPr>
            <a:xfrm flipV="1">
              <a:off x="838200" y="5613659"/>
              <a:ext cx="1428482" cy="3750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Szövegdoboz 23"/>
            <p:cNvSpPr txBox="1"/>
            <p:nvPr/>
          </p:nvSpPr>
          <p:spPr>
            <a:xfrm>
              <a:off x="143517" y="5728014"/>
              <a:ext cx="758541" cy="6235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mucosae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1403797" y="6445056"/>
              <a:ext cx="10903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2568019" y="5767568"/>
              <a:ext cx="13420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ucosa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7" name="Egyenes összekötő 26"/>
            <p:cNvCxnSpPr/>
            <p:nvPr/>
          </p:nvCxnSpPr>
          <p:spPr>
            <a:xfrm>
              <a:off x="1333500" y="3979226"/>
              <a:ext cx="0" cy="163443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zövegdoboz 27"/>
            <p:cNvSpPr txBox="1"/>
            <p:nvPr/>
          </p:nvSpPr>
          <p:spPr>
            <a:xfrm>
              <a:off x="565783" y="4341150"/>
              <a:ext cx="620683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250000"/>
                </a:lnSpc>
              </a:pPr>
              <a:r>
                <a:rPr lang="hu-HU" sz="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endParaRPr lang="hu-HU" sz="9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50000"/>
                </a:lnSpc>
              </a:pPr>
              <a:r>
                <a:rPr lang="hu-HU" sz="9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mucosa</a:t>
              </a:r>
              <a:endParaRPr lang="hu-HU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Egyenes összekötő nyíllal 28"/>
            <p:cNvCxnSpPr/>
            <p:nvPr/>
          </p:nvCxnSpPr>
          <p:spPr>
            <a:xfrm>
              <a:off x="1043597" y="4327503"/>
              <a:ext cx="543188" cy="1364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Szövegdoboz 29"/>
            <p:cNvSpPr txBox="1"/>
            <p:nvPr/>
          </p:nvSpPr>
          <p:spPr>
            <a:xfrm>
              <a:off x="0" y="4197203"/>
              <a:ext cx="110799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Lamina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epithelialis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https://www.proteinatlas.org/images_dictionary/stomach__2__example_2__over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43" y="813807"/>
            <a:ext cx="5001722" cy="279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766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1210" y="211828"/>
            <a:ext cx="10515600" cy="45812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7090" y="732523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1.STRATUM LONGITUDINALE: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külső, hosszanti lefutású simaizom réteg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STRATUM CIRCULARE: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első, körkörös lefutású simaizom réteg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pylori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myentericus</a:t>
            </a:r>
            <a:endParaRPr lang="hu-HU" sz="12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s://www.unifr.ch/anatomy/assets/files/elearning/de/biochemie/verdauung/images/magen_histo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687" y="239202"/>
            <a:ext cx="3582538" cy="263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735091" y="928453"/>
            <a:ext cx="1672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TUNICA MUSCULARIS</a:t>
            </a: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STRATUM CIRCULARE</a:t>
            </a: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 STRATUM LONGITUDINALE</a:t>
            </a:r>
          </a:p>
          <a:p>
            <a:endParaRPr lang="hu-HU" dirty="0"/>
          </a:p>
        </p:txBody>
      </p:sp>
      <p:pic>
        <p:nvPicPr>
          <p:cNvPr id="8" name="Picture 2" descr="http://legacy.owensboro.kctcs.edu/gcaplan/anat2/histology/Image39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5" y="3203507"/>
            <a:ext cx="3783131" cy="29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6419461" y="3275046"/>
            <a:ext cx="5252745" cy="3220906"/>
            <a:chOff x="4597311" y="3134001"/>
            <a:chExt cx="6158704" cy="3529256"/>
          </a:xfrm>
        </p:grpSpPr>
        <p:pic>
          <p:nvPicPr>
            <p:cNvPr id="10" name="Picture 2" descr="http://micro.ronaldschulte.nl/maag/07_25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311" y="3134001"/>
              <a:ext cx="4705674" cy="352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Szövegdoboz 10"/>
            <p:cNvSpPr txBox="1"/>
            <p:nvPr/>
          </p:nvSpPr>
          <p:spPr>
            <a:xfrm>
              <a:off x="4597311" y="6411647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myentericus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 flipH="1" flipV="1">
              <a:off x="9219010" y="6370039"/>
              <a:ext cx="390325" cy="123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9571647" y="6385427"/>
              <a:ext cx="8787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nyíllal 13"/>
            <p:cNvCxnSpPr/>
            <p:nvPr/>
          </p:nvCxnSpPr>
          <p:spPr>
            <a:xfrm flipH="1">
              <a:off x="9302985" y="6102220"/>
              <a:ext cx="3915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9694506" y="5994498"/>
              <a:ext cx="10615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Egyenes összekötő 15"/>
          <p:cNvCxnSpPr/>
          <p:nvPr/>
        </p:nvCxnSpPr>
        <p:spPr>
          <a:xfrm>
            <a:off x="10694205" y="3387012"/>
            <a:ext cx="0" cy="22766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10854682" y="4103611"/>
            <a:ext cx="729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6587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02950" y="213964"/>
            <a:ext cx="10515600" cy="51870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 ÉS TUNICA SEROSA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948" y="71615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laza kötőszövetes réteg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SEROSA: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mesothel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endParaRPr lang="hu-HU" sz="1200" dirty="0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5227107" y="908156"/>
            <a:ext cx="6334364" cy="5585959"/>
            <a:chOff x="5227107" y="908156"/>
            <a:chExt cx="6334364" cy="5585959"/>
          </a:xfrm>
        </p:grpSpPr>
        <p:pic>
          <p:nvPicPr>
            <p:cNvPr id="12290" name="Picture 2" descr="http://micro.ronaldschulte.nl/maag/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711" y="951623"/>
              <a:ext cx="4852760" cy="5542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5227107" y="908156"/>
              <a:ext cx="1495922" cy="11775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mucosa</a:t>
              </a:r>
              <a:r>
                <a:rPr lang="hu-HU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gastrica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B: 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submucosa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C: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muscularis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D: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serosa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Mei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submucosus</a:t>
              </a:r>
              <a:endParaRPr lang="hu-HU" sz="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Aur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myentericus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Csoportba foglalás 9"/>
          <p:cNvGrpSpPr/>
          <p:nvPr/>
        </p:nvGrpSpPr>
        <p:grpSpPr>
          <a:xfrm>
            <a:off x="363005" y="3162638"/>
            <a:ext cx="6158704" cy="3529256"/>
            <a:chOff x="4597311" y="3134001"/>
            <a:chExt cx="6158704" cy="3529256"/>
          </a:xfrm>
        </p:grpSpPr>
        <p:pic>
          <p:nvPicPr>
            <p:cNvPr id="11" name="Picture 2" descr="http://micro.ronaldschulte.nl/maag/07_25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311" y="3134001"/>
              <a:ext cx="4705674" cy="352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4597311" y="6411647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myentericus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H="1" flipV="1">
              <a:off x="9219010" y="6370039"/>
              <a:ext cx="390325" cy="123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9571647" y="6385427"/>
              <a:ext cx="8787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Egyenes összekötő nyíllal 14"/>
            <p:cNvCxnSpPr/>
            <p:nvPr/>
          </p:nvCxnSpPr>
          <p:spPr>
            <a:xfrm flipH="1">
              <a:off x="9302985" y="6102220"/>
              <a:ext cx="3915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9694506" y="5994498"/>
              <a:ext cx="10615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Egyenes összekötő nyíllal 4"/>
          <p:cNvCxnSpPr/>
          <p:nvPr/>
        </p:nvCxnSpPr>
        <p:spPr>
          <a:xfrm flipV="1">
            <a:off x="881449" y="5140412"/>
            <a:ext cx="1153297" cy="129987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3952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6677" y="207315"/>
            <a:ext cx="10515600" cy="85356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ENTERÁLIS IDEGRENDSZER 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5155" y="1349106"/>
            <a:ext cx="10838645" cy="516760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yelőcső - gyomor - bél – traktusban 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egetatív idegrendszer – INTRAMURÁLIS – szerv falában beágyazottan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sejtekből álló hálózat:</a:t>
            </a:r>
          </a:p>
          <a:p>
            <a:pPr algn="just"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PLEXUS SUBMUCOSUS (PLEXUS MEISSNER):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alatt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részére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PLEXUS MYENTERICUS (PLEXUS AUERBACHII):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két rétege között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izomréteg beidegzése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9076179" y="144268"/>
            <a:ext cx="2826809" cy="2989733"/>
            <a:chOff x="8950260" y="386367"/>
            <a:chExt cx="2570173" cy="2810681"/>
          </a:xfrm>
        </p:grpSpPr>
        <p:pic>
          <p:nvPicPr>
            <p:cNvPr id="20484" name="Picture 4" descr="Copyright Š J Spacek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4" t="8334" r="2988" b="7605"/>
            <a:stretch/>
          </p:blipFill>
          <p:spPr bwMode="auto">
            <a:xfrm>
              <a:off x="8950260" y="386367"/>
              <a:ext cx="2570173" cy="2480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400746" y="2950827"/>
              <a:ext cx="14189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submocosus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4597311" y="3134001"/>
            <a:ext cx="6158704" cy="3529256"/>
            <a:chOff x="4597311" y="3134001"/>
            <a:chExt cx="6158704" cy="3529256"/>
          </a:xfrm>
        </p:grpSpPr>
        <p:pic>
          <p:nvPicPr>
            <p:cNvPr id="13314" name="Picture 2" descr="http://micro.ronaldschulte.nl/maag/07_25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311" y="3134001"/>
              <a:ext cx="4705674" cy="352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4597311" y="6411647"/>
              <a:ext cx="13821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Plexus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myentericus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Egyenes összekötő nyíllal 7"/>
            <p:cNvCxnSpPr/>
            <p:nvPr/>
          </p:nvCxnSpPr>
          <p:spPr>
            <a:xfrm flipH="1" flipV="1">
              <a:off x="9219010" y="6370039"/>
              <a:ext cx="390325" cy="123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Szövegdoboz 8"/>
            <p:cNvSpPr txBox="1"/>
            <p:nvPr/>
          </p:nvSpPr>
          <p:spPr>
            <a:xfrm>
              <a:off x="9571647" y="6385427"/>
              <a:ext cx="87876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>
              <a:off x="9302985" y="6102220"/>
              <a:ext cx="39152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9694506" y="5994498"/>
              <a:ext cx="106150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Tunica</a:t>
              </a:r>
              <a:r>
                <a:rPr lang="hu-HU" sz="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subserosa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0181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2845" y="527366"/>
            <a:ext cx="10515600" cy="41967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(INTESTINUM TENUE)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04417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JEJUNUM</a:t>
            </a:r>
          </a:p>
          <a:p>
            <a:pPr marL="342900" indent="-342900" algn="ctr">
              <a:lnSpc>
                <a:spcPct val="150000"/>
              </a:lnSpc>
              <a:buFont typeface="+mj-lt"/>
              <a:buAutoNum type="arabicPeriod"/>
            </a:pPr>
            <a:r>
              <a:rPr lang="hu-H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ILEUM</a:t>
            </a:r>
            <a:endParaRPr lang="hu-H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users.atw.hu/apolokepzes/anatomia/ora-060/ora-060-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824" y="2928977"/>
            <a:ext cx="47244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76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5169" y="188376"/>
            <a:ext cx="10515600" cy="859712"/>
          </a:xfrm>
        </p:spPr>
        <p:txBody>
          <a:bodyPr>
            <a:no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VESTIBULUM ORIS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5169" y="136198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atárolják: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ajkak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pofa</a:t>
            </a: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fogak</a:t>
            </a: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rocessi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alveolares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(nyálkahártyával fedett)</a:t>
            </a:r>
          </a:p>
        </p:txBody>
      </p:sp>
      <p:pic>
        <p:nvPicPr>
          <p:cNvPr id="5122" name="Picture 2" descr="http://molar.odont.au.dk/anatomi/anatomi_dias_programmer/Mundhulens%20slimhinderelief,%20lektion%201-filer/slide0002_image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558" y="2636977"/>
            <a:ext cx="3619211" cy="360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485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1965" y="269126"/>
            <a:ext cx="3627772" cy="534240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 FALÁNAK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SZÖVETTANI FELÉPÍTÉSE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3736" y="1158728"/>
            <a:ext cx="10611818" cy="5242072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MUCOSA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TUNICA SUBMUCOSA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TUNICA MUSCULARIS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circulare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TUNICA SUBSEROSA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TUNICA SEROSA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1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r="7944" b="5800"/>
          <a:stretch/>
        </p:blipFill>
        <p:spPr bwMode="auto">
          <a:xfrm>
            <a:off x="2742197" y="4017324"/>
            <a:ext cx="3496235" cy="278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077959"/>
              </p:ext>
            </p:extLst>
          </p:nvPr>
        </p:nvGraphicFramePr>
        <p:xfrm>
          <a:off x="6238432" y="5357183"/>
          <a:ext cx="2206592" cy="1442448"/>
        </p:xfrm>
        <a:graphic>
          <a:graphicData uri="http://schemas.openxmlformats.org/drawingml/2006/table">
            <a:tbl>
              <a:tblPr/>
              <a:tblGrid>
                <a:gridCol w="284959"/>
                <a:gridCol w="1921633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epithelialis</a:t>
                      </a: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040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Krípták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4335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0826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4335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Brunner- 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mirigy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4335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040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Bélboholy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43351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87027" marR="87027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Lymphfollikulus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326" marR="45326" marT="27196" marB="2719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5126" name="Picture 6" descr="1,6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r="9112" b="6850"/>
          <a:stretch/>
        </p:blipFill>
        <p:spPr bwMode="auto">
          <a:xfrm>
            <a:off x="3496127" y="403358"/>
            <a:ext cx="4469864" cy="34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303766"/>
              </p:ext>
            </p:extLst>
          </p:nvPr>
        </p:nvGraphicFramePr>
        <p:xfrm>
          <a:off x="7965991" y="2736467"/>
          <a:ext cx="3204517" cy="1189394"/>
        </p:xfrm>
        <a:graphic>
          <a:graphicData uri="http://schemas.openxmlformats.org/drawingml/2006/table">
            <a:tbl>
              <a:tblPr/>
              <a:tblGrid>
                <a:gridCol w="418182"/>
                <a:gridCol w="2786335"/>
              </a:tblGrid>
              <a:tr h="106641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Tunica mucosa</a:t>
                      </a: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Tela submucosa</a:t>
                      </a: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51513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 (Tunica muscularis)</a:t>
                      </a: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51513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Stratum longitudinale (Tunica muscularis)</a:t>
                      </a: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87929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Pancreas</a:t>
                      </a: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06641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79476" marR="79476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Brunner-mirigy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1394" marR="41394" marT="24836" marB="2483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2056" name="Picture 8" descr="「duodenum histology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13" y="56602"/>
            <a:ext cx="1937786" cy="25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「histology of small intestine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943" y="4218055"/>
            <a:ext cx="3304316" cy="24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27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0449" y="402336"/>
            <a:ext cx="10515600" cy="50196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VÉKONYBÉLRE JELLEMZŐ SPECIÁLIS SZÖVETTANI STRUKTÚRÁK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8902" y="1201123"/>
            <a:ext cx="10515600" cy="4351338"/>
          </a:xfrm>
        </p:spPr>
        <p:txBody>
          <a:bodyPr>
            <a:normAutofit/>
          </a:bodyPr>
          <a:lstStyle/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PLICAE CIRCULARES (KERCKRING – REDŐ)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CRYPTAE INTESTINALES (LIEBERKÜHN – KRIPTA)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VILLI INTESTINALES (BÉLBOHOLY)</a:t>
            </a:r>
          </a:p>
          <a:p>
            <a:pPr marL="342900" indent="-342900" algn="ctr">
              <a:lnSpc>
                <a:spcPct val="2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MIKROVILLUS (MIKROBOHOLY)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898340" y="4965607"/>
            <a:ext cx="45577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4" name="Picture 2" descr="「histology of small intestine」の画像検索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37" y="4549061"/>
            <a:ext cx="3797643" cy="21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「histology of plicae circulares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28314" y="2926146"/>
            <a:ext cx="4408063" cy="29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zis 3"/>
          <p:cNvSpPr/>
          <p:nvPr/>
        </p:nvSpPr>
        <p:spPr>
          <a:xfrm rot="19532146">
            <a:off x="8898731" y="1835045"/>
            <a:ext cx="2500636" cy="411538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8892330" y="1488667"/>
            <a:ext cx="436228" cy="5079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8537358" y="1242446"/>
            <a:ext cx="1093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Kerckring</a:t>
            </a:r>
            <a:r>
              <a:rPr lang="hu-H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redő</a:t>
            </a:r>
            <a:endParaRPr lang="hu-H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10771465" y="2617365"/>
            <a:ext cx="833758" cy="3355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11123803" y="2617365"/>
            <a:ext cx="481420" cy="7084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11605223" y="2494254"/>
            <a:ext cx="410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Villi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al oldali kapcsos zárójel 17"/>
          <p:cNvSpPr/>
          <p:nvPr/>
        </p:nvSpPr>
        <p:spPr>
          <a:xfrm rot="15748701">
            <a:off x="10537008" y="4737622"/>
            <a:ext cx="202413" cy="26040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10428490" y="5015304"/>
            <a:ext cx="209724" cy="1054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9872036" y="6020208"/>
            <a:ext cx="11176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Picture 8" descr="関連画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934" y="1605353"/>
            <a:ext cx="3150790" cy="236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Egyenes összekötő nyíllal 27"/>
          <p:cNvCxnSpPr/>
          <p:nvPr/>
        </p:nvCxnSpPr>
        <p:spPr>
          <a:xfrm>
            <a:off x="551506" y="1630357"/>
            <a:ext cx="462552" cy="231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551506" y="1391168"/>
            <a:ext cx="691319" cy="236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220254" y="1482517"/>
            <a:ext cx="410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Villi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2" name="Picture 10" descr="「histology of lieberkuhn crypt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87" y="3810418"/>
            <a:ext cx="2217531" cy="29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「histology of lieberkuhn crypts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03941" y="4542928"/>
            <a:ext cx="2666371" cy="17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8890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80247" y="193088"/>
            <a:ext cx="10515600" cy="9466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EPITHELIALIS MUCOSAE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3304" y="1398794"/>
            <a:ext cx="11092543" cy="516090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gyrétegű  kefeszegélyes hengerhám (RESORPTIÓS HÁM)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nterocyták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kehelysejt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Paneth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sejtek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endokrin sejtek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MIKROBOHOLY: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enterocyták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apikális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oldalán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elületnövelés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KEFESZEGÉLY: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mikrobolyhok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összessége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100" dirty="0"/>
          </a:p>
        </p:txBody>
      </p:sp>
      <p:pic>
        <p:nvPicPr>
          <p:cNvPr id="12290" name="Picture 2" descr="https://www.unifr.ch/anatomy/assets/files/elearning/de/biochemie/verdauung/images/duenndarm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46" y="1398794"/>
            <a:ext cx="5044007" cy="348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016244"/>
              </p:ext>
            </p:extLst>
          </p:nvPr>
        </p:nvGraphicFramePr>
        <p:xfrm>
          <a:off x="5400531" y="4943746"/>
          <a:ext cx="4486835" cy="609600"/>
        </p:xfrm>
        <a:graphic>
          <a:graphicData uri="http://schemas.openxmlformats.org/drawingml/2006/table">
            <a:tbl>
              <a:tblPr/>
              <a:tblGrid>
                <a:gridCol w="241228"/>
                <a:gridCol w="2257891"/>
                <a:gridCol w="77193"/>
                <a:gridCol w="299122"/>
                <a:gridCol w="1611401"/>
              </a:tblGrid>
              <a:tr h="0"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Mitosis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kripta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Enterocyta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propria mucosae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kehelysejt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Bélboholy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immunsejtek</a:t>
                      </a:r>
                      <a:endParaRPr lang="de-D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Paneth</a:t>
                      </a: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sejtek</a:t>
                      </a:r>
                      <a:endParaRPr lang="de-DE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Mikrovilli</a:t>
                      </a:r>
                      <a:endParaRPr lang="hu-HU" sz="8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338047" y="4261629"/>
            <a:ext cx="5202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74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9733" y="222086"/>
            <a:ext cx="10515600" cy="83007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EPITHELIALIS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26197" y="1052162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ENTEROCYTA: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hengerhámsejtek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 - 25</a:t>
            </a:r>
            <a:r>
              <a:rPr lang="el-G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magas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rezorptió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pikális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felszínen MIKROBOHOLY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KEFESZEGÉLY: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mikrobolyhok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összessége</a:t>
            </a:r>
          </a:p>
          <a:p>
            <a:pPr algn="just"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7410" name="Picture 2" descr="4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t="6740" r="25132" b="6241"/>
          <a:stretch/>
        </p:blipFill>
        <p:spPr bwMode="auto">
          <a:xfrm>
            <a:off x="8703455" y="780325"/>
            <a:ext cx="2520017" cy="37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587147"/>
              </p:ext>
            </p:extLst>
          </p:nvPr>
        </p:nvGraphicFramePr>
        <p:xfrm>
          <a:off x="8703455" y="4627472"/>
          <a:ext cx="2245110" cy="537210"/>
        </p:xfrm>
        <a:graphic>
          <a:graphicData uri="http://schemas.openxmlformats.org/drawingml/2006/table">
            <a:tbl>
              <a:tblPr/>
              <a:tblGrid>
                <a:gridCol w="288380"/>
                <a:gridCol w="1956730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Enterozyta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Kehelysejt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grpSp>
        <p:nvGrpSpPr>
          <p:cNvPr id="9" name="Csoportba foglalás 8"/>
          <p:cNvGrpSpPr/>
          <p:nvPr/>
        </p:nvGrpSpPr>
        <p:grpSpPr>
          <a:xfrm>
            <a:off x="3756198" y="2039988"/>
            <a:ext cx="3667207" cy="4030717"/>
            <a:chOff x="4763904" y="1460835"/>
            <a:chExt cx="3667207" cy="4030717"/>
          </a:xfrm>
        </p:grpSpPr>
        <p:pic>
          <p:nvPicPr>
            <p:cNvPr id="17414" name="Picture 6" descr="http://micro.ronaldschulte.nl/jejunum/0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904" y="1460835"/>
              <a:ext cx="3657876" cy="403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7492481" y="3448200"/>
              <a:ext cx="938630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glycocalix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7529081" y="3780417"/>
              <a:ext cx="867747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kehelysejt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7164360" y="4218446"/>
              <a:ext cx="1257420" cy="5539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nterocyta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sejtmag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880677" y="4841141"/>
              <a:ext cx="1053126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kefeszegély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http://cms.sulinet.hu/get/d/ea80327e-cefc-45b9-8a61-63abbc2de706/1/8/b/Normal/248-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8193" r="15399" b="13885"/>
          <a:stretch/>
        </p:blipFill>
        <p:spPr bwMode="auto">
          <a:xfrm>
            <a:off x="713540" y="3833323"/>
            <a:ext cx="2397967" cy="266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780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59976"/>
            <a:ext cx="10515600" cy="8749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EPITHELIALIS MUCOSAE DES DÜNNDARMS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0496" y="1134876"/>
            <a:ext cx="10602899" cy="453556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MIKROVILLUS (MIKROBOHOLY):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hossz: 1,2 – 1,5 </a:t>
            </a:r>
            <a:r>
              <a:rPr lang="el-G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m,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átmérő: 0,08 </a:t>
            </a:r>
            <a:r>
              <a:rPr lang="el-G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súcsán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lykokalix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súcsán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hidrolitikus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enzimek ( </a:t>
            </a: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isaccharidáz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eptidáz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 emésztés,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rezorptio</a:t>
            </a: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ktinfilamentumok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cytoskeletonhoz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rögzítés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183216" y="3386098"/>
            <a:ext cx="3592103" cy="3273077"/>
            <a:chOff x="7656468" y="4029973"/>
            <a:chExt cx="2974410" cy="2700940"/>
          </a:xfrm>
        </p:grpSpPr>
        <p:pic>
          <p:nvPicPr>
            <p:cNvPr id="24578" name="Picture 2" descr="http://micro.ronaldschulte.nl/Beker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93203" y="3893238"/>
              <a:ext cx="2700940" cy="2974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H="1">
              <a:off x="9724571" y="4644571"/>
              <a:ext cx="537029" cy="3048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Szövegdoboz 7"/>
            <p:cNvSpPr txBox="1"/>
            <p:nvPr/>
          </p:nvSpPr>
          <p:spPr>
            <a:xfrm>
              <a:off x="9701465" y="4441390"/>
              <a:ext cx="929413" cy="203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KEFESZEGÉLY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Csoportba foglalás 10"/>
          <p:cNvGrpSpPr/>
          <p:nvPr/>
        </p:nvGrpSpPr>
        <p:grpSpPr>
          <a:xfrm>
            <a:off x="8179351" y="1357681"/>
            <a:ext cx="3692222" cy="3940977"/>
            <a:chOff x="4763904" y="1460835"/>
            <a:chExt cx="3667207" cy="4030717"/>
          </a:xfrm>
        </p:grpSpPr>
        <p:pic>
          <p:nvPicPr>
            <p:cNvPr id="12" name="Picture 6" descr="http://micro.ronaldschulte.nl/jejunum/0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904" y="1460835"/>
              <a:ext cx="3657876" cy="403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zövegdoboz 12"/>
            <p:cNvSpPr txBox="1"/>
            <p:nvPr/>
          </p:nvSpPr>
          <p:spPr>
            <a:xfrm>
              <a:off x="7492481" y="3448200"/>
              <a:ext cx="938630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glycocalix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7529081" y="3780417"/>
              <a:ext cx="867747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kehelysejt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7164360" y="4218446"/>
              <a:ext cx="1257420" cy="5539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nterocyta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sejtmag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6880677" y="4841141"/>
              <a:ext cx="1053126" cy="24622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kefeszegély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 descr="http://www.tankonyvtar.hu/hu/tartalom/tamop425/2011_0001_524_Funkcionalis_anatomia_1/images/image3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0"/>
          <a:stretch/>
        </p:blipFill>
        <p:spPr bwMode="auto">
          <a:xfrm>
            <a:off x="632478" y="3328168"/>
            <a:ext cx="3059433" cy="338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37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0953" y="168697"/>
            <a:ext cx="10515600" cy="928688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EPITHELIALIS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5721" y="1095106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KEHELYSEJT: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enterozyták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között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felé számuk emelkedik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ucin termelése</a:t>
            </a:r>
          </a:p>
        </p:txBody>
      </p:sp>
      <p:pic>
        <p:nvPicPr>
          <p:cNvPr id="4" name="Picture 2" descr="4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t="6740" r="25132" b="6241"/>
          <a:stretch/>
        </p:blipFill>
        <p:spPr bwMode="auto">
          <a:xfrm>
            <a:off x="3149443" y="2453884"/>
            <a:ext cx="2667457" cy="391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45275"/>
              </p:ext>
            </p:extLst>
          </p:nvPr>
        </p:nvGraphicFramePr>
        <p:xfrm>
          <a:off x="5835563" y="5780642"/>
          <a:ext cx="2245110" cy="548247"/>
        </p:xfrm>
        <a:graphic>
          <a:graphicData uri="http://schemas.openxmlformats.org/drawingml/2006/table">
            <a:tbl>
              <a:tblPr/>
              <a:tblGrid>
                <a:gridCol w="219635"/>
                <a:gridCol w="2025475"/>
              </a:tblGrid>
              <a:tr h="190107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Enterozyta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Kehelysejt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grpSp>
        <p:nvGrpSpPr>
          <p:cNvPr id="14" name="Csoportba foglalás 13"/>
          <p:cNvGrpSpPr/>
          <p:nvPr/>
        </p:nvGrpSpPr>
        <p:grpSpPr>
          <a:xfrm>
            <a:off x="7053309" y="1533233"/>
            <a:ext cx="2867491" cy="3643576"/>
            <a:chOff x="9096714" y="2913211"/>
            <a:chExt cx="2867491" cy="3643576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9096714" y="2913211"/>
              <a:ext cx="2867491" cy="3643576"/>
              <a:chOff x="9138187" y="3132118"/>
              <a:chExt cx="2438405" cy="3353406"/>
            </a:xfrm>
          </p:grpSpPr>
          <p:pic>
            <p:nvPicPr>
              <p:cNvPr id="25604" name="Picture 4" descr="normale Dünndarmschleimhaut: Enterozyten und Becherzellen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8680687" y="3589618"/>
                <a:ext cx="3353406" cy="2438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Egyenes összekötő nyíllal 6"/>
              <p:cNvCxnSpPr/>
              <p:nvPr/>
            </p:nvCxnSpPr>
            <p:spPr>
              <a:xfrm flipH="1" flipV="1">
                <a:off x="10103224" y="4096871"/>
                <a:ext cx="126713" cy="42188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Szövegdoboz 7"/>
              <p:cNvSpPr txBox="1"/>
              <p:nvPr/>
            </p:nvSpPr>
            <p:spPr>
              <a:xfrm>
                <a:off x="10059305" y="4518760"/>
                <a:ext cx="954466" cy="226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KEFESZEGÉLY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Egyenes összekötő nyíllal 9"/>
              <p:cNvCxnSpPr/>
              <p:nvPr/>
            </p:nvCxnSpPr>
            <p:spPr>
              <a:xfrm flipH="1" flipV="1">
                <a:off x="9888674" y="5802015"/>
                <a:ext cx="341263" cy="8964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Szövegdoboz 10"/>
              <p:cNvSpPr txBox="1"/>
              <p:nvPr/>
            </p:nvSpPr>
            <p:spPr>
              <a:xfrm>
                <a:off x="9995949" y="5982860"/>
                <a:ext cx="869952" cy="226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KEHELYSEJT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3" name="Egyenes összekötő nyíllal 12"/>
            <p:cNvCxnSpPr/>
            <p:nvPr/>
          </p:nvCxnSpPr>
          <p:spPr>
            <a:xfrm flipV="1">
              <a:off x="10380579" y="4096139"/>
              <a:ext cx="442931" cy="3237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402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43478"/>
            <a:ext cx="10515600" cy="108718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EPITHELIALIS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7601" y="1378025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PANETH – SEJT: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Lieberkühn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kripták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részén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xocrin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őleg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jejunumban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ileumban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pikálisan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cytoplasmában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eosinophil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szekréciósgranulum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LIZOZIM, </a:t>
            </a:r>
            <a:r>
              <a:rPr lang="el-GR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DEFENSIN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 baktériumflórájának szabályozása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táplálékkal bejuttatott baktériumokkal szembeni immunvédekezés</a:t>
            </a:r>
          </a:p>
        </p:txBody>
      </p:sp>
      <p:grpSp>
        <p:nvGrpSpPr>
          <p:cNvPr id="6" name="Csoportba foglalás 5"/>
          <p:cNvGrpSpPr/>
          <p:nvPr/>
        </p:nvGrpSpPr>
        <p:grpSpPr>
          <a:xfrm>
            <a:off x="4704841" y="4152271"/>
            <a:ext cx="2573765" cy="2656538"/>
            <a:chOff x="9298488" y="4111231"/>
            <a:chExt cx="2573765" cy="2656538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9298488" y="4111231"/>
              <a:ext cx="2573765" cy="2656538"/>
              <a:chOff x="9199441" y="3570475"/>
              <a:chExt cx="2650114" cy="3144241"/>
            </a:xfrm>
          </p:grpSpPr>
          <p:pic>
            <p:nvPicPr>
              <p:cNvPr id="13314" name="Picture 2" descr="atrophic gastritis: ECL cell hyperplasia and intestinal metaplasia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857" b="43939"/>
              <a:stretch/>
            </p:blipFill>
            <p:spPr bwMode="auto">
              <a:xfrm>
                <a:off x="9199441" y="3570475"/>
                <a:ext cx="2650114" cy="2606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9995183" y="6423292"/>
                <a:ext cx="1178827" cy="2914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PANETH - SEJT</a:t>
                </a:r>
                <a:endParaRPr lang="hu-HU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7" name="Egyenes összekötő nyíllal 6"/>
            <p:cNvCxnSpPr/>
            <p:nvPr/>
          </p:nvCxnSpPr>
          <p:spPr>
            <a:xfrm flipH="1" flipV="1">
              <a:off x="10063121" y="5558903"/>
              <a:ext cx="236728" cy="94792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Csoportba foglalás 8"/>
          <p:cNvGrpSpPr/>
          <p:nvPr/>
        </p:nvGrpSpPr>
        <p:grpSpPr>
          <a:xfrm>
            <a:off x="7424929" y="1195097"/>
            <a:ext cx="4317623" cy="2957174"/>
            <a:chOff x="6563687" y="1625935"/>
            <a:chExt cx="3943705" cy="2531385"/>
          </a:xfrm>
        </p:grpSpPr>
        <p:pic>
          <p:nvPicPr>
            <p:cNvPr id="3074" name="Picture 2" descr="http://www.uni-leipzig.de/~anatomie/CMS/te15lO1l/histoseiten/pub/data/da/s007_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687" y="1625935"/>
              <a:ext cx="2865777" cy="226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Csoportba foglalás 12"/>
            <p:cNvGrpSpPr/>
            <p:nvPr/>
          </p:nvGrpSpPr>
          <p:grpSpPr>
            <a:xfrm>
              <a:off x="6863092" y="2930239"/>
              <a:ext cx="3644300" cy="1227081"/>
              <a:chOff x="6863092" y="2930239"/>
              <a:chExt cx="3644300" cy="1227081"/>
            </a:xfrm>
          </p:grpSpPr>
          <p:sp>
            <p:nvSpPr>
              <p:cNvPr id="8" name="Szövegdoboz 7"/>
              <p:cNvSpPr txBox="1"/>
              <p:nvPr/>
            </p:nvSpPr>
            <p:spPr>
              <a:xfrm>
                <a:off x="6863092" y="3911099"/>
                <a:ext cx="226696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LAMINA MUSCULARIS MUCOSAE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0" name="Egyenes összekötő nyíllal 9"/>
              <p:cNvCxnSpPr/>
              <p:nvPr/>
            </p:nvCxnSpPr>
            <p:spPr>
              <a:xfrm flipH="1">
                <a:off x="8165005" y="3153079"/>
                <a:ext cx="1594815" cy="21527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Szövegdoboz 11"/>
              <p:cNvSpPr txBox="1"/>
              <p:nvPr/>
            </p:nvSpPr>
            <p:spPr>
              <a:xfrm>
                <a:off x="9429464" y="2930239"/>
                <a:ext cx="1077928" cy="210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PANETH  - SEJT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42" name="Picture 2" descr="「histology of lieberkuhn crypts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630" y="4296194"/>
            <a:ext cx="3584255" cy="23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90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7040" y="105624"/>
            <a:ext cx="10515600" cy="90907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EPITHELIALIS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2175" y="1271950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ENTERO – ENDOKRIN SEJT: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ndokrin funkciójú 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bélboholy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kripták hámjában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nfranukleárisan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elhelyezkedő szekréciós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granulumok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szecernálnak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astrint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zekretint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holecystokinint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zerotonint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5264870" y="1131829"/>
            <a:ext cx="4726124" cy="2732783"/>
            <a:chOff x="6096000" y="1825625"/>
            <a:chExt cx="4633000" cy="2555554"/>
          </a:xfrm>
        </p:grpSpPr>
        <p:pic>
          <p:nvPicPr>
            <p:cNvPr id="26626" name="Picture 2" descr="http://www.mh-hannover.de/fileadmin/institute/funkt_angew_anatomie/bilder/mikroskopische_anatomie/kurspraeparate/endokrine_organe/enteroendokrine_zellen/EEZ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39" r="8467" b="4662"/>
            <a:stretch/>
          </p:blipFill>
          <p:spPr bwMode="auto">
            <a:xfrm>
              <a:off x="6430871" y="1825625"/>
              <a:ext cx="3779929" cy="2312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6096000" y="4165735"/>
              <a:ext cx="463300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Duodenum, Krypten (Darstellung </a:t>
              </a:r>
              <a:r>
                <a:rPr lang="de-DE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enteroendokriner</a:t>
              </a:r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Zellen durch eine </a:t>
              </a:r>
              <a:r>
                <a:rPr lang="de-DE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argyrophile</a:t>
              </a:r>
              <a:r>
                <a:rPr lang="de-DE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Reaktion)</a:t>
              </a:r>
              <a:endParaRPr lang="hu-HU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628" name="Picture 4" descr="http://www.mh-hannover.de/fileadmin/institute/funkt_angew_anatomie/bilder/mikroskopische_anatomie/kurspraeparate/endokrine_organe/enteroendokrine_zellen/EC-Zel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8" t="-5144" r="-9268" b="22387"/>
          <a:stretch/>
        </p:blipFill>
        <p:spPr bwMode="auto">
          <a:xfrm>
            <a:off x="2365219" y="3889022"/>
            <a:ext cx="3560094" cy="23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1975134" y="6264235"/>
            <a:ext cx="4025153" cy="441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Enterochromaffine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(EC-)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Zelle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im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Zottenepithel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des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Dünndarms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hu-HU" sz="8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hu-HU" sz="8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(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immunhistochemischer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Nachweis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 von </a:t>
            </a:r>
            <a:r>
              <a:rPr lang="hu-HU" sz="8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Serotonin</a:t>
            </a:r>
            <a:r>
              <a:rPr lang="hu-HU" sz="800" b="1" dirty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endParaRPr lang="hu-HU" sz="800" b="1" dirty="0"/>
          </a:p>
        </p:txBody>
      </p:sp>
      <p:pic>
        <p:nvPicPr>
          <p:cNvPr id="9" name="Picture 4" descr="http://micro.ronaldschulte.nl/maag/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68" y="2678214"/>
            <a:ext cx="2297007" cy="41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381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7344" y="160777"/>
            <a:ext cx="10515600" cy="75835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PROPRIA MUCOSAE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410" y="1484966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aza rostos kötőszövet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makrophág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plazmasejt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élboholy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strómája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9458" name="Picture 2" descr="1,6x 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4" r="8076" b="4396"/>
          <a:stretch/>
        </p:blipFill>
        <p:spPr bwMode="auto">
          <a:xfrm>
            <a:off x="7553364" y="1072124"/>
            <a:ext cx="4447388" cy="360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32995"/>
              </p:ext>
            </p:extLst>
          </p:nvPr>
        </p:nvGraphicFramePr>
        <p:xfrm>
          <a:off x="8286498" y="4702629"/>
          <a:ext cx="3351397" cy="1511258"/>
        </p:xfrm>
        <a:graphic>
          <a:graphicData uri="http://schemas.openxmlformats.org/drawingml/2006/table">
            <a:tbl>
              <a:tblPr/>
              <a:tblGrid>
                <a:gridCol w="463553"/>
                <a:gridCol w="2887844"/>
              </a:tblGrid>
              <a:tr h="193196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Plicae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circulares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Kerckring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hu-HU" sz="800" b="1" baseline="0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redő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06923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Villi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intestinales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80006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epithelialis mucosae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80006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propria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80006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muscularis mucosae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6618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submucosa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96618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52824" marR="52824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Stratum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27512" marR="27512" marT="16507" marB="16507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19460" name="Picture 4" descr="http://www.unifr.ch/anatomy/assets/files/elearning/de/bindegewebe/einteilung/images/lockeres_koll_mi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9" y="3203601"/>
            <a:ext cx="44100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4074"/>
              </p:ext>
            </p:extLst>
          </p:nvPr>
        </p:nvGraphicFramePr>
        <p:xfrm>
          <a:off x="4747303" y="5989292"/>
          <a:ext cx="3444975" cy="548640"/>
        </p:xfrm>
        <a:graphic>
          <a:graphicData uri="http://schemas.openxmlformats.org/drawingml/2006/table">
            <a:tbl>
              <a:tblPr/>
              <a:tblGrid>
                <a:gridCol w="164047"/>
                <a:gridCol w="1550984"/>
                <a:gridCol w="178960"/>
                <a:gridCol w="155098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enterocyta</a:t>
                      </a: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Lieberkühn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kripta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kehelysejt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bélboholy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82547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04799"/>
            <a:ext cx="10515600" cy="8749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MUSCULARIS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MUCOSAE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5458" y="1455039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simaizom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://www.unifr.ch/anatomy/assets/files/elearning/de/bindegewebe/einteilung/images/lockeres_koll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11" y="2283045"/>
            <a:ext cx="5464315" cy="41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349488"/>
              </p:ext>
            </p:extLst>
          </p:nvPr>
        </p:nvGraphicFramePr>
        <p:xfrm>
          <a:off x="7525777" y="5806377"/>
          <a:ext cx="3444975" cy="548640"/>
        </p:xfrm>
        <a:graphic>
          <a:graphicData uri="http://schemas.openxmlformats.org/drawingml/2006/table">
            <a:tbl>
              <a:tblPr/>
              <a:tblGrid>
                <a:gridCol w="164047"/>
                <a:gridCol w="1550984"/>
                <a:gridCol w="178960"/>
                <a:gridCol w="155098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enterocyta</a:t>
                      </a: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Lieberkühn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kripta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kehelysejt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endParaRPr lang="de-DE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bélboholy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「duodenum histology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537" y="596178"/>
            <a:ext cx="2678241" cy="356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118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44699"/>
            <a:ext cx="10515600" cy="8406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AJKAK (LABIA)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2"/>
          <p:cNvSpPr>
            <a:spLocks noGrp="1"/>
          </p:cNvSpPr>
          <p:nvPr>
            <p:ph idx="1"/>
          </p:nvPr>
        </p:nvSpPr>
        <p:spPr>
          <a:xfrm>
            <a:off x="151366" y="1109133"/>
            <a:ext cx="10858935" cy="51278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zmos alapja -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orbicularis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1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 CUTANEA – külső rész- többrétegű elszarusodó laphám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 startAt="2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AJAKPÍR (RUBOR LABII)</a:t>
            </a:r>
            <a:endParaRPr lang="hu-H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tmenet a nyálkahártya és a bőr között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PIGMENTSEJTEK hiányoznak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KÖTŐSZÖVETI PAPILLÁKBAN GAZDAG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KAPILLÁRISBAN GAZDAG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ttűnik a sok kapilláris – AJAKPÍR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FOLLIKULUSOK, IZZADSÁGMIRIGYEK HIÁNYOZNAK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yengén elszarusodó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1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 MUCOSA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el nem szarusodó laphám</a:t>
            </a:r>
          </a:p>
          <a:p>
            <a:pPr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landulae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labiales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7960659" y="1964155"/>
            <a:ext cx="4231341" cy="4759150"/>
            <a:chOff x="7907755" y="376593"/>
            <a:chExt cx="4263724" cy="5030328"/>
          </a:xfrm>
        </p:grpSpPr>
        <p:pic>
          <p:nvPicPr>
            <p:cNvPr id="7" name="Picture 54" descr="http://edu.icc.u-tokai.ac.jp/cos/3year/system/histology/histology/atlas/gastrointestinal-system2/lip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088023" y="1103853"/>
              <a:ext cx="4040838" cy="26938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8734600" y="4258240"/>
              <a:ext cx="457444" cy="2602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Ajak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Egyenes összekötő nyíllal 8"/>
            <p:cNvCxnSpPr/>
            <p:nvPr/>
          </p:nvCxnSpPr>
          <p:spPr>
            <a:xfrm>
              <a:off x="8414866" y="1353671"/>
              <a:ext cx="564776" cy="7171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Szövegdoboz 9"/>
            <p:cNvSpPr txBox="1"/>
            <p:nvPr/>
          </p:nvSpPr>
          <p:spPr>
            <a:xfrm>
              <a:off x="11504309" y="2133681"/>
              <a:ext cx="667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cutanea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Egyenes összekötő nyíllal 10"/>
            <p:cNvCxnSpPr/>
            <p:nvPr/>
          </p:nvCxnSpPr>
          <p:spPr>
            <a:xfrm flipH="1" flipV="1">
              <a:off x="11322609" y="2133681"/>
              <a:ext cx="319350" cy="20005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7907755" y="1169215"/>
              <a:ext cx="667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Pars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mucosa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H="1" flipV="1">
              <a:off x="9439835" y="4258240"/>
              <a:ext cx="89647" cy="67234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9529482" y="3523129"/>
              <a:ext cx="170330" cy="140745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zövegdoboz 14"/>
            <p:cNvSpPr txBox="1"/>
            <p:nvPr/>
          </p:nvSpPr>
          <p:spPr>
            <a:xfrm>
              <a:off x="8877701" y="4911171"/>
              <a:ext cx="130356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Glandulae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labiales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Egyenes összekötő nyíllal 15"/>
            <p:cNvCxnSpPr/>
            <p:nvPr/>
          </p:nvCxnSpPr>
          <p:spPr>
            <a:xfrm flipH="1">
              <a:off x="10461813" y="591671"/>
              <a:ext cx="385481" cy="76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10553568" y="376593"/>
              <a:ext cx="128432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M.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rbicularis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oris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Egyenes összekötő 17"/>
            <p:cNvCxnSpPr/>
            <p:nvPr/>
          </p:nvCxnSpPr>
          <p:spPr>
            <a:xfrm>
              <a:off x="11116235" y="4504461"/>
              <a:ext cx="20637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 flipV="1">
              <a:off x="11195731" y="4594414"/>
              <a:ext cx="0" cy="43986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9"/>
            <p:cNvSpPr txBox="1"/>
            <p:nvPr/>
          </p:nvSpPr>
          <p:spPr>
            <a:xfrm>
              <a:off x="11169142" y="4691236"/>
              <a:ext cx="8018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pidermis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Egyenes összekötő 20"/>
            <p:cNvCxnSpPr/>
            <p:nvPr/>
          </p:nvCxnSpPr>
          <p:spPr>
            <a:xfrm>
              <a:off x="10654553" y="4504461"/>
              <a:ext cx="389965" cy="0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gyenes összekötő nyíllal 21"/>
            <p:cNvCxnSpPr/>
            <p:nvPr/>
          </p:nvCxnSpPr>
          <p:spPr>
            <a:xfrm flipV="1">
              <a:off x="10847294" y="4567216"/>
              <a:ext cx="0" cy="652931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Szövegdoboz 22"/>
            <p:cNvSpPr txBox="1"/>
            <p:nvPr/>
          </p:nvSpPr>
          <p:spPr>
            <a:xfrm>
              <a:off x="10551665" y="5160700"/>
              <a:ext cx="61747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Dermis</a:t>
              </a:r>
              <a:endParaRPr lang="hu-HU" sz="1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Egyenes összekötő 23"/>
            <p:cNvCxnSpPr/>
            <p:nvPr/>
          </p:nvCxnSpPr>
          <p:spPr>
            <a:xfrm>
              <a:off x="9968588" y="4519900"/>
              <a:ext cx="549253" cy="6355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Szövegdoboz 24"/>
            <p:cNvSpPr txBox="1"/>
            <p:nvPr/>
          </p:nvSpPr>
          <p:spPr>
            <a:xfrm>
              <a:off x="9817223" y="4521469"/>
              <a:ext cx="8947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Tela</a:t>
              </a:r>
              <a:r>
                <a:rPr lang="hu-HU" sz="10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hu-HU" sz="1000" b="1" dirty="0" err="1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subcutanea</a:t>
              </a:r>
              <a:endParaRPr lang="hu-HU" sz="1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194" name="Picture 2" descr="http://www.kgu.de/zmorph/schieblerkorf/histo3/data/organe/sprint100_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841" y="2339948"/>
            <a:ext cx="2610094" cy="20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228841" y="4392167"/>
            <a:ext cx="183736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1 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hu-HU" alt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Follikulus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3 </a:t>
            </a:r>
            <a:r>
              <a:rPr lang="hu-HU" alt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alt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aggyúmirigy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4 </a:t>
            </a:r>
            <a:r>
              <a:rPr lang="hu-HU" alt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Rubor</a:t>
            </a:r>
            <a:r>
              <a:rPr lang="hu-HU" alt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labii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5 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orbicularis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6 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hu-HU" altLang="hu-H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labialis</a:t>
            </a:r>
            <a:r>
              <a:rPr kumimoji="0" lang="hu-HU" altLang="hu-H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ága</a:t>
            </a:r>
          </a:p>
        </p:txBody>
      </p:sp>
      <p:pic>
        <p:nvPicPr>
          <p:cNvPr id="2050" name="Picture 2" descr="http://www.experto.de/trockene-lippen-1280px-857px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23" y="145813"/>
            <a:ext cx="2505492" cy="16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65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5727" y="271536"/>
            <a:ext cx="10515600" cy="49563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VILLI INTESTINALES (BÉLBOHOLY)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Resorptionsepithel des Jejunums mit Basalzellen und Zylunderzellen mit Bürstensaum, Es sind vier Zotten und zehn Krypten ganz oder teilweise angeschnitten. Anzan-Färbu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4"/>
          <a:stretch/>
        </p:blipFill>
        <p:spPr bwMode="auto">
          <a:xfrm>
            <a:off x="133826" y="3181656"/>
            <a:ext cx="4361434" cy="350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7211" y="341940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27211" y="415752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03411" y="407563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444459" y="1128616"/>
            <a:ext cx="7653889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FELÉPÍTÉSE:</a:t>
            </a:r>
          </a:p>
          <a:p>
            <a:pPr marL="228600" indent="-228600" algn="just">
              <a:lnSpc>
                <a:spcPct val="20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lnSpc>
                <a:spcPct val="20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STROMA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rezorptio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10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7" t="5635" r="7118" b="5363"/>
          <a:stretch/>
        </p:blipFill>
        <p:spPr bwMode="auto">
          <a:xfrm>
            <a:off x="5167407" y="3603074"/>
            <a:ext cx="3444132" cy="306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22092"/>
              </p:ext>
            </p:extLst>
          </p:nvPr>
        </p:nvGraphicFramePr>
        <p:xfrm>
          <a:off x="8700745" y="5572774"/>
          <a:ext cx="2433368" cy="1079175"/>
        </p:xfrm>
        <a:graphic>
          <a:graphicData uri="http://schemas.openxmlformats.org/drawingml/2006/table">
            <a:tbl>
              <a:tblPr/>
              <a:tblGrid>
                <a:gridCol w="312561"/>
                <a:gridCol w="2120807"/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Villi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intestinales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Enterozyta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Becherzellen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propria mucosae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0021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Tela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22532" name="Picture 4" descr="http://micro.ronaldschulte.nl/jejunum/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82" y="246228"/>
            <a:ext cx="3219304" cy="38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2681865" y="3307112"/>
            <a:ext cx="111245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kefeszegély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681865" y="3603074"/>
            <a:ext cx="8306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enterocyta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681865" y="3986014"/>
            <a:ext cx="11753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troma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simaizomsejtek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659400" y="4393045"/>
            <a:ext cx="126829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entrális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chylusér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712323" y="4618647"/>
            <a:ext cx="80021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kehelysejt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659400" y="5461257"/>
            <a:ext cx="106471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70977" y="5902335"/>
            <a:ext cx="133562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Lieberkühn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kripta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639481" y="6405728"/>
            <a:ext cx="116410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Panneth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sejtek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4030696" y="4393045"/>
            <a:ext cx="60249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boholy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002984" y="6025445"/>
            <a:ext cx="532518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kripta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「villi intestinale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99" y="828719"/>
            <a:ext cx="3736875" cy="25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3466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740" y="79785"/>
            <a:ext cx="10515600" cy="71353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VILLI INTESTINALES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(BÉLBOHOLY)</a:t>
            </a:r>
            <a:endParaRPr lang="hu-HU" sz="2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1226" y="587678"/>
            <a:ext cx="11653280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2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STROMA:</a:t>
            </a:r>
          </a:p>
          <a:p>
            <a:pPr marL="685800" lvl="1" indent="-228600">
              <a:lnSpc>
                <a:spcPct val="250000"/>
              </a:lnSpc>
              <a:buAutoNum type="arabicPeriod"/>
            </a:pPr>
            <a:r>
              <a:rPr lang="hu-HU" sz="11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simaizom sejtek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mucosaeból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nyirokkapillárisok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mentén – nyirok kipréselése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körbevevő nyirokérháló fel</a:t>
            </a:r>
          </a:p>
          <a:p>
            <a:pPr marL="685800" lvl="1" indent="-228600">
              <a:lnSpc>
                <a:spcPct val="250000"/>
              </a:lnSpc>
              <a:buAutoNum type="arabicPeriod"/>
            </a:pP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arteriolák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mentén, annak csúcsa felé, hám alatt kapillárishálózatot hoznak létre –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fenesztrált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endothél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tápanyag véráramba juttatás</a:t>
            </a:r>
          </a:p>
          <a:p>
            <a:pPr marL="685800" lvl="1" indent="-228600">
              <a:lnSpc>
                <a:spcPct val="250000"/>
              </a:lnSpc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centrálisan elhelyezkedő </a:t>
            </a:r>
            <a:r>
              <a:rPr lang="hu-HU" sz="11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venula</a:t>
            </a:r>
            <a:r>
              <a:rPr lang="hu-H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vérének elvezetés</a:t>
            </a:r>
          </a:p>
          <a:p>
            <a:pPr marL="685800" lvl="1" indent="-228600">
              <a:lnSpc>
                <a:spcPct val="250000"/>
              </a:lnSpc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centrális vagy axiális </a:t>
            </a:r>
            <a:r>
              <a:rPr lang="hu-HU" sz="11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chylusér</a:t>
            </a:r>
            <a:r>
              <a:rPr lang="hu-HU" sz="1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chylomicron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szállítása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6" name="Picture 6" descr="25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 r="7443" b="12124"/>
          <a:stretch/>
        </p:blipFill>
        <p:spPr bwMode="auto">
          <a:xfrm>
            <a:off x="111226" y="2712000"/>
            <a:ext cx="3979280" cy="29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483164"/>
              </p:ext>
            </p:extLst>
          </p:nvPr>
        </p:nvGraphicFramePr>
        <p:xfrm>
          <a:off x="111226" y="5676580"/>
          <a:ext cx="2030376" cy="1041911"/>
        </p:xfrm>
        <a:graphic>
          <a:graphicData uri="http://schemas.openxmlformats.org/drawingml/2006/table">
            <a:tbl>
              <a:tblPr/>
              <a:tblGrid>
                <a:gridCol w="268073"/>
                <a:gridCol w="1762303"/>
              </a:tblGrid>
              <a:tr h="291952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72372" marR="72372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Villi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intestinales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37694" marR="37694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8962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72372" marR="72372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Chylusér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694" marR="37694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605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72372" marR="72372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Kapilláris</a:t>
                      </a:r>
                    </a:p>
                  </a:txBody>
                  <a:tcPr marL="37694" marR="37694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2603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72372" marR="72372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epithelialis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694" marR="37694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605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2372" marR="72372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694" marR="37694" marT="22616" marB="22616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20490" name="Picture 10" descr="http://www.siumed.edu/~dking2/erg/images/GI02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17678" y="3361042"/>
            <a:ext cx="3933585" cy="263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www.siumed.edu/~dking2/erg/images/GI02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66" y="1932193"/>
            <a:ext cx="3184262" cy="213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「villi intestinale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29" y="4245711"/>
            <a:ext cx="3445936" cy="22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179852" y="6550150"/>
            <a:ext cx="17748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élboholy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keresztmetszet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452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60051" y="114963"/>
            <a:ext cx="6578600" cy="72477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7248" y="663142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azdag rugalmas rostokban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özepesen tömött kötőszövet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vérérfonatok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nyirokérfonatok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submucosus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ymphocyták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oduli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lymphatici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DUODENUMBAN: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GLANDULAE DUODENALES (BRUNNER MIRIGYEK)!!!</a:t>
            </a:r>
          </a:p>
        </p:txBody>
      </p:sp>
      <p:pic>
        <p:nvPicPr>
          <p:cNvPr id="18436" name="Picture 4" descr="25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6" t="5522" r="14928" b="6443"/>
          <a:stretch/>
        </p:blipFill>
        <p:spPr bwMode="auto">
          <a:xfrm>
            <a:off x="8739960" y="185504"/>
            <a:ext cx="3362392" cy="315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52849"/>
              </p:ext>
            </p:extLst>
          </p:nvPr>
        </p:nvGraphicFramePr>
        <p:xfrm>
          <a:off x="8753407" y="3414657"/>
          <a:ext cx="3207163" cy="638976"/>
        </p:xfrm>
        <a:graphic>
          <a:graphicData uri="http://schemas.openxmlformats.org/drawingml/2006/table">
            <a:tbl>
              <a:tblPr/>
              <a:tblGrid>
                <a:gridCol w="411954"/>
                <a:gridCol w="2795209"/>
              </a:tblGrid>
              <a:tr h="280836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 submucosa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51395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Glandulae</a:t>
                      </a:r>
                      <a:r>
                        <a:rPr lang="de-DE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duodenales 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51395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Mirigyhám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18438" name="Picture 6" descr="1,6x I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" r="6776" b="5633"/>
          <a:stretch/>
        </p:blipFill>
        <p:spPr bwMode="auto">
          <a:xfrm>
            <a:off x="4173690" y="1590559"/>
            <a:ext cx="4462950" cy="350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490299"/>
              </p:ext>
            </p:extLst>
          </p:nvPr>
        </p:nvGraphicFramePr>
        <p:xfrm>
          <a:off x="4173690" y="5163938"/>
          <a:ext cx="3353871" cy="1359324"/>
        </p:xfrm>
        <a:graphic>
          <a:graphicData uri="http://schemas.openxmlformats.org/drawingml/2006/table">
            <a:tbl>
              <a:tblPr/>
              <a:tblGrid>
                <a:gridCol w="470108"/>
                <a:gridCol w="2883763"/>
              </a:tblGrid>
              <a:tr h="100509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Plicae circulares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00509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Villi intestinales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epithelialis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propria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Tela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 (Tunica muscularis)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8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Stratum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longitudinale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(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「duodenal glands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8" y="4127928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5558" y="104894"/>
            <a:ext cx="6315520" cy="100240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CRYPTAE INTESTINALES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(LIEBERKÜHN - CRYPTÁK)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83775" y="1332020"/>
            <a:ext cx="11369595" cy="4351338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proriában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gyszerű csöves mirigyek</a:t>
            </a:r>
          </a:p>
          <a:p>
            <a:pPr algn="just">
              <a:lnSpc>
                <a:spcPct val="10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hámja a mirigy hámjában folytatódik</a:t>
            </a:r>
          </a:p>
          <a:p>
            <a:pPr algn="just">
              <a:lnSpc>
                <a:spcPct val="10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nterocyták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Paneth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sejtek</a:t>
            </a:r>
          </a:p>
          <a:p>
            <a:pPr algn="just">
              <a:lnSpc>
                <a:spcPct val="10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ntero-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endokrin sejtek</a:t>
            </a:r>
          </a:p>
          <a:p>
            <a:pPr algn="just">
              <a:lnSpc>
                <a:spcPct val="1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- sejtek (differenciálatlan sejtek) -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bélhámsejtpótlás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8" name="Picture 4" descr="25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 r="6943" b="7053"/>
          <a:stretch/>
        </p:blipFill>
        <p:spPr bwMode="auto">
          <a:xfrm>
            <a:off x="101826" y="3626705"/>
            <a:ext cx="3773914" cy="29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882409"/>
              </p:ext>
            </p:extLst>
          </p:nvPr>
        </p:nvGraphicFramePr>
        <p:xfrm>
          <a:off x="3875740" y="5497600"/>
          <a:ext cx="2393577" cy="1066236"/>
        </p:xfrm>
        <a:graphic>
          <a:graphicData uri="http://schemas.openxmlformats.org/drawingml/2006/table">
            <a:tbl>
              <a:tblPr/>
              <a:tblGrid>
                <a:gridCol w="308248"/>
                <a:gridCol w="2085329"/>
              </a:tblGrid>
              <a:tr h="85416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1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Enterozyta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2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Kehelysejt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1120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propria mucosae</a:t>
                      </a: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1120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11206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Paneth-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sejtek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6</a:t>
                      </a:r>
                    </a:p>
                  </a:txBody>
                  <a:tcPr marL="89258" marR="89258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Verdana" panose="020B0604030504040204" pitchFamily="34" charset="0"/>
                        </a:rPr>
                        <a:t>Lieberkühn-crypta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46489" marR="46489" marT="27893" marB="2789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21510" name="Picture 6" descr="jejunum and ileum h&amp;e 10x with 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407" y="3059368"/>
            <a:ext cx="4053541" cy="284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0465948" y="4459284"/>
            <a:ext cx="16850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Lumen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Villi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PePa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Peyer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plakk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CrLi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Lieberkühn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rypta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Mlln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2" name="Picture 8" descr="jejunum and ileum h&amp;e 40x with 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649" y="265962"/>
            <a:ext cx="3542857" cy="249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9382656" y="240111"/>
            <a:ext cx="21065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Ar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Arteria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CrLi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Lieberkühn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Krypta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GoCe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Kehelysejt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LaPr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Lamina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propria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Mi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Mitosis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Mimu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Muscularis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mucosae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PaCe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Paneth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- sejt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Vena</a:t>
            </a:r>
            <a:endParaRPr lang="hu-HU" sz="10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731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39947" y="113430"/>
            <a:ext cx="10515600" cy="57532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PLICAE INTESTINALES (KERCKRING – REDŐ)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2844" y="688754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ÁLL: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SUMUCOSA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elületnövelése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élbolyhok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éretük és számuk az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ileumban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folyamatosan csökken</a:t>
            </a:r>
          </a:p>
        </p:txBody>
      </p:sp>
      <p:pic>
        <p:nvPicPr>
          <p:cNvPr id="28674" name="Picture 2" descr="http://legacy.owensboro.kctcs.edu/gcaplan/anat2/histology/j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13334" y="1550987"/>
            <a:ext cx="4439524" cy="3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udel.edu/Biology/Wags/histopage/colorpage/csi/csiipcv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21432" y="2741932"/>
            <a:ext cx="4813058" cy="318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://www.anatomy.med.keio.ac.jp/funatoka/anatomy/Rauber-Kopsch/band2/png100/12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" y="3023118"/>
            <a:ext cx="4376957" cy="371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8398797" y="6361147"/>
            <a:ext cx="155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KERCKRING – REDŐ 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nyíllal 5"/>
          <p:cNvCxnSpPr/>
          <p:nvPr/>
        </p:nvCxnSpPr>
        <p:spPr>
          <a:xfrm flipH="1" flipV="1">
            <a:off x="7315200" y="4833257"/>
            <a:ext cx="1650941" cy="1393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7155544" y="1161143"/>
            <a:ext cx="304799" cy="17562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731618" y="776967"/>
            <a:ext cx="1457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KERCKRING – REDŐ</a:t>
            </a:r>
          </a:p>
          <a:p>
            <a:pPr algn="ctr"/>
            <a:r>
              <a:rPr lang="hu-HU" sz="1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MUCOSA</a:t>
            </a:r>
            <a:endParaRPr lang="hu-HU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42645" y="3685592"/>
            <a:ext cx="71846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/>
              <a:t>bélboholy</a:t>
            </a:r>
            <a:endParaRPr lang="hu-HU" sz="1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3490796" y="4538755"/>
            <a:ext cx="1027845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/>
              <a:t>Kerckring</a:t>
            </a:r>
            <a:r>
              <a:rPr lang="hu-HU" sz="1000" b="1" dirty="0" smtClean="0"/>
              <a:t> - redő</a:t>
            </a:r>
            <a:endParaRPr lang="hu-HU" sz="1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3409639" y="5104675"/>
            <a:ext cx="1212191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/>
              <a:t>Lieberkühn</a:t>
            </a:r>
            <a:r>
              <a:rPr lang="hu-HU" sz="1000" b="1" dirty="0" smtClean="0"/>
              <a:t> - </a:t>
            </a:r>
            <a:r>
              <a:rPr lang="hu-HU" sz="1000" b="1" dirty="0" err="1" smtClean="0"/>
              <a:t>crypta</a:t>
            </a:r>
            <a:endParaRPr lang="hu-HU" sz="1000" b="1" dirty="0"/>
          </a:p>
        </p:txBody>
      </p:sp>
    </p:spTree>
    <p:extLst>
      <p:ext uri="{BB962C8B-B14F-4D97-AF65-F5344CB8AC3E}">
        <p14:creationId xmlns:p14="http://schemas.microsoft.com/office/powerpoint/2010/main" val="3891375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09718" y="228600"/>
            <a:ext cx="10515600" cy="41240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MUCULARIS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2284" y="1079921"/>
            <a:ext cx="11573204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simaizom: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srtartum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circulare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myentericus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Auerbachii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6" descr="1,6x I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0" r="6776" b="5633"/>
          <a:stretch/>
        </p:blipFill>
        <p:spPr bwMode="auto">
          <a:xfrm>
            <a:off x="3756875" y="2301601"/>
            <a:ext cx="5108738" cy="40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429285"/>
              </p:ext>
            </p:extLst>
          </p:nvPr>
        </p:nvGraphicFramePr>
        <p:xfrm>
          <a:off x="9005199" y="4956870"/>
          <a:ext cx="2900289" cy="1359324"/>
        </p:xfrm>
        <a:graphic>
          <a:graphicData uri="http://schemas.openxmlformats.org/drawingml/2006/table">
            <a:tbl>
              <a:tblPr/>
              <a:tblGrid>
                <a:gridCol w="406530"/>
                <a:gridCol w="2493759"/>
              </a:tblGrid>
              <a:tr h="100509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Plicae circulares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00509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Villi intestinales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epithelialis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propria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22571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 muscularis mucosae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submucosa</a:t>
                      </a:r>
                      <a:r>
                        <a:rPr lang="de-DE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Stratum circulare (Tunica muscularis)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98978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8891" marR="48891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Stratum</a:t>
                      </a:r>
                      <a:r>
                        <a:rPr lang="hu-HU" sz="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longitudinale</a:t>
                      </a:r>
                      <a:r>
                        <a:rPr lang="hu-HU" sz="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25464" marR="25464" marT="15279" marB="15279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8897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4781" y="121452"/>
            <a:ext cx="10515600" cy="63912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 UND TUNICA SEROSA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3070" y="1256725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TUNICA SUBSEROSA: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ollagénben gazdag kötőszövet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TUNICA SEROSA:</a:t>
            </a:r>
          </a:p>
          <a:p>
            <a:pPr algn="just"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peritoneum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viscerale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esothel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egyrétegű laphám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9700" name="Picture 4" descr="http://www.uni-leipzig.de/~anatomie/CMS/te15lO1l/histoseiten/pub/data/eg/print003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528" y="871773"/>
            <a:ext cx="4813789" cy="35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ábláza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524621"/>
              </p:ext>
            </p:extLst>
          </p:nvPr>
        </p:nvGraphicFramePr>
        <p:xfrm>
          <a:off x="9737479" y="4439560"/>
          <a:ext cx="2102223" cy="1600200"/>
        </p:xfrm>
        <a:graphic>
          <a:graphicData uri="http://schemas.openxmlformats.org/drawingml/2006/table">
            <a:tbl>
              <a:tblPr/>
              <a:tblGrid>
                <a:gridCol w="2102223"/>
              </a:tblGrid>
              <a:tr h="1957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Plica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circularis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Villus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intestinalis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Tunica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mucosa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Tela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submucosa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 Tunica muscularis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6 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Tunica</a:t>
                      </a: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serosa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pic>
        <p:nvPicPr>
          <p:cNvPr id="29702" name="Picture 6" descr="[Bild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5" y="3981343"/>
            <a:ext cx="36004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6586447" y="4010740"/>
            <a:ext cx="403815" cy="2617242"/>
            <a:chOff x="8663096" y="3989746"/>
            <a:chExt cx="403815" cy="2617242"/>
          </a:xfrm>
        </p:grpSpPr>
        <p:sp>
          <p:nvSpPr>
            <p:cNvPr id="12" name="Szövegdoboz 11"/>
            <p:cNvSpPr txBox="1"/>
            <p:nvPr/>
          </p:nvSpPr>
          <p:spPr>
            <a:xfrm>
              <a:off x="8776447" y="503847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I. 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13"/>
            <p:cNvCxnSpPr/>
            <p:nvPr/>
          </p:nvCxnSpPr>
          <p:spPr>
            <a:xfrm>
              <a:off x="8663096" y="3989746"/>
              <a:ext cx="23704" cy="24469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8686800" y="6436659"/>
              <a:ext cx="0" cy="17032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zövegdoboz 16"/>
          <p:cNvSpPr txBox="1"/>
          <p:nvPr/>
        </p:nvSpPr>
        <p:spPr>
          <a:xfrm>
            <a:off x="6699798" y="6419706"/>
            <a:ext cx="3257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endParaRPr lang="hu-HU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41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2918" y="175092"/>
            <a:ext cx="10515600" cy="57489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SZÖVETTANI KÜLÖNBSÉGEK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2949" y="1230014"/>
            <a:ext cx="11018949" cy="509033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DUODENUM: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agas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Kerckring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redők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evélalakú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blyhok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GALNDULAE DUODENALES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(Brunner – mirigyek):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submucosában</a:t>
            </a: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ubuloalveoláris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ucisosus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mirigyek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ivezetőcsövek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Lieberkühn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cyrptákba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yílnak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myláz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maltáz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úgos nyák – semlegesíti a savas béltartalmat</a:t>
            </a: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8194" name="Picture 2" descr="https://www.unifr.ch/anatomy/assets/files/elearning/de/biochemie/verdauung/images/duodenum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718" y="1596129"/>
            <a:ext cx="5170918" cy="39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110718" y="1743606"/>
            <a:ext cx="941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DUODENUM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5798"/>
              </p:ext>
            </p:extLst>
          </p:nvPr>
        </p:nvGraphicFramePr>
        <p:xfrm>
          <a:off x="6190853" y="5598430"/>
          <a:ext cx="3952772" cy="640396"/>
        </p:xfrm>
        <a:graphic>
          <a:graphicData uri="http://schemas.openxmlformats.org/drawingml/2006/table">
            <a:tbl>
              <a:tblPr/>
              <a:tblGrid>
                <a:gridCol w="212515"/>
                <a:gridCol w="1989137"/>
                <a:gridCol w="68004"/>
                <a:gridCol w="263518"/>
                <a:gridCol w="1419598"/>
              </a:tblGrid>
              <a:tr h="76201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Magas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bélbolyhok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cyrpta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945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Brunner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mirigyek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71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409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6604" y="283464"/>
            <a:ext cx="10515600" cy="56248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SZÖVETTANI KÜLÖNBSÉGEK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3985" y="1462102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II. JEJUNUM: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Kerkring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redők alacsonyabbak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olyhok hosszúak, újszerűek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BRUNNER –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MIRIGYEK HIÁNYOZNAK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9218" name="Picture 2" descr="https://www.unifr.ch/anatomy/assets/files/elearning/de/biochemie/verdauung/images/duenndarm_ue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2" y="1690688"/>
            <a:ext cx="5634370" cy="38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687592"/>
              </p:ext>
            </p:extLst>
          </p:nvPr>
        </p:nvGraphicFramePr>
        <p:xfrm>
          <a:off x="5951785" y="5690370"/>
          <a:ext cx="4746812" cy="548640"/>
        </p:xfrm>
        <a:graphic>
          <a:graphicData uri="http://schemas.openxmlformats.org/drawingml/2006/table">
            <a:tbl>
              <a:tblPr/>
              <a:tblGrid>
                <a:gridCol w="251420"/>
                <a:gridCol w="2182327"/>
                <a:gridCol w="100568"/>
                <a:gridCol w="181023"/>
                <a:gridCol w="2031474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cyrpta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Bélboholy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06035" y="4902943"/>
            <a:ext cx="5503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700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7265" y="223930"/>
            <a:ext cx="10515600" cy="59899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SZÖVETTANI KÜLÖNBSÉGEK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1141" y="112197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ILEUM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Kerckring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redők nagyon alacsonyak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 alsó részben hiányoznak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Kerckring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redők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bolyhok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rövidekdie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rypten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mélyek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ehelysejtek száma emelkedik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Folliculi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lymphatici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FOLLICULI LYMPHATICI AGGREGATI (PEYER 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PLAKKOK):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ntimeseterialis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szélen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submucosában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etör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mucosae-ba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7170" name="Picture 2" descr="https://www.unifr.ch/anatomy/assets/files/elearning/de/biochemie/verdauung/images/ileum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723" y="870257"/>
            <a:ext cx="4786737" cy="361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396266"/>
              </p:ext>
            </p:extLst>
          </p:nvPr>
        </p:nvGraphicFramePr>
        <p:xfrm>
          <a:off x="7160017" y="4638268"/>
          <a:ext cx="4622443" cy="548640"/>
        </p:xfrm>
        <a:graphic>
          <a:graphicData uri="http://schemas.openxmlformats.org/drawingml/2006/table">
            <a:tbl>
              <a:tblPr/>
              <a:tblGrid>
                <a:gridCol w="248519"/>
                <a:gridCol w="2326133"/>
                <a:gridCol w="79525"/>
                <a:gridCol w="308163"/>
                <a:gridCol w="1660103"/>
              </a:tblGrid>
              <a:tr h="134497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Boholy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527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527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Lymphfollikulus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172" name="Picture 4" descr="http://www.kumc.edu/instruction/medicine/anatomy/histoweb/lymphoid/small/Lymph07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/>
          <a:stretch/>
        </p:blipFill>
        <p:spPr bwMode="auto">
          <a:xfrm>
            <a:off x="3459432" y="4196963"/>
            <a:ext cx="299178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2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5446"/>
            <a:ext cx="10515600" cy="6776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POFA 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5190" y="100040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faggyú – izzadság mirigyek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ubcutis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faggyú – izzadság mirigyek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zmos alapja -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buccinator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nyálkahártya:</a:t>
            </a:r>
          </a:p>
          <a:p>
            <a:pPr>
              <a:lnSpc>
                <a:spcPct val="150000"/>
              </a:lnSpc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 nem szarusodó laphám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landulae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buccales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(kevert nyálmirigyek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170" name="Picture 2" descr="http://www.dmytrenko.in.ua/Templates/Atlas/46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 t="12611" r="7728" b="9360"/>
          <a:stretch/>
        </p:blipFill>
        <p:spPr bwMode="auto">
          <a:xfrm>
            <a:off x="7007291" y="254737"/>
            <a:ext cx="5005300" cy="31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age.slidesharecdn.com/1stweek-digestivesystemi-110914052716-phpapp02/95/1st-week-digestivesystemi-14-728.jpg?cb=1315979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05" y="3440526"/>
            <a:ext cx="4367026" cy="327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3856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6633" y="210312"/>
            <a:ext cx="10515600" cy="5745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7518" y="1473123"/>
            <a:ext cx="4641797" cy="471476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0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</a:t>
            </a: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Coecum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vermiformis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sigmoideus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Anus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pic>
        <p:nvPicPr>
          <p:cNvPr id="7170" name="Picture 2" descr="http://www.loczygimnazium.hu/oldweb/web/tanulashoz/szg/ember_szervezete/kepek/taplalkozas_vastag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22" y="1647337"/>
            <a:ext cx="4001730" cy="341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381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6633" y="210312"/>
            <a:ext cx="10515600" cy="5745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VASTAGBÉL (INTESTINUM CRASSUM)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7518" y="1473123"/>
            <a:ext cx="4641797" cy="47147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46051" y="966000"/>
            <a:ext cx="60411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SZÖVETTANI SAJÁTOSSÁGOK:</a:t>
            </a:r>
            <a:b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Nyálkahártya felszíne sima: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NINCSENEK KERCKRING – FÉLE REDŐK</a:t>
            </a:r>
          </a:p>
          <a:p>
            <a:pPr>
              <a:lnSpc>
                <a:spcPct val="200000"/>
              </a:lnSpc>
            </a:pP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MUSCULARIS külső hosszanti rétege nem folytonos – </a:t>
            </a:r>
            <a:r>
              <a:rPr lang="hu-HU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TEANIA-ból</a:t>
            </a:r>
            <a:r>
              <a:rPr lang="hu-HU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áll</a:t>
            </a:r>
            <a:endParaRPr lang="hu-HU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945283" y="784894"/>
            <a:ext cx="4146404" cy="2294206"/>
            <a:chOff x="1129553" y="3848428"/>
            <a:chExt cx="4240306" cy="2804786"/>
          </a:xfrm>
        </p:grpSpPr>
        <p:pic>
          <p:nvPicPr>
            <p:cNvPr id="7" name="Picture 6" descr="http://pathology.mc.duke.edu/research/Histo_course/colon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553" y="3848428"/>
              <a:ext cx="4240306" cy="280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zövegdoboz 7"/>
            <p:cNvSpPr txBox="1"/>
            <p:nvPr/>
          </p:nvSpPr>
          <p:spPr>
            <a:xfrm>
              <a:off x="1129553" y="6406993"/>
              <a:ext cx="6479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266" name="Picture 2" descr="「histology of large intestine」の画像検索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07033"/>
            <a:ext cx="5231971" cy="34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arge Intestine Histology 21 Anatomy Histology Embryology Of The Large Intestine Do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1"/>
          <a:stretch/>
        </p:blipFill>
        <p:spPr bwMode="auto">
          <a:xfrm>
            <a:off x="6872812" y="3207033"/>
            <a:ext cx="4218875" cy="34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9514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7228" y="153646"/>
            <a:ext cx="10515600" cy="9150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MUCOSA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EPITHELIALIS MUCOSAE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5961" y="1182688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gyrétegű hengerhám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azdag kehelysejtben  -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ucintermelés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colonozyták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hengerhámsejtek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ezorpciós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mikroboholy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víz – elektrolit visszaszívás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endokrin sejtek</a:t>
            </a:r>
          </a:p>
          <a:p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https://www.unifr.ch/anatomy/assets/files/elearning/de/biochemie/verdauung/images/colon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248" y="2375549"/>
            <a:ext cx="5304732" cy="355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78305"/>
              </p:ext>
            </p:extLst>
          </p:nvPr>
        </p:nvGraphicFramePr>
        <p:xfrm>
          <a:off x="6500861" y="6001047"/>
          <a:ext cx="5265121" cy="479619"/>
        </p:xfrm>
        <a:graphic>
          <a:graphicData uri="http://schemas.openxmlformats.org/drawingml/2006/table">
            <a:tbl>
              <a:tblPr/>
              <a:tblGrid>
                <a:gridCol w="278874"/>
                <a:gridCol w="2420617"/>
                <a:gridCol w="111550"/>
                <a:gridCol w="200788"/>
                <a:gridCol w="2253292"/>
              </a:tblGrid>
              <a:tr h="129330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369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rypten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submucosa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872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Lymphfollikel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circulare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(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  <a:endParaRPr lang="pt-BR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6291723" y="2129328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755954" y="3620444"/>
            <a:ext cx="4765041" cy="3024642"/>
            <a:chOff x="1129553" y="3848428"/>
            <a:chExt cx="4240306" cy="2804786"/>
          </a:xfrm>
        </p:grpSpPr>
        <p:pic>
          <p:nvPicPr>
            <p:cNvPr id="10246" name="Picture 6" descr="http://pathology.mc.duke.edu/research/Histo_course/colon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553" y="3848428"/>
              <a:ext cx="4240306" cy="2804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129553" y="6406993"/>
              <a:ext cx="6479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COLON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90" name="Picture 2" descr="「histology of large intestine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241" y="23018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64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2029" y="135651"/>
            <a:ext cx="10515600" cy="5931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MUCOSA </a:t>
            </a:r>
            <a:b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2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hu-H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PROPRIA UND LAMINA MUSCULARIS MUCOSAE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354" y="1232013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PROPRIA MUCOSEA: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lymphocyta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elyenként nyiroktüszők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MUSCULARIS MUCOSAE: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ól fejlett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simaizom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7" name="Picture 4" descr="https://www.unifr.ch/anatomy/assets/files/elearning/de/biochemie/verdauung/images/colon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443704"/>
            <a:ext cx="5386722" cy="36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499210"/>
              </p:ext>
            </p:extLst>
          </p:nvPr>
        </p:nvGraphicFramePr>
        <p:xfrm>
          <a:off x="6400801" y="5109310"/>
          <a:ext cx="5327221" cy="553759"/>
        </p:xfrm>
        <a:graphic>
          <a:graphicData uri="http://schemas.openxmlformats.org/drawingml/2006/table">
            <a:tbl>
              <a:tblPr/>
              <a:tblGrid>
                <a:gridCol w="282162"/>
                <a:gridCol w="2449168"/>
                <a:gridCol w="112866"/>
                <a:gridCol w="203156"/>
                <a:gridCol w="2279869"/>
              </a:tblGrid>
              <a:tr h="1879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Crypta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Nyiroktüsző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 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  <a:endParaRPr lang="pt-BR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5" name="Szövegdoboz 14"/>
          <p:cNvSpPr txBox="1"/>
          <p:nvPr/>
        </p:nvSpPr>
        <p:spPr>
          <a:xfrm>
            <a:off x="5889536" y="6391366"/>
            <a:ext cx="1303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LAMINA PROPRIA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Csoportba foglalás 19"/>
          <p:cNvGrpSpPr/>
          <p:nvPr/>
        </p:nvGrpSpPr>
        <p:grpSpPr>
          <a:xfrm>
            <a:off x="0" y="3996131"/>
            <a:ext cx="6346735" cy="2483115"/>
            <a:chOff x="511265" y="4181147"/>
            <a:chExt cx="6346735" cy="2483115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2242672" y="4181147"/>
              <a:ext cx="4158129" cy="2483115"/>
              <a:chOff x="1129553" y="3848428"/>
              <a:chExt cx="4240306" cy="2804786"/>
            </a:xfrm>
          </p:grpSpPr>
          <p:pic>
            <p:nvPicPr>
              <p:cNvPr id="5" name="Picture 6" descr="http://pathology.mc.duke.edu/research/Histo_course/colon6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9553" y="3848428"/>
                <a:ext cx="4240306" cy="2804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Szövegdoboz 5"/>
              <p:cNvSpPr txBox="1"/>
              <p:nvPr/>
            </p:nvSpPr>
            <p:spPr>
              <a:xfrm>
                <a:off x="1129553" y="6406993"/>
                <a:ext cx="64793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COLON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" name="Egyenes összekötő nyíllal 9"/>
            <p:cNvCxnSpPr/>
            <p:nvPr/>
          </p:nvCxnSpPr>
          <p:spPr>
            <a:xfrm flipV="1">
              <a:off x="1785473" y="5855605"/>
              <a:ext cx="674263" cy="461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zövegdoboz 10"/>
            <p:cNvSpPr txBox="1"/>
            <p:nvPr/>
          </p:nvSpPr>
          <p:spPr>
            <a:xfrm>
              <a:off x="511265" y="5927803"/>
              <a:ext cx="161133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MUSCULARIS </a:t>
              </a: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H="1" flipV="1">
              <a:off x="5806441" y="6408846"/>
              <a:ext cx="1051559" cy="1464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 flipH="1">
              <a:off x="4663440" y="4416552"/>
              <a:ext cx="512064" cy="14630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Szövegdoboz 17"/>
            <p:cNvSpPr txBox="1"/>
            <p:nvPr/>
          </p:nvSpPr>
          <p:spPr>
            <a:xfrm>
              <a:off x="4456357" y="4204081"/>
              <a:ext cx="15872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LAMINA EPITHELIALIS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6451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32646" y="79737"/>
            <a:ext cx="10515600" cy="49838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SUBMUCOSA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8439" y="1150619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zsírsejtek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nyiroktüszők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submucosus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PLICAE SEMICIRCULARES: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mucosa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s://www.unifr.ch/anatomy/assets/files/elearning/de/biochemie/verdauung/images/colon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567" y="1150619"/>
            <a:ext cx="4809651" cy="32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883831"/>
              </p:ext>
            </p:extLst>
          </p:nvPr>
        </p:nvGraphicFramePr>
        <p:xfrm>
          <a:off x="7227835" y="4456669"/>
          <a:ext cx="4703287" cy="736639"/>
        </p:xfrm>
        <a:graphic>
          <a:graphicData uri="http://schemas.openxmlformats.org/drawingml/2006/table">
            <a:tbl>
              <a:tblPr/>
              <a:tblGrid>
                <a:gridCol w="249115"/>
                <a:gridCol w="2162316"/>
                <a:gridCol w="99647"/>
                <a:gridCol w="179363"/>
                <a:gridCol w="2012846"/>
              </a:tblGrid>
              <a:tr h="1879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8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Crypta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4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Nyiroktüsző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circulare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(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  <a:endParaRPr lang="pt-BR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6" name="Picture 2" descr="http://o.quizlet.com/GEGN5qyEXFIu1frlI5WGj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3125" b="13099"/>
          <a:stretch/>
        </p:blipFill>
        <p:spPr bwMode="auto">
          <a:xfrm>
            <a:off x="3433738" y="744642"/>
            <a:ext cx="3440012" cy="272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://zoomify.lumc.edu/histonew/gimucosa/dms135/3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51" y="3636423"/>
            <a:ext cx="4545395" cy="30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2700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00594" y="27217"/>
            <a:ext cx="8678049" cy="76732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0141" y="1155877"/>
            <a:ext cx="10515600" cy="4351338"/>
          </a:xfrm>
        </p:spPr>
        <p:txBody>
          <a:bodyPr/>
          <a:lstStyle/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circulare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TAENIA COLI</a:t>
            </a:r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s://www.unifr.ch/anatomy/assets/files/elearning/de/biochemie/verdauung/images/colon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73" y="2951909"/>
            <a:ext cx="4316894" cy="289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49806"/>
              </p:ext>
            </p:extLst>
          </p:nvPr>
        </p:nvGraphicFramePr>
        <p:xfrm>
          <a:off x="278608" y="5969246"/>
          <a:ext cx="5254445" cy="473097"/>
        </p:xfrm>
        <a:graphic>
          <a:graphicData uri="http://schemas.openxmlformats.org/drawingml/2006/table">
            <a:tbl>
              <a:tblPr/>
              <a:tblGrid>
                <a:gridCol w="278308"/>
                <a:gridCol w="2415709"/>
                <a:gridCol w="111323"/>
                <a:gridCol w="200381"/>
                <a:gridCol w="2248724"/>
              </a:tblGrid>
              <a:tr h="209686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 muscularis mucosae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3875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Crypta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Lieberkühn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submucosa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1491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Nyiroktüsző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 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  <a:endParaRPr lang="pt-BR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3794" name="Picture 2" descr="http://o.quizlet.com/GEGN5qyEXFIu1frlI5WGj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3125" b="13099"/>
          <a:stretch/>
        </p:blipFill>
        <p:spPr bwMode="auto">
          <a:xfrm>
            <a:off x="8661566" y="245171"/>
            <a:ext cx="3416633" cy="270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www.dartmouth.edu/~anatomy/Histo/lab_5/GI/DMS136/40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r="5186" b="8665"/>
          <a:stretch/>
        </p:blipFill>
        <p:spPr bwMode="auto">
          <a:xfrm>
            <a:off x="4554171" y="693846"/>
            <a:ext cx="4034991" cy="289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Digest35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11949" b="6123"/>
          <a:stretch/>
        </p:blipFill>
        <p:spPr bwMode="auto">
          <a:xfrm>
            <a:off x="5593563" y="3862615"/>
            <a:ext cx="3643394" cy="285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236957" y="6255901"/>
            <a:ext cx="2483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longitudinale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Muscularis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enia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coli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「normal histology of anal canal」の画像検索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850" y="2977862"/>
            <a:ext cx="2440589" cy="325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93958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5871" y="457820"/>
            <a:ext cx="10515600" cy="9241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SUBSEROSA, TUNICA SEROSA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VAGY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TUNICA ADVENTITIA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2975" y="1452684"/>
            <a:ext cx="6528664" cy="503922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SUBSEROSA és TUNICA SEROSA: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Coecum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Mesocoecum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vermiformis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Mesoappendix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esocolon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Mesocolon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transversum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Seite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Mesocolon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sigmoideum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esosigmoideum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ADVENTITIA: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ascendens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hátsó fal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Colon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descendens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hátsó fal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 descr="http://www.upstate.edu/cdb/education/microanat/intra/gallery/main.php?g2_view=core.DownloadItem&amp;g2_itemId=1466&amp;g2_serialNumber=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34" y="2071349"/>
            <a:ext cx="4826907" cy="36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05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1758" y="92327"/>
            <a:ext cx="10515600" cy="48978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APPENDIX VERMIFORMIS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1578" y="667801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JELLEGZETESSÉGEK: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agyszámú nyiroktüsző a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propriában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tonsilla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vermiformis</a:t>
            </a:r>
            <a:endParaRPr lang="hu-HU" sz="11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nyiroktüszők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tunica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submucosába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is beterjednek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evesebb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Lieberkühn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cyrpta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incsenek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eaniák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hosszanti izomréteg folytonos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1,6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r="7277" b="7256"/>
          <a:stretch/>
        </p:blipFill>
        <p:spPr bwMode="auto">
          <a:xfrm>
            <a:off x="8438208" y="138886"/>
            <a:ext cx="3535979" cy="270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025428"/>
              </p:ext>
            </p:extLst>
          </p:nvPr>
        </p:nvGraphicFramePr>
        <p:xfrm>
          <a:off x="9520046" y="2890029"/>
          <a:ext cx="2436505" cy="1231608"/>
        </p:xfrm>
        <a:graphic>
          <a:graphicData uri="http://schemas.openxmlformats.org/drawingml/2006/table">
            <a:tbl>
              <a:tblPr/>
              <a:tblGrid>
                <a:gridCol w="187384"/>
                <a:gridCol w="2249121"/>
              </a:tblGrid>
              <a:tr h="115139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Crypta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7710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65440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Sekunder</a:t>
                      </a:r>
                      <a:r>
                        <a:rPr lang="hu-HU" sz="800" b="1" baseline="0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nyiroktüsző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86815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 submucosa</a:t>
                      </a: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04752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Stratum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circulare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204752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Stratum longitudinale (Tunica muscularis)</a:t>
                      </a: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7710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7594" marR="67594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Tunica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serosa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205" marR="35205" marT="21123" marB="21123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23556" name="Picture 4" descr="10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r="7443" b="4822"/>
          <a:stretch/>
        </p:blipFill>
        <p:spPr bwMode="auto">
          <a:xfrm>
            <a:off x="264557" y="3036053"/>
            <a:ext cx="4628913" cy="36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ábláza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097396"/>
              </p:ext>
            </p:extLst>
          </p:nvPr>
        </p:nvGraphicFramePr>
        <p:xfrm>
          <a:off x="4984721" y="5812816"/>
          <a:ext cx="2268475" cy="895350"/>
        </p:xfrm>
        <a:graphic>
          <a:graphicData uri="http://schemas.openxmlformats.org/drawingml/2006/table">
            <a:tbl>
              <a:tblPr/>
              <a:tblGrid>
                <a:gridCol w="291381"/>
                <a:gridCol w="1977094"/>
              </a:tblGrid>
              <a:tr h="135544"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Lumen</a:t>
                      </a: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554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Epithel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554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Crypta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554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propria</a:t>
                      </a:r>
                      <a:r>
                        <a:rPr lang="hu-HU" sz="800" b="1" dirty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  <a:tr h="135544">
                <a:tc>
                  <a:txBody>
                    <a:bodyPr/>
                    <a:lstStyle/>
                    <a:p>
                      <a:pPr fontAlgn="t"/>
                      <a:r>
                        <a:rPr lang="hu-HU" sz="800" b="1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hu-HU" sz="800" b="1" dirty="0" err="1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Sekunder</a:t>
                      </a:r>
                      <a:r>
                        <a:rPr lang="hu-HU" sz="800" b="1" baseline="0" dirty="0" smtClean="0">
                          <a:solidFill>
                            <a:srgbClr val="4F4F4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nyiroktüsző</a:t>
                      </a:r>
                      <a:endParaRPr lang="hu-HU" sz="800" b="1" dirty="0">
                        <a:solidFill>
                          <a:srgbClr val="4F4F4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28575" marB="28575">
                    <a:lnL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F4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C3C3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 descr="「normal histology of appendix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42" y="1763354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95" y="4255693"/>
            <a:ext cx="3420987" cy="232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30341" y="210474"/>
            <a:ext cx="6012543" cy="53573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CANALIS ANALIS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8899" y="746208"/>
            <a:ext cx="1162128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RÉSZEI: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PARS INTESTINALIS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astagbélnek megfelelő rész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CANALIS ANALIS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alsó szakasza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nusig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terjed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www.unifr.ch/anatomy/assets/files/elearning/de/biochemie/verdauung/images/rectum_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95" y="3354398"/>
            <a:ext cx="3718020" cy="256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629895" y="5655859"/>
            <a:ext cx="7344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RECTUM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94244"/>
              </p:ext>
            </p:extLst>
          </p:nvPr>
        </p:nvGraphicFramePr>
        <p:xfrm>
          <a:off x="466152" y="6012431"/>
          <a:ext cx="5195404" cy="487940"/>
        </p:xfrm>
        <a:graphic>
          <a:graphicData uri="http://schemas.openxmlformats.org/drawingml/2006/table">
            <a:tbl>
              <a:tblPr/>
              <a:tblGrid>
                <a:gridCol w="278485"/>
                <a:gridCol w="2417252"/>
                <a:gridCol w="111394"/>
                <a:gridCol w="138113"/>
                <a:gridCol w="2250160"/>
              </a:tblGrid>
              <a:tr h="366020">
                <a:tc>
                  <a:txBody>
                    <a:bodyPr/>
                    <a:lstStyle/>
                    <a:p>
                      <a:r>
                        <a:rPr lang="hu-HU" sz="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Nodi lymphatici solitarii in der Lamina propria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 circulare </a:t>
                      </a:r>
                      <a:endParaRPr lang="hu-HU" sz="800" b="1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pt-BR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Tunica muscularis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)</a:t>
                      </a:r>
                      <a:endParaRPr lang="pt-BR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Lamina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muscularis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mucosae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Stratum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longitudinale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268" name="Picture 4" descr="http://www.gesundheit.de/sites/default/files/images/roche/pics/a05065.004-1_bi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6444" r="2930" b="8204"/>
          <a:stretch/>
        </p:blipFill>
        <p:spPr bwMode="auto">
          <a:xfrm>
            <a:off x="7902119" y="357072"/>
            <a:ext cx="4119738" cy="238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legacy.owensboro.kctcs.edu/gcaplan/anat2/histology/anus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62" y="1023211"/>
            <a:ext cx="2445457" cy="205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flylib.com/books/2/953/1/html/2/27%20-%20anal%20canal_files/da7c27ff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980" y="3354398"/>
            <a:ext cx="3836904" cy="28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8937311" y="4340235"/>
            <a:ext cx="3004349" cy="1916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surgical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specimen of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adult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canal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location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transitional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Alcian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Black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line ,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extent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arrows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dentate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</a:t>
            </a:r>
          </a:p>
          <a:p>
            <a:pPr>
              <a:lnSpc>
                <a:spcPct val="150000"/>
              </a:lnSpc>
            </a:pP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double</a:t>
            </a: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arrows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border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transitional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colorectal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transitional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zone</a:t>
            </a:r>
            <a:endParaRPr lang="hu-HU" sz="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800" b="1" dirty="0" err="1">
                <a:latin typeface="Arial" panose="020B0604020202020204" pitchFamily="34" charset="0"/>
                <a:cs typeface="Arial" panose="020B0604020202020204" pitchFamily="34" charset="0"/>
              </a:rPr>
              <a:t>perianal</a:t>
            </a:r>
            <a:r>
              <a:rPr lang="hu-HU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skin</a:t>
            </a:r>
            <a:endParaRPr lang="hu-HU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 descr="「normal histology of anal canal」の画像検索結果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5709" r="9768" b="9346"/>
          <a:stretch/>
        </p:blipFill>
        <p:spPr bwMode="auto">
          <a:xfrm>
            <a:off x="2259959" y="806582"/>
            <a:ext cx="3025234" cy="23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5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0456"/>
            <a:ext cx="10515600" cy="7247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CANALIS ANALIS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3615" y="766698"/>
            <a:ext cx="11237890" cy="55024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2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Hámborításnak megfelelően:</a:t>
            </a:r>
          </a:p>
          <a:p>
            <a:pPr marL="285750" indent="-285750" algn="just">
              <a:lnSpc>
                <a:spcPct val="250000"/>
              </a:lnSpc>
              <a:buFont typeface="+mj-lt"/>
              <a:buAutoNum type="romanUcPeriod"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COLUMNARIS (HAEMORRHOIDALES)</a:t>
            </a:r>
          </a:p>
          <a:p>
            <a:pPr marL="285750" indent="-285750" algn="just">
              <a:lnSpc>
                <a:spcPct val="250000"/>
              </a:lnSpc>
              <a:buFont typeface="+mj-lt"/>
              <a:buAutoNum type="romanUcPeriod"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INTERMEDIA</a:t>
            </a:r>
          </a:p>
          <a:p>
            <a:pPr marL="285750" indent="-285750" algn="just">
              <a:lnSpc>
                <a:spcPct val="250000"/>
              </a:lnSpc>
              <a:buFont typeface="+mj-lt"/>
              <a:buAutoNum type="romanUcPeriod"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CUTANEA</a:t>
            </a:r>
          </a:p>
          <a:p>
            <a:pPr marL="400050" indent="-400050" algn="just">
              <a:lnSpc>
                <a:spcPct val="250000"/>
              </a:lnSpc>
              <a:buFont typeface="+mj-lt"/>
              <a:buAutoNum type="romanU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5122" name="Picture 2" descr="http://flylib.com/books/2/953/1/html/2/27%20-%20anal%20canal_files/da7c27ff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/>
          <a:stretch/>
        </p:blipFill>
        <p:spPr bwMode="auto">
          <a:xfrm>
            <a:off x="9748377" y="2039377"/>
            <a:ext cx="2168835" cy="383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9748377" y="5876738"/>
            <a:ext cx="13708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A, 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columnaris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intermedia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0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cutanea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spina.pro/i/anatomy/vnutrennosti/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69" y="1321711"/>
            <a:ext cx="3669513" cy="481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ebacous gl. (holocrine gl.)  circumanal gl. (apocrine sweat gl.)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44456" r="7854" b="5326"/>
          <a:stretch/>
        </p:blipFill>
        <p:spPr bwMode="auto">
          <a:xfrm>
            <a:off x="258575" y="3273399"/>
            <a:ext cx="5497899" cy="286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99110" y="285160"/>
            <a:ext cx="8097203" cy="49585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GINGIVA (FOGÍNY)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6631" y="767596"/>
            <a:ext cx="11568681" cy="59880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többrétegű el nem szarusodó laphám, orális oldala elszarusodó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ély kötőszöveti papillák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a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maxilla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periostheumával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összenőtt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GINGIVA</a:t>
            </a:r>
            <a:endParaRPr lang="hu-HU" dirty="0"/>
          </a:p>
        </p:txBody>
      </p:sp>
      <p:pic>
        <p:nvPicPr>
          <p:cNvPr id="9218" name="Picture 2" descr="http://o.quizlet.com/i/9yJ2168zr12fjzh10rEF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04" y="328836"/>
            <a:ext cx="3693408" cy="277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5716443" y="3347497"/>
            <a:ext cx="4860409" cy="3104904"/>
            <a:chOff x="5744879" y="3369071"/>
            <a:chExt cx="4654054" cy="2868696"/>
          </a:xfrm>
        </p:grpSpPr>
        <p:pic>
          <p:nvPicPr>
            <p:cNvPr id="6" name="Picture 7" descr="[Bild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83" y="3369071"/>
              <a:ext cx="3600450" cy="2508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Szövegdoboz 6"/>
            <p:cNvSpPr txBox="1"/>
            <p:nvPr/>
          </p:nvSpPr>
          <p:spPr>
            <a:xfrm>
              <a:off x="5744879" y="5984270"/>
              <a:ext cx="176888" cy="253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hu-HU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20" name="Picture 4" descr="http://www.you-dentist.com/img/ldent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30" y="3923735"/>
            <a:ext cx="5433944" cy="211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6816762" y="6039526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GINGIVA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732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0456"/>
            <a:ext cx="10515600" cy="7247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CANALIS ANALIS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0937" y="665504"/>
            <a:ext cx="11237890" cy="5502455"/>
          </a:xfrm>
        </p:spPr>
        <p:txBody>
          <a:bodyPr>
            <a:normAutofit/>
          </a:bodyPr>
          <a:lstStyle/>
          <a:p>
            <a:pPr marL="285750" indent="-285750" algn="just">
              <a:lnSpc>
                <a:spcPct val="150000"/>
              </a:lnSpc>
              <a:buAutoNum type="romanUcPeriod"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COLUMNARIS (HAEMORRHOIDALES):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Columnae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analaes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Morgagni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féle redők):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nyálkahártyaredők 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öbbrétegű el nem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szarusódó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laphám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heamorrhoidales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kötőszövetben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Sinus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anales</a:t>
            </a: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Morgagni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féle tasakok) 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egyrétegű hengerhám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8194" name="Picture 2" descr="http://media.hazipatika.com/cikkek/main/43/3043/HF_anu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88" y="92920"/>
            <a:ext cx="3127375" cy="30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odayifoundout.com/wp-content/uploads/2014/04/6-Diagram-of-the-Rec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7" y="3759421"/>
            <a:ext cx="2971218" cy="298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pina.pro/i/anatomy/vnutrennosti/5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606" y="1080428"/>
            <a:ext cx="4176475" cy="548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2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0456"/>
            <a:ext cx="10515600" cy="7247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CANALIS ANALIS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055" y="869050"/>
            <a:ext cx="11237890" cy="55024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ZONA INTERMEDIA: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öbbrétegű el nem szarusodó laphám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ötőszövetben: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szőr mentes faggyúmirigyek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lexus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haemorrhoidales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sszenőtt a m.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internussal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azdag érző idegvégződésekben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1266" name="Picture 2" descr="sebacous gl. (holocrine gl.)  circumanal gl. (apocrine sweat gl.)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44456" r="7854" b="5326"/>
          <a:stretch/>
        </p:blipFill>
        <p:spPr bwMode="auto">
          <a:xfrm>
            <a:off x="1029477" y="3732246"/>
            <a:ext cx="5675222" cy="29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pina.pro/i/anatomy/vnutrennosti/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485" y="995229"/>
            <a:ext cx="4214292" cy="553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0456"/>
            <a:ext cx="10515600" cy="7247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CANALIS ANALIS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1648" y="995229"/>
            <a:ext cx="11237890" cy="55024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ZONA CUTANEA: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lszarusodó laphám -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pigmentált</a:t>
            </a: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ötőszövetben: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erejték – és faggyúmirigyek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zőrtüsző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PERIANLÁIS BŐR: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erősen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pigmentált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epidermis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pokrin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mirigyek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circumanales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szőrtüszű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faggyúmirigy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10242" name="Picture 2" descr="http://clinicalgate.com/wp-content/uploads/2015/03/c00032_f032-001-97814557074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924" y="563702"/>
            <a:ext cx="3775269" cy="231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pina.pro/i/anatomy/vnutrennosti/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963" y="1152545"/>
            <a:ext cx="3951937" cy="5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bacous gl. (holocrine gl.)  circumanal gl. (apocrine sweat gl.)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2" t="44456" r="7854" b="5326"/>
          <a:stretch/>
        </p:blipFill>
        <p:spPr bwMode="auto">
          <a:xfrm>
            <a:off x="7823556" y="3449124"/>
            <a:ext cx="4088006" cy="213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7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0456"/>
            <a:ext cx="10515600" cy="7247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CANALIS ANALIS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5583" y="901923"/>
            <a:ext cx="11237890" cy="55024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TUNICA MUSCULARIS: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REKTOANALIS HATÁRON: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belső körkörös és külső hosszanti rétege megerősödik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phincter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100" b="1" smtClean="0">
                <a:latin typeface="Arial" panose="020B0604020202020204" pitchFamily="34" charset="0"/>
                <a:cs typeface="Arial" panose="020B0604020202020204" pitchFamily="34" charset="0"/>
              </a:rPr>
              <a:t> képzése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incsenek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teaniák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külső hosszanti izomréteg folytonos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4" name="Picture 2" descr="http://spina.pro/i/anatomy/vnutrennosti/5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38" y="1216557"/>
            <a:ext cx="3951937" cy="5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media.hazipatika.com/cikkek/main/43/3043/HF_anus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102" y="176896"/>
            <a:ext cx="3127375" cy="308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5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77502" y="173736"/>
            <a:ext cx="7202714" cy="4204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(HEPAR)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7986" y="1011074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Szervezetünk legnagyobb hámszerve – tömegének 80%-a hámsejt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FELADATA: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zénhidrátok tárolása glikogén formájában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lazmafehérjék szintézise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pesav szintézis, epekiválasztás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itaminok tárolása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erythropoetin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képzése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méregtelenítés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america.pink/images/1/5/1/2/7/4/4/en/1-facies-diaphragmat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523" y="1688839"/>
            <a:ext cx="5603818" cy="424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2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3920" y="197074"/>
            <a:ext cx="10515600" cy="60375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KÖTŐSZÖVETI VÁZA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4483" y="872802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GLISSON – TOK (CAPSULA HEPATIS):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ötőszövetes tok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májkapunál befordul a máj állományába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rek mentén elágazódik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májlebenykéket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ölelik körül (SEPTUM INTERLOBULARE)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SEPTUM INTERLOBULARE: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inom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kollagénrost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kötegek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ötőszöveti 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ortális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triász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yirokerek, idegek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8029275" y="105711"/>
            <a:ext cx="4030717" cy="2942760"/>
            <a:chOff x="8094589" y="371318"/>
            <a:chExt cx="4030717" cy="2942760"/>
          </a:xfrm>
        </p:grpSpPr>
        <p:pic>
          <p:nvPicPr>
            <p:cNvPr id="5" name="Picture 10" descr="http://flylib.com/books/2/953/1/html/2/28%20-%20liver_files/da7c28ff3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0"/>
            <a:stretch/>
          </p:blipFill>
          <p:spPr bwMode="auto">
            <a:xfrm>
              <a:off x="8094589" y="371318"/>
              <a:ext cx="4030717" cy="294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9783765" y="416349"/>
              <a:ext cx="106631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GLISSON TOK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2801923" y="2825634"/>
            <a:ext cx="4800091" cy="3846040"/>
            <a:chOff x="6515507" y="2870952"/>
            <a:chExt cx="4800091" cy="3846040"/>
          </a:xfrm>
        </p:grpSpPr>
        <p:pic>
          <p:nvPicPr>
            <p:cNvPr id="3074" name="Picture 2" descr="http://www.biowin.at/all/Mikroskopie/tierisch/verdauung/leber/leber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1" t="-1883" r="-117" b="6117"/>
            <a:stretch/>
          </p:blipFill>
          <p:spPr bwMode="auto">
            <a:xfrm>
              <a:off x="6515507" y="2870952"/>
              <a:ext cx="4619999" cy="3846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Szövegdoboz 5"/>
            <p:cNvSpPr txBox="1"/>
            <p:nvPr/>
          </p:nvSpPr>
          <p:spPr>
            <a:xfrm>
              <a:off x="10067107" y="3288513"/>
              <a:ext cx="88036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Glisson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10002418" y="3597379"/>
              <a:ext cx="131318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s</a:t>
              </a:r>
              <a:r>
                <a:rPr lang="hu-HU" sz="1000" b="1" dirty="0" err="1" smtClean="0"/>
                <a:t>eptum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interlobulare</a:t>
              </a:r>
              <a:endParaRPr lang="hu-HU" sz="1000" b="1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0077508" y="3978782"/>
              <a:ext cx="86754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májlebenyke</a:t>
              </a:r>
              <a:endParaRPr lang="hu-HU" sz="1000" b="1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10118279" y="4260991"/>
              <a:ext cx="92365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v</a:t>
              </a:r>
              <a:r>
                <a:rPr lang="hu-HU" sz="1000" b="1" dirty="0" err="1" smtClean="0"/>
                <a:t>ena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centralis</a:t>
              </a:r>
              <a:endParaRPr lang="hu-HU" sz="1000" b="1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0079362" y="5560250"/>
              <a:ext cx="1159292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p</a:t>
              </a:r>
              <a:r>
                <a:rPr lang="hu-HU" sz="1000" b="1" dirty="0" err="1" smtClean="0"/>
                <a:t>eriportális</a:t>
              </a:r>
              <a:r>
                <a:rPr lang="hu-HU" sz="1000" b="1" dirty="0" smtClean="0"/>
                <a:t> térség</a:t>
              </a:r>
              <a:endParaRPr lang="hu-HU" sz="1000" b="1" dirty="0"/>
            </a:p>
          </p:txBody>
        </p:sp>
      </p:grpSp>
      <p:pic>
        <p:nvPicPr>
          <p:cNvPr id="8194" name="Picture 2" descr="https://www.unifr.ch/anatomy/assets/files/elearning/de/biochemie/verdauung/images/LeberAnat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52" y="3243195"/>
            <a:ext cx="2649331" cy="237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ábláza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10241"/>
              </p:ext>
            </p:extLst>
          </p:nvPr>
        </p:nvGraphicFramePr>
        <p:xfrm>
          <a:off x="8295097" y="5592313"/>
          <a:ext cx="2143125" cy="1219200"/>
        </p:xfrm>
        <a:graphic>
          <a:graphicData uri="http://schemas.openxmlformats.org/drawingml/2006/table">
            <a:tbl>
              <a:tblPr/>
              <a:tblGrid>
                <a:gridCol w="142875"/>
                <a:gridCol w="200025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v.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centralis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ductus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vena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arterie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Glisson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Trias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8406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3818" y="177282"/>
            <a:ext cx="10515600" cy="39995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KLASSZIKUS MÁJLEBENYKE (LOBULUS HEPATIS)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7571" y="872928"/>
            <a:ext cx="1166556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– vagy hatszögletű hasáb alakú</a:t>
            </a:r>
          </a:p>
          <a:p>
            <a:pPr>
              <a:lnSpc>
                <a:spcPct val="150000"/>
              </a:lnSpc>
            </a:pPr>
            <a:r>
              <a:rPr lang="hu-HU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engelyében VENA CENTRALIS</a:t>
            </a: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eptum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interlobulare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ortális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triász (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Glisson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triász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ágai: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arteria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rteria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perilobularis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elrendeződésű </a:t>
            </a: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MÁJSEJTGERENDÁK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MÁJSINUSOK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4" descr="http://www.uni-leipzig.de/~anatomie/CMS/te15lO1l/histoseiten/pub/data/le/print001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963" y="650630"/>
            <a:ext cx="3734174" cy="276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áblázat 4"/>
          <p:cNvGraphicFramePr>
            <a:graphicFrameLocks noGrp="1"/>
          </p:cNvGraphicFramePr>
          <p:nvPr>
            <p:extLst/>
          </p:nvPr>
        </p:nvGraphicFramePr>
        <p:xfrm>
          <a:off x="10505091" y="3491644"/>
          <a:ext cx="1398046" cy="800100"/>
        </p:xfrm>
        <a:graphic>
          <a:graphicData uri="http://schemas.openxmlformats.org/drawingml/2006/table">
            <a:tbl>
              <a:tblPr/>
              <a:tblGrid>
                <a:gridCol w="1398046"/>
              </a:tblGrid>
              <a:tr h="22287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  <a:r>
                        <a:rPr lang="hu-HU" sz="1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v. </a:t>
                      </a:r>
                      <a:r>
                        <a:rPr lang="hu-HU" sz="10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centralis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r>
                        <a:rPr lang="hu-HU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lobulus</a:t>
                      </a:r>
                      <a:r>
                        <a:rPr lang="hu-HU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hepatis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hu-HU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Glisson</a:t>
                      </a:r>
                      <a:r>
                        <a:rPr lang="hu-HU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10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  <a:r>
                        <a:rPr lang="hu-HU" sz="10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rias</a:t>
                      </a:r>
                      <a:endParaRPr lang="hu-HU" sz="1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grpSp>
        <p:nvGrpSpPr>
          <p:cNvPr id="8" name="Csoportba foglalás 7"/>
          <p:cNvGrpSpPr/>
          <p:nvPr/>
        </p:nvGrpSpPr>
        <p:grpSpPr>
          <a:xfrm>
            <a:off x="0" y="3195161"/>
            <a:ext cx="5230359" cy="3421388"/>
            <a:chOff x="1780722" y="3194959"/>
            <a:chExt cx="5230359" cy="3421388"/>
          </a:xfrm>
        </p:grpSpPr>
        <p:grpSp>
          <p:nvGrpSpPr>
            <p:cNvPr id="9" name="Csoportba foglalás 8"/>
            <p:cNvGrpSpPr/>
            <p:nvPr/>
          </p:nvGrpSpPr>
          <p:grpSpPr>
            <a:xfrm>
              <a:off x="2752530" y="3713576"/>
              <a:ext cx="4258551" cy="2902771"/>
              <a:chOff x="613901" y="4902323"/>
              <a:chExt cx="2520073" cy="1824958"/>
            </a:xfrm>
          </p:grpSpPr>
          <p:pic>
            <p:nvPicPr>
              <p:cNvPr id="17" name="Picture 10" descr="[Bild]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526" y="4902323"/>
                <a:ext cx="2299448" cy="1824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Szövegdoboz 17"/>
              <p:cNvSpPr txBox="1"/>
              <p:nvPr/>
            </p:nvSpPr>
            <p:spPr>
              <a:xfrm>
                <a:off x="613901" y="6281928"/>
                <a:ext cx="10743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V. CENTRALIS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" name="Egyenes összekötő nyíllal 18"/>
              <p:cNvCxnSpPr/>
              <p:nvPr/>
            </p:nvCxnSpPr>
            <p:spPr>
              <a:xfrm flipV="1">
                <a:off x="1419651" y="6006157"/>
                <a:ext cx="537167" cy="2757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Egyenes összekötő nyíllal 9"/>
            <p:cNvCxnSpPr/>
            <p:nvPr/>
          </p:nvCxnSpPr>
          <p:spPr>
            <a:xfrm flipH="1">
              <a:off x="5281127" y="3418230"/>
              <a:ext cx="429208" cy="808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/>
            <p:nvPr/>
          </p:nvCxnSpPr>
          <p:spPr>
            <a:xfrm>
              <a:off x="5719665" y="3415004"/>
              <a:ext cx="335902" cy="22736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5281127" y="3194959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MÁJSINUSOK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" name="Egyenes összekötő nyíllal 12"/>
            <p:cNvCxnSpPr/>
            <p:nvPr/>
          </p:nvCxnSpPr>
          <p:spPr>
            <a:xfrm flipH="1">
              <a:off x="4254760" y="3415004"/>
              <a:ext cx="1454993" cy="10543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V="1">
              <a:off x="2565918" y="4777273"/>
              <a:ext cx="699796" cy="3876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/>
            <p:cNvCxnSpPr/>
            <p:nvPr/>
          </p:nvCxnSpPr>
          <p:spPr>
            <a:xfrm>
              <a:off x="2589044" y="5172353"/>
              <a:ext cx="704662" cy="392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1780722" y="4892477"/>
              <a:ext cx="918841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MÁJSEJT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GERENDÁK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218" name="Picture 2" descr="https://www.unifr.ch/anatomy/assets/files/elearning/de/biochemie/verdauung/images/LeberArchit_mi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83" y="3772880"/>
            <a:ext cx="2687966" cy="290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Táblázat 19"/>
          <p:cNvGraphicFramePr>
            <a:graphicFrameLocks noGrp="1"/>
          </p:cNvGraphicFramePr>
          <p:nvPr/>
        </p:nvGraphicFramePr>
        <p:xfrm>
          <a:off x="8220773" y="5935304"/>
          <a:ext cx="3892420" cy="914400"/>
        </p:xfrm>
        <a:graphic>
          <a:graphicData uri="http://schemas.openxmlformats.org/drawingml/2006/table">
            <a:tbl>
              <a:tblPr/>
              <a:tblGrid>
                <a:gridCol w="262512"/>
                <a:gridCol w="1733178"/>
                <a:gridCol w="82466"/>
                <a:gridCol w="148440"/>
                <a:gridCol w="1665824"/>
              </a:tblGrid>
              <a:tr h="104428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v.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canaliculi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biliferi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4428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ductus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biliferus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májlebeny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 határoló lemez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4428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Intrelobularis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vena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centralis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3412">
                <a:tc>
                  <a:txBody>
                    <a:bodyPr/>
                    <a:lstStyle/>
                    <a:p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Ductuli</a:t>
                      </a: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biliferi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sinus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4428">
                <a:tc>
                  <a:txBody>
                    <a:bodyPr/>
                    <a:lstStyle/>
                    <a:p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Hering csatorna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8181692" y="5684578"/>
            <a:ext cx="45129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3" name="Picture 2" descr="https://www.unifr.ch/anatomy/assets/files/elearning/de/biochemie/verdauung/images/LeberAnat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447" y="616948"/>
            <a:ext cx="2649331" cy="237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áblázat 23"/>
          <p:cNvGraphicFramePr>
            <a:graphicFrameLocks noGrp="1"/>
          </p:cNvGraphicFramePr>
          <p:nvPr/>
        </p:nvGraphicFramePr>
        <p:xfrm>
          <a:off x="5659181" y="3013471"/>
          <a:ext cx="2143125" cy="609600"/>
        </p:xfrm>
        <a:graphic>
          <a:graphicData uri="http://schemas.openxmlformats.org/drawingml/2006/table">
            <a:tbl>
              <a:tblPr/>
              <a:tblGrid>
                <a:gridCol w="142875"/>
                <a:gridCol w="200025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v.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centralis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ductus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vena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baseline="0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arterie</a:t>
                      </a:r>
                      <a:r>
                        <a:rPr lang="hu-HU" sz="800" b="1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interlobularis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Glisson</a:t>
                      </a:r>
                      <a:r>
                        <a:rPr lang="hu-HU" sz="800" b="1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  <a:r>
                        <a:rPr lang="hu-HU" sz="800" b="1" dirty="0" err="1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Trias</a:t>
                      </a:r>
                      <a:endParaRPr lang="hu-HU" sz="800" b="1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42984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6129" y="153001"/>
            <a:ext cx="10515600" cy="5432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MÁJSEJT (HEPATOCYTA)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839" y="2515935"/>
            <a:ext cx="11237890" cy="46958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098" name="Picture 2" descr="http://shop.binde-verlag.de/images/Le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4" y="56766"/>
            <a:ext cx="2058537" cy="159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7803" y="1581333"/>
            <a:ext cx="22429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 – 30 </a:t>
            </a:r>
            <a:r>
              <a:rPr lang="el-GR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átmérőjű hámsejtek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sejtmag kerek, középen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– 2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nucleolus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Golgi – apparátus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MTC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eroxysomák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eutrális zsírok</a:t>
            </a:r>
          </a:p>
          <a:p>
            <a:endParaRPr lang="hu-HU" dirty="0"/>
          </a:p>
        </p:txBody>
      </p:sp>
      <p:pic>
        <p:nvPicPr>
          <p:cNvPr id="10242" name="Picture 2" descr="http://epa.oszk.hu/00700/00775/00041/2002_04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735" y="1581333"/>
            <a:ext cx="2904478" cy="34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668201" y="5042896"/>
            <a:ext cx="757139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sinusoid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End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sejtek; D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tér;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mikrovillusok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(sejtfelszíni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mikrobolyhok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pinocytosis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vakuolumok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Dm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Desmoszoma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(sejtkapcsoló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Db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epecsatornácska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körüli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denz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testecske; Mi = mitokondrium;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microtestecske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peroxiszoma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GK = Golgi-készülék.;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sima felszínű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endoplasmas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(alkoholisták májsejtjeiben erősen felszaporodik);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Mvk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magvacska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nucleolus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M = sejtmag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durva felszínű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endoplasmas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reticulum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Mkt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mag körüli (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perinuclearis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tér.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Készült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H.Thaler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Leberkrankheiten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Springer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Berlin Heidelberg New York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1987. Abb7. alapján.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Csoportba foglalás 13"/>
          <p:cNvGrpSpPr/>
          <p:nvPr/>
        </p:nvGrpSpPr>
        <p:grpSpPr>
          <a:xfrm>
            <a:off x="8432537" y="555938"/>
            <a:ext cx="3588705" cy="3584065"/>
            <a:chOff x="7906094" y="1020561"/>
            <a:chExt cx="3915792" cy="3872305"/>
          </a:xfrm>
        </p:grpSpPr>
        <p:pic>
          <p:nvPicPr>
            <p:cNvPr id="10244" name="Picture 4" descr="http://e-learning.studmed.unibe.ch/MorphoMed/histo/images_mt/953_m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094" y="1020561"/>
              <a:ext cx="3915792" cy="326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Egyenes összekötő nyíllal 6"/>
            <p:cNvCxnSpPr/>
            <p:nvPr/>
          </p:nvCxnSpPr>
          <p:spPr>
            <a:xfrm flipH="1" flipV="1">
              <a:off x="8948057" y="3536302"/>
              <a:ext cx="597159" cy="11103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/>
            <p:nvPr/>
          </p:nvCxnSpPr>
          <p:spPr>
            <a:xfrm flipV="1">
              <a:off x="9545216" y="3816220"/>
              <a:ext cx="597160" cy="8304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Szövegdoboz 12"/>
            <p:cNvSpPr txBox="1"/>
            <p:nvPr/>
          </p:nvSpPr>
          <p:spPr>
            <a:xfrm>
              <a:off x="9169176" y="4646645"/>
              <a:ext cx="8595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hepatocyta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églalap 14"/>
          <p:cNvSpPr/>
          <p:nvPr/>
        </p:nvSpPr>
        <p:spPr>
          <a:xfrm>
            <a:off x="8960284" y="283565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16386" name="Picture 2" descr="「normal histology of hepar」の画像検索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r="21135" b="12550"/>
          <a:stretch/>
        </p:blipFill>
        <p:spPr bwMode="auto">
          <a:xfrm>
            <a:off x="2454197" y="1379753"/>
            <a:ext cx="2883175" cy="31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9894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4080" y="168079"/>
            <a:ext cx="10515600" cy="5432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MÁJSEJT (HEPATOCYTA)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3839" y="2515935"/>
            <a:ext cx="11237890" cy="469589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89304" y="1223719"/>
            <a:ext cx="288732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FELSZÍNEI: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VÉR – SEJTFELSZÍN: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inusok felé eső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ikrobolyhok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térbe nyúlnak</a:t>
            </a:r>
          </a:p>
          <a:p>
            <a:pPr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EPEKAPILLÁRIS KÉPEZŐ FELSZÍN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http://www.agr.unideb.hu/ebook/allatelettan/image0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915"/>
          <a:stretch/>
        </p:blipFill>
        <p:spPr bwMode="auto">
          <a:xfrm>
            <a:off x="164266" y="3701976"/>
            <a:ext cx="3312367" cy="30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735853" y="3925708"/>
            <a:ext cx="319257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sejtmag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maghártya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sejtmagvacska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mitokondrium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Golgi-készülék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endoplazmatikus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retikulum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Desmosoma</a:t>
            </a:r>
            <a:endParaRPr lang="hu-HU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Mikroboholy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epekapilláris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membránnal körülvett váladék (epe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glikogén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szemcse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http://www.tankonyvtar.hu/hu/tartalom/tamop425/2011_0001_524_Elettan/images/image3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009" y="818583"/>
            <a:ext cx="3228117" cy="509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epa.oszk.hu/00700/00775/00041/2002_04_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233" y="896256"/>
            <a:ext cx="3405162" cy="40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72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5463" y="101164"/>
            <a:ext cx="6462487" cy="55700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513" y="937986"/>
            <a:ext cx="11936668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ájlebenykén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belül elkezdődik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EPEKAPILLÁRISOK (CANALICULI BILIFERI):</a:t>
            </a:r>
          </a:p>
          <a:p>
            <a:pPr algn="just">
              <a:lnSpc>
                <a:spcPct val="10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ezdeti szakasz</a:t>
            </a:r>
          </a:p>
          <a:p>
            <a:pPr algn="just">
              <a:lnSpc>
                <a:spcPct val="10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nálló fala nincs</a:t>
            </a:r>
          </a:p>
          <a:p>
            <a:pPr algn="just">
              <a:lnSpc>
                <a:spcPct val="10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ét májsejt érintkezési felszínén 1- 1 hosszanti barázda – peremük sejtkapcsoló struktúrákkal összekapcsolódik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https://www.unifr.ch/anatomy/assets/files/elearning/de/biochemie/verdauung/images/HistoDetail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9" y="3113655"/>
            <a:ext cx="3237349" cy="319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ábláza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924188"/>
              </p:ext>
            </p:extLst>
          </p:nvPr>
        </p:nvGraphicFramePr>
        <p:xfrm>
          <a:off x="3599862" y="4506911"/>
          <a:ext cx="1730528" cy="1828800"/>
        </p:xfrm>
        <a:graphic>
          <a:graphicData uri="http://schemas.openxmlformats.org/drawingml/2006/table">
            <a:tbl>
              <a:tblPr/>
              <a:tblGrid>
                <a:gridCol w="115369"/>
                <a:gridCol w="161515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Ito-sejtek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Disse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tér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Canaliculi</a:t>
                      </a:r>
                      <a:r>
                        <a:rPr lang="hu-HU" sz="10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biliferi</a:t>
                      </a:r>
                      <a:endParaRPr lang="hu-HU" sz="10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Hepatozyta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Tight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junction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Kupffer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sejt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Sinusendothel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3" name="Picture 4" descr="http://www.tankonyvtar.hu/hu/tartalom/tamop425/2011_0001_524_Elettan/images/image3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02" y="2509934"/>
            <a:ext cx="2618947" cy="413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e-learning.studmed.unibe.ch/MorphoMed/histo/images_mt/947_m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580" y="101164"/>
            <a:ext cx="3701419" cy="30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739560" y="273354"/>
            <a:ext cx="120577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Canaliculi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biliferi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9005449" y="3148664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</a:t>
            </a:r>
            <a:r>
              <a:rPr lang="de-DE" sz="10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Ber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n</a:t>
            </a:r>
            <a:endParaRPr lang="hu-HU" sz="1000" b="1" dirty="0"/>
          </a:p>
        </p:txBody>
      </p:sp>
      <p:pic>
        <p:nvPicPr>
          <p:cNvPr id="18436" name="Picture 4" descr="Bile canalicul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81" y="3802752"/>
            <a:ext cx="3673216" cy="27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8571209" y="3534618"/>
            <a:ext cx="10711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solidFill>
                  <a:srgbClr val="C00000"/>
                </a:solidFill>
              </a:rPr>
              <a:t>Canaliculi</a:t>
            </a:r>
            <a:r>
              <a:rPr lang="hu-HU" sz="1000" b="1" dirty="0" smtClean="0">
                <a:solidFill>
                  <a:srgbClr val="C00000"/>
                </a:solidFill>
              </a:rPr>
              <a:t> </a:t>
            </a:r>
            <a:r>
              <a:rPr lang="hu-HU" sz="1000" b="1" dirty="0" err="1" smtClean="0">
                <a:solidFill>
                  <a:srgbClr val="C00000"/>
                </a:solidFill>
              </a:rPr>
              <a:t>biliferi</a:t>
            </a:r>
            <a:endParaRPr lang="hu-HU" sz="1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4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2952" y="369580"/>
            <a:ext cx="10515600" cy="49110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SZÁJÜREG NYÁLKAHÁRTYÁJA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5042" y="1233488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epithelialis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többrétegű el nem szarusodó laphám</a:t>
            </a: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melanocyta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endritikus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angerhans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Merkel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féle sejtek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amina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ymphocyta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akrofág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idegvégződések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5318450" y="1530222"/>
            <a:ext cx="5156106" cy="4129250"/>
            <a:chOff x="5563861" y="3233904"/>
            <a:chExt cx="3600450" cy="3044998"/>
          </a:xfrm>
        </p:grpSpPr>
        <p:pic>
          <p:nvPicPr>
            <p:cNvPr id="2055" name="Picture 7" descr="[Bild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861" y="3233904"/>
              <a:ext cx="3600450" cy="285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zövegdoboz 11"/>
            <p:cNvSpPr txBox="1"/>
            <p:nvPr/>
          </p:nvSpPr>
          <p:spPr>
            <a:xfrm>
              <a:off x="8662312" y="5984270"/>
              <a:ext cx="184731" cy="294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4226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75504" y="122971"/>
            <a:ext cx="10515600" cy="52352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EPEUTAK, HERING - CSATORNA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9602" y="870746"/>
            <a:ext cx="10526486" cy="44871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lebenyke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szélén  </a:t>
            </a:r>
          </a:p>
          <a:p>
            <a:pPr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epekapillárisok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nyílnak ide</a:t>
            </a:r>
          </a:p>
          <a:p>
            <a:pPr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köbalakú sejtek bélelik</a:t>
            </a:r>
          </a:p>
          <a:p>
            <a:pPr marL="0" indent="0">
              <a:buNone/>
            </a:pPr>
            <a:endParaRPr lang="hu-HU" sz="1100" dirty="0"/>
          </a:p>
          <a:p>
            <a:pPr marL="0" indent="0">
              <a:buNone/>
            </a:pPr>
            <a:endParaRPr lang="hu-HU" sz="1100" dirty="0"/>
          </a:p>
        </p:txBody>
      </p:sp>
      <p:pic>
        <p:nvPicPr>
          <p:cNvPr id="20482" name="Picture 2" descr="http://www.tankonyvtar.hu/hu/tartalom/tamop425/2011_0001_524_Funkcionalis_anatomia_2/images/image1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9" y="2239671"/>
            <a:ext cx="54292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7921884" y="370533"/>
            <a:ext cx="3269220" cy="2905611"/>
            <a:chOff x="7921884" y="370533"/>
            <a:chExt cx="3269220" cy="2905611"/>
          </a:xfrm>
        </p:grpSpPr>
        <p:pic>
          <p:nvPicPr>
            <p:cNvPr id="20484" name="Picture 4" descr="http://fce-study.netdna-ssl.com/2/images/upload-flashcards/68/74/08/3687408_m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1623" y="384734"/>
              <a:ext cx="3219481" cy="272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8742783" y="370533"/>
              <a:ext cx="105670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c</a:t>
              </a:r>
              <a:r>
                <a:rPr lang="hu-HU" sz="1000" b="1" dirty="0" err="1" smtClean="0"/>
                <a:t>analiculi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biliferi</a:t>
              </a:r>
              <a:endParaRPr lang="hu-HU" sz="1000" b="1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9581363" y="2743200"/>
              <a:ext cx="128592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/>
                <a:t>c</a:t>
              </a:r>
              <a:r>
                <a:rPr lang="hu-HU" sz="1000" b="1" dirty="0" err="1" smtClean="0"/>
                <a:t>holangiocyták</a:t>
              </a:r>
              <a:endParaRPr lang="hu-HU" sz="1000" b="1" dirty="0" smtClean="0"/>
            </a:p>
            <a:p>
              <a:r>
                <a:rPr lang="hu-HU" sz="1000" b="1" dirty="0" err="1"/>
                <a:t>d</a:t>
              </a:r>
              <a:r>
                <a:rPr lang="hu-HU" sz="1000" b="1" dirty="0" err="1" smtClean="0"/>
                <a:t>uctus</a:t>
              </a:r>
              <a:r>
                <a:rPr lang="hu-HU" sz="1000" b="1" dirty="0" smtClean="0"/>
                <a:t> </a:t>
              </a:r>
              <a:r>
                <a:rPr lang="hu-HU" sz="1000" b="1" dirty="0" err="1" smtClean="0"/>
                <a:t>interlobularis</a:t>
              </a:r>
              <a:endParaRPr lang="hu-HU" sz="1000" b="1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8655219" y="2745999"/>
              <a:ext cx="926144" cy="53014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/>
                <a:t>Hering - csatorna</a:t>
              </a:r>
              <a:endParaRPr lang="hu-HU" sz="1000" b="1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7921884" y="2822681"/>
              <a:ext cx="78418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000" b="1" dirty="0" err="1" smtClean="0"/>
                <a:t>hepatocyta</a:t>
              </a:r>
              <a:endParaRPr lang="hu-HU" sz="1000" b="1" dirty="0"/>
            </a:p>
          </p:txBody>
        </p:sp>
      </p:grpSp>
      <p:pic>
        <p:nvPicPr>
          <p:cNvPr id="20486" name="Picture 6" descr="Bile canaliculi merge to form canals of H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06" y="3448427"/>
            <a:ext cx="4062516" cy="306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2081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28059" y="82200"/>
            <a:ext cx="6462487" cy="55700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EPEUTAK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4521" y="704721"/>
            <a:ext cx="11936668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http://i974.photobucket.com/albums/ae228/hgadm/microscopy%20posts/Glisso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48" y="3497125"/>
            <a:ext cx="4157156" cy="31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8045504" y="5627862"/>
            <a:ext cx="1584088" cy="98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aretria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nyirokkapilláris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Bile 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974" y="783158"/>
            <a:ext cx="3904339" cy="2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401216" y="1259633"/>
            <a:ext cx="3284874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BILIFERUS: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ebenyke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körüli kötőszövetben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Hering – csatornák ömlenek bele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gyrétegű köbhám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INTERLOBULARIS: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biliferusok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összeömléséből jön létre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nterlobuláris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kötőszövetben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triász része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ájkapu felé vezeti az epét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öb – hengerhám borítás</a:t>
            </a:r>
          </a:p>
          <a:p>
            <a:pPr>
              <a:lnSpc>
                <a:spcPct val="2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DUCTUS HEPATICUS DEXT. 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SIN.</a:t>
            </a:r>
          </a:p>
          <a:p>
            <a:pPr>
              <a:lnSpc>
                <a:spcPct val="20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476034" y="1839313"/>
            <a:ext cx="1184987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100" b="1" dirty="0" err="1"/>
              <a:t>d</a:t>
            </a:r>
            <a:r>
              <a:rPr lang="hu-HU" sz="1100" b="1" dirty="0" err="1" smtClean="0"/>
              <a:t>uctus</a:t>
            </a:r>
            <a:r>
              <a:rPr lang="hu-HU" sz="1100" b="1" dirty="0" smtClean="0"/>
              <a:t> </a:t>
            </a:r>
            <a:r>
              <a:rPr lang="hu-HU" sz="1100" b="1" dirty="0" err="1" smtClean="0"/>
              <a:t>biliferus</a:t>
            </a:r>
            <a:endParaRPr lang="hu-HU" sz="1100" b="1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6428792" y="1670180"/>
            <a:ext cx="550342" cy="2680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://www.vivo.colostate.edu/hbooks/pathphys/digestion/liver/histo_ptrac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923" y="228140"/>
            <a:ext cx="4235948" cy="211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「normal histology of hepar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40" y="2468733"/>
            <a:ext cx="3461719" cy="287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7565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917" y="104774"/>
            <a:ext cx="10515600" cy="63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KERINGÉSE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42695" y="898318"/>
            <a:ext cx="11850044" cy="4905321"/>
          </a:xfrm>
        </p:spPr>
        <p:txBody>
          <a:bodyPr>
            <a:normAutofit/>
          </a:bodyPr>
          <a:lstStyle/>
          <a:p>
            <a:pPr algn="just">
              <a:lnSpc>
                <a:spcPct val="200000"/>
              </a:lnSpc>
            </a:pP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ettős vérellátás</a:t>
            </a: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VENA PORTAE: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érellátás 70%-át adja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xigénben szegény vér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ápanyagokban gazdag vér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pancreashormonokban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gazdag vér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májsinusoidokba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önlik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ARTERIA HEPATICA PROPRIA: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vérellátás 25%át adja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észben a májszövetet látja el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ére keveredik a máj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sinuokban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v.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vérével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xn--90aw5c.xn--c1avg/images/9/93/Vv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567" y="1398745"/>
            <a:ext cx="2536862" cy="38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4711991" y="5259333"/>
            <a:ext cx="16995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—v. </a:t>
            </a:r>
            <a:r>
              <a:rPr lang="hu-HU" sz="10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v. </a:t>
            </a:r>
            <a:r>
              <a:rPr lang="hu-HU" sz="10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lienalis</a:t>
            </a:r>
            <a:endParaRPr lang="hu-HU" sz="1000" b="1" dirty="0" smtClean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v.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mesenterica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v. </a:t>
            </a:r>
            <a:r>
              <a:rPr lang="hu-HU" sz="1000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mesenterica</a:t>
            </a:r>
            <a:r>
              <a:rPr lang="hu-HU" sz="10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</a:t>
            </a:r>
            <a:r>
              <a:rPr lang="hu-HU" sz="1000" b="1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http://de.shram.kiev.ua/img/health/anatomy/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18" y="2732500"/>
            <a:ext cx="5224298" cy="40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image.slidesharecdn.com/abdomen-konzultacio1-121105032633-phpapp01/95/hasi-zsigerek-olkda-anatmia-konzultci-34-638.jpg?cb=1352086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34" y="100028"/>
            <a:ext cx="3459629" cy="259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9628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917" y="104774"/>
            <a:ext cx="10515600" cy="63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KERINGÉSE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6021" y="1004374"/>
            <a:ext cx="11803392" cy="56990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ARTERIA és VENA INTERLOBARIS: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v.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oszlása 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kötőszöveti sövényeiben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ARTERIA és VÉNA INTERLOBULARIS: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portális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triász része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ARTERIA INTERLOBULARIS – </a:t>
            </a: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ból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ágak a májszövetbe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ttp://e-learning.studmed.unibe.ch/MorphoMed/histo/images_mt/943_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5" y="2701601"/>
            <a:ext cx="4648263" cy="38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5430599" y="6580328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3080" name="Picture 8" descr="https://encrypted-tbn3.gstatic.com/images?q=tbn:ANd9GcS2uwGjW9pw5Q23LzrzbXyy7WR7xVrF841p4qUy8ueLLxkOU1lm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3"/>
          <a:stretch/>
        </p:blipFill>
        <p:spPr bwMode="auto">
          <a:xfrm>
            <a:off x="9051983" y="71614"/>
            <a:ext cx="3140017" cy="250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「normal histology of hepar」の画像検索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370" y="273337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27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917" y="104774"/>
            <a:ext cx="10515600" cy="63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KERINGÉSE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3935" y="692405"/>
            <a:ext cx="11803392" cy="56990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 ARTERIA és VÉNA PERILOBULARIS:</a:t>
            </a:r>
          </a:p>
          <a:p>
            <a:pPr algn="just">
              <a:lnSpc>
                <a:spcPct val="150000"/>
              </a:lnSpc>
            </a:pPr>
            <a:r>
              <a:rPr lang="hu-H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rteria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véna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leágazódásai</a:t>
            </a:r>
          </a:p>
          <a:p>
            <a:pPr algn="just">
              <a:lnSpc>
                <a:spcPct val="150000"/>
              </a:lnSpc>
            </a:pPr>
            <a:r>
              <a:rPr lang="hu-HU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rteria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perilobularis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(a.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végső ága) –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oxigéndús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vért hoz  - májsejtek  táplálása</a:t>
            </a:r>
          </a:p>
          <a:p>
            <a:pPr algn="just">
              <a:lnSpc>
                <a:spcPct val="150000"/>
              </a:lnSpc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perilobularis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(v.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ága) – bélből vénás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tápanyaggazdag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vért hoz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VENA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PERILOBULARISOK-ból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kiságak – MÁJSINUSOKBA</a:t>
            </a: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ARTERIA  PERILOBULARISOK –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ból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ágak a MÁJSINUSOKBA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-   PERIBILIARIS PLEXUS a képzése a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interlobularis</a:t>
            </a:r>
            <a:r>
              <a:rPr lang="hu-H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körül – utána ömlenek a MÁJSINUSOKBA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05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://e-learning.studmed.unibe.ch/MorphoMed/histo/images_mt/942_m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43" y="3241077"/>
            <a:ext cx="4061846" cy="33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age.slidesharecdn.com/git-140319153408-phpapp01/95/git-26-638.jpg?cb=139524338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r="19552"/>
          <a:stretch/>
        </p:blipFill>
        <p:spPr bwMode="auto">
          <a:xfrm>
            <a:off x="8677169" y="3306908"/>
            <a:ext cx="3197578" cy="338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-learning.studmed.unibe.ch/MorphoMed/histo/images_mt/940_m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4" y="3241077"/>
            <a:ext cx="4105470" cy="342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979594" y="6625948"/>
            <a:ext cx="249619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4104" name="Picture 8" descr="https://encrypted-tbn3.gstatic.com/images?q=tbn:ANd9GcS2uwGjW9pw5Q23LzrzbXyy7WR7xVrF841p4qUy8ueLLxkOU1lm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49" y="188305"/>
            <a:ext cx="3197578" cy="24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92495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9917" y="104774"/>
            <a:ext cx="10515600" cy="63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KERINGÉSE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076" y="536349"/>
            <a:ext cx="11719219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MÁJSINUSOK: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apillárisszerű tágult véredények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ájsejt lemezek között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elrendeződés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– FOLYMATOS ENDOTHEL  - </a:t>
            </a: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endothelsejtek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között nyílások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endothelsejt</a:t>
            </a: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 is átlyuggatott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endothel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alatt a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lamina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bazalis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csak nyomokban fordul elő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kevert vér (a.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hepatica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propria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v.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portae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vére)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Kupffer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tér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198640" y="3313191"/>
            <a:ext cx="5230359" cy="3421388"/>
            <a:chOff x="1780722" y="3194959"/>
            <a:chExt cx="5230359" cy="3421388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2752530" y="3713576"/>
              <a:ext cx="4258551" cy="2902771"/>
              <a:chOff x="613901" y="4902323"/>
              <a:chExt cx="2520073" cy="1824958"/>
            </a:xfrm>
          </p:grpSpPr>
          <p:pic>
            <p:nvPicPr>
              <p:cNvPr id="7" name="Picture 10" descr="[Bild]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526" y="4902323"/>
                <a:ext cx="2299448" cy="18249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Szövegdoboz 3"/>
              <p:cNvSpPr txBox="1"/>
              <p:nvPr/>
            </p:nvSpPr>
            <p:spPr>
              <a:xfrm>
                <a:off x="613901" y="6281928"/>
                <a:ext cx="10743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V. CENTRALIS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6" name="Egyenes összekötő nyíllal 5"/>
              <p:cNvCxnSpPr/>
              <p:nvPr/>
            </p:nvCxnSpPr>
            <p:spPr>
              <a:xfrm flipV="1">
                <a:off x="1419651" y="6006157"/>
                <a:ext cx="537167" cy="2757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Egyenes összekötő nyíllal 8"/>
            <p:cNvCxnSpPr/>
            <p:nvPr/>
          </p:nvCxnSpPr>
          <p:spPr>
            <a:xfrm flipH="1">
              <a:off x="5281127" y="3418230"/>
              <a:ext cx="429208" cy="808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nyíllal 10"/>
            <p:cNvCxnSpPr/>
            <p:nvPr/>
          </p:nvCxnSpPr>
          <p:spPr>
            <a:xfrm>
              <a:off x="5719665" y="3415004"/>
              <a:ext cx="335902" cy="22736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zövegdoboz 11"/>
            <p:cNvSpPr txBox="1"/>
            <p:nvPr/>
          </p:nvSpPr>
          <p:spPr>
            <a:xfrm>
              <a:off x="5281127" y="3194959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MÁJSINUSOK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Egyenes összekötő nyíllal 13"/>
            <p:cNvCxnSpPr/>
            <p:nvPr/>
          </p:nvCxnSpPr>
          <p:spPr>
            <a:xfrm flipH="1">
              <a:off x="4254760" y="3415004"/>
              <a:ext cx="1454993" cy="10543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 flipV="1">
              <a:off x="2565918" y="4777273"/>
              <a:ext cx="699796" cy="38768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/>
            <p:nvPr/>
          </p:nvCxnSpPr>
          <p:spPr>
            <a:xfrm>
              <a:off x="2589044" y="5172353"/>
              <a:ext cx="704662" cy="3924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Szövegdoboz 20"/>
            <p:cNvSpPr txBox="1"/>
            <p:nvPr/>
          </p:nvSpPr>
          <p:spPr>
            <a:xfrm>
              <a:off x="1780722" y="4892477"/>
              <a:ext cx="918841" cy="525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MÁJSEJT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GERENDÁK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150" name="Picture 6" descr="http://e-learning.studmed.unibe.ch/MorphoMed/histo/images_mt/955_m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858" y="350739"/>
            <a:ext cx="3204603" cy="26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e-learning.studmed.unibe.ch/MorphoMed/histo/images_mt/949_m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74" y="3427379"/>
            <a:ext cx="3782550" cy="315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églalap 22"/>
          <p:cNvSpPr/>
          <p:nvPr/>
        </p:nvSpPr>
        <p:spPr>
          <a:xfrm>
            <a:off x="9314003" y="2964217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sp>
        <p:nvSpPr>
          <p:cNvPr id="24" name="Téglalap 23"/>
          <p:cNvSpPr/>
          <p:nvPr/>
        </p:nvSpPr>
        <p:spPr>
          <a:xfrm>
            <a:off x="6117685" y="6488668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25" name="Picture 4" descr="「normal histology of hepar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69" y="1145836"/>
            <a:ext cx="3781423" cy="170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5165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7415" y="254589"/>
            <a:ext cx="3956502" cy="52100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KUPFFER -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2202" y="990882"/>
            <a:ext cx="10515600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yúlványos, csillag alakú sejtek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phagocitózis</a:t>
            </a: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ononuclearis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phagocytarendszer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részei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májsinusokban</a:t>
            </a: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http://i974.photobucket.com/albums/ae228/hgadm/microscopy%20posts/Disse01-ann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3" y="3434448"/>
            <a:ext cx="4061814" cy="30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241174" y="5043178"/>
            <a:ext cx="2289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tér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(Di)</a:t>
            </a: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kollagénrostok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(Co)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Ito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(Ito)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Endothelsejt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  <a:p>
            <a:pPr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Kupffer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epatozyt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magja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(Hep Nu)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http://i974.photobucket.com/albums/ae228/hgadm/microscopy%20posts/liver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33" y="2930326"/>
            <a:ext cx="4181549" cy="2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728506" y="5640363"/>
            <a:ext cx="31797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u-HU" sz="1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epatocyt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magja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 = 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zsírcsepp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Sin =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májsinusoid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Kupffer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 descr="http://www.kgu.de/zmorph/histopatho/patho/pub/data/lp/print001_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02" y="254589"/>
            <a:ext cx="3363122" cy="25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áblázat 8"/>
          <p:cNvGraphicFramePr>
            <a:graphicFrameLocks noGrp="1"/>
          </p:cNvGraphicFramePr>
          <p:nvPr>
            <p:extLst/>
          </p:nvPr>
        </p:nvGraphicFramePr>
        <p:xfrm>
          <a:off x="10380039" y="254589"/>
          <a:ext cx="1585377" cy="876300"/>
        </p:xfrm>
        <a:graphic>
          <a:graphicData uri="http://schemas.openxmlformats.org/drawingml/2006/table">
            <a:tbl>
              <a:tblPr/>
              <a:tblGrid>
                <a:gridCol w="1585377"/>
              </a:tblGrid>
              <a:tr h="0">
                <a:tc>
                  <a:txBody>
                    <a:bodyPr/>
                    <a:lstStyle/>
                    <a:p>
                      <a:r>
                        <a:rPr lang="hu-HU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1 </a:t>
                      </a:r>
                      <a:r>
                        <a:rPr lang="hu-HU" sz="9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hepatocyta</a:t>
                      </a:r>
                      <a:endParaRPr lang="hu-HU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2 </a:t>
                      </a:r>
                      <a:r>
                        <a:rPr lang="hu-HU" sz="9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Intralobulláris</a:t>
                      </a:r>
                      <a:r>
                        <a:rPr lang="hu-HU" sz="9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gyulladás</a:t>
                      </a:r>
                      <a:endParaRPr lang="hu-HU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3 </a:t>
                      </a:r>
                      <a:r>
                        <a:rPr lang="hu-HU" sz="9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Kupffer-sejt</a:t>
                      </a:r>
                      <a:endParaRPr lang="hu-HU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4 </a:t>
                      </a:r>
                      <a:r>
                        <a:rPr lang="hu-HU" sz="9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nekrózis</a:t>
                      </a:r>
                      <a:endParaRPr lang="hu-HU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hu-HU" sz="9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5 </a:t>
                      </a:r>
                      <a:r>
                        <a:rPr lang="hu-HU" sz="9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sinus,</a:t>
                      </a:r>
                      <a:r>
                        <a:rPr lang="hu-HU" sz="900" b="1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hu-HU" sz="9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</a:t>
                      </a:r>
                      <a:r>
                        <a:rPr lang="hu-HU" sz="9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rythrozyta</a:t>
                      </a:r>
                      <a:endParaRPr lang="hu-HU" sz="9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pic>
        <p:nvPicPr>
          <p:cNvPr id="19458" name="Picture 2" descr="「normal histology of kupffer cells」の画像検索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64" y="1022895"/>
            <a:ext cx="3312554" cy="211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9632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20457" y="150958"/>
            <a:ext cx="4281714" cy="62694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ITO - SEJTEK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9914" y="819935"/>
            <a:ext cx="8530387" cy="2958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PERISINUSOIDÁLIS SEJTEK vagy LIPOCYTÁK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yúlványos, zsírcseppeket tartalmazó sejtek</a:t>
            </a: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térben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sírcseppekben A- Vitamin raktározás – innen retina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pigmenthámjához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jut –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rodopszin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alkotása</a:t>
            </a: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Interlobuláris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kotőszövet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termelése</a:t>
            </a:r>
          </a:p>
          <a:p>
            <a:pPr marL="0" indent="0">
              <a:buNone/>
            </a:pP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https://www.unifr.ch/anatomy/assets/files/elearning/de/biochemie/verdauung/images/HistoDetail_m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35" y="3400476"/>
            <a:ext cx="3237349" cy="319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ábláza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8615334"/>
              </p:ext>
            </p:extLst>
          </p:nvPr>
        </p:nvGraphicFramePr>
        <p:xfrm>
          <a:off x="7211523" y="4765475"/>
          <a:ext cx="1730528" cy="1828800"/>
        </p:xfrm>
        <a:graphic>
          <a:graphicData uri="http://schemas.openxmlformats.org/drawingml/2006/table">
            <a:tbl>
              <a:tblPr/>
              <a:tblGrid>
                <a:gridCol w="115369"/>
                <a:gridCol w="1615159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Ito-sejtek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Disse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tér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Canaliculi biliferi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Hepatozyta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Tight</a:t>
                      </a:r>
                      <a:r>
                        <a:rPr lang="hu-H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junction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Kupffer</a:t>
                      </a:r>
                      <a:r>
                        <a:rPr lang="hu-HU" sz="1000" b="1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sejt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hu-HU" sz="1000" b="1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Sinusendothel</a:t>
                      </a:r>
                      <a:endParaRPr lang="hu-HU" sz="10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://www.uni-leipzig.de/~anatomie/CMS/te15lO1l/histoseiten/pub/data/le/s007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205" y="106219"/>
            <a:ext cx="2788793" cy="22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áblázat 10"/>
          <p:cNvGraphicFramePr>
            <a:graphicFrameLocks noGrp="1"/>
          </p:cNvGraphicFramePr>
          <p:nvPr>
            <p:extLst/>
          </p:nvPr>
        </p:nvGraphicFramePr>
        <p:xfrm>
          <a:off x="9169583" y="2307898"/>
          <a:ext cx="2795682" cy="436963"/>
        </p:xfrm>
        <a:graphic>
          <a:graphicData uri="http://schemas.openxmlformats.org/drawingml/2006/table">
            <a:tbl>
              <a:tblPr/>
              <a:tblGrid>
                <a:gridCol w="2795682"/>
              </a:tblGrid>
              <a:tr h="162643">
                <a:tc>
                  <a:txBody>
                    <a:bodyPr/>
                    <a:lstStyle/>
                    <a:p>
                      <a:r>
                        <a:rPr lang="hu-H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kollagén rost III.,</a:t>
                      </a:r>
                      <a:r>
                        <a:rPr lang="hu-H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hu-H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ájsinusoid</a:t>
                      </a:r>
                      <a:r>
                        <a:rPr lang="hu-HU" sz="1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hu-HU" sz="1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b="1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hu-HU" sz="1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züstüzés</a:t>
                      </a:r>
                      <a:endParaRPr lang="hu-HU" sz="1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362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" name="Picture 10" descr="http://i974.photobucket.com/albums/ae228/hgadm/microscopy%20posts/Disse01-ann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9" y="2641537"/>
            <a:ext cx="3590157" cy="26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167539" y="5380672"/>
            <a:ext cx="2289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u-HU" sz="1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Disse</a:t>
            </a:r>
            <a:r>
              <a:rPr lang="hu-H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tér </a:t>
            </a:r>
            <a:r>
              <a:rPr lang="hu-HU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(Di)</a:t>
            </a: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kollagénrostok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(Co) 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Ito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sejtek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(Ito)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Endothelsejt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(E)</a:t>
            </a:r>
          </a:p>
          <a:p>
            <a:pPr>
              <a:lnSpc>
                <a:spcPct val="150000"/>
              </a:lnSpc>
            </a:pP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Kupffer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sejt 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Ku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de-DE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epatozyt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magja</a:t>
            </a:r>
            <a:r>
              <a:rPr lang="de-DE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(Hep Nu)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https://library.med.utah.edu/WebPath/jpeg4/LIVER0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171" y="2601325"/>
            <a:ext cx="3801067" cy="24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457308" y="5191120"/>
            <a:ext cx="35079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 dirty="0">
                <a:latin typeface="Arial" panose="020B0604020202020204" pitchFamily="34" charset="0"/>
              </a:rPr>
              <a:t>Normal liver is shown here with a </a:t>
            </a:r>
            <a:r>
              <a:rPr lang="en-US" sz="800" b="1" dirty="0" err="1">
                <a:latin typeface="Arial" panose="020B0604020202020204" pitchFamily="34" charset="0"/>
              </a:rPr>
              <a:t>reticulin</a:t>
            </a:r>
            <a:r>
              <a:rPr lang="en-US" sz="800" b="1" dirty="0">
                <a:latin typeface="Arial" panose="020B0604020202020204" pitchFamily="34" charset="0"/>
              </a:rPr>
              <a:t> stain at medium power. The </a:t>
            </a:r>
            <a:r>
              <a:rPr lang="en-US" sz="800" b="1" dirty="0" err="1">
                <a:latin typeface="Arial" panose="020B0604020202020204" pitchFamily="34" charset="0"/>
              </a:rPr>
              <a:t>reticulin</a:t>
            </a:r>
            <a:r>
              <a:rPr lang="en-US" sz="800" b="1" dirty="0">
                <a:latin typeface="Arial" panose="020B0604020202020204" pitchFamily="34" charset="0"/>
              </a:rPr>
              <a:t> network is stained black and outlines the plates of liver </a:t>
            </a:r>
            <a:r>
              <a:rPr lang="en-US" sz="800" b="1" dirty="0" smtClean="0">
                <a:latin typeface="Arial" panose="020B0604020202020204" pitchFamily="34" charset="0"/>
              </a:rPr>
              <a:t>cells</a:t>
            </a:r>
            <a:r>
              <a:rPr lang="hu-HU" sz="800" b="1" dirty="0" smtClean="0">
                <a:latin typeface="Arial" panose="020B0604020202020204" pitchFamily="34" charset="0"/>
              </a:rPr>
              <a:t> </a:t>
            </a:r>
            <a:r>
              <a:rPr lang="en-US" sz="800" b="1" dirty="0" smtClean="0">
                <a:latin typeface="Arial" panose="020B0604020202020204" pitchFamily="34" charset="0"/>
              </a:rPr>
              <a:t>adjacent </a:t>
            </a:r>
            <a:r>
              <a:rPr lang="en-US" sz="800" b="1" dirty="0">
                <a:latin typeface="Arial" panose="020B0604020202020204" pitchFamily="34" charset="0"/>
              </a:rPr>
              <a:t>to sinusoids. A central vein and a portal triad are present</a:t>
            </a:r>
            <a:r>
              <a:rPr lang="en-US" sz="800" b="1" dirty="0" smtClean="0">
                <a:latin typeface="Arial" panose="020B0604020202020204" pitchFamily="34" charset="0"/>
              </a:rPr>
              <a:t>.</a:t>
            </a:r>
            <a:endParaRPr lang="hu-HU" sz="800" b="1" dirty="0" smtClean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800" b="1" dirty="0"/>
              <a:t>https://library.med.utah.edu/WebPath/HISTHTML/NORMAL/NORM040.html</a:t>
            </a:r>
          </a:p>
        </p:txBody>
      </p:sp>
    </p:spTree>
    <p:extLst>
      <p:ext uri="{BB962C8B-B14F-4D97-AF65-F5344CB8AC3E}">
        <p14:creationId xmlns:p14="http://schemas.microsoft.com/office/powerpoint/2010/main" val="7094721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8736" y="154242"/>
            <a:ext cx="10515600" cy="5252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DISSE - TÉR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02996" y="735890"/>
            <a:ext cx="11771426" cy="4351338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erisinusoidalis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tér</a:t>
            </a:r>
          </a:p>
          <a:p>
            <a:pPr algn="just">
              <a:lnSpc>
                <a:spcPct val="150000"/>
              </a:lnSpc>
            </a:pPr>
            <a:r>
              <a:rPr lang="hu-HU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ndothel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és májsejt között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ájsejtek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mikrobolyhai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nyúlnak ide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ájsejt – vér kapcsolat (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másjejtek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anyagot adnak le és vesznek fel)</a:t>
            </a:r>
          </a:p>
          <a:p>
            <a:pPr algn="just">
              <a:lnSpc>
                <a:spcPct val="15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ácsrostok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Ito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sejtek termelik</a:t>
            </a:r>
          </a:p>
          <a:p>
            <a:pPr algn="just">
              <a:lnSpc>
                <a:spcPct val="150000"/>
              </a:lnSpc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 descr="http://upload.wikimedia.org/wikipedia/commons/5/58/Sinusoi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363" y="3330621"/>
            <a:ext cx="4378363" cy="331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columbia.edu/itc/hs/medical/sbpm_histology_old/micrographs/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685" y="2015412"/>
            <a:ext cx="2494690" cy="462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e-learning.studmed.unibe.ch/MorphoMed/histo/images_mt/955_m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3" y="2705923"/>
            <a:ext cx="3979451" cy="331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377001" y="3508311"/>
            <a:ext cx="123394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err="1" smtClean="0"/>
              <a:t>Disse</a:t>
            </a:r>
            <a:r>
              <a:rPr lang="hu-HU" sz="1000" b="1" dirty="0" smtClean="0"/>
              <a:t> - tér</a:t>
            </a:r>
            <a:endParaRPr lang="hu-HU" sz="1000" b="1" dirty="0"/>
          </a:p>
        </p:txBody>
      </p:sp>
      <p:sp>
        <p:nvSpPr>
          <p:cNvPr id="5" name="Téglalap 4"/>
          <p:cNvSpPr/>
          <p:nvPr/>
        </p:nvSpPr>
        <p:spPr>
          <a:xfrm>
            <a:off x="943867" y="5889616"/>
            <a:ext cx="2560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de-DE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Institut für Anatomie, Universität Bern</a:t>
            </a:r>
            <a:endParaRPr lang="hu-HU" sz="1000" b="1" dirty="0"/>
          </a:p>
        </p:txBody>
      </p:sp>
      <p:pic>
        <p:nvPicPr>
          <p:cNvPr id="10" name="Picture 4" descr="http://www.tankonyvtar.hu/hu/tartalom/tamop425/2011_0001_524_Elettan/images/image32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04" y="116634"/>
            <a:ext cx="1964122" cy="31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417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13974" y="12825"/>
            <a:ext cx="10515600" cy="6349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MÁJ KERINGÉSE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8107" y="692406"/>
            <a:ext cx="11719219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VI. VENA CENTRALIS:</a:t>
            </a:r>
          </a:p>
          <a:p>
            <a:pPr algn="just">
              <a:lnSpc>
                <a:spcPct val="200000"/>
              </a:lnSpc>
            </a:pPr>
            <a:r>
              <a:rPr lang="hu-HU" sz="11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ájsinusok vérét szedi össze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VII. VENA SUBLOBULARIS  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VIII. </a:t>
            </a:r>
            <a:r>
              <a:rPr lang="hu-H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HEPATICAE</a:t>
            </a:r>
          </a:p>
          <a:p>
            <a:pPr marL="0" indent="0" algn="just">
              <a:lnSpc>
                <a:spcPct val="2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IX. VENA CAVA INFERIOR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hu-H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787698" y="692406"/>
            <a:ext cx="3559531" cy="2638300"/>
            <a:chOff x="613901" y="4902323"/>
            <a:chExt cx="2520073" cy="1824958"/>
          </a:xfrm>
        </p:grpSpPr>
        <p:pic>
          <p:nvPicPr>
            <p:cNvPr id="7" name="Picture 10" descr="[Bild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526" y="4902323"/>
              <a:ext cx="2299448" cy="1824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613901" y="6281928"/>
              <a:ext cx="10743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V. CENTRALIS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" name="Egyenes összekötő nyíllal 5"/>
            <p:cNvCxnSpPr/>
            <p:nvPr/>
          </p:nvCxnSpPr>
          <p:spPr>
            <a:xfrm flipV="1">
              <a:off x="1419651" y="6006157"/>
              <a:ext cx="537167" cy="2757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Egyenes összekötő nyíllal 8"/>
          <p:cNvCxnSpPr/>
          <p:nvPr/>
        </p:nvCxnSpPr>
        <p:spPr>
          <a:xfrm>
            <a:off x="1399592" y="1427584"/>
            <a:ext cx="1" cy="5505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1399592" y="2304661"/>
            <a:ext cx="0" cy="5971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1399592" y="3284376"/>
            <a:ext cx="0" cy="5691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classconnection.s3.amazonaws.com/975/flashcards/1102975/png/untitled3133127315060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t="1639" r="1031" b="1525"/>
          <a:stretch/>
        </p:blipFill>
        <p:spPr bwMode="auto">
          <a:xfrm>
            <a:off x="2210190" y="3568959"/>
            <a:ext cx="4714548" cy="310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ikispaces.psu.edu/download/attachments/131566261/liver_structure.jpg?version=1&amp;modificationDate=1375473778000&amp;api=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67" y="463135"/>
            <a:ext cx="4720387" cy="60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15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5006</Words>
  <Application>Microsoft Office PowerPoint</Application>
  <PresentationFormat>Szélesvásznú</PresentationFormat>
  <Paragraphs>1845</Paragraphs>
  <Slides>110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110</vt:i4>
      </vt:variant>
    </vt:vector>
  </HeadingPairs>
  <TitlesOfParts>
    <vt:vector size="118" baseType="lpstr">
      <vt:lpstr>Arial</vt:lpstr>
      <vt:lpstr>Calibri</vt:lpstr>
      <vt:lpstr>Calibri Light</vt:lpstr>
      <vt:lpstr>Monotype Corsiva</vt:lpstr>
      <vt:lpstr>Times New Roman</vt:lpstr>
      <vt:lpstr>Verdana</vt:lpstr>
      <vt:lpstr>Wingdings</vt:lpstr>
      <vt:lpstr>Office-téma</vt:lpstr>
      <vt:lpstr>EMÉSZTŐRENDSZER  SZÖVETTANA</vt:lpstr>
      <vt:lpstr>AZ EMÉSZTŐRENDSZER RÉSZEI</vt:lpstr>
      <vt:lpstr>SZÁJÜREG (CAVITAS ORIS)</vt:lpstr>
      <vt:lpstr>SZÁJÜREG (CAVITAS ORIS)</vt:lpstr>
      <vt:lpstr>VESTIBULUM ORIS </vt:lpstr>
      <vt:lpstr>AJKAK (LABIA)</vt:lpstr>
      <vt:lpstr>POFA </vt:lpstr>
      <vt:lpstr>GINGIVA (FOGÍNY)</vt:lpstr>
      <vt:lpstr>SZÁJÜREG NYÁLKAHÁRTYÁJA</vt:lpstr>
      <vt:lpstr>NYELV (LINGUA) </vt:lpstr>
      <vt:lpstr>NYELV (LINGUA) </vt:lpstr>
      <vt:lpstr>NYELVHÁTI PAPILLÁK </vt:lpstr>
      <vt:lpstr>PAPILLAE FILIFORMES</vt:lpstr>
      <vt:lpstr>PAPILLAE FUNGIFORMES</vt:lpstr>
      <vt:lpstr>PAPILLAE FOLIATAE</vt:lpstr>
      <vt:lpstr>PAPILLAE VALLATAE</vt:lpstr>
      <vt:lpstr>NYÁLMIRIGYEK</vt:lpstr>
      <vt:lpstr>NAGY NYÁLMIRIGYEK ISMERTETŐJEGYEI</vt:lpstr>
      <vt:lpstr>NAGY NYÁLMIRIGYEK ISMERTETŐJEGYEI</vt:lpstr>
      <vt:lpstr>NAGY NYÁLMIRIGYEK ISMERTETŐJEGYEI</vt:lpstr>
      <vt:lpstr>GARAT (PHARYNX)</vt:lpstr>
      <vt:lpstr>GARAT (PHARYNX)</vt:lpstr>
      <vt:lpstr>OESOPHAGUS SZAKASZAI</vt:lpstr>
      <vt:lpstr>OESOPHAGUS- EMÉSZTŐTRAKTUS SZÖVETTANI FELPÍTÉSE </vt:lpstr>
      <vt:lpstr>TUNICA MUCOSA (NYÁLKAHÁRTYA)</vt:lpstr>
      <vt:lpstr>TUNICA SUBMUCOSA</vt:lpstr>
      <vt:lpstr>TUNICA MUSCULARIS</vt:lpstr>
      <vt:lpstr>ENTERÁLIS IDEGRENDSZER</vt:lpstr>
      <vt:lpstr>OESOPHAGUS SZÖVETTANA</vt:lpstr>
      <vt:lpstr>OESOPHAGUS SZÖVETTANA</vt:lpstr>
      <vt:lpstr>OESOPHAGUS SZÖVETTANA</vt:lpstr>
      <vt:lpstr>OESOPHAGUS SZÖVETTANA TUNICA ADVENTITIA / TUNICA SUBSEROSA, TUNICA SEROSA</vt:lpstr>
      <vt:lpstr>A GYOMOR SZÖVETTANA</vt:lpstr>
      <vt:lpstr>A GYOMOR NYÁLKAHÁRTYÁJA</vt:lpstr>
      <vt:lpstr>A GYOMOR NYÁLKAHÁRTYÁJA</vt:lpstr>
      <vt:lpstr>GYOMORMIRIGYEK</vt:lpstr>
      <vt:lpstr> GLANDULAE GASTRICAE PROPRIAE (CORPUS – FUNDUSMIRIGYEK)</vt:lpstr>
      <vt:lpstr> GLANDULAE GASTRICAE PROPRIAE</vt:lpstr>
      <vt:lpstr> GLANDULAE GASTRICAE PROPRIAE </vt:lpstr>
      <vt:lpstr>GLANDULAE GASTRICAE PROPRIAE</vt:lpstr>
      <vt:lpstr> GLANDULAE GASTRICAE PROPRIAE</vt:lpstr>
      <vt:lpstr> GLANDULAE GASTRICAE PROPRIAE</vt:lpstr>
      <vt:lpstr>GLANDULAE CARDIACAE</vt:lpstr>
      <vt:lpstr>GLANDULAE PYLORICAE</vt:lpstr>
      <vt:lpstr>TUNICA SUBMUCOSA</vt:lpstr>
      <vt:lpstr>TUNICA MUSCULARIS</vt:lpstr>
      <vt:lpstr>TUNICA SUBSEROSA ÉS TUNICA SEROSA</vt:lpstr>
      <vt:lpstr>ENTERÁLIS IDEGRENDSZER  </vt:lpstr>
      <vt:lpstr>VÉKONYBÉL (INTESTINUM TENUE)</vt:lpstr>
      <vt:lpstr>VÉKONYBÉL FALÁNAK  SZÖVETTANI FELÉPÍTÉSE</vt:lpstr>
      <vt:lpstr>VÉKONYBÉLRE JELLEMZŐ SPECIÁLIS SZÖVETTANI STRUKTÚRÁK</vt:lpstr>
      <vt:lpstr>TUNICA MUCOSA LAMINA EPITHELIALIS MUCOSAE </vt:lpstr>
      <vt:lpstr>TUNICA MUCOSA LAMINA EPITHELIALIS MUCOSAE</vt:lpstr>
      <vt:lpstr>TUNICA MUCOSA LAMINA EPITHELIALIS MUCOSAE DES DÜNNDARMS</vt:lpstr>
      <vt:lpstr>TUNICA MUCOSA LAMINA EPITHELIALIS MUCOSAE</vt:lpstr>
      <vt:lpstr>TUNICA MUCOSA LAMINA EPITHELIALIS MUCOSAE</vt:lpstr>
      <vt:lpstr>TUNICA MUCOSA LAMINA EPITHELIALIS MUCOSAE</vt:lpstr>
      <vt:lpstr>TUNICA MUCOSA LAMINA PROPRIA MUCOSAE</vt:lpstr>
      <vt:lpstr>TUNICA MUCOSA LAMINA MUSCULARIS MUCOSAE </vt:lpstr>
      <vt:lpstr>VILLI INTESTINALES (BÉLBOHOLY)</vt:lpstr>
      <vt:lpstr>VILLI INTESTINALES (BÉLBOHOLY)</vt:lpstr>
      <vt:lpstr>TUNICA SUBMUCOSA</vt:lpstr>
      <vt:lpstr>CRYPTAE INTESTINALES  (LIEBERKÜHN - CRYPTÁK)</vt:lpstr>
      <vt:lpstr>PLICAE INTESTINALES (KERCKRING – REDŐ)</vt:lpstr>
      <vt:lpstr>TUNICA MUCULARIS</vt:lpstr>
      <vt:lpstr>TUNICA SUBSEROSA UND TUNICA SEROSA</vt:lpstr>
      <vt:lpstr>SZÖVETTANI KÜLÖNBSÉGEK</vt:lpstr>
      <vt:lpstr>SZÖVETTANI KÜLÖNBSÉGEK</vt:lpstr>
      <vt:lpstr>SZÖVETTANI KÜLÖNBSÉGEK</vt:lpstr>
      <vt:lpstr>VASTAGBÉL (INTESTINUM CRASSUM)</vt:lpstr>
      <vt:lpstr>VASTAGBÉL (INTESTINUM CRASSUM)</vt:lpstr>
      <vt:lpstr>TUNICA MUCOSA  LAMINA EPITHELIALIS MUCOSAE</vt:lpstr>
      <vt:lpstr> TUNICA MUCOSA  LAMINA PROPRIA UND LAMINA MUSCULARIS MUCOSAE</vt:lpstr>
      <vt:lpstr>TUNICA SUBMUCOSA</vt:lpstr>
      <vt:lpstr>TUNICA MUSCULARIS</vt:lpstr>
      <vt:lpstr>TUNICA SUBSEROSA, TUNICA SEROSA  VAGY  TUNICA ADVENTITIA </vt:lpstr>
      <vt:lpstr>APPENDIX VERMIFORMIS</vt:lpstr>
      <vt:lpstr>CANALIS ANALIS</vt:lpstr>
      <vt:lpstr>CANALIS ANALIS    </vt:lpstr>
      <vt:lpstr>CANALIS ANALIS   </vt:lpstr>
      <vt:lpstr>CANALIS ANALIS   </vt:lpstr>
      <vt:lpstr>CANALIS ANALIS   </vt:lpstr>
      <vt:lpstr>CANALIS ANALIS   </vt:lpstr>
      <vt:lpstr>MÁJ (HEPAR)</vt:lpstr>
      <vt:lpstr>MÁJ KÖTŐSZÖVETI VÁZA</vt:lpstr>
      <vt:lpstr>KLASSZIKUS MÁJLEBENYKE (LOBULUS HEPATIS)</vt:lpstr>
      <vt:lpstr>MÁJSEJT (HEPATOCYTA)</vt:lpstr>
      <vt:lpstr>MÁJSEJT (HEPATOCYTA)</vt:lpstr>
      <vt:lpstr>EPEUTAK</vt:lpstr>
      <vt:lpstr>EPEUTAK, HERING - CSATORNA</vt:lpstr>
      <vt:lpstr>EPEUTAK</vt:lpstr>
      <vt:lpstr>MÁJ KERINGÉSE</vt:lpstr>
      <vt:lpstr>MÁJ KERINGÉSE</vt:lpstr>
      <vt:lpstr>MÁJ KERINGÉSE</vt:lpstr>
      <vt:lpstr>MÁJ KERINGÉSE</vt:lpstr>
      <vt:lpstr>KUPFFER - SEJTEK</vt:lpstr>
      <vt:lpstr>ITO - SEJTEK</vt:lpstr>
      <vt:lpstr>DISSE - TÉR</vt:lpstr>
      <vt:lpstr>MÁJ KERINGÉSE</vt:lpstr>
      <vt:lpstr>PANKREAS EXOKRIN RÉSZE</vt:lpstr>
      <vt:lpstr>PANKREAS EXOKRIN RÉSZE</vt:lpstr>
      <vt:lpstr>PANKREAS EXOKRIN RÉSZE KIVEZETŐCSŐRENDSZER</vt:lpstr>
      <vt:lpstr>VESICA FELLEA (VESICA BILIARIS, EPEHÓLYAG)</vt:lpstr>
      <vt:lpstr>TUNICA MUCOSA  LAMINA EPITHELIALIS MUCOSAE </vt:lpstr>
      <vt:lpstr>TUNICA MUCOSA  LAMINA PROPRIA MUCOSAE</vt:lpstr>
      <vt:lpstr>TUNICA MUSCULARIS</vt:lpstr>
      <vt:lpstr>TUNICA SUBSEROSA UND TUNICA SEROSA</vt:lpstr>
      <vt:lpstr>PowerPoint bemutató</vt:lpstr>
      <vt:lpstr>BIBLIOGRÁFIA</vt:lpstr>
      <vt:lpstr>BIBLIOGRÁFIA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EMÉSZTŐRENDSZER  SZÖVETTANA</dc:title>
  <dc:creator>handrea</dc:creator>
  <cp:lastModifiedBy>Dr. Heinzlmann Andrea</cp:lastModifiedBy>
  <cp:revision>346</cp:revision>
  <dcterms:created xsi:type="dcterms:W3CDTF">2016-04-18T13:04:10Z</dcterms:created>
  <dcterms:modified xsi:type="dcterms:W3CDTF">2018-04-05T13:55:18Z</dcterms:modified>
</cp:coreProperties>
</file>