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432" r:id="rId3"/>
    <p:sldId id="259" r:id="rId4"/>
    <p:sldId id="258" r:id="rId5"/>
    <p:sldId id="364" r:id="rId6"/>
    <p:sldId id="260" r:id="rId7"/>
    <p:sldId id="257" r:id="rId8"/>
    <p:sldId id="262" r:id="rId9"/>
    <p:sldId id="284" r:id="rId10"/>
    <p:sldId id="263" r:id="rId11"/>
    <p:sldId id="268" r:id="rId12"/>
    <p:sldId id="269" r:id="rId13"/>
    <p:sldId id="270" r:id="rId14"/>
    <p:sldId id="271" r:id="rId15"/>
    <p:sldId id="273" r:id="rId16"/>
    <p:sldId id="277" r:id="rId17"/>
    <p:sldId id="280" r:id="rId18"/>
    <p:sldId id="266" r:id="rId19"/>
    <p:sldId id="286" r:id="rId20"/>
    <p:sldId id="287" r:id="rId21"/>
    <p:sldId id="290" r:id="rId22"/>
    <p:sldId id="288" r:id="rId23"/>
    <p:sldId id="289" r:id="rId24"/>
    <p:sldId id="433" r:id="rId25"/>
    <p:sldId id="267" r:id="rId26"/>
    <p:sldId id="363" r:id="rId27"/>
    <p:sldId id="291" r:id="rId28"/>
    <p:sldId id="292" r:id="rId29"/>
    <p:sldId id="301" r:id="rId30"/>
    <p:sldId id="300" r:id="rId31"/>
    <p:sldId id="302" r:id="rId32"/>
    <p:sldId id="365" r:id="rId33"/>
    <p:sldId id="366" r:id="rId34"/>
    <p:sldId id="367" r:id="rId35"/>
    <p:sldId id="368" r:id="rId36"/>
    <p:sldId id="369" r:id="rId37"/>
    <p:sldId id="325" r:id="rId38"/>
    <p:sldId id="335" r:id="rId39"/>
    <p:sldId id="336" r:id="rId40"/>
    <p:sldId id="337" r:id="rId41"/>
    <p:sldId id="339" r:id="rId42"/>
    <p:sldId id="340" r:id="rId43"/>
    <p:sldId id="370" r:id="rId44"/>
    <p:sldId id="371" r:id="rId45"/>
    <p:sldId id="372" r:id="rId46"/>
    <p:sldId id="373" r:id="rId47"/>
    <p:sldId id="374" r:id="rId48"/>
    <p:sldId id="375" r:id="rId49"/>
    <p:sldId id="377" r:id="rId50"/>
    <p:sldId id="378" r:id="rId51"/>
    <p:sldId id="379" r:id="rId52"/>
    <p:sldId id="380" r:id="rId53"/>
    <p:sldId id="381" r:id="rId54"/>
    <p:sldId id="382" r:id="rId55"/>
    <p:sldId id="384" r:id="rId56"/>
    <p:sldId id="385" r:id="rId57"/>
    <p:sldId id="386" r:id="rId58"/>
    <p:sldId id="388" r:id="rId59"/>
    <p:sldId id="389" r:id="rId60"/>
    <p:sldId id="390" r:id="rId61"/>
    <p:sldId id="391" r:id="rId62"/>
    <p:sldId id="392" r:id="rId63"/>
    <p:sldId id="393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10" r:id="rId77"/>
    <p:sldId id="411" r:id="rId78"/>
    <p:sldId id="412" r:id="rId79"/>
    <p:sldId id="413" r:id="rId80"/>
    <p:sldId id="414" r:id="rId81"/>
    <p:sldId id="415" r:id="rId82"/>
    <p:sldId id="416" r:id="rId83"/>
    <p:sldId id="417" r:id="rId84"/>
    <p:sldId id="418" r:id="rId85"/>
    <p:sldId id="419" r:id="rId86"/>
    <p:sldId id="420" r:id="rId87"/>
    <p:sldId id="421" r:id="rId88"/>
    <p:sldId id="422" r:id="rId89"/>
    <p:sldId id="423" r:id="rId90"/>
    <p:sldId id="424" r:id="rId91"/>
    <p:sldId id="425" r:id="rId92"/>
    <p:sldId id="434" r:id="rId93"/>
    <p:sldId id="426" r:id="rId94"/>
    <p:sldId id="427" r:id="rId95"/>
    <p:sldId id="428" r:id="rId96"/>
    <p:sldId id="429" r:id="rId97"/>
    <p:sldId id="430" r:id="rId98"/>
    <p:sldId id="431" r:id="rId99"/>
    <p:sldId id="435" r:id="rId100"/>
    <p:sldId id="436" r:id="rId101"/>
    <p:sldId id="359" r:id="rId102"/>
    <p:sldId id="362" r:id="rId103"/>
    <p:sldId id="387" r:id="rId104"/>
    <p:sldId id="408" r:id="rId105"/>
    <p:sldId id="409" r:id="rId10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DE0D4-D1FD-4F64-A03A-0FB7D6FC99C5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CC41F-AC0B-4E63-AF77-AAFB38357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18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C41F-AC0B-4E63-AF77-AAFB38357C9D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670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C41F-AC0B-4E63-AF77-AAFB38357C9D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4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C41F-AC0B-4E63-AF77-AAFB38357C9D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17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C41F-AC0B-4E63-AF77-AAFB38357C9D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630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35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22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69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767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317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857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91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505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166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914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80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F7310-725C-47F4-B22C-8E93C777161E}" type="datetimeFigureOut">
              <a:rPr lang="hu-HU" smtClean="0"/>
              <a:t>2019. 07. 04.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81004-1721-4C3F-8DAC-3AA862489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9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://histohal.uni-halle.de/" TargetMode="External"/><Relationship Id="rId3" Type="http://schemas.openxmlformats.org/officeDocument/2006/relationships/hyperlink" Target="http://www.tankonyvtar.hu/hu/tartalom/tamop412A/2011-0095_fogaszat_magyar/ch07s05.html" TargetMode="External"/><Relationship Id="rId7" Type="http://schemas.openxmlformats.org/officeDocument/2006/relationships/hyperlink" Target="https://www.unifr.ch/" TargetMode="External"/><Relationship Id="rId2" Type="http://schemas.openxmlformats.org/officeDocument/2006/relationships/hyperlink" Target="https://www.studyblue.com/notes/note/n/lymphaticrespiratory/deck/115228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kroskopie-forum.de/" TargetMode="External"/><Relationship Id="rId5" Type="http://schemas.openxmlformats.org/officeDocument/2006/relationships/hyperlink" Target="http://e-learning.studmed.unibe.ch/" TargetMode="External"/><Relationship Id="rId10" Type="http://schemas.openxmlformats.org/officeDocument/2006/relationships/hyperlink" Target="http://www.proteinatlas.org/learn/dictionary/normal/duodenum/detail+2" TargetMode="External"/><Relationship Id="rId4" Type="http://schemas.openxmlformats.org/officeDocument/2006/relationships/hyperlink" Target="https://www.mh-hannover.de/19186.html" TargetMode="External"/><Relationship Id="rId9" Type="http://schemas.openxmlformats.org/officeDocument/2006/relationships/hyperlink" Target="http://www.esciencecentral.org/ebooks/practice-of-cancer-prevention/colorectal-cancer.php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://e-learning.studmed.unibe.ch/" TargetMode="External"/><Relationship Id="rId3" Type="http://schemas.openxmlformats.org/officeDocument/2006/relationships/hyperlink" Target="https://www.anatomiedesmenschen.uni-koeln.de/" TargetMode="External"/><Relationship Id="rId7" Type="http://schemas.openxmlformats.org/officeDocument/2006/relationships/hyperlink" Target="https://www.unifr.ch/" TargetMode="External"/><Relationship Id="rId2" Type="http://schemas.openxmlformats.org/officeDocument/2006/relationships/hyperlink" Target="http://histohal.uni-halle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lexikon.doccheck.com/de" TargetMode="External"/><Relationship Id="rId5" Type="http://schemas.openxmlformats.org/officeDocument/2006/relationships/hyperlink" Target="http://www.proprofs.com/flashcards/story.php?title=anatomy-exam-4_2" TargetMode="External"/><Relationship Id="rId4" Type="http://schemas.openxmlformats.org/officeDocument/2006/relationships/hyperlink" Target="https://www.mh-hannover.de/" TargetMode="External"/><Relationship Id="rId9" Type="http://schemas.openxmlformats.org/officeDocument/2006/relationships/hyperlink" Target="http://terminologia-anatomica.org/" TargetMode="Externa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hyperlink" Target="http://pocketdentistry.com/" TargetMode="External"/><Relationship Id="rId3" Type="http://schemas.openxmlformats.org/officeDocument/2006/relationships/hyperlink" Target="http://histohal.uni-halle.de/" TargetMode="External"/><Relationship Id="rId7" Type="http://schemas.openxmlformats.org/officeDocument/2006/relationships/hyperlink" Target="http://www.histonet2000.de/" TargetMode="External"/><Relationship Id="rId2" Type="http://schemas.openxmlformats.org/officeDocument/2006/relationships/hyperlink" Target="http://www.meiwoscienc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gu.de/" TargetMode="External"/><Relationship Id="rId5" Type="http://schemas.openxmlformats.org/officeDocument/2006/relationships/hyperlink" Target="http://www.anatomie.net/histowebatlas" TargetMode="External"/><Relationship Id="rId4" Type="http://schemas.openxmlformats.org/officeDocument/2006/relationships/hyperlink" Target="http://www.mikroskopie-forum.de/" TargetMode="External"/><Relationship Id="rId9" Type="http://schemas.openxmlformats.org/officeDocument/2006/relationships/hyperlink" Target="http://act.downstate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50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4.jpeg"/><Relationship Id="rId7" Type="http://schemas.openxmlformats.org/officeDocument/2006/relationships/image" Target="../media/image197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19.jpeg"/><Relationship Id="rId4" Type="http://schemas.openxmlformats.org/officeDocument/2006/relationships/image" Target="../media/image22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7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://epomedicine.com/clinical-medicine/" TargetMode="External"/><Relationship Id="rId3" Type="http://schemas.openxmlformats.org/officeDocument/2006/relationships/image" Target="../media/image258.jpeg"/><Relationship Id="rId7" Type="http://schemas.openxmlformats.org/officeDocument/2006/relationships/image" Target="../media/image261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514901"/>
            <a:ext cx="9144000" cy="14693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4000" b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EMÉSZTőRENDSZER</a:t>
            </a:r>
            <a:r>
              <a:rPr lang="hu-HU" sz="4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hu-HU" sz="4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hu-HU" sz="4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(APPARATUS DIGESTORIUS)</a:t>
            </a:r>
            <a:endParaRPr lang="hu-HU" sz="40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33183" y="3683924"/>
            <a:ext cx="9289576" cy="24029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altLang="hu-HU" sz="1200" b="1" dirty="0">
                <a:cs typeface="Arial" panose="020B0604020202020204" pitchFamily="34" charset="0"/>
              </a:rPr>
              <a:t>Heinzlmann Andrea</a:t>
            </a:r>
          </a:p>
          <a:p>
            <a:pPr>
              <a:lnSpc>
                <a:spcPct val="150000"/>
              </a:lnSpc>
            </a:pPr>
            <a:r>
              <a:rPr lang="hu-HU" altLang="hu-HU" sz="1200" b="1" dirty="0" err="1">
                <a:cs typeface="Arial" panose="020B0604020202020204" pitchFamily="34" charset="0"/>
              </a:rPr>
              <a:t>Állatorvostudományi</a:t>
            </a:r>
            <a:r>
              <a:rPr lang="hu-HU" altLang="hu-HU" sz="1200" b="1" dirty="0">
                <a:cs typeface="Arial" panose="020B0604020202020204" pitchFamily="34" charset="0"/>
              </a:rPr>
              <a:t> Egyetem, Anatómiai és Szövettani Tanszék</a:t>
            </a:r>
          </a:p>
          <a:p>
            <a:pPr>
              <a:lnSpc>
                <a:spcPct val="150000"/>
              </a:lnSpc>
            </a:pPr>
            <a:r>
              <a:rPr lang="hu-HU" altLang="hu-HU" sz="1200" b="1" dirty="0">
                <a:cs typeface="Arial" panose="020B0604020202020204" pitchFamily="34" charset="0"/>
              </a:rPr>
              <a:t>Humán Anatómia Kurzus</a:t>
            </a:r>
          </a:p>
          <a:p>
            <a:pPr>
              <a:lnSpc>
                <a:spcPct val="150000"/>
              </a:lnSpc>
            </a:pPr>
            <a:r>
              <a:rPr lang="hu-HU" altLang="hu-HU" sz="1200" b="1" dirty="0">
                <a:cs typeface="Arial" panose="020B0604020202020204" pitchFamily="34" charset="0"/>
              </a:rPr>
              <a:t>2018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0098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9681" y="122473"/>
            <a:ext cx="10515600" cy="72196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DEFINITIV SZÁJÜREG (CAVITAS ORIS PROPRIA)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6294" y="114542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ldalt , elöl – fogak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tető –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durum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átul – nyelv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lul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iaphragma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nyelvcsont feletti izmok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átul –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sthmus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faucium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molar.odont.au.dk/anatomi/anatomi_dias_programmer/Mundhulens%20slimhinderelief,%20lektion%201-filer/slide0009_image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1680" y="641500"/>
            <a:ext cx="2503027" cy="24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316294" y="3905329"/>
            <a:ext cx="3100057" cy="2437159"/>
            <a:chOff x="575650" y="4284434"/>
            <a:chExt cx="3100057" cy="2437159"/>
          </a:xfrm>
        </p:grpSpPr>
        <p:pic>
          <p:nvPicPr>
            <p:cNvPr id="10244" name="Picture 4" descr="http://molar.odont.au.dk/anatomi/anatomi_dias_programmer/Mundhule%20-%20Lektion%202-filer/slide0019_image0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23" y="4284434"/>
              <a:ext cx="3004084" cy="195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75650" y="6239473"/>
              <a:ext cx="1268296" cy="48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ISTHMUS FAUCIUM</a:t>
              </a:r>
            </a:p>
            <a:p>
              <a:pPr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L: Uvula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3640426" y="4661771"/>
            <a:ext cx="3105339" cy="2160219"/>
            <a:chOff x="3883936" y="4276817"/>
            <a:chExt cx="3105339" cy="2160219"/>
          </a:xfrm>
        </p:grpSpPr>
        <p:pic>
          <p:nvPicPr>
            <p:cNvPr id="10246" name="Picture 6" descr="http://molar.odont.au.dk/anatomi/anatomi_dias_programmer/Mundhule%20-%20Lektion%202-filer/slide0012_image021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155" y="4276817"/>
              <a:ext cx="3026120" cy="1962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3883936" y="6206204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NYELV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50" name="Picture 10" descr="http://www.loadmedical.com/media/landingpages/Magen/Magen-000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818" y="2222136"/>
            <a:ext cx="2834949" cy="21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anatomy_atlas.academic.ru/pictures/anatomy_atlas/aa/33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2318" y="3285242"/>
            <a:ext cx="3961454" cy="34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5534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7381" y="284084"/>
            <a:ext cx="10515600" cy="104756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NAGYCSEPLESZ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(OMENTUM MAJUS)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ãmajor omentum cadaver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24" y="807867"/>
            <a:ext cx="3449273" cy="36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major omentumãã®ç»åæ¤ç´¢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7905" y="120821"/>
            <a:ext cx="3624095" cy="43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major omentum cadaverãã®ç»åæ¤ç´¢çµæ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1497" y="2740788"/>
            <a:ext cx="5082925" cy="38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457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424114" y="438344"/>
            <a:ext cx="5601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KÖSZÖNÖM A FIGYELMET!</a:t>
            </a:r>
            <a:endParaRPr lang="hu-HU" altLang="hu-H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s11.images.www.tvn.hu/2011/11/26/10/29/www.tvn.hu_76ed2bca9b3bd908e3cb330fd9131b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504" y="1291793"/>
            <a:ext cx="7016435" cy="52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1985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BIBLIOGRAPHY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Schmidt: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(5.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Springer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Lehrbuch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(3.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Michael H. Ross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Wojciech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Pawlina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Text and Atlas (6th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Lippincott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Wiliams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 Wilkins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Benninghoff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Drenckhahn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Makroskopische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Embryologie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Zellbiologie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Band I. (17.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88878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9412" y="326572"/>
            <a:ext cx="10515600" cy="518791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BIBLIOGRAPHIE</a:t>
            </a:r>
            <a:endParaRPr lang="hu-HU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89331" y="1189928"/>
            <a:ext cx="798494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Theodor H.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 Schmidt: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Anantomie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fünfte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korrigierte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Springer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Berlin</a:t>
            </a: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Taschenlehrbuch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Stuttgart</a:t>
            </a: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www.studyblue.com/notes/note/n/lymphaticrespiratory/deck/11522849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www.tankonyvtar.hu/hu/tartalom/tamop412A/2011-0095_fogaszat_magyar/ch07s05.html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://www.mh-hannover.de/19186.html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#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http://e-learning.studmed.unibe.ch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http://www.mikroskopie-forum.de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www.unifr.ch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http://histohal.uni-halle.de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http://www.mikroskopie-forum.de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www.esciencecentral.org/ebooks/practice-of-cancer-prevention/colorectal-cancer.php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www.proteinatlas.org/learn/dictionary/normal/duodenum/detail+2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http://e-learning.studmed.unibe.ch/</a:t>
            </a: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://www.lab.anhb.uwa.edu.au/mb140/CorePages/GIT/git.htm</a:t>
            </a:r>
          </a:p>
          <a:p>
            <a:endParaRPr lang="hu-HU" sz="1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41912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2099" y="552070"/>
            <a:ext cx="10515600" cy="628892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BIBLIOGRAPHIE</a:t>
            </a:r>
            <a:endParaRPr lang="hu-HU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92099" y="1647686"/>
            <a:ext cx="798494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Theodor H.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 Schmidt: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Anantomie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fünfte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korrigierte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Springer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Berlin</a:t>
            </a:r>
          </a:p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Taschenlehrbuch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Stuttgart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://histohal.uni-halle.de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www.anatomiedesmenschen.uni-koeln.de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www.mh-hannover.de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www.proprofs.com/flashcards/story.php?title=anatomy-exam-4_2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flexikon.doccheck.com/de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https://www.unifr.ch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http://e-learning.studmed.unibe.ch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https://www.mh-hannover.de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terminologia-anatomica.org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https://hu.wikipedia.org/wiki/Hasny%C3%A1lmirigyr%C3%A1k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222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6256" y="1882775"/>
            <a:ext cx="11139487" cy="46751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www.meiwoscience.com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http://histohal.uni-halle.de/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http://www.mikroskopie-forum.de/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http://www.anatomie.net/histowebatlas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http://www.kgu.de/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http://www.histonet2000.de/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http://pocketdentistry.com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http://act.downstate.edu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act.downstate.edu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http://radiologykey.com</a:t>
            </a:r>
          </a:p>
        </p:txBody>
      </p:sp>
    </p:spTree>
    <p:extLst>
      <p:ext uri="{BB962C8B-B14F-4D97-AF65-F5344CB8AC3E}">
        <p14:creationId xmlns:p14="http://schemas.microsoft.com/office/powerpoint/2010/main" val="402945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5200" y="52519"/>
            <a:ext cx="10515600" cy="72196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SZÁJPAD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7420" y="8947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durum (kemény szájpad)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lágyszájpad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266" name="Picture 2" descr="http://upload.wikimedia.org/wikipedia/id/1/11/Rongga_mulut-pa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6951" y="339371"/>
            <a:ext cx="3363188" cy="32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krasgmu.ru/sys/files/ebooks/el_ort_stom_proped/img/img_5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475" y="3464478"/>
            <a:ext cx="4261794" cy="31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molar.odont.au.dk/anatomi/anatomi_dias_programmer/Mundhule%20-%20Lektion%202-filer/slide0009_image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31" y="3251254"/>
            <a:ext cx="3916490" cy="25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67420" y="5932182"/>
            <a:ext cx="1364476" cy="68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D: PALATUM DURUM</a:t>
            </a:r>
          </a:p>
          <a:p>
            <a:pPr>
              <a:lnSpc>
                <a:spcPct val="150000"/>
              </a:lnSpc>
            </a:pPr>
            <a:r>
              <a:rPr lang="hu-H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M: PALATUM MOLLE</a:t>
            </a:r>
          </a:p>
          <a:p>
            <a:pPr>
              <a:lnSpc>
                <a:spcPct val="150000"/>
              </a:lnSpc>
            </a:pPr>
            <a:r>
              <a:rPr lang="hu-H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L: UVULA</a:t>
            </a:r>
            <a:endParaRPr lang="hu-H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「hard palate cadaver」の画像検索結果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6572" y="816288"/>
            <a:ext cx="1996428" cy="235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3805 for term side of card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0421" y="806046"/>
            <a:ext cx="2035406" cy="23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236421" y="3155137"/>
            <a:ext cx="1116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durum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381379" y="3184307"/>
            <a:ext cx="1138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3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40756"/>
            <a:ext cx="4374458" cy="6603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PALATUM DURUM OSSEUM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4864" y="9868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2/3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incisivum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://www.likar.info/pictures/wiki/123at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951" y="427019"/>
            <a:ext cx="3189827" cy="31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pina.pro/i/anatomy/kosti/12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7571" y="3807237"/>
            <a:ext cx="4021495" cy="284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http://www.meduniwien.ac.at/plastination/skull/bce-ant-tex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090" y="240756"/>
            <a:ext cx="3500547" cy="379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730671" y="4111367"/>
            <a:ext cx="300756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1.Processus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pyramidalis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2.Foramen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palatinm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maius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3.Lamina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4.Spina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5.Sutura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6.Fossa &amp;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incisivum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7.Processus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8.Processus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9.Sutura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10.Lamina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899121" y="4156277"/>
            <a:ext cx="3007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11.Hamulus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12.Fossa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13.Lamina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14.Fossa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scaphoidea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15.Choana</a:t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16.Ala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vomeris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17.Vomer</a:t>
            </a:r>
          </a:p>
        </p:txBody>
      </p:sp>
    </p:spTree>
    <p:extLst>
      <p:ext uri="{BB962C8B-B14F-4D97-AF65-F5344CB8AC3E}">
        <p14:creationId xmlns:p14="http://schemas.microsoft.com/office/powerpoint/2010/main" val="428810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3067" y="244699"/>
            <a:ext cx="10515600" cy="82780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PALATUM MOLLE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6700" y="1072502"/>
            <a:ext cx="11006071" cy="52706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hátsó 1/3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mozgékony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VELUM PALATINUM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UVULA (NYELVCSAP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7724632" y="90811"/>
            <a:ext cx="4185887" cy="3038267"/>
            <a:chOff x="7618492" y="244699"/>
            <a:chExt cx="4305676" cy="3229257"/>
          </a:xfrm>
        </p:grpSpPr>
        <p:pic>
          <p:nvPicPr>
            <p:cNvPr id="12296" name="Picture 8" descr="http://www.thebodyonline.net/head/greater_palatine_n_2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492" y="244699"/>
              <a:ext cx="4305676" cy="322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306962" y="2411723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Palatum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durum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0672203" y="1903897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Velum</a:t>
              </a:r>
              <a:endParaRPr lang="hu-HU" sz="9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palatinum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1213067" y="2313323"/>
              <a:ext cx="4651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vula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0339058" y="3104624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Zunge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Csoportba foglalás 16"/>
          <p:cNvGrpSpPr/>
          <p:nvPr/>
        </p:nvGrpSpPr>
        <p:grpSpPr>
          <a:xfrm>
            <a:off x="2445231" y="3282966"/>
            <a:ext cx="5822872" cy="3282908"/>
            <a:chOff x="4367288" y="3431765"/>
            <a:chExt cx="5822872" cy="3282908"/>
          </a:xfrm>
        </p:grpSpPr>
        <p:grpSp>
          <p:nvGrpSpPr>
            <p:cNvPr id="13" name="Csoportba foglalás 12"/>
            <p:cNvGrpSpPr/>
            <p:nvPr/>
          </p:nvGrpSpPr>
          <p:grpSpPr>
            <a:xfrm>
              <a:off x="4367288" y="3431765"/>
              <a:ext cx="2853293" cy="3282908"/>
              <a:chOff x="4360843" y="3320068"/>
              <a:chExt cx="2853293" cy="3282908"/>
            </a:xfrm>
          </p:grpSpPr>
          <p:pic>
            <p:nvPicPr>
              <p:cNvPr id="2050" name="Picture 2" descr="「palatine velum cadaver」の画像検索結果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360843" y="3320068"/>
                <a:ext cx="2853293" cy="3282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Egyenes összekötő nyíllal 6"/>
              <p:cNvCxnSpPr/>
              <p:nvPr/>
            </p:nvCxnSpPr>
            <p:spPr>
              <a:xfrm flipH="1" flipV="1">
                <a:off x="5770867" y="4490113"/>
                <a:ext cx="384273" cy="3275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5729923" y="4725171"/>
                <a:ext cx="78899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Velum</a:t>
                </a: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palatinum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52" name="Picture 4" descr="「uvula cadaver」の画像検索結果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56274" y="3431765"/>
              <a:ext cx="2733886" cy="321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Egyenes összekötő nyíllal 14"/>
            <p:cNvCxnSpPr/>
            <p:nvPr/>
          </p:nvCxnSpPr>
          <p:spPr>
            <a:xfrm flipH="1" flipV="1">
              <a:off x="8698845" y="4836868"/>
              <a:ext cx="286603" cy="92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8954882" y="4823626"/>
              <a:ext cx="532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Uvula</a:t>
              </a:r>
            </a:p>
            <a:p>
              <a:endParaRPr lang="hu-HU" dirty="0"/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8563513" y="3275808"/>
            <a:ext cx="2539106" cy="3214058"/>
            <a:chOff x="9366127" y="3296958"/>
            <a:chExt cx="2539106" cy="3214058"/>
          </a:xfrm>
        </p:grpSpPr>
        <p:pic>
          <p:nvPicPr>
            <p:cNvPr id="22" name="Picture 2" descr="http://www.hamsterkiste.de/006/Verdauung/B/mund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127" y="3296958"/>
              <a:ext cx="2539106" cy="321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Egyenes összekötő nyíllal 18"/>
            <p:cNvCxnSpPr/>
            <p:nvPr/>
          </p:nvCxnSpPr>
          <p:spPr>
            <a:xfrm flipV="1">
              <a:off x="10421540" y="5047828"/>
              <a:ext cx="266171" cy="4257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10221714" y="5488148"/>
              <a:ext cx="532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Uvula</a:t>
              </a: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82378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7283" y="461154"/>
            <a:ext cx="10515600" cy="8390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PALATUM MOLLE</a:t>
            </a:r>
            <a:br>
              <a:rPr lang="hu-H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3951" y="1046614"/>
            <a:ext cx="10604237" cy="52658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M.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evator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meli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lágyszájpadot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yitja az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auditivaet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 M.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feszíti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lágyszájpadot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yitja a tuba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auditivat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8962759" y="37267"/>
            <a:ext cx="3083396" cy="3246045"/>
            <a:chOff x="8276631" y="119915"/>
            <a:chExt cx="3402437" cy="3780486"/>
          </a:xfrm>
        </p:grpSpPr>
        <p:pic>
          <p:nvPicPr>
            <p:cNvPr id="13316" name="Picture 4" descr="http://o.quizlet.com/HzIfuYedtEN.SuhBdnoDWQ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6631" y="119915"/>
              <a:ext cx="3402437" cy="378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529471" y="3557420"/>
              <a:ext cx="2112382" cy="322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levator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veli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palatini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8962759" y="3322647"/>
            <a:ext cx="3067531" cy="3463327"/>
            <a:chOff x="3823906" y="1706579"/>
            <a:chExt cx="4286250" cy="4762500"/>
          </a:xfrm>
        </p:grpSpPr>
        <p:pic>
          <p:nvPicPr>
            <p:cNvPr id="13318" name="Picture 6" descr="http://o.quizlet.com/YwBwXAoccWbsEe-BXSFIC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906" y="1706579"/>
              <a:ext cx="428625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6055427" y="5953038"/>
              <a:ext cx="2029771" cy="380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tensor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palatini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soportba foglalás 18"/>
          <p:cNvGrpSpPr/>
          <p:nvPr/>
        </p:nvGrpSpPr>
        <p:grpSpPr>
          <a:xfrm>
            <a:off x="3835021" y="2115403"/>
            <a:ext cx="4453809" cy="3478867"/>
            <a:chOff x="4659788" y="2232340"/>
            <a:chExt cx="3762627" cy="2821970"/>
          </a:xfrm>
        </p:grpSpPr>
        <p:grpSp>
          <p:nvGrpSpPr>
            <p:cNvPr id="14" name="Csoportba foglalás 13"/>
            <p:cNvGrpSpPr/>
            <p:nvPr/>
          </p:nvGrpSpPr>
          <p:grpSpPr>
            <a:xfrm>
              <a:off x="4659788" y="2232340"/>
              <a:ext cx="3762627" cy="2821970"/>
              <a:chOff x="4807389" y="1152551"/>
              <a:chExt cx="3762627" cy="2821970"/>
            </a:xfrm>
          </p:grpSpPr>
          <p:pic>
            <p:nvPicPr>
              <p:cNvPr id="13322" name="Picture 10" descr="http://www.thebodyonline.net/head/levator_veli_palatini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7389" y="1152551"/>
                <a:ext cx="3762627" cy="2821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Szövegdoboz 10"/>
              <p:cNvSpPr txBox="1"/>
              <p:nvPr/>
            </p:nvSpPr>
            <p:spPr>
              <a:xfrm>
                <a:off x="7022827" y="1831917"/>
                <a:ext cx="1508888" cy="224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hu-HU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evator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veli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palatini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Egyenes összekötő nyíllal 12"/>
              <p:cNvCxnSpPr/>
              <p:nvPr/>
            </p:nvCxnSpPr>
            <p:spPr>
              <a:xfrm flipH="1">
                <a:off x="7903675" y="2084722"/>
                <a:ext cx="9054" cy="2963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Egyenes összekötő nyíllal 15"/>
            <p:cNvCxnSpPr/>
            <p:nvPr/>
          </p:nvCxnSpPr>
          <p:spPr>
            <a:xfrm flipV="1">
              <a:off x="6810112" y="3234697"/>
              <a:ext cx="577350" cy="3838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5646926" y="3660377"/>
              <a:ext cx="1480449" cy="224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ensor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veli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palatini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49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3305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PALATUM MOLLE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103" y="1458868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uvulae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páratlan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sthmus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faucium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lezárása</a:t>
            </a:r>
          </a:p>
          <a:p>
            <a:endParaRPr lang="hu-HU" dirty="0"/>
          </a:p>
        </p:txBody>
      </p:sp>
      <p:pic>
        <p:nvPicPr>
          <p:cNvPr id="15362" name="Picture 2" descr="https://classconnection.s3.amazonaws.com/112/flashcards/844112/jpeg/uvula1341880223253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0365" y="1842448"/>
            <a:ext cx="3575713" cy="43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7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9335" y="226771"/>
            <a:ext cx="10515600" cy="42034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TONSILLA PALATINA (SZÁJPADMANDULA)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8128" y="94323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tonsillarisban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FOSSA TONSILLARIS: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entralisan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palatoglossus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palatopharyngeus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</p:txBody>
      </p:sp>
      <p:pic>
        <p:nvPicPr>
          <p:cNvPr id="19464" name="Picture 8" descr="Lingua, isthmus faucium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25" y="3234632"/>
            <a:ext cx="4273235" cy="35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815351" y="4115805"/>
            <a:ext cx="232669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Uvula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palatopharyngeus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tonsilaris</a:t>
            </a: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vallatae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palatoglossus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fungiformes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foliatae</a:t>
            </a: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filiformes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1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6528828" y="785173"/>
            <a:ext cx="4892990" cy="2523075"/>
            <a:chOff x="6810442" y="457200"/>
            <a:chExt cx="4837882" cy="2455301"/>
          </a:xfrm>
        </p:grpSpPr>
        <p:pic>
          <p:nvPicPr>
            <p:cNvPr id="13" name="Picture 2" descr="http://upload.wikimedia.org/wikipedia/commons/a/a2/Mundh%C3%B6hl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590" y="457200"/>
              <a:ext cx="3273734" cy="2455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Egyenes összekötő nyíllal 13"/>
            <p:cNvCxnSpPr/>
            <p:nvPr/>
          </p:nvCxnSpPr>
          <p:spPr>
            <a:xfrm>
              <a:off x="8157172" y="1102196"/>
              <a:ext cx="1068310" cy="3634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7052744" y="829044"/>
              <a:ext cx="1206463" cy="628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Arcus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palatoglossus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 flipV="1">
              <a:off x="8025874" y="1743788"/>
              <a:ext cx="1457607" cy="2525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6810442" y="1756629"/>
              <a:ext cx="1493340" cy="628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Arcus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palatopharyngeus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9843798" y="2273282"/>
              <a:ext cx="562974" cy="224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NYELV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9709531" y="1388793"/>
              <a:ext cx="526520" cy="239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Uvula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9366642" y="858750"/>
              <a:ext cx="1103442" cy="239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durum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7289510" y="3769030"/>
            <a:ext cx="3692475" cy="2866031"/>
            <a:chOff x="3855736" y="3428403"/>
            <a:chExt cx="3692475" cy="2866031"/>
          </a:xfrm>
        </p:grpSpPr>
        <p:pic>
          <p:nvPicPr>
            <p:cNvPr id="22" name="Picture 4" descr="https://classconnection.s3.amazonaws.com/78/flashcards/428078/jpg/palatinetonsil1333819824138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7715" y="3428403"/>
              <a:ext cx="2770496" cy="286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Egyenes összekötő nyíllal 22"/>
            <p:cNvCxnSpPr/>
            <p:nvPr/>
          </p:nvCxnSpPr>
          <p:spPr>
            <a:xfrm>
              <a:off x="4469363" y="4395798"/>
              <a:ext cx="1328058" cy="4400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/>
            <p:cNvSpPr txBox="1"/>
            <p:nvPr/>
          </p:nvSpPr>
          <p:spPr>
            <a:xfrm>
              <a:off x="3855736" y="4073614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Tonsilla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palatina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00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21084" y="248711"/>
            <a:ext cx="10515600" cy="60162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SZÁJFENÉK (DIAPHRAGMA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7942" y="1017298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izmos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digastricus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venter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eniohyoideus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7840299" y="1193050"/>
            <a:ext cx="3314323" cy="2680487"/>
            <a:chOff x="7849292" y="3417745"/>
            <a:chExt cx="3504508" cy="2817296"/>
          </a:xfrm>
        </p:grpSpPr>
        <p:pic>
          <p:nvPicPr>
            <p:cNvPr id="21508" name="Picture 4" descr="http://academic.amc.edu/martino/grossanatomy/site/medical/lab%20manual/gastrointestinal/dissections/Images/oral%20cavity/geniohyoid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773" y="3417745"/>
              <a:ext cx="3423027" cy="257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7849292" y="5988820"/>
              <a:ext cx="12650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geniohyoideus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4074060" y="1017298"/>
            <a:ext cx="3174338" cy="2537256"/>
            <a:chOff x="3974472" y="1517354"/>
            <a:chExt cx="3174338" cy="2537256"/>
          </a:xfrm>
        </p:grpSpPr>
        <p:pic>
          <p:nvPicPr>
            <p:cNvPr id="21506" name="Picture 2" descr="http://academic.amc.edu/martino/grossanatomy/site/medical/lab%20manual/gastrointestinal/dissections/Images/oral%20cavity/mylohyoid%20muscl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059" y="1517354"/>
              <a:ext cx="3074751" cy="230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974472" y="3808389"/>
              <a:ext cx="12218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mylohyoideus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355157" y="3554216"/>
            <a:ext cx="4558329" cy="3130155"/>
            <a:chOff x="355157" y="3554216"/>
            <a:chExt cx="4558329" cy="3130155"/>
          </a:xfrm>
        </p:grpSpPr>
        <p:pic>
          <p:nvPicPr>
            <p:cNvPr id="21512" name="Picture 8" descr="http://www.scielo.cl/fbpe/img/ijmorphol/v25n4/fig18-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57" y="3554216"/>
              <a:ext cx="3627662" cy="313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Egyenes összekötő nyíllal 12"/>
            <p:cNvCxnSpPr/>
            <p:nvPr/>
          </p:nvCxnSpPr>
          <p:spPr>
            <a:xfrm flipH="1" flipV="1">
              <a:off x="2168988" y="4734962"/>
              <a:ext cx="728121" cy="1086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2939869" y="4720493"/>
              <a:ext cx="19736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igastricus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venter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anterior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H="1" flipV="1">
              <a:off x="1806529" y="5145695"/>
              <a:ext cx="258707" cy="1495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1558083" y="5241108"/>
              <a:ext cx="12218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mylohyoideus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5295869" y="4138523"/>
            <a:ext cx="3662407" cy="2545000"/>
            <a:chOff x="5003519" y="4201813"/>
            <a:chExt cx="3662407" cy="2545000"/>
          </a:xfrm>
        </p:grpSpPr>
        <p:pic>
          <p:nvPicPr>
            <p:cNvPr id="21514" name="Picture 10" descr="http://static.emedlas.com/media/4/8/9/489_W_280x430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764" y="4201813"/>
              <a:ext cx="3568162" cy="233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Szövegdoboz 20"/>
            <p:cNvSpPr txBox="1"/>
            <p:nvPr/>
          </p:nvSpPr>
          <p:spPr>
            <a:xfrm>
              <a:off x="5003519" y="6500592"/>
              <a:ext cx="19736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digastricus</a:t>
              </a:r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venter</a:t>
              </a:r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anterior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Egyenes összekötő nyíllal 26"/>
            <p:cNvCxnSpPr/>
            <p:nvPr/>
          </p:nvCxnSpPr>
          <p:spPr>
            <a:xfrm flipV="1">
              <a:off x="6186534" y="5975287"/>
              <a:ext cx="404389" cy="5253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9328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90123"/>
            <a:ext cx="10515600" cy="66764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SZÁJFENÉK (DIAPHRAGMA ORIS)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229" y="947438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 SUBLINGUALIS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sublingulais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V∕3.)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XII.)</a:t>
            </a: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9247716" y="243354"/>
            <a:ext cx="2621135" cy="2610896"/>
            <a:chOff x="9080626" y="292383"/>
            <a:chExt cx="2621135" cy="2610896"/>
          </a:xfrm>
        </p:grpSpPr>
        <p:pic>
          <p:nvPicPr>
            <p:cNvPr id="23554" name="Picture 2" descr="http://molar.odont.au.dk/anatomi/anatomi_dias_programmer/Mundhulens%20slimhinderelief,%20lektion%201-filer/slide0014_image03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626" y="292383"/>
              <a:ext cx="2621135" cy="2610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730595" y="2125279"/>
              <a:ext cx="1321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sublingualis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556" name="Picture 4" descr="http://www.likar.info/pictures/wiki/4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5423" y="947438"/>
            <a:ext cx="4912261" cy="38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/>
          <p:cNvGrpSpPr/>
          <p:nvPr/>
        </p:nvGrpSpPr>
        <p:grpSpPr>
          <a:xfrm>
            <a:off x="373229" y="3190623"/>
            <a:ext cx="3330765" cy="3469547"/>
            <a:chOff x="281412" y="3123107"/>
            <a:chExt cx="3330765" cy="3469547"/>
          </a:xfrm>
        </p:grpSpPr>
        <p:pic>
          <p:nvPicPr>
            <p:cNvPr id="23560" name="Picture 8" descr="http://o.quizlet.com/44tIAU9-wpsWh1fAsIo3T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2" y="3123107"/>
              <a:ext cx="3330765" cy="3469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2719910" y="6346433"/>
              <a:ext cx="8659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lingualis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「sublingual gland cadaver」の画像検索結果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6591" y="3253621"/>
            <a:ext cx="2965322" cy="33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85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21672"/>
            <a:ext cx="10515600" cy="56247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8740" y="992559"/>
            <a:ext cx="10685060" cy="5250739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SUBMANDIBULARIS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PAROTIDEA (PAROTIS)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SUBLINGUALIS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KIS NYÁLMIRIGYEK: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molares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alatinae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linguales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endParaRPr lang="hu-H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2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3508" y="231034"/>
            <a:ext cx="10515600" cy="80428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EMÉSZTŐRENDSZER RÉSZEI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7065" y="160169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(CAVUM ORIS)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 (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SOPHAGUS)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(VENTER)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 (INTESTINUM TENUE)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(INTESTINUM CRASSUM)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VÉGBÉL (RECTUS)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(HEPAR)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HASNYÁLMIRIGY (PANCREAS)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「emésztőrendszer részei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2354" y="1098388"/>
            <a:ext cx="3790997" cy="53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73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6369" y="1022203"/>
            <a:ext cx="10767731" cy="51179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PAROTIS: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51217" y="2129049"/>
            <a:ext cx="3849014" cy="3265554"/>
            <a:chOff x="709337" y="3581158"/>
            <a:chExt cx="3382371" cy="2536778"/>
          </a:xfrm>
        </p:grpSpPr>
        <p:pic>
          <p:nvPicPr>
            <p:cNvPr id="24578" name="Picture 2" descr="https://aclandanatomy.com/images/videoTnails/abstract_4-4-1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37" y="3581158"/>
              <a:ext cx="3382371" cy="2536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992396" y="4726436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arotis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5076966" y="455130"/>
            <a:ext cx="2497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visualsunlimited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visualsunlimited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「parotis cadaver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441" y="1698456"/>
            <a:ext cx="3279947" cy="37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「parotid duct cadaver」の画像検索結果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873" y="2358491"/>
            <a:ext cx="4100364" cy="28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54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4381" y="406401"/>
            <a:ext cx="10515600" cy="71163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PAROTIDEUS (STENON)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6526" y="944486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halad</a:t>
            </a: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adiposus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keresztül</a:t>
            </a: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buccinatort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fúrja át</a:t>
            </a:r>
          </a:p>
          <a:p>
            <a:pPr algn="just"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yilik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papilla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parotideán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át a 2. moláris fog felett a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orisba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7249656" y="724559"/>
            <a:ext cx="2385541" cy="2395596"/>
            <a:chOff x="8359197" y="220408"/>
            <a:chExt cx="3333750" cy="3371851"/>
          </a:xfrm>
        </p:grpSpPr>
        <p:pic>
          <p:nvPicPr>
            <p:cNvPr id="25604" name="Picture 4" descr="http://salerno.uni-muenster.de/data/bl/sobotta/pics_big/02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197" y="220408"/>
              <a:ext cx="3333750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>
              <a:off x="9688945" y="1304027"/>
              <a:ext cx="203200" cy="6854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8914105" y="1026142"/>
              <a:ext cx="1308371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parotideus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4637628" y="3301892"/>
            <a:ext cx="3009105" cy="3208001"/>
            <a:chOff x="8858470" y="3480093"/>
            <a:chExt cx="3009105" cy="3208001"/>
          </a:xfrm>
        </p:grpSpPr>
        <p:pic>
          <p:nvPicPr>
            <p:cNvPr id="25608" name="Picture 8" descr="http://www.anatomionline.dk/billeder/500px/Aa-2-202_lateralsi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470" y="3480093"/>
              <a:ext cx="3009105" cy="320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Egyenes összekötő nyíllal 11"/>
            <p:cNvCxnSpPr/>
            <p:nvPr/>
          </p:nvCxnSpPr>
          <p:spPr>
            <a:xfrm>
              <a:off x="10712623" y="5084093"/>
              <a:ext cx="195522" cy="3376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10201326" y="4807982"/>
              <a:ext cx="13083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parotideus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610" name="Picture 10" descr="http://image.slidesharecdn.com/1stweek-digestivesystemi-110914052716-phpapp02/95/1st-week-digestivesystemi-23-728.jpg?cb=131599716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/>
        </p:blipFill>
        <p:spPr bwMode="auto">
          <a:xfrm>
            <a:off x="414174" y="2790423"/>
            <a:ext cx="3980914" cy="28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H="1">
            <a:off x="1100032" y="3201919"/>
            <a:ext cx="1092263" cy="1093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Csoportba foglalás 15"/>
          <p:cNvGrpSpPr/>
          <p:nvPr/>
        </p:nvGrpSpPr>
        <p:grpSpPr>
          <a:xfrm>
            <a:off x="10273835" y="261768"/>
            <a:ext cx="1606756" cy="2070479"/>
            <a:chOff x="9856458" y="134954"/>
            <a:chExt cx="1714500" cy="2573010"/>
          </a:xfrm>
        </p:grpSpPr>
        <p:sp>
          <p:nvSpPr>
            <p:cNvPr id="17" name="Téglalap 16"/>
            <p:cNvSpPr/>
            <p:nvPr/>
          </p:nvSpPr>
          <p:spPr>
            <a:xfrm>
              <a:off x="10171538" y="2446354"/>
              <a:ext cx="111761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1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Nicolas </a:t>
              </a:r>
              <a:r>
                <a:rPr lang="hu-HU" sz="11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Steno</a:t>
              </a:r>
              <a:endParaRPr lang="hu-HU" sz="1100" b="1" dirty="0"/>
            </a:p>
          </p:txBody>
        </p:sp>
        <p:pic>
          <p:nvPicPr>
            <p:cNvPr id="18" name="Picture 4" descr="https://upload.wikimedia.org/wikipedia/commons/thumb/9/96/Portrait_of_Nicolas_Stenonus.jpg/180px-Portrait_of_Nicolas_Stenonu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458" y="134954"/>
              <a:ext cx="1714500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ãparotid duct cadaverãã®ç»åæ¤ç´¢çµæ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216" y="3438313"/>
            <a:ext cx="4263162" cy="291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7437" y="394416"/>
            <a:ext cx="10515600" cy="6285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8818" y="112366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GLANDULA SUBMANDIBULARIS: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37859" y="1821203"/>
            <a:ext cx="4065857" cy="3209471"/>
            <a:chOff x="478847" y="3860800"/>
            <a:chExt cx="3778579" cy="2816533"/>
          </a:xfrm>
        </p:grpSpPr>
        <p:pic>
          <p:nvPicPr>
            <p:cNvPr id="26626" name="Picture 2" descr="http://static.emedlas.com/media/4/8/9/489_W_280x430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47" y="3860800"/>
              <a:ext cx="3778579" cy="2469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gyenes összekötő nyíllal 6"/>
            <p:cNvCxnSpPr/>
            <p:nvPr/>
          </p:nvCxnSpPr>
          <p:spPr>
            <a:xfrm flipV="1">
              <a:off x="2723573" y="5575738"/>
              <a:ext cx="342900" cy="8435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539376" y="6431112"/>
              <a:ext cx="22044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GLANDULA SUBMANDIBULARIS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「submandibular duct cadaver」の画像検索結果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1656" y="1598637"/>
            <a:ext cx="3172877" cy="34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「submandibular duct cadaver」の画像検索結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804" y="1713143"/>
            <a:ext cx="4280248" cy="34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56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5499" y="271604"/>
            <a:ext cx="10515600" cy="6728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615" y="1245397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GLANDULA SUBLINGUALIS: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7650" name="Picture 2" descr="http://www.likar.info/pictures/wiki/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85" y="1959297"/>
            <a:ext cx="4366057" cy="43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3666399" y="4722098"/>
            <a:ext cx="733331" cy="3802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4706286" y="2077102"/>
            <a:ext cx="3556383" cy="4130446"/>
            <a:chOff x="5451874" y="1987432"/>
            <a:chExt cx="3556383" cy="4130446"/>
          </a:xfrm>
        </p:grpSpPr>
        <p:pic>
          <p:nvPicPr>
            <p:cNvPr id="8194" name="Picture 2" descr="関連画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874" y="1987432"/>
              <a:ext cx="3556383" cy="413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6993876" y="4170460"/>
              <a:ext cx="6912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ingua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6" name="Picture 4" descr="image submandibular_duct for term side of car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5513" y="2057578"/>
            <a:ext cx="3643532" cy="41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Egyenes összekötő nyíllal 9"/>
          <p:cNvCxnSpPr/>
          <p:nvPr/>
        </p:nvCxnSpPr>
        <p:spPr>
          <a:xfrm flipV="1">
            <a:off x="10237279" y="4931415"/>
            <a:ext cx="0" cy="303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9772247" y="5252164"/>
            <a:ext cx="930063" cy="525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0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3943" y="309628"/>
            <a:ext cx="10515600" cy="6728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615" y="124539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122" name="Picture 2" descr="ãfrenulum linguae cadaver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32" y="2376971"/>
            <a:ext cx="4196068" cy="35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ublingual caruncl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0942" y="2180799"/>
            <a:ext cx="5245103" cy="393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692324" y="1158240"/>
            <a:ext cx="4971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Frenulum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Caruncula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submandibularis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beömlése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1551589" y="3174845"/>
            <a:ext cx="2508140" cy="788917"/>
            <a:chOff x="1551589" y="3174845"/>
            <a:chExt cx="2508140" cy="788917"/>
          </a:xfrm>
        </p:grpSpPr>
        <p:sp>
          <p:nvSpPr>
            <p:cNvPr id="5" name="Szövegdoboz 4"/>
            <p:cNvSpPr txBox="1"/>
            <p:nvPr/>
          </p:nvSpPr>
          <p:spPr>
            <a:xfrm>
              <a:off x="1551589" y="3174845"/>
              <a:ext cx="1250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Frenulum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linguae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>
              <a:off x="2504403" y="3409764"/>
              <a:ext cx="435429" cy="28878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3129666" y="3409764"/>
              <a:ext cx="9300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Caruncula</a:t>
              </a:r>
              <a:r>
                <a:rPr lang="hu-HU" sz="10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sublingualis</a:t>
              </a:r>
              <a:endParaRPr lang="hu-HU" sz="1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églalap 18"/>
          <p:cNvSpPr/>
          <p:nvPr/>
        </p:nvSpPr>
        <p:spPr>
          <a:xfrm>
            <a:off x="6353437" y="6183078"/>
            <a:ext cx="3417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https://www.slideshare.net/KaseyFullante/ss-9399410</a:t>
            </a:r>
          </a:p>
        </p:txBody>
      </p:sp>
    </p:spTree>
    <p:extLst>
      <p:ext uri="{BB962C8B-B14F-4D97-AF65-F5344CB8AC3E}">
        <p14:creationId xmlns:p14="http://schemas.microsoft.com/office/powerpoint/2010/main" val="4266826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3685" y="236662"/>
            <a:ext cx="10375006" cy="6857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ISTHMUS FAUCIUM (TOROKSZOROS)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5663" y="97227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zájüreg és a garat között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palatoglossus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palatopharyngeus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vula</a:t>
            </a: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307536" y="3585103"/>
            <a:ext cx="5038412" cy="2904844"/>
            <a:chOff x="6991706" y="457200"/>
            <a:chExt cx="4656618" cy="2455301"/>
          </a:xfrm>
        </p:grpSpPr>
        <p:pic>
          <p:nvPicPr>
            <p:cNvPr id="7" name="Picture 2" descr="http://upload.wikimedia.org/wikipedia/commons/a/a2/Mundh%C3%B6hle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590" y="457200"/>
              <a:ext cx="3273734" cy="2455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>
              <a:off x="8157172" y="1102196"/>
              <a:ext cx="1068310" cy="3634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7288780" y="834044"/>
              <a:ext cx="1127744" cy="546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Arcus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palatoglossus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V="1">
              <a:off x="8025874" y="1743788"/>
              <a:ext cx="1457607" cy="2525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6991706" y="1767422"/>
              <a:ext cx="1395901" cy="546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Arcus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palatopharyngeus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9783789" y="2388536"/>
              <a:ext cx="548464" cy="234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Nyelv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9709531" y="1388793"/>
              <a:ext cx="4651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Uvula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9304734" y="862645"/>
              <a:ext cx="1206264" cy="234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Palatum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durum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Egyenes összekötő 14"/>
          <p:cNvCxnSpPr/>
          <p:nvPr/>
        </p:nvCxnSpPr>
        <p:spPr>
          <a:xfrm flipV="1">
            <a:off x="4047284" y="5189532"/>
            <a:ext cx="918363" cy="31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680962" y="5274974"/>
            <a:ext cx="1620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ISTHMUS FAUCIUM</a:t>
            </a:r>
            <a:endParaRPr lang="hu-H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「isthmus faucium」の画像検索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0905" y="186797"/>
            <a:ext cx="2304674" cy="27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Csoportba foglalás 17"/>
          <p:cNvGrpSpPr/>
          <p:nvPr/>
        </p:nvGrpSpPr>
        <p:grpSpPr>
          <a:xfrm>
            <a:off x="6714611" y="3017021"/>
            <a:ext cx="4018631" cy="3379994"/>
            <a:chOff x="575650" y="4284434"/>
            <a:chExt cx="3100057" cy="2338298"/>
          </a:xfrm>
        </p:grpSpPr>
        <p:pic>
          <p:nvPicPr>
            <p:cNvPr id="19" name="Picture 4" descr="http://molar.odont.au.dk/anatomi/anatomi_dias_programmer/Mundhule%20-%20Lektion%202-filer/slide0019_image03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23" y="4284434"/>
              <a:ext cx="3004084" cy="195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zövegdoboz 19"/>
            <p:cNvSpPr txBox="1"/>
            <p:nvPr/>
          </p:nvSpPr>
          <p:spPr>
            <a:xfrm>
              <a:off x="575650" y="6239473"/>
              <a:ext cx="1072371" cy="383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ISTHMUS FAUCIUM</a:t>
              </a:r>
            </a:p>
            <a:p>
              <a:pPr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L: Uvula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8104538" y="4729748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oropharynx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5484" y="196724"/>
            <a:ext cx="10515600" cy="7400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WALDEYER FÉLE GARATGYŰRŰ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3345" y="10017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szájüreg-orrüreg-garat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tubaria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eb.uni-plovdiv.bg/stu1104541018/docs/res/skandalakis'%20surgical%20anatomy%20-%202004/Chapter%2013_%20Pharynx_fichiers/loadBinary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800" y="1517804"/>
            <a:ext cx="3673685" cy="41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lassconnection.s3.amazonaws.com/593/flashcards/1740593/png/screen_shot_2013-01-13_at_65601_pm13581249756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99" y="3286517"/>
            <a:ext cx="4315383" cy="32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ilhelm von Waldeyer-Hart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321" y="394858"/>
            <a:ext cx="1965091" cy="27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605992" y="3340490"/>
            <a:ext cx="2307747" cy="616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Heinrich Wilhelm </a:t>
            </a:r>
            <a:endParaRPr lang="hu-HU" sz="12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Gottfried 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von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Waldeyer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-Hartz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961008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4001" y="162870"/>
            <a:ext cx="10515600" cy="76264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(PHARYNX)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0955" y="901949"/>
            <a:ext cx="10903424" cy="54895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– 15 cm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fibromuskuláris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cső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sontos eredés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uberculum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eredés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embrana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pharyngobasilaris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efejeződik a C6os csigolya magasságában - nyelőcsőbe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sszeköti a garatot a nyelőcsővel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sszeköti az orrüreget a gégével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ÖSSZEKÖTTETÉS: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rrüreg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zájüreg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ége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középfül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2" name="Picture 6" descr="http://www.eurolab.ua/img/anatomy/a_8_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3742" y="2580238"/>
            <a:ext cx="4039968" cy="42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883357" y="2580238"/>
            <a:ext cx="1210369" cy="31657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704" name="Picture 8" descr="http://www.likar.info/pictures/wiki/47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19"/>
          <a:stretch/>
        </p:blipFill>
        <p:spPr bwMode="auto">
          <a:xfrm>
            <a:off x="4012442" y="2634115"/>
            <a:ext cx="3495369" cy="40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7179399" y="4472412"/>
            <a:ext cx="679010" cy="172016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706" name="Picture 10" descr="http://img.docstoccdn.com/thumb/orig/23782520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24344" y="162870"/>
            <a:ext cx="1865257" cy="218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8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4835" y="240635"/>
            <a:ext cx="10515600" cy="50955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(PHARYNX)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2993" y="95819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ldalsó és hátsó fala zárt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izmos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fala nyitott: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ORALIS PHARYNGIS (OROPHARYNX, MESOPHARYNX)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LARYNGIS PHARYNGIS (LARYNGOPHARYNX, HYPOPHYARYNX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473256" y="3762342"/>
            <a:ext cx="3550283" cy="2802391"/>
            <a:chOff x="7858408" y="395277"/>
            <a:chExt cx="3748135" cy="2983849"/>
          </a:xfrm>
        </p:grpSpPr>
        <p:pic>
          <p:nvPicPr>
            <p:cNvPr id="30722" name="Picture 2" descr="https://academic.amc.edu/martino/grossanatomy/site/Medical/Lab%20Manual/Gastrointestinal/Dissections/Images/pharynx/nasopharynx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95277"/>
              <a:ext cx="3637827" cy="2728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7858408" y="3132905"/>
              <a:ext cx="11817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NASOPHARYNX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3721522" y="3778582"/>
            <a:ext cx="3279599" cy="2905026"/>
            <a:chOff x="7897681" y="3434380"/>
            <a:chExt cx="3754129" cy="3008542"/>
          </a:xfrm>
        </p:grpSpPr>
        <p:pic>
          <p:nvPicPr>
            <p:cNvPr id="30724" name="Picture 4" descr="http://academic.amc.edu/martino/grossanatomy/site/medical/lab%20manual/gastrointestinal/Dissections/Images/pharynx/oropharyn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434380"/>
              <a:ext cx="3683094" cy="276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7897681" y="6196701"/>
              <a:ext cx="11031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274868" y="3871036"/>
            <a:ext cx="3310276" cy="2812572"/>
            <a:chOff x="2326741" y="3528681"/>
            <a:chExt cx="4174170" cy="3329319"/>
          </a:xfrm>
        </p:grpSpPr>
        <p:pic>
          <p:nvPicPr>
            <p:cNvPr id="30726" name="Picture 6" descr="http://academic.amc.edu/martino/grossanatomy/site/medical/lab%20manual/gastrointestinal/Dissections/Images/pharynx/laryngopharynx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15" y="3528681"/>
              <a:ext cx="4110796" cy="308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2326741" y="6611779"/>
              <a:ext cx="1402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LARYNGOPHARINX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28" name="Picture 8" descr="http://static.emedlas.com/media/6/4/1/641_W_280x43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0602" y="116628"/>
            <a:ext cx="2288473" cy="35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89299"/>
            <a:ext cx="10515600" cy="65859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 (PHARYNX)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90647"/>
            <a:ext cx="4639491" cy="4351338"/>
          </a:xfrm>
        </p:spPr>
        <p:txBody>
          <a:bodyPr/>
          <a:lstStyle/>
          <a:p>
            <a:pPr marL="400050" indent="-400050" algn="ctr">
              <a:lnSpc>
                <a:spcPct val="200000"/>
              </a:lnSpc>
              <a:buFont typeface="+mj-lt"/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MEMBRANA PHARYNGOBASILARIS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 algn="ctr">
              <a:lnSpc>
                <a:spcPct val="200000"/>
              </a:lnSpc>
              <a:buFont typeface="+mj-lt"/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PHARYNX IZMOK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GARATFŰZŐ (Mm. CONSTRICTORES PHARYNGIS)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GARATEMELŐ (Mm. LEVATORES PHARYNGIS)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2" descr="ãsuperior constrictor muscles of pharynx cadaverãã®ç»åæ¤ç´¢çµæ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333" y="1221929"/>
            <a:ext cx="5716998" cy="42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4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07244" y="207727"/>
            <a:ext cx="6974351" cy="7852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(CAVITAS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7158" y="86586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tápcsatorna felvevő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táplálék emésztésre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való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előkészítése - feldarabolása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és nyállal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való összekeverése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emésztés is elkezdődik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nyálban található enzimek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által 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szénhidrát komponenseit a nyálban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található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amiláz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megkezdi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lebontani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áplálék lenyelése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kommunikációban betöltött szerep</a:t>
            </a:r>
          </a:p>
        </p:txBody>
      </p:sp>
      <p:pic>
        <p:nvPicPr>
          <p:cNvPr id="5" name="Picture 4" descr="http://www.anatomie-amsterdam.nl/sub_sites/slikken_website/images_per_case/oral_cavity/mondholte_yeslab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702" y="2499055"/>
            <a:ext cx="5633115" cy="40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likar.info/pictures/wiki/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616" y="3175027"/>
            <a:ext cx="3604466" cy="35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51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7336" y="408722"/>
            <a:ext cx="10515600" cy="616963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MEMBRANA PHARYNGOBASILARIS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6659" y="1061431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redés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037254" y="1599373"/>
            <a:ext cx="4313720" cy="4157622"/>
            <a:chOff x="664021" y="2294719"/>
            <a:chExt cx="4085407" cy="3603071"/>
          </a:xfrm>
        </p:grpSpPr>
        <p:pic>
          <p:nvPicPr>
            <p:cNvPr id="31748" name="Picture 4" descr="https://aclandanatomy.com/images/videoTnails/abstract_4-4-1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21" y="2833735"/>
              <a:ext cx="4085407" cy="3064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1956601" y="2294719"/>
              <a:ext cx="1500247" cy="400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Fascia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membrana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pharyngobasilaris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2" descr="http://www.likar.info/pictures/wiki/48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3"/>
          <a:stretch/>
        </p:blipFill>
        <p:spPr bwMode="auto">
          <a:xfrm>
            <a:off x="6306233" y="1173708"/>
            <a:ext cx="5273831" cy="53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180885" y="1173707"/>
            <a:ext cx="1430852" cy="4256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2891246" y="2061038"/>
            <a:ext cx="775063" cy="542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2743200" y="2061038"/>
            <a:ext cx="148046" cy="542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260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8490"/>
            <a:ext cx="10515600" cy="84452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GARATFŰZŐ IZMOK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07260"/>
            <a:ext cx="10515600" cy="4351338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constrictor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constrictor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constrictor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Phary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21" y="218034"/>
            <a:ext cx="2931656" cy="35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lick for Full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785" y="3782929"/>
            <a:ext cx="3219950" cy="241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hebodyonline.net/head/middle_pharyngeal_constricto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599" y="3766642"/>
            <a:ext cx="3266767" cy="245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ick for Full Scr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183" y="3759956"/>
            <a:ext cx="3250549" cy="24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06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564" y="274181"/>
            <a:ext cx="10515600" cy="77763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9688" y="113537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első 1/3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hoanae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köti össze az orrüreggel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uba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auditiva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középfül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Sagittal section of hea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9706" y="908595"/>
            <a:ext cx="3635870" cy="368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513470" y="904338"/>
            <a:ext cx="288617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Fossa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hypophysialis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durum,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pharyngeum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auditivae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tubarius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Clivus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Uvula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Epiglottis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Rima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glottidis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Trachea,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Oesophagus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20197" y="3123763"/>
            <a:ext cx="3241920" cy="2445679"/>
            <a:chOff x="7968716" y="395277"/>
            <a:chExt cx="4103587" cy="3085775"/>
          </a:xfrm>
        </p:grpSpPr>
        <p:pic>
          <p:nvPicPr>
            <p:cNvPr id="7" name="Picture 2" descr="https://academic.amc.edu/martino/grossanatomy/site/Medical/Lab%20Manual/Gastrointestinal/Dissections/Images/pharynx/nasopharynx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95277"/>
              <a:ext cx="3637827" cy="2728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10890568" y="3234831"/>
              <a:ext cx="11817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NASOPHARYNX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http://studydroid.com/imageCards/0o/1v/card-25231194-fron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5415" y="2912982"/>
            <a:ext cx="2049050" cy="23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11"/>
          <p:cNvGrpSpPr/>
          <p:nvPr/>
        </p:nvGrpSpPr>
        <p:grpSpPr>
          <a:xfrm>
            <a:off x="5405726" y="3852858"/>
            <a:ext cx="2271592" cy="2754519"/>
            <a:chOff x="5405726" y="3852858"/>
            <a:chExt cx="2271592" cy="2754519"/>
          </a:xfrm>
        </p:grpSpPr>
        <p:pic>
          <p:nvPicPr>
            <p:cNvPr id="9218" name="Picture 2" descr="http://studydroid.com/imageCards/0o/1v/card-25231195-front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05726" y="3852858"/>
              <a:ext cx="2266877" cy="275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6825803" y="5846074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Ostium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tubae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auditivae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 flipH="1" flipV="1">
              <a:off x="6498058" y="4651035"/>
              <a:ext cx="655490" cy="11581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770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7116" y="228010"/>
            <a:ext cx="10515600" cy="78958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9338" y="10708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FORNIX PHARYNGIS:</a:t>
            </a:r>
          </a:p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://www.likar.info/pictures/wiki/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703" y="897262"/>
            <a:ext cx="4524375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9679544" y="1824306"/>
            <a:ext cx="1691950" cy="953352"/>
            <a:chOff x="9298957" y="1753634"/>
            <a:chExt cx="1691950" cy="953352"/>
          </a:xfrm>
        </p:grpSpPr>
        <p:sp>
          <p:nvSpPr>
            <p:cNvPr id="4" name="Ellipszis 3"/>
            <p:cNvSpPr/>
            <p:nvPr/>
          </p:nvSpPr>
          <p:spPr>
            <a:xfrm>
              <a:off x="9750582" y="2489703"/>
              <a:ext cx="1240325" cy="217283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9298957" y="1753634"/>
              <a:ext cx="903249" cy="26762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1314974" y="2254234"/>
            <a:ext cx="4342164" cy="3815398"/>
            <a:chOff x="43522" y="2607397"/>
            <a:chExt cx="4827243" cy="4023577"/>
          </a:xfrm>
        </p:grpSpPr>
        <p:pic>
          <p:nvPicPr>
            <p:cNvPr id="13" name="Picture 2" descr="https://classconnection.s3.amazonaws.com/112/flashcards/844112/jpeg/pharyngealtonsil1341880278298.jpe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01" y="2607397"/>
              <a:ext cx="3864164" cy="4023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Egyenes összekötő nyíllal 13"/>
            <p:cNvCxnSpPr/>
            <p:nvPr/>
          </p:nvCxnSpPr>
          <p:spPr>
            <a:xfrm>
              <a:off x="838200" y="3376943"/>
              <a:ext cx="1207883" cy="3078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43522" y="3005386"/>
              <a:ext cx="830677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Tonsilla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pharyngea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586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9377" y="170784"/>
            <a:ext cx="10515600" cy="84871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ORALIS PHARYNGIS (OROPHARYNX, MESOPHARYNX)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9596" y="1081156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özépső 1/3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zájüreggel áll kapcsolatban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légút és a falat útja kereszteződik itt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yeléskor a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lágyszájpad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felfelé mozdul el- falat garat irányába haladhat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120090" y="3379935"/>
            <a:ext cx="3293987" cy="2740215"/>
            <a:chOff x="7968716" y="3434380"/>
            <a:chExt cx="3683094" cy="3101131"/>
          </a:xfrm>
        </p:grpSpPr>
        <p:pic>
          <p:nvPicPr>
            <p:cNvPr id="5" name="Picture 4" descr="http://academic.amc.edu/martino/grossanatomy/site/medical/lab%20manual/gastrointestinal/Dissections/Images/pharynx/oropharynx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434380"/>
              <a:ext cx="3683094" cy="276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0466485" y="6289290"/>
              <a:ext cx="11031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8" descr="Lingua, isthmus fauciu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2193" y="3646514"/>
            <a:ext cx="3680889" cy="305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9967083" y="4095926"/>
            <a:ext cx="198048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Uvula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palatopharyngeus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tonsilaris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vallatae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palatoglossus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fungiformes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foliatae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filiformes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9268564" y="638281"/>
            <a:ext cx="2679000" cy="2905801"/>
            <a:chOff x="9176283" y="862883"/>
            <a:chExt cx="2679000" cy="2905801"/>
          </a:xfrm>
        </p:grpSpPr>
        <p:cxnSp>
          <p:nvCxnSpPr>
            <p:cNvPr id="11" name="Egyenes összekötő nyíllal 10"/>
            <p:cNvCxnSpPr/>
            <p:nvPr/>
          </p:nvCxnSpPr>
          <p:spPr>
            <a:xfrm>
              <a:off x="9337625" y="2575657"/>
              <a:ext cx="1158844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9176283" y="2582260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ORO-</a:t>
              </a:r>
            </a:p>
            <a:p>
              <a:pPr algn="ctr"/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PHARYNX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10504795" y="2222758"/>
              <a:ext cx="9054" cy="719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2" name="Picture 2" descr="http://studydroid.com/imageCards/0o/1v/card-25231172-front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05586" y="862883"/>
              <a:ext cx="2549697" cy="290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0627062" y="3481427"/>
              <a:ext cx="1228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Palatum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molle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4" name="Picture 4" descr="http://studydroid.com/imageCards/0o/1v/card-25231196-front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4258" y="3379935"/>
            <a:ext cx="2554293" cy="29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92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5890" y="332487"/>
            <a:ext cx="10515600" cy="68705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LARYNGIS PHARYNGIS (LARYNGOPHARYNGX, HYPOPHYARYNGX)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8147" y="111919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lsó 1/3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piglottis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szélénél kezdődik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arynx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bemenetével áll kapcsolatban</a:t>
            </a: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3712454" y="2888027"/>
            <a:ext cx="4375196" cy="3014407"/>
            <a:chOff x="2390115" y="3528681"/>
            <a:chExt cx="4812270" cy="3443145"/>
          </a:xfrm>
        </p:grpSpPr>
        <p:pic>
          <p:nvPicPr>
            <p:cNvPr id="5" name="Picture 6" descr="http://academic.amc.edu/martino/grossanatomy/site/medical/lab%20manual/gastrointestinal/Dissections/Images/pharynx/laryngopharyn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15" y="3528681"/>
              <a:ext cx="4110796" cy="308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5799437" y="6725605"/>
              <a:ext cx="1402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LARYNGOPHARINX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Egyenes összekötő 10"/>
          <p:cNvCxnSpPr/>
          <p:nvPr/>
        </p:nvCxnSpPr>
        <p:spPr>
          <a:xfrm>
            <a:off x="10963747" y="2172832"/>
            <a:ext cx="18106" cy="4345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9877331" y="2372008"/>
            <a:ext cx="1004934" cy="90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9660879" y="237200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ARYNGO-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「nasal vestibule  cadaver」の画像検索結果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6746" y="1922989"/>
            <a:ext cx="3080142" cy="36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94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1825" y="110212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LARYNGOPHARYNX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375" y="91929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ADITUS LARYNGIS: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piglottis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elöl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aryepiglotticae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oldalt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ncisura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interarythenoidea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középen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ecessus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piriformis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táplálék, folyadék vezetése a nyelőcsőbe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352107" y="3288274"/>
            <a:ext cx="3901819" cy="3196693"/>
            <a:chOff x="561599" y="3916435"/>
            <a:chExt cx="3213981" cy="2794874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561599" y="3916435"/>
              <a:ext cx="3213981" cy="2274515"/>
              <a:chOff x="425512" y="4608213"/>
              <a:chExt cx="2697934" cy="2023451"/>
            </a:xfrm>
          </p:grpSpPr>
          <p:pic>
            <p:nvPicPr>
              <p:cNvPr id="18" name="Picture 6" descr="http://upload.wikimedia.org/wikipedia/commons/e/ed/Slide5sss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512" y="4608213"/>
                <a:ext cx="2697934" cy="2023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Szövegdoboz 18"/>
              <p:cNvSpPr txBox="1"/>
              <p:nvPr/>
            </p:nvSpPr>
            <p:spPr>
              <a:xfrm>
                <a:off x="1548143" y="5948127"/>
                <a:ext cx="7152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ADITUS </a:t>
                </a:r>
              </a:p>
              <a:p>
                <a:pPr algn="ctr"/>
                <a:r>
                  <a:rPr lang="hu-HU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LARYNGIS</a:t>
                </a:r>
                <a:endParaRPr lang="hu-HU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Szövegdoboz 15"/>
            <p:cNvSpPr txBox="1"/>
            <p:nvPr/>
          </p:nvSpPr>
          <p:spPr>
            <a:xfrm>
              <a:off x="1493431" y="6469128"/>
              <a:ext cx="1736610" cy="242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Incisura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interarythenoidea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V="1">
              <a:off x="2216218" y="6151738"/>
              <a:ext cx="108779" cy="296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Csoportba foglalás 10"/>
          <p:cNvGrpSpPr/>
          <p:nvPr/>
        </p:nvGrpSpPr>
        <p:grpSpPr>
          <a:xfrm>
            <a:off x="6822840" y="3157308"/>
            <a:ext cx="1760958" cy="3557964"/>
            <a:chOff x="7259977" y="1005050"/>
            <a:chExt cx="1715496" cy="3677212"/>
          </a:xfrm>
        </p:grpSpPr>
        <p:pic>
          <p:nvPicPr>
            <p:cNvPr id="16386" name="Picture 2" descr="http://studydroid.com/imageCards/0o/1v/card-25231255-front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59977" y="1005050"/>
              <a:ext cx="1715496" cy="3430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7563727" y="4436041"/>
              <a:ext cx="1107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Aditus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laryngis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10416299" y="3168182"/>
            <a:ext cx="1626613" cy="3547090"/>
            <a:chOff x="10166400" y="3005815"/>
            <a:chExt cx="1690318" cy="3719154"/>
          </a:xfrm>
        </p:grpSpPr>
        <p:pic>
          <p:nvPicPr>
            <p:cNvPr id="16388" name="Picture 4" descr="http://studydroid.com/imageCards/0o/1v/card-25231256-front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66400" y="3005815"/>
              <a:ext cx="1690318" cy="3475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10309283" y="6478748"/>
              <a:ext cx="14045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Recessus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piriformis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Csoportba foglalás 26"/>
          <p:cNvGrpSpPr/>
          <p:nvPr/>
        </p:nvGrpSpPr>
        <p:grpSpPr>
          <a:xfrm>
            <a:off x="8636784" y="3123753"/>
            <a:ext cx="1721667" cy="3618831"/>
            <a:chOff x="7983920" y="2488138"/>
            <a:chExt cx="1636910" cy="3547090"/>
          </a:xfrm>
        </p:grpSpPr>
        <p:pic>
          <p:nvPicPr>
            <p:cNvPr id="16390" name="Picture 6" descr="http://studydroid.com/imageCards/0o/1v/card-25231243-front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83920" y="2488138"/>
              <a:ext cx="1636910" cy="329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zövegdoboz 25"/>
            <p:cNvSpPr txBox="1"/>
            <p:nvPr/>
          </p:nvSpPr>
          <p:spPr>
            <a:xfrm>
              <a:off x="8128953" y="5789007"/>
              <a:ext cx="13468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aryepiglottica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392" name="Picture 8" descr="http://studydroid.com/imageCards/0o/1v/card-25231190-front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7903" y="2981291"/>
            <a:ext cx="1801732" cy="32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zövegdoboz 27"/>
          <p:cNvSpPr txBox="1"/>
          <p:nvPr/>
        </p:nvSpPr>
        <p:spPr>
          <a:xfrm>
            <a:off x="4755208" y="6200037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aryngopharynx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7855260" y="110212"/>
            <a:ext cx="3945603" cy="3178061"/>
            <a:chOff x="8092251" y="133931"/>
            <a:chExt cx="3945603" cy="3178061"/>
          </a:xfrm>
        </p:grpSpPr>
        <p:pic>
          <p:nvPicPr>
            <p:cNvPr id="16394" name="Picture 10" descr="http://studydroid.com/imageCards/0o/1v/card-25231184-front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92251" y="133931"/>
              <a:ext cx="1249251" cy="2614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6" name="Picture 12" descr="http://studydroid.com/imageCards/0o/1v/card-25231185-front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52214" y="169024"/>
              <a:ext cx="1285640" cy="260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8" name="Picture 14" descr="http://studydroid.com/imageCards/0o/1v/card-25231186-front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15868" y="146810"/>
              <a:ext cx="1261979" cy="261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Szövegdoboz 28"/>
            <p:cNvSpPr txBox="1"/>
            <p:nvPr/>
          </p:nvSpPr>
          <p:spPr>
            <a:xfrm>
              <a:off x="9573306" y="2788772"/>
              <a:ext cx="768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Epiglottis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21027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1973" y="300251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ÖSOPHAGUS (NYELŐCSŐ)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8495" y="1556932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25 cm izmos falú cső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aratot köti össze a gyomorral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artilago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cricoidea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(C6) magasságában kezdődik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ardián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át a gyomorba ömlik (Th 10. – 11.) 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fogaktól a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cardiáig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40cm hosszú</a:t>
            </a:r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050" name="Picture 2" descr="「nyelőcső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878" y="654275"/>
            <a:ext cx="2797695" cy="58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3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5180" y="391750"/>
            <a:ext cx="10515600" cy="6671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 RÉSZEI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0653" y="1402543"/>
            <a:ext cx="10515600" cy="4351338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CERVICALIS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THORACICA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ABDOMINALIS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4" name="Picture 4" descr="http://o.quizlet.com/ZgP5p6Ad3EPW27hFrjetT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538" y="3586196"/>
            <a:ext cx="2737164" cy="28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1296573" y="3586196"/>
            <a:ext cx="2732479" cy="3105129"/>
            <a:chOff x="1127318" y="3675705"/>
            <a:chExt cx="2732479" cy="3105129"/>
          </a:xfrm>
        </p:grpSpPr>
        <p:pic>
          <p:nvPicPr>
            <p:cNvPr id="61442" name="Picture 2" descr="http://o.quizlet.com/hynrEw.puO84u0qVU8Pa7Q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318" y="3675705"/>
              <a:ext cx="2732479" cy="28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632491" y="6534613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CERVICALIS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5415941" y="6534612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THORACICA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7919188" y="3578212"/>
            <a:ext cx="2717706" cy="3097433"/>
            <a:chOff x="7405734" y="3683400"/>
            <a:chExt cx="2717706" cy="3097433"/>
          </a:xfrm>
        </p:grpSpPr>
        <p:pic>
          <p:nvPicPr>
            <p:cNvPr id="61446" name="Picture 6" descr="http://o.quizlet.com/EQ1buiYh6V2I.WbGmbqMiQ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34" y="3683400"/>
              <a:ext cx="2717706" cy="2830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8023839" y="6534612"/>
              <a:ext cx="14814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ABDOMINALIS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676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74057"/>
            <a:ext cx="10515600" cy="9112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CERVICALIS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869" y="79857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ezdődik 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cartilago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cricoidea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(C6. – 7. ) magasságában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LAIMER – féle háromszög: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yelőcső hátsó része itt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izomgyenge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osszirányú izomrostok hiányoznak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sak körkörös izom van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DIVERTIKULUM KÉPZŐDÉSE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57348" name="Picture 4" descr="http://static-content.springer.com/image/art%3A10.1007%2Fs00106-014-2845-1/MediaObjects/106_2014_2845_Fig2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073" y="3794079"/>
            <a:ext cx="5941703" cy="28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9171298" y="218262"/>
            <a:ext cx="2445082" cy="2647227"/>
            <a:chOff x="1214852" y="3800292"/>
            <a:chExt cx="2312004" cy="2980542"/>
          </a:xfrm>
        </p:grpSpPr>
        <p:pic>
          <p:nvPicPr>
            <p:cNvPr id="9" name="Picture 2" descr="http://o.quizlet.com/hynrEw.puO84u0qVU8Pa7Q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14852" y="3800292"/>
              <a:ext cx="2312004" cy="2613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632491" y="6534613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CERVICALIS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352" name="Picture 8" descr="http://upload.wikimedia.org/wikipedia/commons/8/8d/Illu_esophagu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0148" y="3062271"/>
            <a:ext cx="3532191" cy="372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4839630" y="5841775"/>
            <a:ext cx="814039" cy="20072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ãesophagus diverticulum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379" y="1153583"/>
            <a:ext cx="2663008" cy="23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3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90970" y="340794"/>
            <a:ext cx="6974351" cy="7852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(CAVITAS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5462" y="112604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szájüreg a szájnyílástól (rima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amelynek határai a felső és alsó ajkak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és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torokszorosig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faucium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tart ahol benyílik a garat középső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szakaszába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HATÁRAI:</a:t>
            </a:r>
          </a:p>
          <a:p>
            <a:pPr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ldalról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pofák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bucca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alul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szájfenék</a:t>
            </a:r>
          </a:p>
          <a:p>
            <a:pPr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felül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kemény és a lágy szájpad 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durum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/>
          </a:p>
        </p:txBody>
      </p:sp>
      <p:pic>
        <p:nvPicPr>
          <p:cNvPr id="4" name="Picture 2" descr="http://www.likar.info/pictures/wiki/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770" y="2533649"/>
            <a:ext cx="4429125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hamsterkiste.de/006/Verdauung/B/mun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813" y="3137943"/>
            <a:ext cx="2728784" cy="34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76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700" y="227388"/>
            <a:ext cx="10515600" cy="89398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THORACICA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9132" y="96069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ediastinum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posteriorban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16 cm hosszú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rachea mögött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orta Th7- 8 magasságában – nyelőcsövet jobbra tolja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pitvarral való kapcsolat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2" name="Picture 4" descr="http://salerno.uni-muenster.de/data/bl/sobotta/pics_big/0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5205" y="227388"/>
            <a:ext cx="2109820" cy="33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upload.wikimedia.org/wikipedia/commons/8/8d/Illu_esophagu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4504" y="3136364"/>
            <a:ext cx="3220250" cy="34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o.quizlet.com/ZgP5p6Ad3EPW27hFrjetT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0172" y="3425589"/>
            <a:ext cx="2903458" cy="31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326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8136" y="67098"/>
            <a:ext cx="10515600" cy="91209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ABDOMINALIS</a:t>
            </a:r>
            <a:endParaRPr lang="hu-HU" sz="2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1152" y="1168630"/>
            <a:ext cx="11469821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Th11-12 magasságában – a nyelőcső átlép a rekeszizmon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– 4 cm hosszú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intraperitonealis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4732921" y="2849514"/>
            <a:ext cx="3166281" cy="3720510"/>
            <a:chOff x="7496910" y="3720424"/>
            <a:chExt cx="2565779" cy="3121044"/>
          </a:xfrm>
        </p:grpSpPr>
        <p:pic>
          <p:nvPicPr>
            <p:cNvPr id="5" name="Picture 6" descr="http://o.quizlet.com/EQ1buiYh6V2I.WbGmbqMiQ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96910" y="3720424"/>
              <a:ext cx="2565779" cy="2715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8344561" y="6595247"/>
              <a:ext cx="14814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ABDOMINALIS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466" name="Picture 2" descr="http://upload.wikimedia.org/wikipedia/commons/a/a0/Diaphragm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52" y="3070747"/>
            <a:ext cx="3629167" cy="320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sduantgtrestesophagus1 for term side of car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2088" y="2927445"/>
            <a:ext cx="3439236" cy="30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248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86604"/>
            <a:ext cx="10515600" cy="74899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ABDOMINALIS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9490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ÖSOPHAGUSHERNIA</a:t>
            </a:r>
          </a:p>
        </p:txBody>
      </p:sp>
      <p:pic>
        <p:nvPicPr>
          <p:cNvPr id="3074" name="Picture 2" descr="「nyelőcső hernia」の画像検索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024" y="1697002"/>
            <a:ext cx="7133972" cy="464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33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4803" y="332977"/>
            <a:ext cx="10515600" cy="5057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 SZŰKÜLETEI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1134" y="1431094"/>
            <a:ext cx="11185849" cy="5088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ANGUSTIA CRICOIDEA –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cartilago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cricoidea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ANGUSTIA  AORTICA – aortaív</a:t>
            </a: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ANGUSTIA DIAPHRAGMATICA –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http://www.fallsammlung-radiologie.de/images/faelle/oesophagramm/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606" y="1431094"/>
            <a:ext cx="4265029" cy="4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9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6819" y="165723"/>
            <a:ext cx="10515600" cy="64565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(VENTRICULUS, GASTER)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244" y="1043394"/>
            <a:ext cx="11807001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 nyelőcső és a vékonybél között elhelyezkedő, izmos falú üreges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szerv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emésztőcsatorna legtágabb részét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képezi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táplálék raktározása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áplálék emésztésben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darmkrebs.de/_media/_images/big/Verdauungsorg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25" y="3106347"/>
            <a:ext cx="4709480" cy="35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o.quizlet.com/c3IVs6c6b4iKHsQUXrFVuw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2304" y="1120598"/>
            <a:ext cx="3603009" cy="397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26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590" y="432378"/>
            <a:ext cx="10515600" cy="5057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(VENTRICULUS, GASTER)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2137" y="1173762"/>
            <a:ext cx="10701772" cy="5090559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ossza teltségtől függően 25</a:t>
            </a: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szélessége </a:t>
            </a: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10 </a:t>
            </a: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űrtartalma </a:t>
            </a: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(fiziológiásan) 4 </a:t>
            </a: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liter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Alakj</a:t>
            </a:r>
            <a:r>
              <a:rPr lang="hu-HU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 ívelt sajka alakú vagy „J” </a:t>
            </a: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betű</a:t>
            </a:r>
          </a:p>
          <a:p>
            <a:pPr>
              <a:lnSpc>
                <a:spcPct val="200000"/>
              </a:lnSpc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alakja változó</a:t>
            </a:r>
          </a:p>
          <a:p>
            <a:pPr>
              <a:lnSpc>
                <a:spcPct val="200000"/>
              </a:lnSpc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alkat</a:t>
            </a:r>
          </a:p>
          <a:p>
            <a:pPr>
              <a:lnSpc>
                <a:spcPct val="200000"/>
              </a:lnSpc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</a:t>
            </a:r>
          </a:p>
          <a:p>
            <a:pPr>
              <a:lnSpc>
                <a:spcPct val="200000"/>
              </a:lnSpc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testhelyzet</a:t>
            </a:r>
          </a:p>
          <a:p>
            <a:pPr>
              <a:lnSpc>
                <a:spcPct val="200000"/>
              </a:lnSpc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teltségi fok</a:t>
            </a:r>
          </a:p>
          <a:p>
            <a:pPr>
              <a:lnSpc>
                <a:spcPct val="200000"/>
              </a:lnSpc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gyomorfal tónusától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050" name="Picture 2" descr="http://www.20min.ch/diashow/33318/magen-1838816da97273d11bbca9c053b355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244" y="2022852"/>
            <a:ext cx="5384725" cy="339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1159" y="310375"/>
            <a:ext cx="10515600" cy="64565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(VENTRICULUS, GASTER)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4835" y="12972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pylorica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6619976" y="2182497"/>
            <a:ext cx="5343687" cy="4155266"/>
            <a:chOff x="5727543" y="2617241"/>
            <a:chExt cx="5343687" cy="4155266"/>
          </a:xfrm>
        </p:grpSpPr>
        <p:sp>
          <p:nvSpPr>
            <p:cNvPr id="30" name="Szövegdoboz 29"/>
            <p:cNvSpPr txBox="1"/>
            <p:nvPr/>
          </p:nvSpPr>
          <p:spPr>
            <a:xfrm>
              <a:off x="9139134" y="6510897"/>
              <a:ext cx="13901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Incisura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angularis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Csoportba foglalás 30"/>
            <p:cNvGrpSpPr/>
            <p:nvPr/>
          </p:nvGrpSpPr>
          <p:grpSpPr>
            <a:xfrm>
              <a:off x="5727543" y="2617241"/>
              <a:ext cx="5343687" cy="4039922"/>
              <a:chOff x="5222809" y="2707023"/>
              <a:chExt cx="5343687" cy="4039922"/>
            </a:xfrm>
          </p:grpSpPr>
          <p:pic>
            <p:nvPicPr>
              <p:cNvPr id="33" name="Picture 2" descr="http://www.qsl.net/d/dh3fbb/medizint/medizin/koerperwelten/magen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4553" y="3114886"/>
                <a:ext cx="3781943" cy="3442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4" name="Egyenes összekötő nyíllal 33"/>
              <p:cNvCxnSpPr/>
              <p:nvPr/>
            </p:nvCxnSpPr>
            <p:spPr>
              <a:xfrm flipH="1">
                <a:off x="8742784" y="2976465"/>
                <a:ext cx="363894" cy="597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Szövegdoboz 38"/>
              <p:cNvSpPr txBox="1"/>
              <p:nvPr/>
            </p:nvSpPr>
            <p:spPr>
              <a:xfrm>
                <a:off x="8248338" y="2707023"/>
                <a:ext cx="19992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Incisura</a:t>
                </a:r>
                <a:r>
                  <a:rPr lang="hu-HU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cardiaca</a:t>
                </a:r>
                <a:r>
                  <a:rPr lang="hu-HU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ventriculi</a:t>
                </a:r>
                <a:endParaRPr lang="hu-HU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>
                <a:off x="7893698" y="3797559"/>
                <a:ext cx="671833" cy="13062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Szövegdoboz 40"/>
              <p:cNvSpPr txBox="1"/>
              <p:nvPr/>
            </p:nvSpPr>
            <p:spPr>
              <a:xfrm>
                <a:off x="6772467" y="3477970"/>
                <a:ext cx="15263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Ostium</a:t>
                </a:r>
                <a:r>
                  <a:rPr lang="hu-HU" sz="1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cardiacum</a:t>
                </a:r>
                <a:endParaRPr lang="hu-H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Szövegdoboz 41"/>
              <p:cNvSpPr txBox="1"/>
              <p:nvPr/>
            </p:nvSpPr>
            <p:spPr>
              <a:xfrm>
                <a:off x="8803434" y="3790290"/>
                <a:ext cx="135966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1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Fundus </a:t>
                </a:r>
                <a:r>
                  <a:rPr lang="hu-HU" sz="11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ventriculi</a:t>
                </a:r>
                <a:endParaRPr lang="hu-HU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Szövegdoboz 42"/>
              <p:cNvSpPr txBox="1"/>
              <p:nvPr/>
            </p:nvSpPr>
            <p:spPr>
              <a:xfrm>
                <a:off x="8741719" y="4482023"/>
                <a:ext cx="9188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Corpus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gastricum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Egyenes összekötő nyíllal 43"/>
              <p:cNvCxnSpPr/>
              <p:nvPr/>
            </p:nvCxnSpPr>
            <p:spPr>
              <a:xfrm>
                <a:off x="8229614" y="4797168"/>
                <a:ext cx="270574" cy="3879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gyenes összekötő nyíllal 44"/>
              <p:cNvCxnSpPr/>
              <p:nvPr/>
            </p:nvCxnSpPr>
            <p:spPr>
              <a:xfrm>
                <a:off x="8229614" y="4797168"/>
                <a:ext cx="167937" cy="39274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Szövegdoboz 45"/>
              <p:cNvSpPr txBox="1"/>
              <p:nvPr/>
            </p:nvSpPr>
            <p:spPr>
              <a:xfrm>
                <a:off x="7724375" y="4442950"/>
                <a:ext cx="10214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11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Canalis</a:t>
                </a:r>
                <a:endParaRPr lang="hu-H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hu-HU" sz="11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ventricularis</a:t>
                </a:r>
                <a:endParaRPr lang="hu-HU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7" name="Egyenes összekötő nyíllal 46"/>
              <p:cNvCxnSpPr/>
              <p:nvPr/>
            </p:nvCxnSpPr>
            <p:spPr>
              <a:xfrm flipH="1" flipV="1">
                <a:off x="8135230" y="5728996"/>
                <a:ext cx="557891" cy="10179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Szövegdoboz 47"/>
              <p:cNvSpPr txBox="1"/>
              <p:nvPr/>
            </p:nvSpPr>
            <p:spPr>
              <a:xfrm>
                <a:off x="6785228" y="4960305"/>
                <a:ext cx="135165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Pars</a:t>
                </a:r>
                <a:r>
                  <a:rPr lang="hu-HU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pylorica</a:t>
                </a:r>
                <a:endPara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Canalis</a:t>
                </a:r>
                <a:r>
                  <a:rPr lang="hu-HU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pyloricus</a:t>
                </a:r>
                <a:endParaRPr lang="hu-HU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9" name="Egyenes összekötő nyíllal 48"/>
              <p:cNvCxnSpPr/>
              <p:nvPr/>
            </p:nvCxnSpPr>
            <p:spPr>
              <a:xfrm>
                <a:off x="7213228" y="4141378"/>
                <a:ext cx="234480" cy="1583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Szövegdoboz 49"/>
              <p:cNvSpPr txBox="1"/>
              <p:nvPr/>
            </p:nvSpPr>
            <p:spPr>
              <a:xfrm>
                <a:off x="6386570" y="3736475"/>
                <a:ext cx="85792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Ostium</a:t>
                </a:r>
                <a:endPara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pyloricum</a:t>
                </a:r>
                <a:endParaRPr lang="hu-HU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Egyenes összekötő nyíllal 50"/>
              <p:cNvCxnSpPr/>
              <p:nvPr/>
            </p:nvCxnSpPr>
            <p:spPr>
              <a:xfrm flipV="1">
                <a:off x="6615519" y="4352265"/>
                <a:ext cx="855384" cy="326452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gyenes összekötő nyíllal 51"/>
              <p:cNvCxnSpPr/>
              <p:nvPr/>
            </p:nvCxnSpPr>
            <p:spPr>
              <a:xfrm flipV="1">
                <a:off x="6615519" y="4612227"/>
                <a:ext cx="1045149" cy="6649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Szövegdoboz 52"/>
              <p:cNvSpPr txBox="1"/>
              <p:nvPr/>
            </p:nvSpPr>
            <p:spPr>
              <a:xfrm>
                <a:off x="5222809" y="4507215"/>
                <a:ext cx="14350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1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hu-HU" sz="11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sphincter</a:t>
                </a:r>
                <a:r>
                  <a:rPr lang="hu-HU" sz="11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1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pylori</a:t>
                </a:r>
                <a:endParaRPr lang="hu-HU" sz="1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Csoportba foglalás 3"/>
          <p:cNvGrpSpPr/>
          <p:nvPr/>
        </p:nvGrpSpPr>
        <p:grpSpPr>
          <a:xfrm>
            <a:off x="2374834" y="1287328"/>
            <a:ext cx="4181435" cy="3523540"/>
            <a:chOff x="2702245" y="2770740"/>
            <a:chExt cx="4181435" cy="3523540"/>
          </a:xfrm>
        </p:grpSpPr>
        <p:pic>
          <p:nvPicPr>
            <p:cNvPr id="26" name="Picture 8" descr="http://static-content.springer.com/image/chp%3A10.1007%2F978-3-642-29434-1_1/MediaObjects/303461_1_De_1_Fig4_HTM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245" y="2770740"/>
              <a:ext cx="4181435" cy="3523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3368351" y="3433665"/>
              <a:ext cx="774441" cy="44494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6008914" y="3209731"/>
              <a:ext cx="820150" cy="5640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Ellipszis 12"/>
            <p:cNvSpPr/>
            <p:nvPr/>
          </p:nvSpPr>
          <p:spPr>
            <a:xfrm>
              <a:off x="2855167" y="4472830"/>
              <a:ext cx="615821" cy="4543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429297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2216" y="92113"/>
            <a:ext cx="10515600" cy="62699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(VENTRICULUS, GASTER)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2279" y="970372"/>
            <a:ext cx="11185849" cy="521406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>
              <a:lnSpc>
                <a:spcPct val="17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– 3 cm </a:t>
            </a:r>
          </a:p>
          <a:p>
            <a:pPr>
              <a:lnSpc>
                <a:spcPct val="170000"/>
              </a:lnSpc>
              <a:buFont typeface="+mj-lt"/>
              <a:buAutoNum type="alphaLcPeriod"/>
            </a:pP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cardiacum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CARDIA, GYOMORSZÁJ):</a:t>
            </a:r>
          </a:p>
          <a:p>
            <a:pPr>
              <a:lnSpc>
                <a:spcPct val="17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beszájadzása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5" name="Picture 4" descr="http://wwwalt.med-rz.uniklinik-saarland.de/med_fak/anatomie/bock/img/magli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107" y="270862"/>
            <a:ext cx="3606358" cy="225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https://classconnection.s3.amazonaws.com/739/flashcards/695313/jpg/cardia-of-stomach.jpg for term side of car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9699" y="3390445"/>
            <a:ext cx="3420909" cy="30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/>
          <p:cNvGrpSpPr/>
          <p:nvPr/>
        </p:nvGrpSpPr>
        <p:grpSpPr>
          <a:xfrm>
            <a:off x="2318460" y="3070175"/>
            <a:ext cx="4181435" cy="3523540"/>
            <a:chOff x="2702245" y="2770740"/>
            <a:chExt cx="4181435" cy="3523540"/>
          </a:xfrm>
        </p:grpSpPr>
        <p:pic>
          <p:nvPicPr>
            <p:cNvPr id="12" name="Picture 8" descr="http://static-content.springer.com/image/chp%3A10.1007%2F978-3-642-29434-1_1/MediaObjects/303461_1_De_1_Fig4_HTML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245" y="2770740"/>
              <a:ext cx="4181435" cy="3523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Ellipszis 12"/>
            <p:cNvSpPr/>
            <p:nvPr/>
          </p:nvSpPr>
          <p:spPr>
            <a:xfrm>
              <a:off x="3368351" y="3433665"/>
              <a:ext cx="774441" cy="44494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6008914" y="3209731"/>
              <a:ext cx="820150" cy="5640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Ellipszis 15"/>
            <p:cNvSpPr/>
            <p:nvPr/>
          </p:nvSpPr>
          <p:spPr>
            <a:xfrm>
              <a:off x="2855167" y="4472830"/>
              <a:ext cx="615821" cy="4543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6737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5370" y="265361"/>
            <a:ext cx="10515600" cy="66432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(VENTRICULUS, GASTER)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6710" y="10002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7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cardiától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balra elhelyezkedő kupolaszerű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gyomorrész</a:t>
            </a:r>
          </a:p>
          <a:p>
            <a:pPr>
              <a:lnSpc>
                <a:spcPct val="17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alsó szakaszával hegyesszöget zár be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His-szög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levegővel telt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dirty="0"/>
          </a:p>
        </p:txBody>
      </p:sp>
      <p:pic>
        <p:nvPicPr>
          <p:cNvPr id="6" name="Picture 4" descr="http://wwwalt.med-rz.uniklinik-saarland.de/med_fak/anatomie/bock/img/magli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924" y="599756"/>
            <a:ext cx="3636120" cy="22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assconnection.s3.amazonaws.com/739/flashcards/695313/jpg/fundus-of-stomac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0841" y="3456325"/>
            <a:ext cx="3538767" cy="31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299400" y="3226591"/>
            <a:ext cx="4181435" cy="3523540"/>
            <a:chOff x="2702245" y="2770740"/>
            <a:chExt cx="4181435" cy="3523540"/>
          </a:xfrm>
        </p:grpSpPr>
        <p:pic>
          <p:nvPicPr>
            <p:cNvPr id="8" name="Picture 8" descr="http://static-content.springer.com/image/chp%3A10.1007%2F978-3-642-29434-1_1/MediaObjects/303461_1_De_1_Fig4_HTML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245" y="2770740"/>
              <a:ext cx="4181435" cy="3523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zis 8"/>
            <p:cNvSpPr/>
            <p:nvPr/>
          </p:nvSpPr>
          <p:spPr>
            <a:xfrm>
              <a:off x="3368351" y="3433665"/>
              <a:ext cx="774441" cy="44494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/>
            <p:cNvSpPr/>
            <p:nvPr/>
          </p:nvSpPr>
          <p:spPr>
            <a:xfrm>
              <a:off x="6008914" y="3209731"/>
              <a:ext cx="820150" cy="5640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855167" y="4472830"/>
              <a:ext cx="615821" cy="4543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8423689" y="3300238"/>
            <a:ext cx="3617040" cy="3296371"/>
            <a:chOff x="2469861" y="3312369"/>
            <a:chExt cx="3254306" cy="2972464"/>
          </a:xfrm>
        </p:grpSpPr>
        <p:grpSp>
          <p:nvGrpSpPr>
            <p:cNvPr id="13" name="Csoportba foglalás 12"/>
            <p:cNvGrpSpPr/>
            <p:nvPr/>
          </p:nvGrpSpPr>
          <p:grpSpPr>
            <a:xfrm>
              <a:off x="2469861" y="3312369"/>
              <a:ext cx="3254306" cy="2972464"/>
              <a:chOff x="2362723" y="3377682"/>
              <a:chExt cx="3457175" cy="3146570"/>
            </a:xfrm>
          </p:grpSpPr>
          <p:pic>
            <p:nvPicPr>
              <p:cNvPr id="16" name="Picture 2" descr="http://www.qsl.net/d/dh3fbb/medizint/medizin/koerperwelten/magen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723" y="3377682"/>
                <a:ext cx="3457175" cy="3146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7" name="Egyenes összekötő nyíllal 16"/>
              <p:cNvCxnSpPr/>
              <p:nvPr/>
            </p:nvCxnSpPr>
            <p:spPr>
              <a:xfrm flipH="1">
                <a:off x="4091310" y="3573625"/>
                <a:ext cx="182110" cy="26904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Szövegdoboz 17"/>
              <p:cNvSpPr txBox="1"/>
              <p:nvPr/>
            </p:nvSpPr>
            <p:spPr>
              <a:xfrm>
                <a:off x="4273420" y="3465903"/>
                <a:ext cx="1529574" cy="29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Incisura</a:t>
                </a:r>
                <a:r>
                  <a:rPr lang="hu-HU" sz="1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cardiaca</a:t>
                </a:r>
                <a:endParaRPr lang="hu-H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" name="Egyenes összekötő nyíllal 13"/>
            <p:cNvCxnSpPr/>
            <p:nvPr/>
          </p:nvCxnSpPr>
          <p:spPr>
            <a:xfrm>
              <a:off x="3450701" y="3903540"/>
              <a:ext cx="457200" cy="16795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2751646" y="3660520"/>
              <a:ext cx="806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Plica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cardiaca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1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2988" y="401103"/>
            <a:ext cx="10515600" cy="49637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(VENTRICULUS, GASTER)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8309" y="12855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ventriculi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PYLORICA-ban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folytatódik</a:t>
            </a:r>
          </a:p>
          <a:p>
            <a:endParaRPr lang="hu-HU" dirty="0"/>
          </a:p>
        </p:txBody>
      </p:sp>
      <p:pic>
        <p:nvPicPr>
          <p:cNvPr id="7" name="Picture 4" descr="http://wwwalt.med-rz.uniklinik-saarland.de/med_fak/anatomie/bock/img/magli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333" y="589951"/>
            <a:ext cx="3082147" cy="19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tatic-content.springer.com/image/chp%3A10.1007%2F978-3-642-29434-1_1/MediaObjects/303461_1_De_1_Fig4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79" y="2787772"/>
            <a:ext cx="4435559" cy="37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https://classconnection.s3.amazonaws.com/739/flashcards/695313/jpg/body-of-stomach.jpg for term side of car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277" y="3003983"/>
            <a:ext cx="3420367" cy="30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7165075" y="413527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</a:t>
            </a:r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8587964" y="3027877"/>
            <a:ext cx="3380883" cy="3018345"/>
            <a:chOff x="8587964" y="3027877"/>
            <a:chExt cx="3380883" cy="3018345"/>
          </a:xfrm>
        </p:grpSpPr>
        <p:pic>
          <p:nvPicPr>
            <p:cNvPr id="12290" name="Picture 2" descr="「PYLORIC PART OF STOMACH cadaver」の画像検索結果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87964" y="3027877"/>
              <a:ext cx="3380883" cy="3018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9281720" y="4981433"/>
              <a:ext cx="12378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PYLORICA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4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1797" y="54271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(CAVUM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6874" y="657669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RIMA ORIS (SZÁJNYILÁS)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VESTIBULUM ORIS (SZÁJTORNÁC)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CAVUM ORIS PROPRIA (DEFINITIV SZÁJÜREG)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ISTHMUS FAUCIUM (TOROKSZOROS)</a:t>
            </a:r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2052" name="Picture 4" descr="http://www.paradisi.de/images_artikel/8/8892_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766" y="149289"/>
            <a:ext cx="2001490" cy="217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. ábra – Szájrés. 1: labium superius, 2: labium inferius, 3: philtrum, 4: sulcus mentolabialis, 5: sulcus nasolabialis, a: tuberculum labii superioris, b: angulus o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01" y="2771773"/>
            <a:ext cx="4382455" cy="328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78101" y="6136114"/>
            <a:ext cx="48858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labium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labium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philtrum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mentolabialis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nasolabialis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labii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b: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angulus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946551" y="3424724"/>
            <a:ext cx="3476306" cy="2988389"/>
            <a:chOff x="575650" y="4284434"/>
            <a:chExt cx="3100057" cy="2437159"/>
          </a:xfrm>
        </p:grpSpPr>
        <p:pic>
          <p:nvPicPr>
            <p:cNvPr id="10" name="Picture 4" descr="http://molar.odont.au.dk/anatomi/anatomi_dias_programmer/Mundhule%20-%20Lektion%202-filer/slide0019_image03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23" y="4284434"/>
              <a:ext cx="3004084" cy="195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575650" y="6239473"/>
              <a:ext cx="1268296" cy="48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ISTHMUS FAUCIUM</a:t>
              </a:r>
            </a:p>
            <a:p>
              <a:pPr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L: Uvula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「proper oral cavity cadaver」の画像検索結果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8918" y="2757606"/>
            <a:ext cx="2770496" cy="32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9775021" y="6115239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126699" y="4783126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orophyarynx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4762995" y="747750"/>
            <a:ext cx="4188774" cy="2528030"/>
            <a:chOff x="3588547" y="2757606"/>
            <a:chExt cx="5214305" cy="3662971"/>
          </a:xfrm>
        </p:grpSpPr>
        <p:pic>
          <p:nvPicPr>
            <p:cNvPr id="14" name="Picture 4" descr="ãvestibulum orisãã®ç»åæ¤ç´¢çµæ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45"/>
            <a:stretch/>
          </p:blipFill>
          <p:spPr bwMode="auto">
            <a:xfrm>
              <a:off x="3588547" y="2811844"/>
              <a:ext cx="2516778" cy="3145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ãoral cavity properãã®ç»åæ¤ç´¢çµæ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266" y="2757606"/>
              <a:ext cx="2473586" cy="3234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zövegdoboz 15"/>
            <p:cNvSpPr txBox="1"/>
            <p:nvPr/>
          </p:nvSpPr>
          <p:spPr>
            <a:xfrm>
              <a:off x="4084936" y="6041460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estibulum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6868594" y="6063817"/>
              <a:ext cx="1562847" cy="356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avum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oris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proria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782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6902" y="457200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(VENTRICULUS, GASTER)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803" y="109958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pylorica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70000"/>
              </a:lnSpc>
              <a:buFont typeface="+mj-lt"/>
              <a:buAutoNum type="alphaLcParenR"/>
            </a:pP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pyloricus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felé eső rész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+mj-lt"/>
              <a:buAutoNum type="alphaLcParenR"/>
            </a:pPr>
            <a:r>
              <a:rPr lang="hu-H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ntrum</a:t>
            </a:r>
            <a:r>
              <a:rPr lang="de-DE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pyloricum</a:t>
            </a:r>
            <a:r>
              <a:rPr lang="de-DE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corpus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felé eső rész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ylorus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vezet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Picture 4" descr="http://wwwalt.med-rz.uniklinik-saarland.de/med_fak/anatomie/bock/img/magli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892" y="211540"/>
            <a:ext cx="3679437" cy="22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tatic-content.springer.com/image/chp%3A10.1007%2F978-3-642-29434-1_1/MediaObjects/303461_1_De_1_Fig4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17" y="3251147"/>
            <a:ext cx="4167648" cy="35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11"/>
          <p:cNvGrpSpPr/>
          <p:nvPr/>
        </p:nvGrpSpPr>
        <p:grpSpPr>
          <a:xfrm>
            <a:off x="4820302" y="3251147"/>
            <a:ext cx="3380883" cy="3018345"/>
            <a:chOff x="8587964" y="3027877"/>
            <a:chExt cx="3380883" cy="3018345"/>
          </a:xfrm>
        </p:grpSpPr>
        <p:pic>
          <p:nvPicPr>
            <p:cNvPr id="13" name="Picture 2" descr="「PYLORIC PART OF STOMACH cadaver」の画像検索結果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87964" y="3027877"/>
              <a:ext cx="3380883" cy="3018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Szövegdoboz 13"/>
            <p:cNvSpPr txBox="1"/>
            <p:nvPr/>
          </p:nvSpPr>
          <p:spPr>
            <a:xfrm>
              <a:off x="9281720" y="4981433"/>
              <a:ext cx="12378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PYLORICA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8511936" y="3251147"/>
            <a:ext cx="3390979" cy="3006779"/>
            <a:chOff x="8163646" y="3314628"/>
            <a:chExt cx="3390979" cy="3006779"/>
          </a:xfrm>
        </p:grpSpPr>
        <p:pic>
          <p:nvPicPr>
            <p:cNvPr id="13314" name="Picture 2" descr="「PYLORIC PART OF STOMACH cadaver」の画像検索結果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63646" y="3314628"/>
              <a:ext cx="3390979" cy="3006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9244721" y="5957340"/>
              <a:ext cx="16161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CANALIS PYLOTRICUS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H="1" flipV="1">
              <a:off x="9471547" y="5379728"/>
              <a:ext cx="81886" cy="54325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14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1631" y="268730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(VENTRICULUS, GASTER)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8426" y="102044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pylorica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pyloricum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ylorusban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uodenum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összeköttetés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-7442" y="3148034"/>
            <a:ext cx="4464569" cy="3503024"/>
            <a:chOff x="1141041" y="3052602"/>
            <a:chExt cx="4464569" cy="3503024"/>
          </a:xfrm>
        </p:grpSpPr>
        <p:grpSp>
          <p:nvGrpSpPr>
            <p:cNvPr id="17" name="Csoportba foglalás 16"/>
            <p:cNvGrpSpPr/>
            <p:nvPr/>
          </p:nvGrpSpPr>
          <p:grpSpPr>
            <a:xfrm>
              <a:off x="2086245" y="3052602"/>
              <a:ext cx="3519365" cy="3503024"/>
              <a:chOff x="2572202" y="3069772"/>
              <a:chExt cx="3251825" cy="3251826"/>
            </a:xfrm>
          </p:grpSpPr>
          <p:pic>
            <p:nvPicPr>
              <p:cNvPr id="9220" name="Picture 4" descr="https://classconnection.s3.amazonaws.com/790/flashcards/4028790/png/13252700632156766757_(4)-1476F3C1B1D4EE1F3FA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2202" y="3069772"/>
                <a:ext cx="3251825" cy="3251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Egyenes összekötő nyíllal 9"/>
              <p:cNvCxnSpPr/>
              <p:nvPr/>
            </p:nvCxnSpPr>
            <p:spPr>
              <a:xfrm flipH="1">
                <a:off x="3694923" y="4096138"/>
                <a:ext cx="55984" cy="681134"/>
              </a:xfrm>
              <a:prstGeom prst="straightConnector1">
                <a:avLst/>
              </a:prstGeom>
              <a:ln w="19050">
                <a:solidFill>
                  <a:srgbClr val="BA76A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Egyenes összekötő nyíllal 11"/>
              <p:cNvCxnSpPr/>
              <p:nvPr/>
            </p:nvCxnSpPr>
            <p:spPr>
              <a:xfrm flipH="1">
                <a:off x="3480318" y="4096138"/>
                <a:ext cx="270589" cy="839755"/>
              </a:xfrm>
              <a:prstGeom prst="straightConnector1">
                <a:avLst/>
              </a:prstGeom>
              <a:ln w="19050">
                <a:solidFill>
                  <a:srgbClr val="BA76A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/>
              <p:cNvSpPr txBox="1"/>
              <p:nvPr/>
            </p:nvSpPr>
            <p:spPr>
              <a:xfrm>
                <a:off x="2761108" y="3759464"/>
                <a:ext cx="1437006" cy="257136"/>
              </a:xfrm>
              <a:prstGeom prst="rect">
                <a:avLst/>
              </a:prstGeom>
              <a:noFill/>
              <a:ln>
                <a:solidFill>
                  <a:srgbClr val="BA76AB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smtClean="0">
                    <a:solidFill>
                      <a:srgbClr val="BA76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hu-HU" sz="1200" b="1" dirty="0" err="1">
                    <a:solidFill>
                      <a:srgbClr val="BA76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hu-HU" sz="1200" b="1" dirty="0" err="1" smtClean="0">
                    <a:solidFill>
                      <a:srgbClr val="BA76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phincter</a:t>
                </a:r>
                <a:r>
                  <a:rPr lang="hu-HU" sz="1200" b="1" dirty="0" smtClean="0">
                    <a:solidFill>
                      <a:srgbClr val="BA76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BA76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pylori</a:t>
                </a:r>
                <a:endParaRPr lang="hu-HU" sz="1200" b="1" dirty="0">
                  <a:solidFill>
                    <a:srgbClr val="BA76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Egyenes összekötő nyíllal 14"/>
              <p:cNvCxnSpPr/>
              <p:nvPr/>
            </p:nvCxnSpPr>
            <p:spPr>
              <a:xfrm flipH="1" flipV="1">
                <a:off x="3663180" y="4936348"/>
                <a:ext cx="332182" cy="53184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zövegdoboz 15"/>
              <p:cNvSpPr txBox="1"/>
              <p:nvPr/>
            </p:nvSpPr>
            <p:spPr>
              <a:xfrm>
                <a:off x="3668161" y="5482614"/>
                <a:ext cx="1380723" cy="257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Ostium</a:t>
                </a:r>
                <a:r>
                  <a:rPr lang="hu-HU" sz="1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pyloricum</a:t>
                </a:r>
                <a:endParaRPr lang="hu-H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" name="Egyenes összekötő nyíllal 8"/>
            <p:cNvCxnSpPr/>
            <p:nvPr/>
          </p:nvCxnSpPr>
          <p:spPr>
            <a:xfrm>
              <a:off x="1920596" y="4545184"/>
              <a:ext cx="883911" cy="3784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1141041" y="4140342"/>
              <a:ext cx="829073" cy="889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superior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duodeni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 descr="http://static-content.springer.com/image/chp%3A10.1007%2F978-3-642-29434-1_1/MediaObjects/303461_1_De_1_Fig4_HTML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517" y="198418"/>
            <a:ext cx="3327653" cy="28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Csoportba foglalás 21"/>
          <p:cNvGrpSpPr/>
          <p:nvPr/>
        </p:nvGrpSpPr>
        <p:grpSpPr>
          <a:xfrm>
            <a:off x="4573258" y="3161783"/>
            <a:ext cx="3949393" cy="3503024"/>
            <a:chOff x="4887538" y="3161785"/>
            <a:chExt cx="3949393" cy="3503024"/>
          </a:xfrm>
        </p:grpSpPr>
        <p:pic>
          <p:nvPicPr>
            <p:cNvPr id="14338" name="Picture 2" descr="image sduantgtrestloweresophagealsphincter for term side of card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7538" y="3161785"/>
              <a:ext cx="3949393" cy="350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Ellipszis 18"/>
            <p:cNvSpPr/>
            <p:nvPr/>
          </p:nvSpPr>
          <p:spPr>
            <a:xfrm>
              <a:off x="5605801" y="4899546"/>
              <a:ext cx="1354557" cy="113846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5708242" y="4542908"/>
              <a:ext cx="1149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pylorica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Csoportba foglalás 26"/>
          <p:cNvGrpSpPr/>
          <p:nvPr/>
        </p:nvGrpSpPr>
        <p:grpSpPr>
          <a:xfrm>
            <a:off x="8661525" y="3415214"/>
            <a:ext cx="3308947" cy="2996161"/>
            <a:chOff x="8661525" y="3415214"/>
            <a:chExt cx="3308947" cy="2996161"/>
          </a:xfrm>
        </p:grpSpPr>
        <p:pic>
          <p:nvPicPr>
            <p:cNvPr id="14340" name="Picture 4" descr="image sduantgtrestpyloricorificeofstomach for definition side of card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61525" y="3415214"/>
              <a:ext cx="3308947" cy="2996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zövegdoboz 25"/>
            <p:cNvSpPr txBox="1"/>
            <p:nvPr/>
          </p:nvSpPr>
          <p:spPr>
            <a:xfrm>
              <a:off x="10647722" y="6065307"/>
              <a:ext cx="12715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Ostium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pyloricum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5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6902" y="457200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(VENTRICULUS, GASTER)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8113" y="1139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pyloricum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Oddi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70000"/>
              </a:lnSpc>
            </a:pP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1145960" y="2688062"/>
            <a:ext cx="3589814" cy="3581935"/>
            <a:chOff x="2572202" y="3069772"/>
            <a:chExt cx="3251825" cy="3251826"/>
          </a:xfrm>
        </p:grpSpPr>
        <p:pic>
          <p:nvPicPr>
            <p:cNvPr id="6" name="Picture 4" descr="https://classconnection.s3.amazonaws.com/790/flashcards/4028790/png/13252700632156766757_(4)-1476F3C1B1D4EE1F3F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202" y="3069772"/>
              <a:ext cx="3251825" cy="325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gyenes összekötő nyíllal 6"/>
            <p:cNvCxnSpPr/>
            <p:nvPr/>
          </p:nvCxnSpPr>
          <p:spPr>
            <a:xfrm flipH="1">
              <a:off x="3694923" y="4096138"/>
              <a:ext cx="55984" cy="681134"/>
            </a:xfrm>
            <a:prstGeom prst="straightConnector1">
              <a:avLst/>
            </a:prstGeom>
            <a:ln w="19050">
              <a:solidFill>
                <a:srgbClr val="BA76A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/>
            <p:cNvCxnSpPr/>
            <p:nvPr/>
          </p:nvCxnSpPr>
          <p:spPr>
            <a:xfrm flipH="1">
              <a:off x="3480318" y="4096138"/>
              <a:ext cx="270589" cy="839755"/>
            </a:xfrm>
            <a:prstGeom prst="straightConnector1">
              <a:avLst/>
            </a:prstGeom>
            <a:ln w="19050">
              <a:solidFill>
                <a:srgbClr val="BA76A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2841303" y="3768510"/>
              <a:ext cx="1548619" cy="276736"/>
            </a:xfrm>
            <a:prstGeom prst="rect">
              <a:avLst/>
            </a:prstGeom>
            <a:noFill/>
            <a:ln>
              <a:solidFill>
                <a:srgbClr val="BA76A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solidFill>
                    <a:srgbClr val="BA7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200" b="1" dirty="0" err="1">
                  <a:solidFill>
                    <a:srgbClr val="BA7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hu-HU" sz="1200" b="1" dirty="0" err="1" smtClean="0">
                  <a:solidFill>
                    <a:srgbClr val="BA7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phincter</a:t>
              </a:r>
              <a:r>
                <a:rPr lang="hu-HU" sz="1200" b="1" dirty="0" smtClean="0">
                  <a:solidFill>
                    <a:srgbClr val="BA7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rgbClr val="BA7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pylori</a:t>
              </a:r>
              <a:endParaRPr lang="hu-HU" sz="1200" b="1" dirty="0">
                <a:solidFill>
                  <a:srgbClr val="BA76A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H="1" flipV="1">
              <a:off x="3663180" y="4936348"/>
              <a:ext cx="332182" cy="53184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3668161" y="5482614"/>
              <a:ext cx="1487964" cy="276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Ostium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pyloricum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8" descr="http://static-content.springer.com/image/chp%3A10.1007%2F978-3-642-29434-1_1/MediaObjects/303461_1_De_1_Fig4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8921" y="2089511"/>
            <a:ext cx="4994283" cy="420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99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9936" y="249915"/>
            <a:ext cx="10515600" cy="69231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(VENTRICULUS, GASTER)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8388" y="11628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felszin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átsó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felszin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Curvatura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nagygörbület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Curvatura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kisgörbület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INCISURA ANGULARI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542383" y="1132925"/>
            <a:ext cx="6063153" cy="2747265"/>
            <a:chOff x="5260463" y="3930716"/>
            <a:chExt cx="6063153" cy="2747265"/>
          </a:xfrm>
        </p:grpSpPr>
        <p:grpSp>
          <p:nvGrpSpPr>
            <p:cNvPr id="14" name="Csoportba foglalás 13"/>
            <p:cNvGrpSpPr/>
            <p:nvPr/>
          </p:nvGrpSpPr>
          <p:grpSpPr>
            <a:xfrm>
              <a:off x="8315862" y="3930716"/>
              <a:ext cx="3007754" cy="2747265"/>
              <a:chOff x="5265905" y="3830244"/>
              <a:chExt cx="3007754" cy="2747265"/>
            </a:xfrm>
          </p:grpSpPr>
          <p:pic>
            <p:nvPicPr>
              <p:cNvPr id="11" name="Picture 2" descr="http://www.qsl.net/d/dh3fbb/medizint/medizin/koerperwelten/magen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5905" y="3830244"/>
                <a:ext cx="3007754" cy="2747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Egyenes összekötő nyíllal 7"/>
              <p:cNvCxnSpPr/>
              <p:nvPr/>
            </p:nvCxnSpPr>
            <p:spPr>
              <a:xfrm flipH="1">
                <a:off x="6288833" y="5365102"/>
                <a:ext cx="37322" cy="44786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Szövegdoboz 8"/>
              <p:cNvSpPr txBox="1"/>
              <p:nvPr/>
            </p:nvSpPr>
            <p:spPr>
              <a:xfrm>
                <a:off x="5854258" y="5026548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Incisura</a:t>
                </a:r>
                <a:endPara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hu-HU" sz="12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angularis</a:t>
                </a:r>
                <a:endParaRPr lang="hu-H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2" descr="http://www.qsl.net/d/dh3fbb/medizint/medizin/koerperwelten/magen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463" y="3930716"/>
              <a:ext cx="3007754" cy="274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Egyenes összekötő nyíllal 15"/>
            <p:cNvCxnSpPr/>
            <p:nvPr/>
          </p:nvCxnSpPr>
          <p:spPr>
            <a:xfrm>
              <a:off x="6096000" y="4693298"/>
              <a:ext cx="192833" cy="43372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/>
            <p:nvPr/>
          </p:nvCxnSpPr>
          <p:spPr>
            <a:xfrm>
              <a:off x="6096000" y="4702629"/>
              <a:ext cx="136849" cy="76294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/>
            <p:cNvCxnSpPr/>
            <p:nvPr/>
          </p:nvCxnSpPr>
          <p:spPr>
            <a:xfrm flipH="1" flipV="1">
              <a:off x="7846019" y="5814334"/>
              <a:ext cx="73619" cy="36389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 flipH="1">
              <a:off x="7371184" y="6170260"/>
              <a:ext cx="560573" cy="796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25"/>
            <p:cNvSpPr txBox="1"/>
            <p:nvPr/>
          </p:nvSpPr>
          <p:spPr>
            <a:xfrm>
              <a:off x="5304268" y="4417876"/>
              <a:ext cx="11801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Curvatura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minor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zövegdoboz 26"/>
            <p:cNvSpPr txBox="1"/>
            <p:nvPr/>
          </p:nvSpPr>
          <p:spPr>
            <a:xfrm>
              <a:off x="7161592" y="6234879"/>
              <a:ext cx="1172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Curvatura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major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362" name="Picture 2" descr="「lesser curvature cadaver」の画像検索結果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4068" y="3991186"/>
            <a:ext cx="3104383" cy="27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V="1">
            <a:off x="7933390" y="5788671"/>
            <a:ext cx="0" cy="4969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7273594" y="6242631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Curvatora</a:t>
            </a:r>
            <a:r>
              <a: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  <a:endParaRPr lang="hu-H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image sduantgtrestlessercurvatureofstomach for definition side of car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0016" y="4061274"/>
            <a:ext cx="3022297" cy="264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Egyenes összekötő nyíllal 12"/>
          <p:cNvCxnSpPr/>
          <p:nvPr/>
        </p:nvCxnSpPr>
        <p:spPr>
          <a:xfrm>
            <a:off x="10153224" y="4962545"/>
            <a:ext cx="195880" cy="5012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9060539" y="4676643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Curvatora</a:t>
            </a:r>
            <a:r>
              <a: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  <a:endParaRPr lang="hu-H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456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8325" y="285302"/>
            <a:ext cx="10515600" cy="60833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 (INTESTINUM TENUE)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83890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emésztőcsatorna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leghosszabb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szakasza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és a vastagbél között helyezkedik 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mésztés, tápanyag felszívása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leum-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eyer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plakk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immunfeladat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hu-HU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r>
              <a:rPr lang="hu-H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hu-HU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  <a:r>
              <a:rPr lang="hu-H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hu-HU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Ileum</a:t>
            </a:r>
            <a:r>
              <a:rPr lang="hu-H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Picture 2" descr="「emésztőrendszer részei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139" y="1383890"/>
            <a:ext cx="3790997" cy="53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3/3d/Illu_small_intest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67" y="3499726"/>
            <a:ext cx="4471456" cy="324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60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7156" y="251926"/>
            <a:ext cx="10515600" cy="51503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 (INTESTINUM TENUE)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220" y="743318"/>
            <a:ext cx="1163371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DUODENUM: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„C” alakú képlet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cm hosszú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 gyomrot az 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éhbéllel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 köti össze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ancreas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fejével kapcsolat</a:t>
            </a:r>
          </a:p>
        </p:txBody>
      </p:sp>
      <p:pic>
        <p:nvPicPr>
          <p:cNvPr id="17410" name="Picture 2" descr="「duodenum cadaver」の画像検索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37" r="4602"/>
          <a:stretch/>
        </p:blipFill>
        <p:spPr bwMode="auto">
          <a:xfrm>
            <a:off x="820356" y="2960700"/>
            <a:ext cx="3172291" cy="33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duodenum1 for term side of car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3932" y="2960700"/>
            <a:ext cx="3764637" cy="32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head-of-pancreas.jpg for term side of car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9260" y="2918987"/>
            <a:ext cx="3358546" cy="342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579076" y="4931490"/>
            <a:ext cx="822661" cy="525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Caput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H="1" flipV="1">
            <a:off x="6052950" y="5194223"/>
            <a:ext cx="52612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V="1">
            <a:off x="1457634" y="4552056"/>
            <a:ext cx="464024" cy="271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194959" y="4811451"/>
            <a:ext cx="9893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3785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0929" y="454109"/>
            <a:ext cx="10515600" cy="51503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 (INTESTINUM TENUE)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100" y="1085480"/>
            <a:ext cx="1163371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DUODENUM: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378100" y="1899512"/>
            <a:ext cx="5191706" cy="4475410"/>
            <a:chOff x="46452" y="2254353"/>
            <a:chExt cx="5191706" cy="4475410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46452" y="2254353"/>
              <a:ext cx="5191706" cy="3271175"/>
              <a:chOff x="-489913" y="2203903"/>
              <a:chExt cx="5191706" cy="3271175"/>
            </a:xfrm>
          </p:grpSpPr>
          <p:pic>
            <p:nvPicPr>
              <p:cNvPr id="17412" name="Picture 4" descr="image duodenum1 for term side of card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37156" y="2203903"/>
                <a:ext cx="3764637" cy="3271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Egyenes összekötő nyíllal 4"/>
              <p:cNvCxnSpPr/>
              <p:nvPr/>
            </p:nvCxnSpPr>
            <p:spPr>
              <a:xfrm flipH="1">
                <a:off x="1733266" y="3480179"/>
                <a:ext cx="150125" cy="50496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Szövegdoboz 5"/>
              <p:cNvSpPr txBox="1"/>
              <p:nvPr/>
            </p:nvSpPr>
            <p:spPr>
              <a:xfrm>
                <a:off x="1291814" y="3187508"/>
                <a:ext cx="15408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Pars</a:t>
                </a:r>
                <a:r>
                  <a:rPr lang="hu-H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superior</a:t>
                </a:r>
                <a:r>
                  <a:rPr lang="hu-H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duodeni</a:t>
                </a:r>
                <a:endParaRPr lang="hu-HU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Egyenes összekötő nyíllal 8"/>
              <p:cNvCxnSpPr/>
              <p:nvPr/>
            </p:nvCxnSpPr>
            <p:spPr>
              <a:xfrm>
                <a:off x="555019" y="4544705"/>
                <a:ext cx="66401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Szövegdoboz 9"/>
              <p:cNvSpPr txBox="1"/>
              <p:nvPr/>
            </p:nvSpPr>
            <p:spPr>
              <a:xfrm>
                <a:off x="-489913" y="3985146"/>
                <a:ext cx="1072730" cy="889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Pars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escendens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duodeni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" name="Egyenes összekötő nyíllal 15"/>
            <p:cNvCxnSpPr/>
            <p:nvPr/>
          </p:nvCxnSpPr>
          <p:spPr>
            <a:xfrm flipH="1" flipV="1">
              <a:off x="2194568" y="5274232"/>
              <a:ext cx="150125" cy="595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8"/>
            <p:cNvSpPr txBox="1"/>
            <p:nvPr/>
          </p:nvSpPr>
          <p:spPr>
            <a:xfrm>
              <a:off x="1788103" y="5806433"/>
              <a:ext cx="11015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horisontalis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duodeni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6078583" y="1818304"/>
            <a:ext cx="5696111" cy="3696578"/>
            <a:chOff x="6078583" y="1818304"/>
            <a:chExt cx="5696111" cy="3696578"/>
          </a:xfrm>
        </p:grpSpPr>
        <p:pic>
          <p:nvPicPr>
            <p:cNvPr id="15" name="Picture 2" descr="「ascendens duodenum cadaver」の画像検索結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955" y="1818304"/>
              <a:ext cx="5579739" cy="3696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Ellipszis 16"/>
            <p:cNvSpPr/>
            <p:nvPr/>
          </p:nvSpPr>
          <p:spPr>
            <a:xfrm>
              <a:off x="6270171" y="2751909"/>
              <a:ext cx="1010195" cy="55734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Ellipszis 17"/>
            <p:cNvSpPr/>
            <p:nvPr/>
          </p:nvSpPr>
          <p:spPr>
            <a:xfrm>
              <a:off x="6078583" y="3857897"/>
              <a:ext cx="1271451" cy="57476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6418217" y="4919391"/>
              <a:ext cx="862149" cy="51742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Téglalap 21"/>
            <p:cNvSpPr/>
            <p:nvPr/>
          </p:nvSpPr>
          <p:spPr>
            <a:xfrm>
              <a:off x="10302240" y="4919391"/>
              <a:ext cx="1123406" cy="59549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494790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9444" y="289578"/>
            <a:ext cx="10515600" cy="84452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VÉKOYNBÉL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(INTESTINUM TENUE)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5811" y="131694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DESCENDENS DUODENI: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Vateri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)-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113686" y="3046407"/>
            <a:ext cx="7092966" cy="3569799"/>
            <a:chOff x="1130072" y="2778395"/>
            <a:chExt cx="7092966" cy="3569799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1130072" y="2778395"/>
              <a:ext cx="3605702" cy="3569799"/>
              <a:chOff x="1034538" y="2949821"/>
              <a:chExt cx="3605702" cy="3569799"/>
            </a:xfrm>
          </p:grpSpPr>
          <p:pic>
            <p:nvPicPr>
              <p:cNvPr id="19458" name="Picture 2" descr="「major duodenal papilla cadaver」の画像検索結果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41947" y="2949821"/>
                <a:ext cx="3398293" cy="3061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Egyenes összekötő nyíllal 4"/>
              <p:cNvCxnSpPr/>
              <p:nvPr/>
            </p:nvCxnSpPr>
            <p:spPr>
              <a:xfrm flipH="1" flipV="1">
                <a:off x="1580297" y="5639934"/>
                <a:ext cx="1" cy="5616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Szövegdoboz 5"/>
              <p:cNvSpPr txBox="1"/>
              <p:nvPr/>
            </p:nvSpPr>
            <p:spPr>
              <a:xfrm>
                <a:off x="1034538" y="6184464"/>
                <a:ext cx="1091517" cy="335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Vater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papilla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Csoportba foglalás 9"/>
            <p:cNvGrpSpPr/>
            <p:nvPr/>
          </p:nvGrpSpPr>
          <p:grpSpPr>
            <a:xfrm>
              <a:off x="4914563" y="3186444"/>
              <a:ext cx="3308475" cy="2826594"/>
              <a:chOff x="5010098" y="3354022"/>
              <a:chExt cx="3308475" cy="2826594"/>
            </a:xfrm>
          </p:grpSpPr>
          <p:pic>
            <p:nvPicPr>
              <p:cNvPr id="19460" name="Picture 4" descr="「major duodenal papilla cadaver」の画像検索結果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0098" y="3354022"/>
                <a:ext cx="3308475" cy="2481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Szövegdoboz 8"/>
              <p:cNvSpPr txBox="1"/>
              <p:nvPr/>
            </p:nvSpPr>
            <p:spPr>
              <a:xfrm>
                <a:off x="5054525" y="5903617"/>
                <a:ext cx="10915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Vater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papilla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Csoportba foglalás 22"/>
          <p:cNvGrpSpPr/>
          <p:nvPr/>
        </p:nvGrpSpPr>
        <p:grpSpPr>
          <a:xfrm>
            <a:off x="7385441" y="2735046"/>
            <a:ext cx="3425396" cy="3920175"/>
            <a:chOff x="8296742" y="2543298"/>
            <a:chExt cx="3425396" cy="3920175"/>
          </a:xfrm>
        </p:grpSpPr>
        <p:pic>
          <p:nvPicPr>
            <p:cNvPr id="19462" name="Picture 6" descr="「minor duodenal papilla cadaver」の画像検索結果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96742" y="2543298"/>
              <a:ext cx="3425396" cy="392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Egyenes összekötő nyíllal 13"/>
            <p:cNvCxnSpPr/>
            <p:nvPr/>
          </p:nvCxnSpPr>
          <p:spPr>
            <a:xfrm flipV="1">
              <a:off x="9253182" y="3643952"/>
              <a:ext cx="354842" cy="36849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8376308" y="3978007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choledochus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H="1" flipV="1">
              <a:off x="9931562" y="3828197"/>
              <a:ext cx="283218" cy="18424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8"/>
            <p:cNvSpPr txBox="1"/>
            <p:nvPr/>
          </p:nvSpPr>
          <p:spPr>
            <a:xfrm>
              <a:off x="9910238" y="4012442"/>
              <a:ext cx="1132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ancreaticus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major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Egyenes összekötő nyíllal 20"/>
            <p:cNvCxnSpPr/>
            <p:nvPr/>
          </p:nvCxnSpPr>
          <p:spPr>
            <a:xfrm flipV="1">
              <a:off x="9430603" y="4378117"/>
              <a:ext cx="177421" cy="45319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zövegdoboz 21"/>
            <p:cNvSpPr txBox="1"/>
            <p:nvPr/>
          </p:nvSpPr>
          <p:spPr>
            <a:xfrm>
              <a:off x="8943931" y="4821760"/>
              <a:ext cx="1091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Vater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papilla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464" name="Picture 8" descr="「minor duodenal papilla cadaver」の画像検索結果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4290" y="88689"/>
            <a:ext cx="3609849" cy="249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70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6943" y="174346"/>
            <a:ext cx="10515600" cy="5243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5941" y="618700"/>
            <a:ext cx="1127222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patkóbél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 és a csípőbél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ileum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 között helyezkedik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méter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acsok hasüreg bal oldalán – horizontálisan futnak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bélfodor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mesenterium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 rögzíti a hátulsó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hasfalhoz: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hossza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15-18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mozgékonyságot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biztosít a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hasüregben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3483533" y="3451192"/>
            <a:ext cx="2963242" cy="3037693"/>
            <a:chOff x="8537593" y="2920806"/>
            <a:chExt cx="3219717" cy="3581304"/>
          </a:xfrm>
        </p:grpSpPr>
        <p:pic>
          <p:nvPicPr>
            <p:cNvPr id="1026" name="Picture 2" descr="「small intestine cadaver」の画像検索結果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37593" y="2920806"/>
              <a:ext cx="3219717" cy="3581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10522040" y="3464417"/>
              <a:ext cx="58862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Gaster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485632" y="3423535"/>
            <a:ext cx="2803826" cy="3205893"/>
            <a:chOff x="2897746" y="3464417"/>
            <a:chExt cx="2665927" cy="3065173"/>
          </a:xfrm>
        </p:grpSpPr>
        <p:pic>
          <p:nvPicPr>
            <p:cNvPr id="1028" name="Picture 4" descr="https://o.quizlet.com/c86XN3LcrBpw5wfxRoXv2A_m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97746" y="3464417"/>
              <a:ext cx="2665927" cy="306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gyenes összekötő nyíllal 6"/>
            <p:cNvCxnSpPr/>
            <p:nvPr/>
          </p:nvCxnSpPr>
          <p:spPr>
            <a:xfrm flipH="1">
              <a:off x="4005330" y="4404575"/>
              <a:ext cx="334850" cy="3068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4230709" y="4172849"/>
              <a:ext cx="92365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Duodenum</a:t>
              </a:r>
              <a:endParaRPr lang="hu-HU" sz="11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4299221" y="6467656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Instestinum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tenuae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8908643" y="178866"/>
            <a:ext cx="2573900" cy="3150316"/>
            <a:chOff x="8852587" y="3073568"/>
            <a:chExt cx="2802412" cy="3521880"/>
          </a:xfrm>
        </p:grpSpPr>
        <p:pic>
          <p:nvPicPr>
            <p:cNvPr id="1030" name="Picture 6" descr="mesentery proper cadaver&#10; Lab: Digestive: Periton...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52587" y="3073568"/>
              <a:ext cx="2802412" cy="298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9785875" y="6041450"/>
              <a:ext cx="11320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Mesenterium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6599479" y="3314337"/>
            <a:ext cx="5391377" cy="3311404"/>
            <a:chOff x="6314688" y="3462207"/>
            <a:chExt cx="5391377" cy="3311404"/>
          </a:xfrm>
        </p:grpSpPr>
        <p:pic>
          <p:nvPicPr>
            <p:cNvPr id="1032" name="Picture 8" descr="関連画像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81430" y="3462207"/>
              <a:ext cx="5108108" cy="3311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Szövegdoboz 13"/>
            <p:cNvSpPr txBox="1"/>
            <p:nvPr/>
          </p:nvSpPr>
          <p:spPr>
            <a:xfrm>
              <a:off x="10689440" y="3491897"/>
              <a:ext cx="8178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10851484" y="3952993"/>
              <a:ext cx="58862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Gaster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10763685" y="4568685"/>
              <a:ext cx="8258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 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desc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10689440" y="5338097"/>
              <a:ext cx="1016625" cy="53091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5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Mesenterium</a:t>
              </a:r>
              <a:endParaRPr lang="hu-HU" sz="105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6481430" y="4322464"/>
              <a:ext cx="94769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Vesica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fellea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6374338" y="4662085"/>
              <a:ext cx="9509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transversum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6314688" y="5137031"/>
              <a:ext cx="8435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ascendens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6481430" y="5757980"/>
              <a:ext cx="83227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Intestinum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tenuae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299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684" y="370465"/>
            <a:ext cx="10515600" cy="5243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8280" y="1037545"/>
            <a:ext cx="112722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58280" y="990962"/>
            <a:ext cx="10779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FLEXURA DUODENOJEJUNALIS: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tmenet 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retroperitonealis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első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kacs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intraperitoenalis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között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asüreg baloldalán L2 magasságában</a:t>
            </a: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897795" y="2725200"/>
            <a:ext cx="5053453" cy="3865677"/>
            <a:chOff x="1642045" y="2767278"/>
            <a:chExt cx="5053453" cy="3865677"/>
          </a:xfrm>
        </p:grpSpPr>
        <p:pic>
          <p:nvPicPr>
            <p:cNvPr id="2054" name="Picture 6" descr="Pancrea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045" y="2767278"/>
              <a:ext cx="5053453" cy="3865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4943475" y="4271963"/>
              <a:ext cx="1250916" cy="295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7398758" y="2544710"/>
            <a:ext cx="4431745" cy="4226655"/>
            <a:chOff x="7398758" y="2544710"/>
            <a:chExt cx="4431745" cy="4226655"/>
          </a:xfrm>
        </p:grpSpPr>
        <p:pic>
          <p:nvPicPr>
            <p:cNvPr id="2058" name="Picture 10" descr="http://www.meiwoscience.com/d/pic/humanparts/pancreas-spleen-and-duodenum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8758" y="2544710"/>
              <a:ext cx="4431745" cy="422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8972551" y="3107168"/>
              <a:ext cx="798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Gaster</a:t>
              </a:r>
              <a:endParaRPr lang="hu-HU" dirty="0" smtClean="0"/>
            </a:p>
            <a:p>
              <a:endParaRPr lang="hu-HU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0709606" y="3901361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Spleen</a:t>
              </a:r>
              <a:endParaRPr lang="hu-HU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8637823" y="4249625"/>
              <a:ext cx="1021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Pancreas</a:t>
              </a:r>
              <a:endParaRPr lang="hu-HU" dirty="0" smtClean="0"/>
            </a:p>
            <a:p>
              <a:endParaRPr lang="hu-HU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7558087" y="5065717"/>
              <a:ext cx="1236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Duodenum</a:t>
              </a:r>
              <a:endParaRPr lang="hu-HU" dirty="0" smtClean="0"/>
            </a:p>
            <a:p>
              <a:endParaRPr lang="hu-HU" dirty="0"/>
            </a:p>
          </p:txBody>
        </p:sp>
        <p:cxnSp>
          <p:nvCxnSpPr>
            <p:cNvPr id="15" name="Egyenes összekötő nyíllal 14"/>
            <p:cNvCxnSpPr/>
            <p:nvPr/>
          </p:nvCxnSpPr>
          <p:spPr>
            <a:xfrm flipH="1">
              <a:off x="9199858" y="5038675"/>
              <a:ext cx="829544" cy="2063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9951947" y="4800861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Flexura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duodenojejunalis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Egyenes összekötő nyíllal 18"/>
            <p:cNvCxnSpPr/>
            <p:nvPr/>
          </p:nvCxnSpPr>
          <p:spPr>
            <a:xfrm flipH="1" flipV="1">
              <a:off x="9770911" y="6129338"/>
              <a:ext cx="530377" cy="14287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10323844" y="6200775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ejunum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32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27008" y="202188"/>
            <a:ext cx="6974351" cy="7852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(CAVITAS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2764" y="132514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85797" y="1092078"/>
            <a:ext cx="363593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RIMA ORIS (SZÁJNYILÁS):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közötti rés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orisba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vezet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428096" y="1092078"/>
            <a:ext cx="5280800" cy="5346454"/>
            <a:chOff x="6990176" y="1748119"/>
            <a:chExt cx="4732367" cy="4923483"/>
          </a:xfrm>
        </p:grpSpPr>
        <p:pic>
          <p:nvPicPr>
            <p:cNvPr id="4098" name="Picture 2" descr="http://spina.pro/i/anatomy/vnutrennosti/45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176" y="1748119"/>
              <a:ext cx="4732367" cy="4923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7369521" y="4209861"/>
              <a:ext cx="697117" cy="17201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7287490" y="3925455"/>
              <a:ext cx="581891" cy="28440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" name="Picture 2" descr="http://www.experto.de/trockene-lippen-1280px-857px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732" y="2674962"/>
            <a:ext cx="4105885" cy="27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361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8278" y="274689"/>
            <a:ext cx="10515600" cy="5243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ILEUM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8280" y="1037545"/>
            <a:ext cx="112722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04582" y="751063"/>
            <a:ext cx="1077961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ékonybél harmadik szakasza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ejunum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 vastagbél 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között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hossza: 2-4 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intraperitonealis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aecumba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való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tmenet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ileocoecalis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345582" y="2036030"/>
            <a:ext cx="5238619" cy="4215963"/>
            <a:chOff x="6591884" y="2550058"/>
            <a:chExt cx="5238619" cy="4215963"/>
          </a:xfrm>
        </p:grpSpPr>
        <p:pic>
          <p:nvPicPr>
            <p:cNvPr id="6" name="Picture 8" descr="「jejunum ileum」の画像検索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243" y="2550058"/>
              <a:ext cx="4967260" cy="4215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6663218" y="3378656"/>
              <a:ext cx="1236236" cy="5254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Flexura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duodenojejunalis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591884" y="5127903"/>
              <a:ext cx="137890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Valvula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ileocaecalis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1854934" y="3164336"/>
            <a:ext cx="3440296" cy="3487460"/>
            <a:chOff x="2343150" y="3163022"/>
            <a:chExt cx="3440296" cy="3487460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2343150" y="3163022"/>
              <a:ext cx="3440296" cy="3487460"/>
              <a:chOff x="8537593" y="2920806"/>
              <a:chExt cx="3219717" cy="3581304"/>
            </a:xfrm>
          </p:grpSpPr>
          <p:pic>
            <p:nvPicPr>
              <p:cNvPr id="10" name="Picture 2" descr="「small intestine cadaver」の画像検索結果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37593" y="2920806"/>
                <a:ext cx="3219717" cy="35813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Szövegdoboz 10"/>
              <p:cNvSpPr txBox="1"/>
              <p:nvPr/>
            </p:nvSpPr>
            <p:spPr>
              <a:xfrm>
                <a:off x="10522040" y="3464417"/>
                <a:ext cx="588623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Gaster</a:t>
                </a:r>
                <a:endPara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dirty="0"/>
              </a:p>
            </p:txBody>
          </p:sp>
        </p:grpSp>
        <p:sp>
          <p:nvSpPr>
            <p:cNvPr id="12" name="Szövegdoboz 11"/>
            <p:cNvSpPr txBox="1"/>
            <p:nvPr/>
          </p:nvSpPr>
          <p:spPr>
            <a:xfrm>
              <a:off x="4223493" y="4704587"/>
              <a:ext cx="81785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Jejunum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3929983" y="5464718"/>
              <a:ext cx="5870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Ileum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694231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2495" y="239006"/>
            <a:ext cx="10515600" cy="699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MESENTERIUM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9219" y="105715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eritoneum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jejunumot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az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ileumot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borítja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duodenojejunalis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magasságában kezdődik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dextrában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ér véget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eredés - tapadás fix pontok, a köztes szakasz mozgékony</a:t>
            </a:r>
          </a:p>
          <a:p>
            <a:endParaRPr lang="hu-HU" dirty="0" smtClean="0"/>
          </a:p>
          <a:p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4935916" y="3167243"/>
            <a:ext cx="3148841" cy="3842078"/>
            <a:chOff x="8852587" y="2991012"/>
            <a:chExt cx="2802412" cy="3617464"/>
          </a:xfrm>
        </p:grpSpPr>
        <p:pic>
          <p:nvPicPr>
            <p:cNvPr id="5" name="Picture 6" descr="mesentery proper cadaver&#10; Lab: Digestive: Periton...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52587" y="2991012"/>
              <a:ext cx="2802412" cy="298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9828738" y="6054478"/>
              <a:ext cx="11320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Mesenterium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pic>
        <p:nvPicPr>
          <p:cNvPr id="3074" name="Picture 2" descr="「mesenterium」の画像検索結果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919" y="3147300"/>
            <a:ext cx="3279376" cy="35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Csoportba foglalás 13"/>
          <p:cNvGrpSpPr/>
          <p:nvPr/>
        </p:nvGrpSpPr>
        <p:grpSpPr>
          <a:xfrm>
            <a:off x="479219" y="3022842"/>
            <a:ext cx="3955180" cy="3295485"/>
            <a:chOff x="479219" y="3022842"/>
            <a:chExt cx="3955180" cy="3295485"/>
          </a:xfrm>
        </p:grpSpPr>
        <p:pic>
          <p:nvPicPr>
            <p:cNvPr id="3076" name="Picture 4" descr="「mesenterium」の画像検索結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19" y="3538099"/>
              <a:ext cx="3955180" cy="2433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1629499" y="6072106"/>
              <a:ext cx="16546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http://www.praxisvita.de</a:t>
              </a: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 flipV="1">
              <a:off x="2257425" y="4314825"/>
              <a:ext cx="57150" cy="4857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1489949" y="4791341"/>
              <a:ext cx="15921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esenteriale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Kante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H="1">
              <a:off x="2559942" y="3302392"/>
              <a:ext cx="320241" cy="3708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2041832" y="3022842"/>
              <a:ext cx="18662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ntimesenteriale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Kante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é¢é£ç»å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6592" y="132396"/>
            <a:ext cx="3711441" cy="27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273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8175" y="139979"/>
            <a:ext cx="10515600" cy="699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MESENTERIUM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8179" y="6592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RADIX MESENTERII: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esenterium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eredése 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15-18 cm hosszú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eredés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duodenojejunalis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bal oldalon , L2 magasságában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erdén balról jobbra az aorta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előtt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éget ér – a fossa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dextrában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v.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mesenterica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ágai</a:t>
            </a: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122" name="Picture 2" descr="「radix mesenterii」の画像検索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4" t="3588" b="8020"/>
          <a:stretch/>
        </p:blipFill>
        <p:spPr bwMode="auto">
          <a:xfrm>
            <a:off x="7494093" y="257577"/>
            <a:ext cx="4493433" cy="305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radix mesenterii」の画像検索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8188" y="3516586"/>
            <a:ext cx="3048765" cy="30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5308517" y="3354229"/>
            <a:ext cx="3314700" cy="3427340"/>
            <a:chOff x="5006515" y="3247756"/>
            <a:chExt cx="3314700" cy="3427340"/>
          </a:xfrm>
        </p:grpSpPr>
        <p:sp>
          <p:nvSpPr>
            <p:cNvPr id="4" name="Téglalap 3"/>
            <p:cNvSpPr/>
            <p:nvPr/>
          </p:nvSpPr>
          <p:spPr>
            <a:xfrm>
              <a:off x="6404082" y="6428875"/>
              <a:ext cx="17684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http://insignares.20m.com</a:t>
              </a:r>
            </a:p>
          </p:txBody>
        </p:sp>
        <p:pic>
          <p:nvPicPr>
            <p:cNvPr id="5132" name="Picture 12" descr="http://insignares.20m.com/Forsrj2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515" y="3247756"/>
              <a:ext cx="3314700" cy="307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5006515" y="6395656"/>
              <a:ext cx="13901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mesenterica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sup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666489" y="3529587"/>
            <a:ext cx="4236925" cy="3168630"/>
            <a:chOff x="638175" y="3606017"/>
            <a:chExt cx="4236925" cy="3168630"/>
          </a:xfrm>
        </p:grpSpPr>
        <p:pic>
          <p:nvPicPr>
            <p:cNvPr id="5134" name="Picture 14" descr="https://o.quizlet.com/dXArBcrZGlHjabmyC2dBZg_m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4508" y="3606017"/>
              <a:ext cx="2870592" cy="316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638175" y="6488668"/>
              <a:ext cx="13821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mesenterica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sup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601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2370" y="210312"/>
            <a:ext cx="10515600" cy="5745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(INTESTINUM CRASSUM)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363" y="987555"/>
            <a:ext cx="4641797" cy="47147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67568" y="983408"/>
            <a:ext cx="39853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dextrában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kezdődik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ékonybelet veszi körbe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S3 magasságában 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rektumban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folytatódik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5288029" y="2043113"/>
            <a:ext cx="6170176" cy="4505589"/>
            <a:chOff x="6314688" y="3462207"/>
            <a:chExt cx="5391377" cy="3311404"/>
          </a:xfrm>
        </p:grpSpPr>
        <p:pic>
          <p:nvPicPr>
            <p:cNvPr id="8" name="Picture 8" descr="関連画像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81430" y="3462207"/>
              <a:ext cx="5108108" cy="3311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10689440" y="3491897"/>
              <a:ext cx="8178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0851484" y="3952993"/>
              <a:ext cx="58862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Gaster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0763685" y="4568685"/>
              <a:ext cx="8258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 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desc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10689440" y="5338097"/>
              <a:ext cx="1016625" cy="53091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5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Mesenterium</a:t>
              </a:r>
              <a:endParaRPr lang="hu-HU" sz="105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6481430" y="4322464"/>
              <a:ext cx="94769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Vesica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fellea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6374338" y="4662085"/>
              <a:ext cx="9509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transversum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6314688" y="5137031"/>
              <a:ext cx="8435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ascendens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6481430" y="5757980"/>
              <a:ext cx="83227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Intestinum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tenuae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881533" y="2483591"/>
            <a:ext cx="3695319" cy="3909269"/>
            <a:chOff x="396600" y="2710930"/>
            <a:chExt cx="3229357" cy="3485341"/>
          </a:xfrm>
        </p:grpSpPr>
        <p:grpSp>
          <p:nvGrpSpPr>
            <p:cNvPr id="21" name="Csoportba foglalás 20"/>
            <p:cNvGrpSpPr/>
            <p:nvPr/>
          </p:nvGrpSpPr>
          <p:grpSpPr>
            <a:xfrm>
              <a:off x="396600" y="2710930"/>
              <a:ext cx="3229357" cy="3485341"/>
              <a:chOff x="173636" y="2710930"/>
              <a:chExt cx="3229357" cy="3485341"/>
            </a:xfrm>
          </p:grpSpPr>
          <p:pic>
            <p:nvPicPr>
              <p:cNvPr id="11268" name="Picture 4" descr="「ileum cadaver」の画像検索結果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36" y="2710930"/>
                <a:ext cx="3229357" cy="3482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" name="Egyenes összekötő nyíllal 5"/>
              <p:cNvCxnSpPr/>
              <p:nvPr/>
            </p:nvCxnSpPr>
            <p:spPr>
              <a:xfrm flipH="1">
                <a:off x="1257300" y="5057775"/>
                <a:ext cx="328613" cy="2000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Szövegdoboz 16"/>
              <p:cNvSpPr txBox="1"/>
              <p:nvPr/>
            </p:nvSpPr>
            <p:spPr>
              <a:xfrm>
                <a:off x="1585913" y="4880788"/>
                <a:ext cx="58702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Ileum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dirty="0"/>
              </a:p>
            </p:txBody>
          </p:sp>
          <p:cxnSp>
            <p:nvCxnSpPr>
              <p:cNvPr id="19" name="Egyenes összekötő nyíllal 18"/>
              <p:cNvCxnSpPr/>
              <p:nvPr/>
            </p:nvCxnSpPr>
            <p:spPr>
              <a:xfrm flipV="1">
                <a:off x="1014413" y="5702324"/>
                <a:ext cx="407193" cy="2412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Szövegdoboz 19"/>
              <p:cNvSpPr txBox="1"/>
              <p:nvPr/>
            </p:nvSpPr>
            <p:spPr>
              <a:xfrm>
                <a:off x="425697" y="5919272"/>
                <a:ext cx="78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Caecum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églalap 21"/>
            <p:cNvSpPr/>
            <p:nvPr/>
          </p:nvSpPr>
          <p:spPr>
            <a:xfrm>
              <a:off x="1237377" y="5391922"/>
              <a:ext cx="773901" cy="26753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24" name="Egyenes összekötő nyíllal 23"/>
            <p:cNvCxnSpPr/>
            <p:nvPr/>
          </p:nvCxnSpPr>
          <p:spPr>
            <a:xfrm flipH="1">
              <a:off x="2082718" y="5525691"/>
              <a:ext cx="4584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zövegdoboz 24"/>
            <p:cNvSpPr txBox="1"/>
            <p:nvPr/>
          </p:nvSpPr>
          <p:spPr>
            <a:xfrm>
              <a:off x="2587693" y="5186530"/>
              <a:ext cx="877227" cy="576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stium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ileocaecale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257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978" y="165024"/>
            <a:ext cx="10515600" cy="5745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(INTESTINUM CRASSUM)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2098" y="385945"/>
            <a:ext cx="4641797" cy="471476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Caecu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Appendix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vermiformis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sigmoideus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1690290" y="850885"/>
            <a:ext cx="10258906" cy="5598189"/>
            <a:chOff x="1690290" y="850885"/>
            <a:chExt cx="10258906" cy="5598189"/>
          </a:xfrm>
        </p:grpSpPr>
        <p:grpSp>
          <p:nvGrpSpPr>
            <p:cNvPr id="16" name="Csoportba foglalás 15"/>
            <p:cNvGrpSpPr/>
            <p:nvPr/>
          </p:nvGrpSpPr>
          <p:grpSpPr>
            <a:xfrm>
              <a:off x="1690290" y="850885"/>
              <a:ext cx="10258906" cy="5598189"/>
              <a:chOff x="2092463" y="1041847"/>
              <a:chExt cx="10258906" cy="5598189"/>
            </a:xfrm>
          </p:grpSpPr>
          <p:pic>
            <p:nvPicPr>
              <p:cNvPr id="13324" name="Picture 12" descr="関連画像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33795" y="3671848"/>
                <a:ext cx="2717574" cy="2937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Csoportba foglalás 9"/>
              <p:cNvGrpSpPr/>
              <p:nvPr/>
            </p:nvGrpSpPr>
            <p:grpSpPr>
              <a:xfrm>
                <a:off x="2092463" y="1041847"/>
                <a:ext cx="8638092" cy="5598189"/>
                <a:chOff x="2382349" y="639907"/>
                <a:chExt cx="8638092" cy="5598189"/>
              </a:xfrm>
            </p:grpSpPr>
            <p:pic>
              <p:nvPicPr>
                <p:cNvPr id="13314" name="Picture 2" descr="https://o.quizlet.com/8S4nlNIF.lQGVrB0mX5k0w_m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319" r="4307"/>
                <a:stretch/>
              </p:blipFill>
              <p:spPr bwMode="auto">
                <a:xfrm>
                  <a:off x="4168615" y="639907"/>
                  <a:ext cx="2284416" cy="25027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16" name="Picture 4" descr="「vermiform appendix 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527454" y="683141"/>
                  <a:ext cx="2126362" cy="24595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18" name="Picture 6" descr="「ascending colon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826922" y="696252"/>
                  <a:ext cx="2193519" cy="24224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20" name="Picture 8" descr="「ascending colon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915870" y="3572242"/>
                  <a:ext cx="2400967" cy="26349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22" name="Picture 10" descr="「transverse colon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382349" y="3603107"/>
                  <a:ext cx="2351109" cy="26349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Szövegdoboz 3"/>
                <p:cNvSpPr txBox="1"/>
                <p:nvPr/>
              </p:nvSpPr>
              <p:spPr>
                <a:xfrm>
                  <a:off x="4265767" y="2803447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1. </a:t>
                  </a:r>
                  <a:endParaRPr lang="hu-HU" dirty="0"/>
                </a:p>
              </p:txBody>
            </p:sp>
            <p:sp>
              <p:nvSpPr>
                <p:cNvPr id="6" name="Szövegdoboz 5"/>
                <p:cNvSpPr txBox="1"/>
                <p:nvPr/>
              </p:nvSpPr>
              <p:spPr>
                <a:xfrm>
                  <a:off x="6626137" y="2803447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2. </a:t>
                  </a:r>
                  <a:endParaRPr lang="hu-HU" dirty="0"/>
                </a:p>
              </p:txBody>
            </p:sp>
            <p:sp>
              <p:nvSpPr>
                <p:cNvPr id="7" name="Szövegdoboz 6"/>
                <p:cNvSpPr txBox="1"/>
                <p:nvPr/>
              </p:nvSpPr>
              <p:spPr>
                <a:xfrm>
                  <a:off x="8826922" y="2791453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3. </a:t>
                  </a:r>
                  <a:endParaRPr lang="hu-HU" dirty="0"/>
                </a:p>
              </p:txBody>
            </p:sp>
            <p:sp>
              <p:nvSpPr>
                <p:cNvPr id="8" name="Szövegdoboz 7"/>
                <p:cNvSpPr txBox="1"/>
                <p:nvPr/>
              </p:nvSpPr>
              <p:spPr>
                <a:xfrm>
                  <a:off x="2382349" y="5837899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4. </a:t>
                  </a:r>
                  <a:endParaRPr lang="hu-HU" dirty="0"/>
                </a:p>
              </p:txBody>
            </p:sp>
            <p:sp>
              <p:nvSpPr>
                <p:cNvPr id="9" name="Szövegdoboz 8"/>
                <p:cNvSpPr txBox="1"/>
                <p:nvPr/>
              </p:nvSpPr>
              <p:spPr>
                <a:xfrm>
                  <a:off x="5004559" y="5843462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5. </a:t>
                  </a:r>
                  <a:endParaRPr lang="hu-HU" dirty="0"/>
                </a:p>
              </p:txBody>
            </p:sp>
          </p:grpSp>
          <p:sp>
            <p:nvSpPr>
              <p:cNvPr id="14" name="Szövegdoboz 13"/>
              <p:cNvSpPr txBox="1"/>
              <p:nvPr/>
            </p:nvSpPr>
            <p:spPr>
              <a:xfrm>
                <a:off x="10318263" y="3839473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/>
                  <a:t>7. </a:t>
                </a:r>
                <a:endParaRPr lang="hu-HU" dirty="0"/>
              </a:p>
            </p:txBody>
          </p:sp>
          <p:sp>
            <p:nvSpPr>
              <p:cNvPr id="15" name="Szövegdoboz 14"/>
              <p:cNvSpPr txBox="1"/>
              <p:nvPr/>
            </p:nvSpPr>
            <p:spPr>
              <a:xfrm>
                <a:off x="10192504" y="4376429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/>
                  <a:t>8. </a:t>
                </a:r>
                <a:endParaRPr lang="hu-HU" dirty="0"/>
              </a:p>
            </p:txBody>
          </p:sp>
        </p:grpSp>
        <p:pic>
          <p:nvPicPr>
            <p:cNvPr id="13326" name="Picture 14" descr="https://o.quizlet.com/01QZl8NnOw2WV2uAYfrjXQ_m.pn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1" t="-625" r="2511" b="625"/>
            <a:stretch/>
          </p:blipFill>
          <p:spPr bwMode="auto">
            <a:xfrm>
              <a:off x="6786385" y="3783221"/>
              <a:ext cx="2396108" cy="266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zövegdoboz 16"/>
            <p:cNvSpPr txBox="1"/>
            <p:nvPr/>
          </p:nvSpPr>
          <p:spPr>
            <a:xfrm>
              <a:off x="6819743" y="6079742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6. 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9893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283" y="328154"/>
            <a:ext cx="10515600" cy="63024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8592" y="1046372"/>
            <a:ext cx="11014982" cy="524775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TAENIEN: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libera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mesocolica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omentalis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HAUSTRA COLI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APPENDICES EPIPLOICAE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2943225" y="1363470"/>
            <a:ext cx="4692001" cy="2344402"/>
            <a:chOff x="3170237" y="1131022"/>
            <a:chExt cx="5153025" cy="2790825"/>
          </a:xfrm>
        </p:grpSpPr>
        <p:pic>
          <p:nvPicPr>
            <p:cNvPr id="14338" name="Picture 2" descr="「taenia cadaver」の画像検索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237" y="1131022"/>
              <a:ext cx="5153025" cy="279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170237" y="1151728"/>
              <a:ext cx="6605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pic>
        <p:nvPicPr>
          <p:cNvPr id="14340" name="Picture 4" descr="「haustra coli cadaver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156" y="844906"/>
            <a:ext cx="39147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soportba foglalás 15"/>
          <p:cNvGrpSpPr/>
          <p:nvPr/>
        </p:nvGrpSpPr>
        <p:grpSpPr>
          <a:xfrm>
            <a:off x="7492870" y="4326921"/>
            <a:ext cx="4496061" cy="2521202"/>
            <a:chOff x="7492870" y="4400660"/>
            <a:chExt cx="4496061" cy="2521202"/>
          </a:xfrm>
        </p:grpSpPr>
        <p:pic>
          <p:nvPicPr>
            <p:cNvPr id="14342" name="Picture 6" descr="関連画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870" y="4400660"/>
              <a:ext cx="4496061" cy="221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8581219" y="6367864"/>
              <a:ext cx="66056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8814204" y="4400660"/>
              <a:ext cx="18533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Appendices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epiploicae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H="1">
              <a:off x="8543926" y="4687188"/>
              <a:ext cx="660564" cy="22080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/>
            <p:cNvCxnSpPr/>
            <p:nvPr/>
          </p:nvCxnSpPr>
          <p:spPr>
            <a:xfrm>
              <a:off x="9204490" y="4687188"/>
              <a:ext cx="1582573" cy="68325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7696488" y="6334224"/>
              <a:ext cx="7553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austra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2529182" y="4326921"/>
            <a:ext cx="4573979" cy="2418931"/>
            <a:chOff x="2529182" y="4326921"/>
            <a:chExt cx="4573979" cy="2418931"/>
          </a:xfrm>
        </p:grpSpPr>
        <p:pic>
          <p:nvPicPr>
            <p:cNvPr id="14344" name="Picture 8" descr="「haustra coli cadaver」の画像検索結果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346" b="18917"/>
            <a:stretch/>
          </p:blipFill>
          <p:spPr bwMode="auto">
            <a:xfrm>
              <a:off x="2529182" y="4326921"/>
              <a:ext cx="4573979" cy="2418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zövegdoboz 16"/>
            <p:cNvSpPr txBox="1"/>
            <p:nvPr/>
          </p:nvSpPr>
          <p:spPr>
            <a:xfrm>
              <a:off x="3628041" y="6017126"/>
              <a:ext cx="18533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Appendices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epiploicae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Egyenes összekötő nyíllal 18"/>
            <p:cNvCxnSpPr/>
            <p:nvPr/>
          </p:nvCxnSpPr>
          <p:spPr>
            <a:xfrm flipH="1">
              <a:off x="3830441" y="4926881"/>
              <a:ext cx="427234" cy="231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9"/>
            <p:cNvSpPr txBox="1"/>
            <p:nvPr/>
          </p:nvSpPr>
          <p:spPr>
            <a:xfrm>
              <a:off x="4185464" y="4737397"/>
              <a:ext cx="6605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9526956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283" y="247634"/>
            <a:ext cx="10515600" cy="63024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2275" y="837013"/>
            <a:ext cx="11014982" cy="5247753"/>
          </a:xfrm>
        </p:spPr>
        <p:txBody>
          <a:bodyPr>
            <a:normAutofit/>
          </a:bodyPr>
          <a:lstStyle/>
          <a:p>
            <a:pPr marL="400050" indent="-400050">
              <a:lnSpc>
                <a:spcPct val="200000"/>
              </a:lnSpc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TAENIEN: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1cm széles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megvastagodása</a:t>
            </a: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200000"/>
              </a:lnSpc>
              <a:buAutoNum type="romanU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関連画像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5344" y="144204"/>
            <a:ext cx="2203781" cy="23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「taenia coli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75" y="2778529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lick for Full 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82940" y="3254793"/>
            <a:ext cx="3810108" cy="28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「caecum cadaver」の画像検索結果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2" r="4649" b="5337"/>
          <a:stretch/>
        </p:blipFill>
        <p:spPr bwMode="auto">
          <a:xfrm>
            <a:off x="7272336" y="2712547"/>
            <a:ext cx="3643799" cy="394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159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283" y="328154"/>
            <a:ext cx="10515600" cy="63024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266" y="1097946"/>
            <a:ext cx="11014982" cy="5247753"/>
          </a:xfrm>
        </p:spPr>
        <p:txBody>
          <a:bodyPr>
            <a:normAutofit/>
          </a:bodyPr>
          <a:lstStyle/>
          <a:p>
            <a:pPr marL="400050" indent="-400050">
              <a:lnSpc>
                <a:spcPct val="200000"/>
              </a:lnSpc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TAENIEN: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libera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összes colon részen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mesocolica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Colon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mesocolon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omentalis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Colon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omentum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majusba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nő bele</a:t>
            </a:r>
          </a:p>
        </p:txBody>
      </p:sp>
      <p:pic>
        <p:nvPicPr>
          <p:cNvPr id="1843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039" y="1097946"/>
            <a:ext cx="3147695" cy="402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291172" y="3422242"/>
            <a:ext cx="8429231" cy="3329814"/>
            <a:chOff x="158168" y="3393667"/>
            <a:chExt cx="8429231" cy="3329814"/>
          </a:xfrm>
        </p:grpSpPr>
        <p:pic>
          <p:nvPicPr>
            <p:cNvPr id="18436" name="Picture 4" descr="「taenia mesocolica」の画像検索結果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72925" y="3514724"/>
              <a:ext cx="2716658" cy="2927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「taenia libera」の画像検索結果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8168" y="3393667"/>
              <a:ext cx="2613608" cy="300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0" name="Picture 8" descr="「taenia omentalis」の画像検索結果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90219" y="3398043"/>
              <a:ext cx="2697180" cy="304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828283" y="6438953"/>
              <a:ext cx="11142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libera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3549569" y="6446482"/>
              <a:ext cx="1540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mesocolica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6585657" y="6438952"/>
              <a:ext cx="1421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omentalis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5436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283" y="328154"/>
            <a:ext cx="10515600" cy="63024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8592" y="958396"/>
            <a:ext cx="11014982" cy="524775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HAUSTRA COLI:</a:t>
            </a:r>
          </a:p>
        </p:txBody>
      </p:sp>
      <p:pic>
        <p:nvPicPr>
          <p:cNvPr id="17410" name="Picture 2" descr="Click for individual fram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957" y="3451897"/>
            <a:ext cx="4249799" cy="31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59984" y="1823347"/>
            <a:ext cx="4651505" cy="2874963"/>
            <a:chOff x="7492870" y="4400660"/>
            <a:chExt cx="4496061" cy="2521202"/>
          </a:xfrm>
        </p:grpSpPr>
        <p:pic>
          <p:nvPicPr>
            <p:cNvPr id="6" name="Picture 6" descr="関連画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870" y="4400660"/>
              <a:ext cx="4496061" cy="221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8581219" y="6367864"/>
              <a:ext cx="66056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Taenia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8814204" y="4400660"/>
              <a:ext cx="18533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Appendices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epiploicae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8543926" y="4687188"/>
              <a:ext cx="660564" cy="22080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>
              <a:off x="9204490" y="4687188"/>
              <a:ext cx="1582573" cy="68325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7696488" y="6334224"/>
              <a:ext cx="7553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austra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414" name="Picture 6" descr="関連画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8692" y="925994"/>
            <a:ext cx="2782733" cy="42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497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283" y="328154"/>
            <a:ext cx="10515600" cy="63024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5763" y="802930"/>
            <a:ext cx="11014982" cy="524775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APPENDICES EPIPLOICAE: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eritoneum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tasakok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zsírtartalmú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aenia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libera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mentén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ectumon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nincs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Click for Full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150" y="1187450"/>
            <a:ext cx="4512733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「haustra coli cadaver」の画像検索結果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6" b="18917"/>
          <a:stretch/>
        </p:blipFill>
        <p:spPr bwMode="auto">
          <a:xfrm>
            <a:off x="928982" y="3794354"/>
            <a:ext cx="5164272" cy="273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26901" y="5773684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epiploice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1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0682" y="374453"/>
            <a:ext cx="10515600" cy="859712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VESTIBULUM ORIS (SZÁJTORNÁC)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339" y="123416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ogak és az ajkak között</a:t>
            </a:r>
          </a:p>
        </p:txBody>
      </p:sp>
      <p:pic>
        <p:nvPicPr>
          <p:cNvPr id="5122" name="Picture 2" descr="http://molar.odont.au.dk/anatomi/anatomi_dias_programmer/Mundhulens%20slimhinderelief,%20lektion%201-filer/slide0002_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746" y="1924335"/>
            <a:ext cx="4281603" cy="42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7667233" y="1821205"/>
            <a:ext cx="3794024" cy="4176938"/>
            <a:chOff x="7776415" y="1391349"/>
            <a:chExt cx="3794024" cy="4176938"/>
          </a:xfrm>
        </p:grpSpPr>
        <p:pic>
          <p:nvPicPr>
            <p:cNvPr id="4098" name="Picture 2" descr="image oral_vestibulepng for term side of c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415" y="1391349"/>
              <a:ext cx="3784686" cy="4176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10276764" y="3029803"/>
              <a:ext cx="627797" cy="13784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0563881" y="4446390"/>
              <a:ext cx="1006558" cy="61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Vestibulum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855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9699" y="129029"/>
            <a:ext cx="10515600" cy="5745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(INTESTINUM CRASSUM)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4881" y="1277180"/>
            <a:ext cx="4641797" cy="47147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57148" y="1251138"/>
            <a:ext cx="45577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OSTIUM ILEOCAECALE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VALVAE ILEOCOECALIS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auhin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féle billentyű) </a:t>
            </a:r>
          </a:p>
          <a:p>
            <a:pPr>
              <a:lnSpc>
                <a:spcPct val="20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8480035" y="661649"/>
            <a:ext cx="3453982" cy="3573983"/>
            <a:chOff x="396599" y="2602456"/>
            <a:chExt cx="3229357" cy="3482405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396599" y="2602456"/>
              <a:ext cx="3229357" cy="3482405"/>
              <a:chOff x="173635" y="2602456"/>
              <a:chExt cx="3229357" cy="3482405"/>
            </a:xfrm>
          </p:grpSpPr>
          <p:pic>
            <p:nvPicPr>
              <p:cNvPr id="11" name="Picture 4" descr="「ileum cadaver」の画像検索結果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35" y="2602456"/>
                <a:ext cx="3229357" cy="3482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Egyenes összekötő nyíllal 11"/>
              <p:cNvCxnSpPr/>
              <p:nvPr/>
            </p:nvCxnSpPr>
            <p:spPr>
              <a:xfrm flipH="1">
                <a:off x="1257300" y="5057775"/>
                <a:ext cx="328613" cy="2000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/>
              <p:cNvSpPr txBox="1"/>
              <p:nvPr/>
            </p:nvSpPr>
            <p:spPr>
              <a:xfrm>
                <a:off x="1585913" y="4880788"/>
                <a:ext cx="58702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Ileum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dirty="0"/>
              </a:p>
            </p:txBody>
          </p:sp>
          <p:cxnSp>
            <p:nvCxnSpPr>
              <p:cNvPr id="14" name="Egyenes összekötő nyíllal 13"/>
              <p:cNvCxnSpPr/>
              <p:nvPr/>
            </p:nvCxnSpPr>
            <p:spPr>
              <a:xfrm flipV="1">
                <a:off x="1014413" y="5702324"/>
                <a:ext cx="407193" cy="2412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Szövegdoboz 14"/>
              <p:cNvSpPr txBox="1"/>
              <p:nvPr/>
            </p:nvSpPr>
            <p:spPr>
              <a:xfrm>
                <a:off x="345726" y="5793940"/>
                <a:ext cx="78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Caecum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églalap 7"/>
            <p:cNvSpPr/>
            <p:nvPr/>
          </p:nvSpPr>
          <p:spPr>
            <a:xfrm>
              <a:off x="1237377" y="5308392"/>
              <a:ext cx="773901" cy="26753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2082718" y="5525691"/>
              <a:ext cx="4584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2587693" y="5186530"/>
              <a:ext cx="877227" cy="576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stium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ileocaecale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204594" y="2581563"/>
            <a:ext cx="3659725" cy="3087909"/>
            <a:chOff x="450609" y="2596014"/>
            <a:chExt cx="4271603" cy="3855060"/>
          </a:xfrm>
        </p:grpSpPr>
        <p:pic>
          <p:nvPicPr>
            <p:cNvPr id="12290" name="Picture 2" descr="「ileum cadaver」の画像検索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09" y="2596014"/>
              <a:ext cx="4271603" cy="3855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757363" y="4420769"/>
              <a:ext cx="10038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Valva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ileocaecale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92" name="Picture 4" descr="http://act.downstate.edu/courseware/haonline/imgs/00000/8000/700/874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567" y="4357301"/>
            <a:ext cx="3210595" cy="2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「caecum fixum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456" y="3843035"/>
            <a:ext cx="4265101" cy="286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uhin Gaspard 1550-16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930" y="972990"/>
            <a:ext cx="1656160" cy="223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églalap 17"/>
          <p:cNvSpPr/>
          <p:nvPr/>
        </p:nvSpPr>
        <p:spPr>
          <a:xfrm>
            <a:off x="6217499" y="3269793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Gaspard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Bauhin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25500372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1798" y="217034"/>
            <a:ext cx="10515600" cy="8535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(INSTESTINUM CRASSUM)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482" y="9182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CAECUM (VAKBÉL):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lső szakasz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ileocaecalis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alatt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dextrában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esocoecum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5" name="Picture 2" descr="https://o.quizlet.com/8S4nlNIF.lQGVrB0mX5k0w_m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9" r="4307"/>
          <a:stretch/>
        </p:blipFill>
        <p:spPr bwMode="auto">
          <a:xfrm>
            <a:off x="1069021" y="3093964"/>
            <a:ext cx="3346903" cy="36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Csoportba foglalás 12"/>
          <p:cNvGrpSpPr/>
          <p:nvPr/>
        </p:nvGrpSpPr>
        <p:grpSpPr>
          <a:xfrm>
            <a:off x="9031758" y="178553"/>
            <a:ext cx="3110107" cy="3241575"/>
            <a:chOff x="4917115" y="3417921"/>
            <a:chExt cx="3110107" cy="3241575"/>
          </a:xfrm>
        </p:grpSpPr>
        <p:pic>
          <p:nvPicPr>
            <p:cNvPr id="19458" name="Picture 2" descr="http://www.meiwoscience.com/d/pic/humanparts/cecum-and-appendix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17115" y="3417921"/>
              <a:ext cx="3110107" cy="324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5691186" y="5790779"/>
              <a:ext cx="7809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Caecum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>
              <a:off x="6829425" y="4157663"/>
              <a:ext cx="0" cy="61436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6249779" y="3577106"/>
              <a:ext cx="1159292" cy="61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etzte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Ileumschleife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 flipH="1">
              <a:off x="7000875" y="5790779"/>
              <a:ext cx="408196" cy="4242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6918580" y="5350579"/>
              <a:ext cx="1063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Appendix</a:t>
              </a:r>
            </a:p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vermiformis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462" name="Picture 6" descr="http://visualsunlimited.photoshelter.com/img/pixe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Csoportba foglalás 19"/>
          <p:cNvGrpSpPr/>
          <p:nvPr/>
        </p:nvGrpSpPr>
        <p:grpSpPr>
          <a:xfrm>
            <a:off x="4613714" y="2047724"/>
            <a:ext cx="4224861" cy="4600575"/>
            <a:chOff x="4707319" y="2128269"/>
            <a:chExt cx="4224861" cy="4600575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1237" y="3424237"/>
              <a:ext cx="9525" cy="9525"/>
            </a:xfrm>
            <a:prstGeom prst="rect">
              <a:avLst/>
            </a:prstGeom>
          </p:spPr>
        </p:pic>
        <p:pic>
          <p:nvPicPr>
            <p:cNvPr id="19468" name="Picture 12" descr="「caecum cadaver」の画像検索結果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319" y="2128269"/>
              <a:ext cx="4224861" cy="460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zövegdoboz 14"/>
            <p:cNvSpPr txBox="1"/>
            <p:nvPr/>
          </p:nvSpPr>
          <p:spPr>
            <a:xfrm>
              <a:off x="5138170" y="4522931"/>
              <a:ext cx="7809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Caecum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V="1">
              <a:off x="5452828" y="5224145"/>
              <a:ext cx="571967" cy="752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8"/>
            <p:cNvSpPr txBox="1"/>
            <p:nvPr/>
          </p:nvSpPr>
          <p:spPr>
            <a:xfrm>
              <a:off x="4852016" y="5921333"/>
              <a:ext cx="1063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Appendix </a:t>
              </a:r>
            </a:p>
            <a:p>
              <a:pPr algn="ctr"/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vermiformis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6137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7500" y="283242"/>
            <a:ext cx="10515600" cy="8535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(INSTESTINUM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CRASSUM)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1101" y="12499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APPENDIX VERMIFORMIS (FÉERGNYÚLVÁNY):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esoappendix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mozgékony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774140" y="3070564"/>
            <a:ext cx="3387674" cy="2805605"/>
            <a:chOff x="8411516" y="297559"/>
            <a:chExt cx="3819201" cy="3087909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8411516" y="297559"/>
              <a:ext cx="3659725" cy="3087909"/>
              <a:chOff x="556704" y="2681524"/>
              <a:chExt cx="4271603" cy="3855060"/>
            </a:xfrm>
          </p:grpSpPr>
          <p:pic>
            <p:nvPicPr>
              <p:cNvPr id="5" name="Picture 2" descr="「ileum cadaver」の画像検索結果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704" y="2681524"/>
                <a:ext cx="4271603" cy="3855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Szövegdoboz 5"/>
              <p:cNvSpPr txBox="1"/>
              <p:nvPr/>
            </p:nvSpPr>
            <p:spPr>
              <a:xfrm>
                <a:off x="1757363" y="4420769"/>
                <a:ext cx="100380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Valva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ileocaecale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Egyenes összekötő nyíllal 7"/>
            <p:cNvCxnSpPr/>
            <p:nvPr/>
          </p:nvCxnSpPr>
          <p:spPr>
            <a:xfrm flipH="1">
              <a:off x="11601449" y="1745815"/>
              <a:ext cx="171450" cy="1848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11315082" y="1100463"/>
              <a:ext cx="915635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Appendix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vermiformis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5415213" y="2462341"/>
            <a:ext cx="3563768" cy="4081547"/>
            <a:chOff x="4707319" y="2128269"/>
            <a:chExt cx="4224861" cy="4600575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1237" y="3424237"/>
              <a:ext cx="9525" cy="9525"/>
            </a:xfrm>
            <a:prstGeom prst="rect">
              <a:avLst/>
            </a:prstGeom>
          </p:spPr>
        </p:pic>
        <p:pic>
          <p:nvPicPr>
            <p:cNvPr id="14" name="Picture 12" descr="「caecum cadaver」の画像検索結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319" y="2128269"/>
              <a:ext cx="4224861" cy="460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zövegdoboz 14"/>
            <p:cNvSpPr txBox="1"/>
            <p:nvPr/>
          </p:nvSpPr>
          <p:spPr>
            <a:xfrm>
              <a:off x="5138170" y="4522931"/>
              <a:ext cx="7809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Caecum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 flipV="1">
              <a:off x="5452828" y="5224145"/>
              <a:ext cx="571967" cy="752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4852016" y="5921333"/>
              <a:ext cx="1063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Appendix </a:t>
              </a:r>
            </a:p>
            <a:p>
              <a:pPr algn="ctr"/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vermiformis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4394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6304" y="172139"/>
            <a:ext cx="10515600" cy="8535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(INSTESTINUM CRASSUM)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1817" y="97568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APPENDIX VERMIFORMIS: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McBURNEY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féle pont: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ppendix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kimenete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caecumból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hasfalon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öldök és a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közötti vonal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 cm re a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up.-tól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ppendicitis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esetén ez a pont nyomásra érzékeny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McBurney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JEL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4" name="Picture 6" descr="「mcburney」の画像検索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617" y="4009797"/>
            <a:ext cx="4211854" cy="26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「mcburney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225" y="4009797"/>
            <a:ext cx="3337660" cy="26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「mcburney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467" y="197063"/>
            <a:ext cx="2095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9935060" y="2773708"/>
            <a:ext cx="1704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Charles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Heber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McBurney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3380126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861" y="289249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(INSTESTINUM CRASSUM)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1735" y="1199950"/>
            <a:ext cx="10952583" cy="512568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bal oldalon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coli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coli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sinistr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5. 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6. 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sigmoideum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ismedencében 7.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43495" y="2334717"/>
            <a:ext cx="6476255" cy="4526572"/>
            <a:chOff x="-282474" y="2907332"/>
            <a:chExt cx="6476255" cy="4526572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-282474" y="2907332"/>
              <a:ext cx="6476255" cy="4526572"/>
              <a:chOff x="119699" y="3098294"/>
              <a:chExt cx="6476255" cy="4526572"/>
            </a:xfrm>
          </p:grpSpPr>
          <p:pic>
            <p:nvPicPr>
              <p:cNvPr id="9" name="Picture 12" descr="関連画像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29498" y="5283226"/>
                <a:ext cx="2166456" cy="2341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Csoportba foglalás 9"/>
              <p:cNvGrpSpPr/>
              <p:nvPr/>
            </p:nvGrpSpPr>
            <p:grpSpPr>
              <a:xfrm>
                <a:off x="119699" y="3098294"/>
                <a:ext cx="4106751" cy="4523283"/>
                <a:chOff x="409585" y="2696354"/>
                <a:chExt cx="4106751" cy="4523283"/>
              </a:xfrm>
            </p:grpSpPr>
            <p:pic>
              <p:nvPicPr>
                <p:cNvPr id="15" name="Picture 6" descr="「ascending colon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41679" y="2696354"/>
                  <a:ext cx="2007912" cy="22174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8" descr="「ascending colon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507246" y="2696354"/>
                  <a:ext cx="2009090" cy="22049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0" descr="「transverse colon cadaver」の画像検索結果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28023" y="4953980"/>
                  <a:ext cx="2021567" cy="2265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Szövegdoboz 19"/>
                <p:cNvSpPr txBox="1"/>
                <p:nvPr/>
              </p:nvSpPr>
              <p:spPr>
                <a:xfrm>
                  <a:off x="409585" y="4544455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3. </a:t>
                  </a:r>
                  <a:endParaRPr lang="hu-HU" dirty="0"/>
                </a:p>
              </p:txBody>
            </p:sp>
            <p:sp>
              <p:nvSpPr>
                <p:cNvPr id="21" name="Szövegdoboz 20"/>
                <p:cNvSpPr txBox="1"/>
                <p:nvPr/>
              </p:nvSpPr>
              <p:spPr>
                <a:xfrm>
                  <a:off x="441679" y="6782026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4. </a:t>
                  </a:r>
                  <a:endParaRPr lang="hu-HU" dirty="0"/>
                </a:p>
              </p:txBody>
            </p:sp>
            <p:sp>
              <p:nvSpPr>
                <p:cNvPr id="22" name="Szövegdoboz 21"/>
                <p:cNvSpPr txBox="1"/>
                <p:nvPr/>
              </p:nvSpPr>
              <p:spPr>
                <a:xfrm>
                  <a:off x="2611114" y="4584648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dirty="0" smtClean="0"/>
                    <a:t>5. </a:t>
                  </a:r>
                  <a:endParaRPr lang="hu-HU" dirty="0"/>
                </a:p>
              </p:txBody>
            </p:sp>
          </p:grpSp>
          <p:sp>
            <p:nvSpPr>
              <p:cNvPr id="11" name="Szövegdoboz 10"/>
              <p:cNvSpPr txBox="1"/>
              <p:nvPr/>
            </p:nvSpPr>
            <p:spPr>
              <a:xfrm>
                <a:off x="4949739" y="5356767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/>
                  <a:t>7. </a:t>
                </a:r>
                <a:endParaRPr lang="hu-HU" dirty="0"/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4896157" y="5726099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/>
                  <a:t>8. </a:t>
                </a:r>
                <a:endParaRPr lang="hu-HU" dirty="0"/>
              </a:p>
            </p:txBody>
          </p:sp>
        </p:grpSp>
        <p:pic>
          <p:nvPicPr>
            <p:cNvPr id="7" name="Picture 14" descr="https://o.quizlet.com/01QZl8NnOw2WV2uAYfrjXQ_m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1" t="-625" r="2511" b="625"/>
            <a:stretch/>
          </p:blipFill>
          <p:spPr bwMode="auto">
            <a:xfrm>
              <a:off x="1837387" y="5143789"/>
              <a:ext cx="2036406" cy="2265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1869481" y="7040114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6. </a:t>
              </a:r>
              <a:endParaRPr lang="hu-HU" dirty="0"/>
            </a:p>
          </p:txBody>
        </p:sp>
      </p:grpSp>
      <p:pic>
        <p:nvPicPr>
          <p:cNvPr id="25604" name="Picture 4" descr="「right colic flexure cadaver」の画像検索結果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6449" y="1995779"/>
            <a:ext cx="2533786" cy="29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「right colic flexure cadaver」の画像検索結果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6934" y="3377197"/>
            <a:ext cx="2505852" cy="296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353860" y="5046737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coli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0022411" y="6393911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coli sin.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400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1254" y="183664"/>
            <a:ext cx="10515600" cy="710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(INSTESTINUM CRASSUM)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3589" y="334991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VÉGBÉL: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Ampulla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hu-HU" dirty="0"/>
          </a:p>
        </p:txBody>
      </p:sp>
      <p:pic>
        <p:nvPicPr>
          <p:cNvPr id="6" name="Picture 2" descr="「flexura coli dextra」の画像検索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8318" y="914050"/>
            <a:ext cx="4685127" cy="25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「anal canal cadaver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26" y="2484656"/>
            <a:ext cx="3282006" cy="413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Csoportba foglalás 16"/>
          <p:cNvGrpSpPr/>
          <p:nvPr/>
        </p:nvGrpSpPr>
        <p:grpSpPr>
          <a:xfrm>
            <a:off x="3549753" y="2482289"/>
            <a:ext cx="3868565" cy="4132376"/>
            <a:chOff x="3431927" y="2602650"/>
            <a:chExt cx="3868565" cy="4132376"/>
          </a:xfrm>
        </p:grpSpPr>
        <p:pic>
          <p:nvPicPr>
            <p:cNvPr id="26628" name="Picture 4" descr="image 4572 for term side of card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31927" y="2602650"/>
              <a:ext cx="3868565" cy="41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813982" y="5989005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canal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V="1">
              <a:off x="4460907" y="5751864"/>
              <a:ext cx="614363" cy="1983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zis 9"/>
            <p:cNvSpPr/>
            <p:nvPr/>
          </p:nvSpPr>
          <p:spPr>
            <a:xfrm>
              <a:off x="4643438" y="5414963"/>
              <a:ext cx="1000125" cy="57404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/>
            <p:cNvSpPr txBox="1"/>
            <p:nvPr/>
          </p:nvSpPr>
          <p:spPr>
            <a:xfrm flipH="1">
              <a:off x="4768088" y="4037177"/>
              <a:ext cx="136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ectum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>
              <a:off x="4148158" y="3327850"/>
              <a:ext cx="247672" cy="2857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3612163" y="2845710"/>
              <a:ext cx="9733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sigmoideum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Szövegdoboz 4"/>
          <p:cNvSpPr txBox="1"/>
          <p:nvPr/>
        </p:nvSpPr>
        <p:spPr>
          <a:xfrm>
            <a:off x="896982" y="4136572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ampulla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21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63632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(HEPAR)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2558" y="149640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emberi szervezet legnagyobb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mirigye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szervezet nagy és komplex anyagcsere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szerve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éregtelenítés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pét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választ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epesavai a zsírok emésztésében játszanak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szerepet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304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1" y="302497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9167" y="101563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vörösesbarna színű, ami gazdag vérellátásának és természetes okkerbarna alapszínének összetevődéséből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származik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1,2 – 1,5 kg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http://klinikum-memmingen.de/uploads/pics/LeberOP1_05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595" y="2912221"/>
            <a:ext cx="3612481" cy="245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liver for term side of car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9159" y="1951630"/>
            <a:ext cx="3279440" cy="38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関連画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190" y="2746312"/>
            <a:ext cx="3863843" cy="27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60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572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9266" y="115313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alciforme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fibrosa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GLISSON – féle TOK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http://www.eurolab.ua/img/anatomy/a_560_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5971" y="289244"/>
            <a:ext cx="3243592" cy="39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203333" y="2691954"/>
            <a:ext cx="4685522" cy="3114329"/>
            <a:chOff x="1603311" y="2983769"/>
            <a:chExt cx="4685522" cy="3114329"/>
          </a:xfrm>
        </p:grpSpPr>
        <p:pic>
          <p:nvPicPr>
            <p:cNvPr id="10242" name="Picture 2" descr="https://s3.amazonaws.com/classconnection/444/flashcards/3594444/png/screen_shot_2014-10-21_at_53323_pm-14934A154C25A1AF4A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311" y="3229990"/>
              <a:ext cx="4685522" cy="286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4096139" y="2983769"/>
              <a:ext cx="1066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GLISSON TOK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5144788" y="2815064"/>
            <a:ext cx="3974582" cy="3639687"/>
            <a:chOff x="5022340" y="3024983"/>
            <a:chExt cx="3974582" cy="3639687"/>
          </a:xfrm>
        </p:grpSpPr>
        <p:pic>
          <p:nvPicPr>
            <p:cNvPr id="3074" name="Picture 2" descr="http://www.scielo.cl/fbpe/img/ijmorphol/v32n1/art40_f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388" y="3024983"/>
              <a:ext cx="3448050" cy="278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5022340" y="5908373"/>
              <a:ext cx="1728358" cy="756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HV: V.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interlobularis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HA: A.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interlobularis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BD: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interlobularis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 flipH="1" flipV="1">
              <a:off x="7690330" y="4704171"/>
              <a:ext cx="513184" cy="296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 flipH="1" flipV="1">
              <a:off x="7987004" y="4385388"/>
              <a:ext cx="233265" cy="606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/>
            <p:cNvCxnSpPr/>
            <p:nvPr/>
          </p:nvCxnSpPr>
          <p:spPr>
            <a:xfrm flipH="1">
              <a:off x="7545706" y="4988038"/>
              <a:ext cx="657808" cy="3645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7956252" y="4593600"/>
              <a:ext cx="1040670" cy="756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Capsula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ibrosa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perivascularis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844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4529" y="338028"/>
            <a:ext cx="10515600" cy="47770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3833" y="1015401"/>
            <a:ext cx="1107699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ELHELYEZKEDÉS: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hasüreg felső részében (EPIGASTRIUM)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ekesz alatt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Hypochondrium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dextrum</a:t>
            </a:r>
            <a:endParaRPr lang="hu-H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-jobb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borda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által fedetten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rekesz mozgását követi</a:t>
            </a:r>
          </a:p>
        </p:txBody>
      </p:sp>
      <p:pic>
        <p:nvPicPr>
          <p:cNvPr id="4" name="Picture 6" descr="image liver for term side of car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306" y="173500"/>
            <a:ext cx="2213220" cy="23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anatomytopics.wordpress.com/files/2008/12/abdomen-region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807" y="2890819"/>
            <a:ext cx="3631337" cy="34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191117" y="3794895"/>
            <a:ext cx="1007706" cy="4105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http://www.dkmic.de/fileadmin/user_upload/gal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744" y="2478025"/>
            <a:ext cx="2815382" cy="223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9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31676"/>
            <a:ext cx="10515600" cy="77946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VESTIBULUM ORIS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9259" y="1426380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 nyílnak: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jak és a pofa mirigyei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6146" name="Picture 2" descr="http://www.likar.info/pictures/wiki/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780" y="1111139"/>
            <a:ext cx="5623336" cy="52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6609030" y="5993394"/>
            <a:ext cx="1231271" cy="46172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889687" y="1294646"/>
            <a:ext cx="1032095" cy="19917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316017" y="4879818"/>
            <a:ext cx="1250100" cy="59752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523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7778" y="362680"/>
            <a:ext cx="10515600" cy="72030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6942" y="12450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FELSZINEI: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DIAPHRAGMATICA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VISCERALIS</a:t>
            </a:r>
          </a:p>
        </p:txBody>
      </p:sp>
      <p:pic>
        <p:nvPicPr>
          <p:cNvPr id="12290" name="Picture 2" descr="http://spina.pro/i/anatomy/vnutrennosti/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19" y="3179019"/>
            <a:ext cx="4148633" cy="26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pina.pro/i/anatomy/vnutrennosti/5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1951" y="2994048"/>
            <a:ext cx="3553714" cy="312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ok-t.ru/helpiksorg/baza1/605190026840.files/image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575" y="2891563"/>
            <a:ext cx="3133531" cy="32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464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7328" y="300965"/>
            <a:ext cx="10515600" cy="60833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3555" y="118036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DIAPHRAGMATICA: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NUDA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4394579" y="1813784"/>
            <a:ext cx="6083151" cy="3822742"/>
            <a:chOff x="1613468" y="3305815"/>
            <a:chExt cx="4614716" cy="2950012"/>
          </a:xfrm>
        </p:grpSpPr>
        <p:pic>
          <p:nvPicPr>
            <p:cNvPr id="4" name="Picture 2" descr="http://spina.pro/i/anatomy/vnutrennosti/52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468" y="3305815"/>
              <a:ext cx="4614716" cy="295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3565110" y="5686871"/>
              <a:ext cx="457200" cy="1340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40825111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9805" y="270823"/>
            <a:ext cx="10515600" cy="54302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4522" y="813846"/>
            <a:ext cx="10747310" cy="5004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CORONARIUM HEPATIS: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ekeszizom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felszínéről</a:t>
            </a:r>
          </a:p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triangulare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dextrum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triangulare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APPENDIX FIBROSA HEPATIS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0" name="Picture 6" descr="http://spina.pro/i/anatomy/vnutrennosti/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606" y="2300760"/>
            <a:ext cx="5679372" cy="42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289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82555"/>
            <a:ext cx="10515600" cy="54302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4546" y="980263"/>
            <a:ext cx="10747310" cy="5004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CORONARIUM HEPATIS: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falciforme</a:t>
            </a:r>
            <a:r>
              <a:rPr lang="hu-H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hepatis</a:t>
            </a:r>
            <a:r>
              <a:rPr lang="hu-HU" sz="1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májat jobb és bal lebenyre osztja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LOBUS SINISTER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LOBUS DEXTER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5339417" y="2540673"/>
            <a:ext cx="3496907" cy="2996549"/>
            <a:chOff x="4145704" y="2705878"/>
            <a:chExt cx="3073142" cy="2593910"/>
          </a:xfrm>
        </p:grpSpPr>
        <p:grpSp>
          <p:nvGrpSpPr>
            <p:cNvPr id="10" name="Csoportba foglalás 9"/>
            <p:cNvGrpSpPr/>
            <p:nvPr/>
          </p:nvGrpSpPr>
          <p:grpSpPr>
            <a:xfrm>
              <a:off x="4145704" y="2705878"/>
              <a:ext cx="3073142" cy="2593910"/>
              <a:chOff x="4742863" y="2640564"/>
              <a:chExt cx="3073142" cy="2593910"/>
            </a:xfrm>
          </p:grpSpPr>
          <p:grpSp>
            <p:nvGrpSpPr>
              <p:cNvPr id="5" name="Csoportba foglalás 4"/>
              <p:cNvGrpSpPr/>
              <p:nvPr/>
            </p:nvGrpSpPr>
            <p:grpSpPr>
              <a:xfrm>
                <a:off x="4742863" y="2640564"/>
                <a:ext cx="3073142" cy="2593910"/>
                <a:chOff x="7493147" y="382555"/>
                <a:chExt cx="2173367" cy="1754857"/>
              </a:xfrm>
            </p:grpSpPr>
            <p:pic>
              <p:nvPicPr>
                <p:cNvPr id="6" name="Picture 10" descr="https://classconnection.s3.amazonaws.com/739/flashcards/695313/jpg/falciform-ligament-of-liver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493147" y="382555"/>
                  <a:ext cx="2173367" cy="1754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Szövegdoboz 6"/>
                <p:cNvSpPr txBox="1"/>
                <p:nvPr/>
              </p:nvSpPr>
              <p:spPr>
                <a:xfrm>
                  <a:off x="7493147" y="382555"/>
                  <a:ext cx="1130982" cy="162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2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Lig</a:t>
                  </a:r>
                  <a:r>
                    <a:rPr lang="hu-HU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hu-HU" sz="12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falciforme</a:t>
                  </a:r>
                  <a:r>
                    <a:rPr lang="hu-HU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hu-HU" sz="12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hepatis</a:t>
                  </a:r>
                  <a:endParaRPr lang="hu-HU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" name="Szövegdoboz 7"/>
              <p:cNvSpPr txBox="1"/>
              <p:nvPr/>
            </p:nvSpPr>
            <p:spPr>
              <a:xfrm>
                <a:off x="5548384" y="3618690"/>
                <a:ext cx="569387" cy="52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Lobus</a:t>
                </a:r>
                <a:endPara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dexter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6923292" y="3674786"/>
                <a:ext cx="638315" cy="52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Lobus</a:t>
                </a:r>
                <a:endPara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sinister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2" name="Egyenes összekötő nyíllal 11"/>
            <p:cNvCxnSpPr/>
            <p:nvPr/>
          </p:nvCxnSpPr>
          <p:spPr>
            <a:xfrm flipV="1">
              <a:off x="6326133" y="4805265"/>
              <a:ext cx="223957" cy="31724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H="1" flipV="1">
              <a:off x="5952675" y="5047861"/>
              <a:ext cx="373458" cy="7464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5888352" y="5085183"/>
              <a:ext cx="918785" cy="213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Margo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inferior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9038847" y="2346626"/>
            <a:ext cx="2906971" cy="3384645"/>
            <a:chOff x="9087148" y="2314471"/>
            <a:chExt cx="2588729" cy="2976082"/>
          </a:xfrm>
        </p:grpSpPr>
        <p:pic>
          <p:nvPicPr>
            <p:cNvPr id="20" name="Picture 12" descr="https://classconnection.s3.amazonaws.com/739/flashcards/695313/jpg/falciform-ligament-of-liver1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87148" y="2314471"/>
              <a:ext cx="2588729" cy="2976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Egyenes összekötő nyíllal 21"/>
            <p:cNvCxnSpPr/>
            <p:nvPr/>
          </p:nvCxnSpPr>
          <p:spPr>
            <a:xfrm flipH="1" flipV="1">
              <a:off x="10409203" y="2546729"/>
              <a:ext cx="485192" cy="28924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22"/>
            <p:cNvSpPr txBox="1"/>
            <p:nvPr/>
          </p:nvSpPr>
          <p:spPr>
            <a:xfrm>
              <a:off x="10656206" y="2828365"/>
              <a:ext cx="856794" cy="811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falciforme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506" name="Picture 2" descr="「left hepatic lobe cadaver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75" y="3215173"/>
            <a:ext cx="2411260" cy="25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o.quizlet.com/u1exrX9RZva7biqwU1z7mQ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856" y="3974143"/>
            <a:ext cx="2294959" cy="23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93042" y="5794027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345995" y="6413774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20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82555"/>
            <a:ext cx="10515600" cy="54302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2345" y="1247010"/>
            <a:ext cx="10747310" cy="5004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TERES HEPATIS: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umbilicalis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sin.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falciforme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hepatis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folytatása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807410" y="2855146"/>
            <a:ext cx="4318908" cy="3488822"/>
            <a:chOff x="7642057" y="3543561"/>
            <a:chExt cx="2258674" cy="1952747"/>
          </a:xfrm>
        </p:grpSpPr>
        <p:pic>
          <p:nvPicPr>
            <p:cNvPr id="5" name="Picture 10" descr="https://classconnection.s3.amazonaws.com/739/flashcards/695313/jpg/falciform-ligament-of-liver2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42057" y="3543561"/>
              <a:ext cx="2258674" cy="195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Egyenes összekötő nyíllal 5"/>
            <p:cNvCxnSpPr/>
            <p:nvPr/>
          </p:nvCxnSpPr>
          <p:spPr>
            <a:xfrm>
              <a:off x="8182947" y="4006656"/>
              <a:ext cx="353581" cy="74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7855671" y="3826964"/>
              <a:ext cx="616339" cy="155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venosum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 flipV="1">
              <a:off x="8182946" y="4861250"/>
              <a:ext cx="353582" cy="13995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7732492" y="4892648"/>
              <a:ext cx="477176" cy="258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teres </a:t>
              </a:r>
            </a:p>
            <a:p>
              <a:pPr algn="ctr"/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410" name="Picture 2" descr="http://www.mudrhosekjosef.cz/img/picture/147/jatra_zlucnik_anatomie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53" b="8814"/>
          <a:stretch/>
        </p:blipFill>
        <p:spPr bwMode="auto">
          <a:xfrm>
            <a:off x="969688" y="2797686"/>
            <a:ext cx="4874272" cy="37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153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2968" y="438539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1235" y="10013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VISCERALIS: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LOBUS CAUDATUS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LOBUS QUADTARUS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 – alakú barázda rendszer”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8191755" y="625951"/>
            <a:ext cx="3132633" cy="2568918"/>
            <a:chOff x="3470989" y="2392728"/>
            <a:chExt cx="2733868" cy="2161798"/>
          </a:xfrm>
        </p:grpSpPr>
        <p:pic>
          <p:nvPicPr>
            <p:cNvPr id="5" name="Picture 2" descr="image caudate-lobe-of-liver.jpg for term side of card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0989" y="2392728"/>
              <a:ext cx="2733868" cy="2161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Egyenes összekötő nyíllal 5"/>
            <p:cNvCxnSpPr/>
            <p:nvPr/>
          </p:nvCxnSpPr>
          <p:spPr>
            <a:xfrm>
              <a:off x="4189445" y="2864498"/>
              <a:ext cx="503853" cy="746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3676992" y="2559506"/>
              <a:ext cx="74571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Lobus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caudatus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8181903" y="3451558"/>
            <a:ext cx="3152338" cy="2365077"/>
            <a:chOff x="6346227" y="3544094"/>
            <a:chExt cx="2949377" cy="2341984"/>
          </a:xfrm>
        </p:grpSpPr>
        <p:pic>
          <p:nvPicPr>
            <p:cNvPr id="10" name="Picture 8" descr="image quadrate-lobe-of-liver.jpg for term side of card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6227" y="3544094"/>
              <a:ext cx="2949377" cy="2341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Egyenes összekötő nyíllal 10"/>
            <p:cNvCxnSpPr/>
            <p:nvPr/>
          </p:nvCxnSpPr>
          <p:spPr>
            <a:xfrm>
              <a:off x="7259149" y="4710536"/>
              <a:ext cx="438605" cy="3093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6691350" y="4092375"/>
              <a:ext cx="868682" cy="640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Lobus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quadratus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534" name="Picture 6" descr="http://spina.pro/i/anatomy/vnutrennosti/5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705" y="3899832"/>
            <a:ext cx="3331084" cy="29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Csoportba foglalás 25"/>
          <p:cNvGrpSpPr/>
          <p:nvPr/>
        </p:nvGrpSpPr>
        <p:grpSpPr>
          <a:xfrm>
            <a:off x="391235" y="2987598"/>
            <a:ext cx="3484959" cy="2594041"/>
            <a:chOff x="524479" y="3451558"/>
            <a:chExt cx="3484959" cy="2594041"/>
          </a:xfrm>
        </p:grpSpPr>
        <p:grpSp>
          <p:nvGrpSpPr>
            <p:cNvPr id="18" name="Csoportba foglalás 17"/>
            <p:cNvGrpSpPr/>
            <p:nvPr/>
          </p:nvGrpSpPr>
          <p:grpSpPr>
            <a:xfrm>
              <a:off x="524479" y="3451558"/>
              <a:ext cx="3484959" cy="2594041"/>
              <a:chOff x="7642057" y="3543561"/>
              <a:chExt cx="2258674" cy="1952747"/>
            </a:xfrm>
          </p:grpSpPr>
          <p:pic>
            <p:nvPicPr>
              <p:cNvPr id="19" name="Picture 10" descr="https://classconnection.s3.amazonaws.com/739/flashcards/695313/jpg/falciform-ligament-of-liver2.jpg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42057" y="3543561"/>
                <a:ext cx="2258674" cy="19527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0" name="Egyenes összekötő nyíllal 19"/>
              <p:cNvCxnSpPr/>
              <p:nvPr/>
            </p:nvCxnSpPr>
            <p:spPr>
              <a:xfrm>
                <a:off x="8182947" y="4006656"/>
                <a:ext cx="353581" cy="746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Szövegdoboz 20"/>
              <p:cNvSpPr txBox="1"/>
              <p:nvPr/>
            </p:nvSpPr>
            <p:spPr>
              <a:xfrm>
                <a:off x="7804057" y="3846597"/>
                <a:ext cx="661459" cy="188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Lig</a:t>
                </a: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venosum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Egyenes összekötő nyíllal 21"/>
              <p:cNvCxnSpPr/>
              <p:nvPr/>
            </p:nvCxnSpPr>
            <p:spPr>
              <a:xfrm flipV="1">
                <a:off x="8182946" y="4861250"/>
                <a:ext cx="353582" cy="13995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/>
              <p:cNvSpPr txBox="1"/>
              <p:nvPr/>
            </p:nvSpPr>
            <p:spPr>
              <a:xfrm>
                <a:off x="7731120" y="4889052"/>
                <a:ext cx="510327" cy="30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Lig</a:t>
                </a:r>
                <a:r>
                  <a:rPr lang="hu-H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teres </a:t>
                </a:r>
              </a:p>
              <a:p>
                <a:pPr algn="ctr"/>
                <a:r>
                  <a:rPr lang="hu-HU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hepati</a:t>
                </a:r>
                <a:r>
                  <a:rPr lang="hu-HU" sz="8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lang="hu-HU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5" name="Egyenes összekötő nyíllal 14"/>
            <p:cNvCxnSpPr/>
            <p:nvPr/>
          </p:nvCxnSpPr>
          <p:spPr>
            <a:xfrm flipH="1">
              <a:off x="2369976" y="3953324"/>
              <a:ext cx="597159" cy="36674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2721677" y="3713578"/>
              <a:ext cx="8499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V. </a:t>
              </a:r>
              <a:r>
                <a:rPr lang="hu-HU" sz="1000" b="1" dirty="0" err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cava</a:t>
              </a:r>
              <a:r>
                <a:rPr lang="hu-HU" sz="1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</a:t>
              </a:r>
              <a:r>
                <a:rPr lang="hu-HU" sz="1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Egyenes összekötő nyíllal 23"/>
            <p:cNvCxnSpPr/>
            <p:nvPr/>
          </p:nvCxnSpPr>
          <p:spPr>
            <a:xfrm flipH="1" flipV="1">
              <a:off x="2808514" y="5673012"/>
              <a:ext cx="447870" cy="14362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zövegdoboz 24"/>
            <p:cNvSpPr txBox="1"/>
            <p:nvPr/>
          </p:nvSpPr>
          <p:spPr>
            <a:xfrm>
              <a:off x="3021077" y="5774988"/>
              <a:ext cx="9476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Vesica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fellea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538" name="Picture 10" descr="http://o.quizlet.com/xBEFUtrCyB3tmMaRX03zf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3274" y="1114942"/>
            <a:ext cx="3023493" cy="26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églalap 26"/>
          <p:cNvSpPr/>
          <p:nvPr/>
        </p:nvSpPr>
        <p:spPr>
          <a:xfrm>
            <a:off x="2968526" y="1693552"/>
            <a:ext cx="1384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obus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sin.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audat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dextx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endParaRPr lang="en-US" sz="1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81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2968" y="176587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2968" y="7102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VISCERALIS: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  alakú barázda rendszer: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JOBB SZÁR:</a:t>
            </a:r>
          </a:p>
          <a:p>
            <a:pPr>
              <a:lnSpc>
                <a:spcPct val="150000"/>
              </a:lnSpc>
              <a:buFont typeface="+mj-lt"/>
              <a:buAutoNum type="alphaL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felül: FOSSA VENAE CAVAE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lphaL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alul: FOSSA VESICAE FELLEAE (BILIARES)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fellea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epehólyag)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http://spina.pro/i/anatomy/vnutrennosti/5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106" y="3731908"/>
            <a:ext cx="2807030" cy="24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ok-t.ru/helpiksorg/baza1/605190026840.files/image04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106" y="443433"/>
            <a:ext cx="2762803" cy="284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/>
          <p:cNvGrpSpPr/>
          <p:nvPr/>
        </p:nvGrpSpPr>
        <p:grpSpPr>
          <a:xfrm>
            <a:off x="6084673" y="3063495"/>
            <a:ext cx="2988002" cy="3034148"/>
            <a:chOff x="5047862" y="3489005"/>
            <a:chExt cx="2988002" cy="3034148"/>
          </a:xfrm>
        </p:grpSpPr>
        <p:pic>
          <p:nvPicPr>
            <p:cNvPr id="6" name="Picture 4" descr="image gallbladder for term side of card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62" y="3489005"/>
              <a:ext cx="2913936" cy="3034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6671388" y="3567029"/>
              <a:ext cx="13644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VESICAE FELLEAE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https://classconnection.s3.amazonaws.com/421/flashcards/463421/png/inferior_vena_cava131637490214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73" y="3128627"/>
            <a:ext cx="2829532" cy="29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Csoportba foglalás 14"/>
          <p:cNvGrpSpPr/>
          <p:nvPr/>
        </p:nvGrpSpPr>
        <p:grpSpPr>
          <a:xfrm>
            <a:off x="3125392" y="3069182"/>
            <a:ext cx="2850036" cy="2190334"/>
            <a:chOff x="2019407" y="4130978"/>
            <a:chExt cx="3484959" cy="2594041"/>
          </a:xfrm>
        </p:grpSpPr>
        <p:pic>
          <p:nvPicPr>
            <p:cNvPr id="21" name="Picture 10" descr="https://classconnection.s3.amazonaws.com/739/flashcards/695313/jpg/falciform-ligament-of-liver2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19407" y="4130978"/>
              <a:ext cx="3484959" cy="2594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Egyenes összekötő nyíllal 16"/>
            <p:cNvCxnSpPr/>
            <p:nvPr/>
          </p:nvCxnSpPr>
          <p:spPr>
            <a:xfrm flipH="1">
              <a:off x="3834336" y="4767026"/>
              <a:ext cx="448592" cy="243638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4200601" y="4599986"/>
              <a:ext cx="8499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V. </a:t>
              </a:r>
              <a:r>
                <a:rPr lang="hu-HU" sz="1000" b="1" dirty="0" err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cava</a:t>
              </a:r>
              <a:r>
                <a:rPr lang="hu-HU" sz="1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</a:t>
              </a:r>
              <a:r>
                <a:rPr lang="hu-HU" sz="1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Egyenes összekötő nyíllal 26"/>
          <p:cNvCxnSpPr/>
          <p:nvPr/>
        </p:nvCxnSpPr>
        <p:spPr>
          <a:xfrm flipV="1">
            <a:off x="830424" y="3731908"/>
            <a:ext cx="550507" cy="3175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295860" y="4049486"/>
            <a:ext cx="885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hu-HU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684460" y="3502598"/>
            <a:ext cx="476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Hepar</a:t>
            </a:r>
            <a:endParaRPr lang="hu-HU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998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2968" y="438539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LEBER 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4934" y="10605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VISCERALIS: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 – alakú barázda rendszer: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Bal szár:</a:t>
            </a:r>
          </a:p>
          <a:p>
            <a:pPr>
              <a:lnSpc>
                <a:spcPct val="150000"/>
              </a:lnSpc>
              <a:buFont typeface="+mj-lt"/>
              <a:buAutoNum type="alphaL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felül: FISSURA LIGAMENTI VENOSI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venosum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Arantii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venosus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Arantii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maradványa</a:t>
            </a:r>
          </a:p>
          <a:p>
            <a:pPr>
              <a:lnSpc>
                <a:spcPct val="150000"/>
              </a:lnSpc>
              <a:buFont typeface="+mj-lt"/>
              <a:buAutoNum type="alphaL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alul: FISSURA LIGAMENTI TERETIS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teres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elzáródott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umbilicalis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ok-t.ru/helpiksorg/baza1/605190026840.files/image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2637" y="326572"/>
            <a:ext cx="3089603" cy="31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spina.pro/i/anatomy/vnutrennosti/5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854" y="3806890"/>
            <a:ext cx="3375016" cy="283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2865475" y="3508311"/>
            <a:ext cx="4195752" cy="2948735"/>
            <a:chOff x="7607847" y="3543561"/>
            <a:chExt cx="2292884" cy="1952747"/>
          </a:xfrm>
        </p:grpSpPr>
        <p:pic>
          <p:nvPicPr>
            <p:cNvPr id="7" name="Picture 10" descr="https://classconnection.s3.amazonaws.com/739/flashcards/695313/jpg/falciform-ligament-of-liver2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42057" y="3543561"/>
              <a:ext cx="2258674" cy="195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>
              <a:off x="8230580" y="4013423"/>
              <a:ext cx="353581" cy="74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7957311" y="3857692"/>
              <a:ext cx="661459" cy="188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venosum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V="1">
              <a:off x="8182946" y="4861250"/>
              <a:ext cx="353582" cy="13995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7607847" y="4818385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teres </a:t>
              </a:r>
            </a:p>
            <a:p>
              <a:pPr algn="ctr"/>
              <a:r>
                <a:rPr lang="hu-HU" sz="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hepatis</a:t>
              </a:r>
              <a:endParaRPr lang="hu-H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5236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1582" y="291354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365" y="91232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VISCERALIS: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 – alakú barázda rendszer: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PORTA HEPATIS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balra –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jobbra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cysticus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꞊ </a:t>
            </a:r>
            <a:r>
              <a:rPr lang="hu-HU" sz="12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endParaRPr lang="hu-HU" sz="12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hátul – </a:t>
            </a:r>
            <a:r>
              <a:rPr lang="hu-HU" sz="1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</a:t>
            </a:r>
            <a:r>
              <a:rPr lang="hu-H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lienalis</a:t>
            </a:r>
            <a:r>
              <a:rPr lang="hu-H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hu-HU" sz="1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</a:t>
            </a:r>
            <a:r>
              <a:rPr lang="hu-H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mesenterica</a:t>
            </a:r>
            <a:r>
              <a:rPr lang="hu-H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1349625" y="3876948"/>
            <a:ext cx="3537742" cy="2594041"/>
            <a:chOff x="2213026" y="3901218"/>
            <a:chExt cx="3537742" cy="2594041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2213026" y="3901218"/>
              <a:ext cx="3537742" cy="2594041"/>
              <a:chOff x="471694" y="3451558"/>
              <a:chExt cx="3537742" cy="2594041"/>
            </a:xfrm>
          </p:grpSpPr>
          <p:grpSp>
            <p:nvGrpSpPr>
              <p:cNvPr id="5" name="Csoportba foglalás 4"/>
              <p:cNvGrpSpPr/>
              <p:nvPr/>
            </p:nvGrpSpPr>
            <p:grpSpPr>
              <a:xfrm>
                <a:off x="471694" y="3451558"/>
                <a:ext cx="3537742" cy="2594041"/>
                <a:chOff x="7607847" y="3543561"/>
                <a:chExt cx="2292884" cy="1952747"/>
              </a:xfrm>
            </p:grpSpPr>
            <p:pic>
              <p:nvPicPr>
                <p:cNvPr id="10" name="Picture 10" descr="https://classconnection.s3.amazonaws.com/739/flashcards/695313/jpg/falciform-ligament-of-liver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642057" y="3543561"/>
                  <a:ext cx="2258674" cy="19527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1" name="Egyenes összekötő nyíllal 10"/>
                <p:cNvCxnSpPr/>
                <p:nvPr/>
              </p:nvCxnSpPr>
              <p:spPr>
                <a:xfrm>
                  <a:off x="8182947" y="4006656"/>
                  <a:ext cx="353581" cy="7464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Szövegdoboz 11"/>
                <p:cNvSpPr txBox="1"/>
                <p:nvPr/>
              </p:nvSpPr>
              <p:spPr>
                <a:xfrm>
                  <a:off x="7855671" y="3826964"/>
                  <a:ext cx="661459" cy="188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8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Lig</a:t>
                  </a:r>
                  <a:r>
                    <a:rPr lang="hu-HU" sz="8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hu-HU" sz="8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venosum</a:t>
                  </a:r>
                  <a:endParaRPr lang="hu-HU" sz="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Egyenes összekötő nyíllal 12"/>
                <p:cNvCxnSpPr/>
                <p:nvPr/>
              </p:nvCxnSpPr>
              <p:spPr>
                <a:xfrm flipV="1">
                  <a:off x="8182946" y="4861250"/>
                  <a:ext cx="353582" cy="13995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Szövegdoboz 13"/>
                <p:cNvSpPr txBox="1"/>
                <p:nvPr/>
              </p:nvSpPr>
              <p:spPr>
                <a:xfrm>
                  <a:off x="7607847" y="4818385"/>
                  <a:ext cx="67197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hu-HU" sz="8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Lig</a:t>
                  </a:r>
                  <a:r>
                    <a:rPr lang="hu-HU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teres </a:t>
                  </a:r>
                </a:p>
                <a:p>
                  <a:pPr algn="ctr"/>
                  <a:r>
                    <a:rPr lang="hu-HU" sz="8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hepatis</a:t>
                  </a:r>
                  <a:endParaRPr lang="hu-HU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6" name="Egyenes összekötő nyíllal 5"/>
              <p:cNvCxnSpPr/>
              <p:nvPr/>
            </p:nvCxnSpPr>
            <p:spPr>
              <a:xfrm flipH="1">
                <a:off x="2369976" y="3953324"/>
                <a:ext cx="597159" cy="366749"/>
              </a:xfrm>
              <a:prstGeom prst="straightConnector1">
                <a:avLst/>
              </a:prstGeom>
              <a:ln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Szövegdoboz 6"/>
              <p:cNvSpPr txBox="1"/>
              <p:nvPr/>
            </p:nvSpPr>
            <p:spPr>
              <a:xfrm>
                <a:off x="2721677" y="3713578"/>
                <a:ext cx="84991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V. </a:t>
                </a:r>
                <a:r>
                  <a:rPr lang="hu-HU" sz="10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cava</a:t>
                </a:r>
                <a:r>
                  <a:rPr lang="hu-HU" sz="1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0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</a:t>
                </a:r>
                <a:r>
                  <a:rPr lang="hu-HU" sz="1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hu-HU" sz="10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Egyenes összekötő nyíllal 7"/>
              <p:cNvCxnSpPr/>
              <p:nvPr/>
            </p:nvCxnSpPr>
            <p:spPr>
              <a:xfrm flipH="1" flipV="1">
                <a:off x="2808514" y="5673012"/>
                <a:ext cx="447870" cy="14362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Szövegdoboz 8"/>
              <p:cNvSpPr txBox="1"/>
              <p:nvPr/>
            </p:nvSpPr>
            <p:spPr>
              <a:xfrm>
                <a:off x="2853068" y="5828168"/>
                <a:ext cx="8066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8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Vesica</a:t>
                </a:r>
                <a:r>
                  <a:rPr lang="hu-HU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8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fellea</a:t>
                </a:r>
                <a:endParaRPr lang="hu-HU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églalap 14"/>
            <p:cNvSpPr/>
            <p:nvPr/>
          </p:nvSpPr>
          <p:spPr>
            <a:xfrm>
              <a:off x="3564068" y="5009296"/>
              <a:ext cx="793908" cy="466531"/>
            </a:xfrm>
            <a:prstGeom prst="rect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4315066" y="5036252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 </a:t>
              </a:r>
            </a:p>
            <a:p>
              <a:pPr algn="ctr"/>
              <a:r>
                <a:rPr lang="hu-HU" sz="1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HEPATIS</a:t>
              </a:r>
              <a:endParaRPr lang="hu-HU" sz="1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578" name="Picture 2" descr="http://o.quizlet.com/oJvX-r.kpM9WHe2KE5tC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137" y="3305134"/>
            <a:ext cx="3897661" cy="33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églalap 17"/>
          <p:cNvSpPr/>
          <p:nvPr/>
        </p:nvSpPr>
        <p:spPr>
          <a:xfrm>
            <a:off x="9720827" y="5396921"/>
            <a:ext cx="227978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igamentum </a:t>
            </a: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venosum </a:t>
            </a:r>
            <a:b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igamentum </a:t>
            </a: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teres hepatis </a:t>
            </a:r>
            <a:b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</a:t>
            </a: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 </a:t>
            </a:r>
            <a:r>
              <a:rPr 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hepatis</a:t>
            </a:r>
            <a:endParaRPr lang="pt-BR" sz="1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「left hepatic lobe cadaver」の画像検索結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7616" y="123179"/>
            <a:ext cx="2892991" cy="253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3880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8952" y="202846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9123" y="87707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FACIES VISCERALIS: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OMENTUM MINUS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kifeszül: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teretis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urvatora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hepatoduodenale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hepatogastricum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apbrwww5.apsu.edu/thompsonj/Anatomy%20&amp;%20Physiology/2020/2020%20Exam%20Reviews/Exam%203/lesser_omen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261" y="2438864"/>
            <a:ext cx="5029195" cy="41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s://classconnection.s3.amazonaws.com/750/flashcards/3958750/png/lesser_omentum1323904317480-1457955D2A0253BF4C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1319" y="202846"/>
            <a:ext cx="2780069" cy="29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V="1">
            <a:off x="10562253" y="877078"/>
            <a:ext cx="186612" cy="895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9969783" y="1772816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OMENTUM MINUS</a:t>
            </a:r>
            <a:endParaRPr lang="hu-H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815804" y="469692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LEBER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11064552" y="877078"/>
            <a:ext cx="477415" cy="447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11154723" y="1299292"/>
            <a:ext cx="566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MAGEN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9932" y="73675"/>
            <a:ext cx="10515600" cy="81723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POFA (ORCA, BUCCA)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1456" y="721180"/>
            <a:ext cx="10515600" cy="4351338"/>
          </a:xfrm>
        </p:spPr>
        <p:txBody>
          <a:bodyPr>
            <a:normAutofit/>
          </a:bodyPr>
          <a:lstStyle/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buccinator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ADIPOSUS BUCCAE 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BISCHAT - FÉLE ZSIRCSOMÓ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biztosítja a pofa merevségét 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szívóhatás elérését a csecsemő számára szopás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közben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ágás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közben a táplálékot visszatereli a fogak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közé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8220182" y="250152"/>
            <a:ext cx="3676543" cy="3154769"/>
            <a:chOff x="7471939" y="671621"/>
            <a:chExt cx="3676543" cy="3154769"/>
          </a:xfrm>
        </p:grpSpPr>
        <p:pic>
          <p:nvPicPr>
            <p:cNvPr id="8194" name="Picture 2" descr="http://test.classconnection.s3.amazonaws.com/27/flashcards/50027/png/orbicularis_oris_lateral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939" y="671621"/>
              <a:ext cx="3661462" cy="3154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 flipH="1" flipV="1">
              <a:off x="9958813" y="2770360"/>
              <a:ext cx="615635" cy="6971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10146285" y="3503359"/>
              <a:ext cx="10021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smtClean="0">
                  <a:solidFill>
                    <a:schemeClr val="bg1"/>
                  </a:solidFill>
                </a:rPr>
                <a:t>M. </a:t>
              </a:r>
              <a:r>
                <a:rPr lang="hu-HU" sz="1100" b="1" dirty="0" err="1" smtClean="0">
                  <a:solidFill>
                    <a:schemeClr val="bg1"/>
                  </a:solidFill>
                </a:rPr>
                <a:t>buccinator</a:t>
              </a:r>
              <a:endParaRPr lang="hu-HU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4557339" y="3046008"/>
            <a:ext cx="5190408" cy="3659381"/>
            <a:chOff x="4898732" y="2932990"/>
            <a:chExt cx="5190408" cy="3659381"/>
          </a:xfrm>
        </p:grpSpPr>
        <p:pic>
          <p:nvPicPr>
            <p:cNvPr id="8196" name="Picture 4" descr="C:\Users\handrea\Desktop\anatomionline.dk_files\Aa-2-202_lateralside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98732" y="2932990"/>
              <a:ext cx="3431265" cy="3659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Egyenes összekötő nyíllal 9"/>
            <p:cNvCxnSpPr/>
            <p:nvPr/>
          </p:nvCxnSpPr>
          <p:spPr>
            <a:xfrm flipH="1" flipV="1">
              <a:off x="7478162" y="5513560"/>
              <a:ext cx="1158844" cy="4058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8264602" y="5955435"/>
              <a:ext cx="18245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Bischatscher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Fettpfort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1409327" y="3694076"/>
            <a:ext cx="2228313" cy="2756884"/>
            <a:chOff x="-504779" y="2981618"/>
            <a:chExt cx="2628002" cy="3488121"/>
          </a:xfrm>
        </p:grpSpPr>
        <p:pic>
          <p:nvPicPr>
            <p:cNvPr id="14" name="Picture 2" descr="Marie Francois Xavier Bicha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4779" y="2981618"/>
              <a:ext cx="2628002" cy="3060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églalap 14"/>
            <p:cNvSpPr/>
            <p:nvPr/>
          </p:nvSpPr>
          <p:spPr>
            <a:xfrm>
              <a:off x="-155146" y="6223518"/>
              <a:ext cx="19287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Marie </a:t>
              </a:r>
              <a:r>
                <a:rPr lang="hu-HU" sz="10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François</a:t>
              </a:r>
              <a:r>
                <a:rPr lang="hu-HU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Xavier</a:t>
              </a:r>
              <a:r>
                <a:rPr lang="hu-HU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Bichat</a:t>
              </a:r>
              <a:endParaRPr lang="hu-HU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057218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1206" y="355533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(HEPAR)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2567" y="10416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FACIES VISCERALIS: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HEPATODUODENALE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orta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TARTALMA: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 oldalon - 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Jobb oldalon - </a:t>
            </a:r>
            <a:r>
              <a:rPr lang="hu-HU" sz="12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endParaRPr lang="hu-HU" sz="12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hátul - </a:t>
            </a:r>
            <a:r>
              <a:rPr lang="hu-HU" sz="1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endParaRPr lang="hu-HU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apbrwww5.apsu.edu/thompsonj/Anatomy%20&amp;%20Physiology/2020/2020%20Exam%20Reviews/Exam%203/lesser_omen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748" y="203151"/>
            <a:ext cx="3987446" cy="32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mefanet.upol.cz/weby/fiac/obr/topografie/bricho/supramez/supramez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624" y="3149738"/>
            <a:ext cx="4065486" cy="34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778880" y="3725037"/>
            <a:ext cx="2148404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aster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corpus, 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coeliacus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lienalis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gastrica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sin.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Hepar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fellea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911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5563" y="270588"/>
            <a:ext cx="10515600" cy="48703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VESICAE FELLEAE (BILIARIS, EPEHÓLYAG)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8947319" y="270588"/>
            <a:ext cx="2988002" cy="3034148"/>
            <a:chOff x="5047862" y="3489005"/>
            <a:chExt cx="2988002" cy="3034148"/>
          </a:xfrm>
        </p:grpSpPr>
        <p:pic>
          <p:nvPicPr>
            <p:cNvPr id="7" name="Picture 4" descr="image gallbladder for term side of card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62" y="3489005"/>
              <a:ext cx="2913936" cy="3034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6671388" y="3567029"/>
              <a:ext cx="13644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VESICAE FELLEAE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014" name="Picture 6" descr="Orgány supramezokolické části peritoneální dut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09" y="1990837"/>
            <a:ext cx="3520897" cy="29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mefanet.upol.cz/weby/fiac/obr/topografie/bricho/supramez/supramez_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883" y="3929852"/>
            <a:ext cx="3683931" cy="26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3977023" y="1990837"/>
            <a:ext cx="2595582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Leber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hu-HU" sz="1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Gallenblase</a:t>
            </a:r>
            <a:endParaRPr lang="hu-HU" sz="10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Niere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agen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7 -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Zwerchfell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1870" y="1247791"/>
            <a:ext cx="335700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 raktározása,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sűritése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üritése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809764" y="4192151"/>
            <a:ext cx="197842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hu-HU" sz="1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Gallenblase</a:t>
            </a:r>
            <a:endParaRPr lang="hu-HU" sz="10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Magen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Niere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Caput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– Corpus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2263" y="103869"/>
            <a:ext cx="10515600" cy="8627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BURSA OMENTALIS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ãomental bursa anatomyãã®ç»åæ¤ç´¢çµæ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828" y="3165577"/>
            <a:ext cx="4555761" cy="34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omental bursa anatomyãã®ç»åæ¤ç´¢çµæ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13" y="640852"/>
            <a:ext cx="3397429" cy="22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é¢é£ç»å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1207" y="1158241"/>
            <a:ext cx="4685993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4874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7466" y="338828"/>
            <a:ext cx="10515600" cy="48703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VESICAE FELLEAE (BILIARIS, EPEHÓLYAG)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4774" y="1804012"/>
            <a:ext cx="42194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cm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hosszú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cm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széles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vesicae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felleaeben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alisan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eléri a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lexura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coli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salisan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közelében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http://ok-t.ru/helpiksorg/baza1/605190026840.files/image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39" y="1100410"/>
            <a:ext cx="5368977" cy="55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1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6192" y="429208"/>
            <a:ext cx="10515600" cy="51503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VESICAE FELLEAE (BILIARIS,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EPEHÓLYAG)</a:t>
            </a:r>
            <a:endParaRPr lang="hu-HU" sz="2000" dirty="0"/>
          </a:p>
        </p:txBody>
      </p:sp>
      <p:pic>
        <p:nvPicPr>
          <p:cNvPr id="4" name="Picture 2" descr="http://upload.wikimedia.org/wikipedia/commons/c/c8/Gallenblas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226" y="2142438"/>
            <a:ext cx="3009422" cy="41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91797" y="1090515"/>
            <a:ext cx="5864106" cy="1749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vesicae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biliaris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vesicae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biliaris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vesicae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biliaris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spiralis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vagy Heister-féle billentyű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de.shram.kiev.ua/img/health/anatomy/65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2070" y="2985796"/>
            <a:ext cx="2647666" cy="37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629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2667055" y="4627850"/>
            <a:ext cx="2718254" cy="2160704"/>
            <a:chOff x="444825" y="538751"/>
            <a:chExt cx="2718254" cy="2160704"/>
          </a:xfrm>
        </p:grpSpPr>
        <p:pic>
          <p:nvPicPr>
            <p:cNvPr id="31746" name="Picture 2" descr="http://o.quizlet.com/PJ5a-LaCCLK1hZqAleeXpg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25" y="851042"/>
              <a:ext cx="2718254" cy="184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444825" y="538751"/>
              <a:ext cx="17331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hepaticus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comm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5513704" y="3308052"/>
            <a:ext cx="3083724" cy="2435527"/>
            <a:chOff x="4203186" y="550001"/>
            <a:chExt cx="3347604" cy="2853036"/>
          </a:xfrm>
        </p:grpSpPr>
        <p:pic>
          <p:nvPicPr>
            <p:cNvPr id="31748" name="Picture 4" descr="http://o.quizlet.com/Mzh7dZWg-xnv0x.f58As.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86" y="878943"/>
              <a:ext cx="3347604" cy="252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4223191" y="550001"/>
              <a:ext cx="1360907" cy="327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cysticus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225103" y="2088961"/>
            <a:ext cx="2270925" cy="2550407"/>
            <a:chOff x="755780" y="2989184"/>
            <a:chExt cx="2687216" cy="3206343"/>
          </a:xfrm>
        </p:grpSpPr>
        <p:pic>
          <p:nvPicPr>
            <p:cNvPr id="31750" name="Picture 6" descr="http://o.quizlet.com/GZ.K-vaPMRvCnikEj8oTSQ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5780" y="3405673"/>
              <a:ext cx="2687216" cy="278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755780" y="2989184"/>
              <a:ext cx="1916203" cy="309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hepaticus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dext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2896423" y="1989396"/>
            <a:ext cx="2304662" cy="2572384"/>
            <a:chOff x="4488024" y="3104742"/>
            <a:chExt cx="2687217" cy="3109446"/>
          </a:xfrm>
        </p:grpSpPr>
        <p:pic>
          <p:nvPicPr>
            <p:cNvPr id="31752" name="Picture 8" descr="http://o.quizlet.com/QbOdZFWHH85gi7u86YADJg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88024" y="3452327"/>
              <a:ext cx="2687217" cy="2761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4501534" y="3104742"/>
              <a:ext cx="1755447" cy="2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hepaticus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sin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8831617" y="3401525"/>
            <a:ext cx="2643131" cy="2886300"/>
            <a:chOff x="7980895" y="1920907"/>
            <a:chExt cx="2833285" cy="3192270"/>
          </a:xfrm>
        </p:grpSpPr>
        <p:pic>
          <p:nvPicPr>
            <p:cNvPr id="31754" name="Picture 10" descr="http://o.quizlet.com/2wT3x3MKvbjVS1ExBhDccA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33657" y="2192695"/>
              <a:ext cx="2780523" cy="2920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7980895" y="1920907"/>
              <a:ext cx="1546839" cy="27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choledochus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5246271" y="194440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EPEVEZETÉK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medizinfo.de/leber/images/gallenwe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796" y="254777"/>
            <a:ext cx="3667814" cy="27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021" y="716268"/>
            <a:ext cx="6210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cysticus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hepatoduodenaleban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157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630" y="279101"/>
            <a:ext cx="10515600" cy="625817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EPEVEZETÉK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4" descr="http://o.quizlet.com/KbNVwRamQrq49t960NGWQg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471" y="3809764"/>
            <a:ext cx="2629133" cy="27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56907" y="619647"/>
            <a:ext cx="65753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hepatoduodenaleban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hátsó falába ürül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majorral egyesül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Wirsung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eömlése - Papilla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major,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Vateri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duodeniben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792622" y="3501019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www.likar.info/pictures/wiki/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04" y="3206962"/>
            <a:ext cx="5124916" cy="36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soportba foglalás 2"/>
          <p:cNvGrpSpPr/>
          <p:nvPr/>
        </p:nvGrpSpPr>
        <p:grpSpPr>
          <a:xfrm>
            <a:off x="8087856" y="350412"/>
            <a:ext cx="3911795" cy="4082096"/>
            <a:chOff x="7951378" y="2718427"/>
            <a:chExt cx="3911795" cy="4082096"/>
          </a:xfrm>
        </p:grpSpPr>
        <p:pic>
          <p:nvPicPr>
            <p:cNvPr id="11" name="Picture 4" descr="https://classconnection.s3.amazonaws.com/739/flashcards/695313/jpg/major-duodenal-papilla2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51378" y="2718427"/>
              <a:ext cx="3911795" cy="4082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Egyenes összekötő nyíllal 8"/>
            <p:cNvCxnSpPr/>
            <p:nvPr/>
          </p:nvCxnSpPr>
          <p:spPr>
            <a:xfrm flipV="1">
              <a:off x="9089262" y="5047637"/>
              <a:ext cx="408747" cy="6018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8473734" y="5592035"/>
              <a:ext cx="1787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Papilla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duodeni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major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H="1" flipV="1">
              <a:off x="9875420" y="4405270"/>
              <a:ext cx="771966" cy="578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10388081" y="4155231"/>
              <a:ext cx="11753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Ductus</a:t>
              </a:r>
              <a:r>
                <a:rPr lang="hu-HU" sz="1200" b="1" dirty="0" smtClean="0"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pancreaticus</a:t>
              </a:r>
              <a:r>
                <a:rPr lang="hu-HU" sz="1200" b="1" dirty="0" smtClean="0"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200" b="1" dirty="0" smtClean="0"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major</a:t>
              </a:r>
              <a:endParaRPr lang="hu-HU" sz="12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>
              <a:off x="9151188" y="4296413"/>
              <a:ext cx="627736" cy="2177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8158389" y="3970565"/>
              <a:ext cx="11352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endParaRPr lang="hu-H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choledochus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4603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8450" y="334035"/>
            <a:ext cx="10515600" cy="7489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PANCREAS (HASNYÁLMIRIGY)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1722" y="1457136"/>
            <a:ext cx="10515600" cy="4351338"/>
          </a:xfrm>
        </p:spPr>
        <p:txBody>
          <a:bodyPr>
            <a:norm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retroperitonealis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78068" y="2327138"/>
            <a:ext cx="11587766" cy="3167438"/>
            <a:chOff x="359955" y="2641036"/>
            <a:chExt cx="11587766" cy="3167438"/>
          </a:xfrm>
        </p:grpSpPr>
        <p:pic>
          <p:nvPicPr>
            <p:cNvPr id="23554" name="Picture 2" descr="関連画像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55" y="2700613"/>
              <a:ext cx="2743107" cy="27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65641" y="5531475"/>
              <a:ext cx="14318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Caput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pancreatis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556" name="Picture 4" descr="関連画像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6816" y="2661712"/>
              <a:ext cx="2728946" cy="2789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6346815" y="5491539"/>
              <a:ext cx="1534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Corpus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pancreatis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558" name="Picture 6" descr="image tail_of_pancreas for term side of card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98032" y="2641037"/>
              <a:ext cx="2749689" cy="284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9278120" y="5507547"/>
              <a:ext cx="14654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Cauda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pancreatis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560" name="Picture 8" descr="関連画像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82962" y="2641036"/>
              <a:ext cx="2822557" cy="285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3312947" y="5507546"/>
              <a:ext cx="1518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Collum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pancreatis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6898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2792" y="345240"/>
            <a:ext cx="10515600" cy="78128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PANCREAS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(HASNYÁLMIRIGY)</a:t>
            </a:r>
            <a:endParaRPr lang="hu-HU" sz="2000" dirty="0"/>
          </a:p>
        </p:txBody>
      </p:sp>
      <p:pic>
        <p:nvPicPr>
          <p:cNvPr id="24578" name="Picture 2" descr="「major pancreatic duct cadaver」の画像検索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792" y="1665027"/>
            <a:ext cx="3821374" cy="40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125230" y="4964590"/>
            <a:ext cx="2157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251881" y="3575713"/>
            <a:ext cx="341194" cy="4503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282885" y="3918259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endParaRPr lang="hu-H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choledochus</a:t>
            </a:r>
            <a:endParaRPr lang="hu-H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「accessory pancreatic duct cadaver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912" y="1839639"/>
            <a:ext cx="5342661" cy="36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V="1">
            <a:off x="3066980" y="3800901"/>
            <a:ext cx="274465" cy="106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852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0486" y="94095"/>
            <a:ext cx="10515600" cy="8627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PANCREASFEJ CARCINOMA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A hasnyÃ¡lmirigy fejÃ©bÅl szÃ¡rmazÃ³ hÃ¡m eredetÅ± rosszindulatÃº daganat (adenokarcinÃ³ma) makroszkÃ³pos kÃ©pe. JÃ³l kivehetÅ a vÃ©konybÃ©lszakasz mellett elhelyezkedÅ, sÃ¡rgÃ¡s, Ã¶kÃ¶lnyi nagysÃ¡gÃº kÃ³ros szÃ¶vetszaporu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222" y="1166697"/>
            <a:ext cx="23812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03520" y="5463046"/>
            <a:ext cx="5451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</a:rPr>
              <a:t>A hasnyálmirigy fejéből származó hám eredetű rosszindulatú daganat </a:t>
            </a:r>
            <a:r>
              <a:rPr lang="hu-HU" sz="8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hu-HU" sz="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adenokarcinóma</a:t>
            </a:r>
            <a:r>
              <a:rPr lang="hu-HU" sz="800" b="1" i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</a:rPr>
              <a:t>makroszkópos képe. </a:t>
            </a:r>
            <a:endParaRPr lang="hu-HU" sz="8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Jól 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</a:rPr>
              <a:t>kivehető a vékonybélszakasz mellett elhelyezkedő, sárgás, ökölnyi nagyságú kóros szövetszaporulat</a:t>
            </a:r>
            <a:endParaRPr lang="hu-HU" sz="800" b="1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8398817" y="3118671"/>
            <a:ext cx="365760" cy="6270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asnyÃ¡lmirigy-adenokarcinÃ³ma szÃ¶vettani kÃ©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9233" y="2512545"/>
            <a:ext cx="2778490" cy="20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9038213" y="4701332"/>
            <a:ext cx="3100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Hasnyálmirigy-adenokarcinóma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> szövettani képe</a:t>
            </a:r>
            <a:endParaRPr lang="hu-HU" sz="1000" b="1" dirty="0"/>
          </a:p>
        </p:txBody>
      </p:sp>
      <p:pic>
        <p:nvPicPr>
          <p:cNvPr id="2056" name="Picture 8" descr="http://www.stritch.luc.edu/lumen/MedEd/Radio/curriculum/Mechanisms/Ca_pancrea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509" y="4089832"/>
            <a:ext cx="3570515" cy="21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87086" y="6214725"/>
            <a:ext cx="5617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http://www.stritch.luc.edu/lumen/MedEd/Radio/curriculum/Surgery/Pancreatic_mass.htm</a:t>
            </a:r>
          </a:p>
        </p:txBody>
      </p:sp>
      <p:pic>
        <p:nvPicPr>
          <p:cNvPr id="2058" name="Picture 10" descr="ãcarcinoma head of pancreas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63" y="722318"/>
            <a:ext cx="3455398" cy="2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251488" y="3575843"/>
            <a:ext cx="29995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http://www.hpblondon.com/pancreatic-cancer/</a:t>
            </a:r>
          </a:p>
        </p:txBody>
      </p:sp>
      <p:pic>
        <p:nvPicPr>
          <p:cNvPr id="15" name="Picture 4" descr="「accessory pancreatic duct cadaver」の画像検索結果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9233" y="197287"/>
            <a:ext cx="2847639" cy="195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ãicterusãã®ç»åæ¤ç´¢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222" y="991277"/>
            <a:ext cx="2710234" cy="227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756514" y="3271670"/>
            <a:ext cx="234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Icterus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  <a:p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://epomedicine.com/clinical-medicine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clinical-examination-icterus</a:t>
            </a:r>
            <a:r>
              <a:rPr lang="hu-H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57967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3185</Words>
  <Application>Microsoft Office PowerPoint</Application>
  <PresentationFormat>Szélesvásznú</PresentationFormat>
  <Paragraphs>1018</Paragraphs>
  <Slides>105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105</vt:i4>
      </vt:variant>
    </vt:vector>
  </HeadingPairs>
  <TitlesOfParts>
    <vt:vector size="113" baseType="lpstr">
      <vt:lpstr>Andalus</vt:lpstr>
      <vt:lpstr>Arial</vt:lpstr>
      <vt:lpstr>Batang</vt:lpstr>
      <vt:lpstr>Calibri</vt:lpstr>
      <vt:lpstr>Calibri Light</vt:lpstr>
      <vt:lpstr>Monotype Corsiva</vt:lpstr>
      <vt:lpstr>Wingdings</vt:lpstr>
      <vt:lpstr>Office-téma</vt:lpstr>
      <vt:lpstr>EMÉSZTőRENDSZER (APPARATUS DIGESTORIUS)</vt:lpstr>
      <vt:lpstr>EMÉSZTŐRENDSZER RÉSZEI</vt:lpstr>
      <vt:lpstr>SZÁJÜREG (CAVITAS ORIS)</vt:lpstr>
      <vt:lpstr>SZÁJÜREG (CAVITAS ORIS)</vt:lpstr>
      <vt:lpstr>SZÁJÜREG (CAVUM ORIS)</vt:lpstr>
      <vt:lpstr>SZÁJÜREG (CAVITAS ORIS)</vt:lpstr>
      <vt:lpstr>VESTIBULUM ORIS (SZÁJTORNÁC) </vt:lpstr>
      <vt:lpstr>VESTIBULUM ORIS  </vt:lpstr>
      <vt:lpstr>POFA (ORCA, BUCCA)</vt:lpstr>
      <vt:lpstr>DEFINITIV SZÁJÜREG (CAVITAS ORIS PROPRIA)</vt:lpstr>
      <vt:lpstr>SZÁJPAD</vt:lpstr>
      <vt:lpstr>PALATUM DURUM OSSEUM</vt:lpstr>
      <vt:lpstr>PALATUM MOLLE</vt:lpstr>
      <vt:lpstr>PALATUM MOLLE </vt:lpstr>
      <vt:lpstr>PALATUM MOLLE </vt:lpstr>
      <vt:lpstr>TONSILLA PALATINA (SZÁJPADMANDULA)</vt:lpstr>
      <vt:lpstr>SZÁJFENÉK (DIAPHRAGMA ORIS)</vt:lpstr>
      <vt:lpstr>SZÁJFENÉK (DIAPHRAGMA ORIS)</vt:lpstr>
      <vt:lpstr>NYÁLMIRIGYEK</vt:lpstr>
      <vt:lpstr>PowerPoint-bemutató</vt:lpstr>
      <vt:lpstr>DUCTUS PAROTIDEUS (STENON) </vt:lpstr>
      <vt:lpstr>NYÁLMIRIGYEK</vt:lpstr>
      <vt:lpstr>NYÁLMIRIGYEK</vt:lpstr>
      <vt:lpstr>NYÁLMIRIGYEK</vt:lpstr>
      <vt:lpstr>ISTHMUS FAUCIUM (TOROKSZOROS)</vt:lpstr>
      <vt:lpstr>WALDEYER FÉLE GARATGYŰRŰ </vt:lpstr>
      <vt:lpstr>GARAT (PHARYNX)</vt:lpstr>
      <vt:lpstr>GARAT (PHARYNX)</vt:lpstr>
      <vt:lpstr>GARAT  (PHARYNX)</vt:lpstr>
      <vt:lpstr>MEMBRANA PHARYNGOBASILARIS </vt:lpstr>
      <vt:lpstr>GARATFŰZŐ IZMOK</vt:lpstr>
      <vt:lpstr>PARS NASALIS PHARYNGIS (NASOPHARYNX, EPIPHARYNX) </vt:lpstr>
      <vt:lpstr>PARS NASALIS PHARYNGIS (NASOPHARYNX, EPIPHARYNX) </vt:lpstr>
      <vt:lpstr>PARS ORALIS PHARYNGIS (OROPHARYNX, MESOPHARYNX) </vt:lpstr>
      <vt:lpstr>PARS LARYNGIS PHARYNGIS (LARYNGOPHARYNGX, HYPOPHYARYNGX) </vt:lpstr>
      <vt:lpstr>LARYNGOPHARYNX</vt:lpstr>
      <vt:lpstr>ÖSOPHAGUS (NYELŐCSŐ)</vt:lpstr>
      <vt:lpstr>NYELŐCSŐ RÉSZEI</vt:lpstr>
      <vt:lpstr>PARS CERVICALIS </vt:lpstr>
      <vt:lpstr>PARS THORACICA</vt:lpstr>
      <vt:lpstr>PARS ABDOMINALIS</vt:lpstr>
      <vt:lpstr>PARS ABDOMINALIS</vt:lpstr>
      <vt:lpstr>NYELŐCSŐ SZŰKÜLETEI</vt:lpstr>
      <vt:lpstr>GYOMOR (VENTRICULUS, GASTER)</vt:lpstr>
      <vt:lpstr>GYOMOR (VENTRICULUS, GASTER)</vt:lpstr>
      <vt:lpstr>GYOMOR (VENTRICULUS, GASTER)</vt:lpstr>
      <vt:lpstr>GYOMOR (VENTRICULUS, GASTER)</vt:lpstr>
      <vt:lpstr>GYOMOR (VENTRICULUS, GASTER)</vt:lpstr>
      <vt:lpstr>GYOMOR (VENTRICULUS, GASTER)</vt:lpstr>
      <vt:lpstr>GYOMOR (VENTRICULUS, GASTER)</vt:lpstr>
      <vt:lpstr>GYOMOR (VENTRICULUS, GASTER)</vt:lpstr>
      <vt:lpstr>GYOMOR (VENTRICULUS, GASTER)</vt:lpstr>
      <vt:lpstr>GYOMOR (VENTRICULUS, GASTER)</vt:lpstr>
      <vt:lpstr>VÉKONYBÉL (INTESTINUM TENUE)</vt:lpstr>
      <vt:lpstr>VÉKONYBÉL (INTESTINUM TENUE)</vt:lpstr>
      <vt:lpstr>VÉKONYBÉL (INTESTINUM TENUE)</vt:lpstr>
      <vt:lpstr>VÉKOYNBÉL (INTESTINUM TENUE)</vt:lpstr>
      <vt:lpstr>JEJUNUM</vt:lpstr>
      <vt:lpstr>JEJUNUM</vt:lpstr>
      <vt:lpstr>ILEUM</vt:lpstr>
      <vt:lpstr>MESENTERIUM</vt:lpstr>
      <vt:lpstr>MESENTERIUM</vt:lpstr>
      <vt:lpstr>VASTAGBÉL (INTESTINUM CRASSUM)</vt:lpstr>
      <vt:lpstr>VASTAGBÉL (INTESTINUM CRASSUM)</vt:lpstr>
      <vt:lpstr>VASTAGBÉL</vt:lpstr>
      <vt:lpstr>VASTAGBÉL</vt:lpstr>
      <vt:lpstr>VASTAGBÉL</vt:lpstr>
      <vt:lpstr>VASTAGBÉL</vt:lpstr>
      <vt:lpstr>VASTAGBÉL</vt:lpstr>
      <vt:lpstr>VASTAGBÉL (INTESTINUM CRASSUM)</vt:lpstr>
      <vt:lpstr>VASTAGBÉL (INSTESTINUM CRASSUM)</vt:lpstr>
      <vt:lpstr>VASTAGBÉL (INSTESTINUM CRASSUM)</vt:lpstr>
      <vt:lpstr>VASTAGBÉL (INSTESTINUM CRASSUM)</vt:lpstr>
      <vt:lpstr>VASTAGBÉL (INSTESTINUM CRASSUM)</vt:lpstr>
      <vt:lpstr>VASTAGBÉL (INSTESTINUM CRASSUM)</vt:lpstr>
      <vt:lpstr>MÁJ (HEPAR)</vt:lpstr>
      <vt:lpstr>MÁJ (HEPAR)</vt:lpstr>
      <vt:lpstr>MÁJ (HEPAR)</vt:lpstr>
      <vt:lpstr>MÁJ (HEPAR)</vt:lpstr>
      <vt:lpstr>MÁJ (HEPAR)</vt:lpstr>
      <vt:lpstr>MÁJ (HEPAR)</vt:lpstr>
      <vt:lpstr>MÁJ (HEPAR)</vt:lpstr>
      <vt:lpstr>MÁJ (HEPAR)</vt:lpstr>
      <vt:lpstr>MÁJ (HEPAR)</vt:lpstr>
      <vt:lpstr>MÁJ (HEPAR)</vt:lpstr>
      <vt:lpstr>MÁJ (HEPAR)</vt:lpstr>
      <vt:lpstr>LEBER (HEPAR)</vt:lpstr>
      <vt:lpstr>MÁJ (HEPAR)</vt:lpstr>
      <vt:lpstr>MÁJ (HEPAR)</vt:lpstr>
      <vt:lpstr>MÁJ (HEPAR)</vt:lpstr>
      <vt:lpstr>VESICAE FELLEAE (BILIARIS, EPEHÓLYAG)</vt:lpstr>
      <vt:lpstr>BURSA OMENTALIS </vt:lpstr>
      <vt:lpstr>VESICAE FELLEAE (BILIARIS, EPEHÓLYAG)</vt:lpstr>
      <vt:lpstr>VESICAE FELLEAE (BILIARIS, EPEHÓLYAG)</vt:lpstr>
      <vt:lpstr>PowerPoint-bemutató</vt:lpstr>
      <vt:lpstr>EPEVEZETÉK</vt:lpstr>
      <vt:lpstr>PANCREAS (HASNYÁLMIRIGY)</vt:lpstr>
      <vt:lpstr>PANCREAS (HASNYÁLMIRIGY)</vt:lpstr>
      <vt:lpstr>PANCREASFEJ CARCINOMA</vt:lpstr>
      <vt:lpstr>NAGYCSEPLESZ (OMENTUM MAJUS)</vt:lpstr>
      <vt:lpstr>PowerPoint-bemutató</vt:lpstr>
      <vt:lpstr>BIBLIOGRAPHY</vt:lpstr>
      <vt:lpstr>BIBLIOGRAPHIE</vt:lpstr>
      <vt:lpstr>BIBLIOGRAPHIE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AUFBAU UND TOPOGRAPHIE DER MUNDHÖHLE  DES RACHENS UND DER SPEOSERÖHRE. ENTWICKLUNG UND MISSβILDUNGEN DES OBEREN ABSCHNITTE DES VORDERDARMES</dc:title>
  <dc:creator>iBio-HU</dc:creator>
  <cp:lastModifiedBy>Rol05</cp:lastModifiedBy>
  <cp:revision>627</cp:revision>
  <dcterms:created xsi:type="dcterms:W3CDTF">2015-02-07T13:35:39Z</dcterms:created>
  <dcterms:modified xsi:type="dcterms:W3CDTF">2019-07-04T17:57:49Z</dcterms:modified>
</cp:coreProperties>
</file>