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09" r:id="rId5"/>
    <p:sldId id="262" r:id="rId6"/>
    <p:sldId id="263" r:id="rId7"/>
    <p:sldId id="264" r:id="rId8"/>
    <p:sldId id="306" r:id="rId9"/>
    <p:sldId id="265" r:id="rId10"/>
    <p:sldId id="266" r:id="rId11"/>
    <p:sldId id="272" r:id="rId12"/>
    <p:sldId id="273" r:id="rId13"/>
    <p:sldId id="267" r:id="rId14"/>
    <p:sldId id="307" r:id="rId15"/>
    <p:sldId id="271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308" r:id="rId25"/>
    <p:sldId id="283" r:id="rId26"/>
    <p:sldId id="284" r:id="rId27"/>
    <p:sldId id="285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7" r:id="rId36"/>
    <p:sldId id="298" r:id="rId37"/>
    <p:sldId id="300" r:id="rId38"/>
    <p:sldId id="301" r:id="rId39"/>
    <p:sldId id="310" r:id="rId40"/>
    <p:sldId id="317" r:id="rId41"/>
    <p:sldId id="311" r:id="rId42"/>
    <p:sldId id="312" r:id="rId43"/>
    <p:sldId id="302" r:id="rId44"/>
    <p:sldId id="303" r:id="rId45"/>
    <p:sldId id="304" r:id="rId46"/>
    <p:sldId id="305" r:id="rId47"/>
    <p:sldId id="313" r:id="rId48"/>
    <p:sldId id="314" r:id="rId49"/>
    <p:sldId id="315" r:id="rId50"/>
    <p:sldId id="318" r:id="rId51"/>
    <p:sldId id="316" r:id="rId5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33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17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97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92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59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39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503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29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63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7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34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8D6C2-1661-4F89-A401-589E9D4F2468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04D11-1971-48CD-B789-26ED32EAD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41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6.jpeg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hyperlink" Target="https://www.youtube.com/watch?v=phpe_RVGqcA" TargetMode="External"/><Relationship Id="rId7" Type="http://schemas.openxmlformats.org/officeDocument/2006/relationships/image" Target="../media/image79.jpeg"/><Relationship Id="rId2" Type="http://schemas.openxmlformats.org/officeDocument/2006/relationships/hyperlink" Target="https://www.youtube.com/watch?v=cPe0iL4i23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image" Target="../media/image77.jpeg"/><Relationship Id="rId4" Type="http://schemas.openxmlformats.org/officeDocument/2006/relationships/hyperlink" Target="https://www.youtube.com/watch?v=4Sf-TuXMK6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90.png"/><Relationship Id="rId7" Type="http://schemas.openxmlformats.org/officeDocument/2006/relationships/hyperlink" Target="https://br.depositphotos.com/148553055/stock-illustration-close-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flexikon.doccheck.com/de/Parkinson-Syndrom" TargetMode="External"/><Relationship Id="rId2" Type="http://schemas.openxmlformats.org/officeDocument/2006/relationships/hyperlink" Target="https://www.unifr.ch/anatomy/assets/files/elearning/de/biochemie/endokrin/hypophyse/d-hypophys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ganatomy.org/projanat/neuroanat/6a/three.htm" TargetMode="External"/><Relationship Id="rId4" Type="http://schemas.openxmlformats.org/officeDocument/2006/relationships/hyperlink" Target="https://www.netdoktor.de/krankheiten/parkinson/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hu.pinterest.com/" TargetMode="External"/><Relationship Id="rId3" Type="http://schemas.openxmlformats.org/officeDocument/2006/relationships/hyperlink" Target="https://hu.pinterest.com/pin/772085929836955372/" TargetMode="External"/><Relationship Id="rId7" Type="http://schemas.openxmlformats.org/officeDocument/2006/relationships/hyperlink" Target="http://legaljustice4john.com/sbsReviewSquier.htm" TargetMode="External"/><Relationship Id="rId2" Type="http://schemas.openxmlformats.org/officeDocument/2006/relationships/hyperlink" Target="http://www.microscopy-uk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factsonline.blogspot.hu/" TargetMode="External"/><Relationship Id="rId5" Type="http://schemas.openxmlformats.org/officeDocument/2006/relationships/hyperlink" Target="https://www.slideshare.net/" TargetMode="External"/><Relationship Id="rId10" Type="http://schemas.openxmlformats.org/officeDocument/2006/relationships/hyperlink" Target="https://www.youtube.com/watch?v=jiscvATspCA" TargetMode="External"/><Relationship Id="rId4" Type="http://schemas.openxmlformats.org/officeDocument/2006/relationships/hyperlink" Target="https://faculty.washington.edu/" TargetMode="External"/><Relationship Id="rId9" Type="http://schemas.openxmlformats.org/officeDocument/2006/relationships/hyperlink" Target="http://www.profelis.org/webpages-cn/lectures/neuroanatomy_1n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777283"/>
            <a:ext cx="9144000" cy="961869"/>
          </a:xfrm>
        </p:spPr>
        <p:txBody>
          <a:bodyPr>
            <a:normAutofit/>
          </a:bodyPr>
          <a:lstStyle/>
          <a:p>
            <a:r>
              <a:rPr lang="hu-HU" sz="4400" b="1" smtClean="0">
                <a:latin typeface="Arial" panose="020B0604020202020204" pitchFamily="34" charset="0"/>
                <a:cs typeface="Arial" panose="020B0604020202020204" pitchFamily="34" charset="0"/>
              </a:rPr>
              <a:t>KÖZPONTI IDEGRENDSZER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1524000" y="3383097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altLang="hu-HU" sz="1200" b="1" dirty="0">
                <a:cs typeface="Arial" panose="020B0604020202020204" pitchFamily="34" charset="0"/>
              </a:rPr>
              <a:t>Heinzlmann Andrea</a:t>
            </a:r>
          </a:p>
          <a:p>
            <a:pPr>
              <a:lnSpc>
                <a:spcPct val="150000"/>
              </a:lnSpc>
            </a:pPr>
            <a:r>
              <a:rPr lang="hu-HU" altLang="hu-HU" sz="1200" b="1" dirty="0" err="1">
                <a:cs typeface="Arial" panose="020B0604020202020204" pitchFamily="34" charset="0"/>
              </a:rPr>
              <a:t>Állatorvostudományi</a:t>
            </a:r>
            <a:r>
              <a:rPr lang="hu-HU" altLang="hu-HU" sz="1200" b="1" dirty="0">
                <a:cs typeface="Arial" panose="020B0604020202020204" pitchFamily="34" charset="0"/>
              </a:rPr>
              <a:t> Egyetem, Anatómiai és Szövettani Tanszék</a:t>
            </a:r>
          </a:p>
          <a:p>
            <a:pPr>
              <a:lnSpc>
                <a:spcPct val="150000"/>
              </a:lnSpc>
            </a:pPr>
            <a:r>
              <a:rPr lang="hu-HU" altLang="hu-HU" sz="1200" b="1" dirty="0">
                <a:cs typeface="Arial" panose="020B0604020202020204" pitchFamily="34" charset="0"/>
              </a:rPr>
              <a:t>Humán Anatómia Kurzus</a:t>
            </a:r>
          </a:p>
          <a:p>
            <a:pPr>
              <a:lnSpc>
                <a:spcPct val="150000"/>
              </a:lnSpc>
            </a:pPr>
            <a:r>
              <a:rPr lang="hu-HU" altLang="hu-HU" sz="1200" b="1" dirty="0">
                <a:cs typeface="Arial" panose="020B0604020202020204" pitchFamily="34" charset="0"/>
              </a:rPr>
              <a:t>2018</a:t>
            </a:r>
          </a:p>
          <a:p>
            <a:pPr>
              <a:lnSpc>
                <a:spcPct val="12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2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9492" y="378391"/>
            <a:ext cx="10515600" cy="58310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AGYVELŐ (CEREBUM, ENCEPHALON)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1734" y="16214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FŐBB RÉSZEI: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U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NAGYAGY (CEREBRUM)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U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KISAGY (CEREBELLUM)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U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AGYTÖRZS: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MEDULLA OBLONGATA (NYÚLTVELŐ)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PONS (HÍD)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MESENCEPHALON (KÖZÉPAGY)</a:t>
            </a:r>
          </a:p>
        </p:txBody>
      </p:sp>
      <p:pic>
        <p:nvPicPr>
          <p:cNvPr id="5122" name="Picture 2" descr="「agy feladata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" b="14212"/>
          <a:stretch/>
        </p:blipFill>
        <p:spPr bwMode="auto">
          <a:xfrm>
            <a:off x="8574112" y="338582"/>
            <a:ext cx="3462805" cy="25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関連画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1"/>
          <a:stretch/>
        </p:blipFill>
        <p:spPr bwMode="auto">
          <a:xfrm>
            <a:off x="3682494" y="2104106"/>
            <a:ext cx="4833868" cy="43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3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9427" y="267443"/>
            <a:ext cx="10515600" cy="58310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AGYVELŐ RÉSZEI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0761" y="1342957"/>
            <a:ext cx="10800010" cy="50707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az embrionális agyhólyagokból kialakuló agyterületek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szerint: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Prosencephalon</a:t>
            </a:r>
            <a:r>
              <a:rPr lang="hu-HU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(előagy)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Telencephalon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(nagyagy)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Basalis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ganglionok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Limbikus rendszer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Diencephalon</a:t>
            </a:r>
            <a:r>
              <a:rPr lang="hu-HU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(köztiagy)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Thalamus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Epithalamus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Subthalamus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Hypothalamus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Metathalamus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「funktion des gehirns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3860" r="2049" b="3982"/>
          <a:stretch/>
        </p:blipFill>
        <p:spPr bwMode="auto">
          <a:xfrm>
            <a:off x="5614590" y="1159098"/>
            <a:ext cx="5958151" cy="49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9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7404" y="411651"/>
            <a:ext cx="10515600" cy="58310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AGYVELŐ RÉSZEI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9004" y="1400640"/>
            <a:ext cx="10800010" cy="50707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Mesencephalon</a:t>
            </a:r>
            <a:r>
              <a:rPr lang="hu-HU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(középagy):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Tectum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Tegmentum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Crura</a:t>
            </a:r>
            <a:r>
              <a:rPr lang="hu-HU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cerebri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Rhombencephalon</a:t>
            </a:r>
            <a:r>
              <a:rPr lang="hu-HU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(utóagy)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Metencephalon</a:t>
            </a:r>
            <a:r>
              <a:rPr lang="hu-HU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2">
              <a:lnSpc>
                <a:spcPct val="150000"/>
              </a:lnSpc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Cerebellum</a:t>
            </a:r>
            <a:r>
              <a:rPr lang="hu-HU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(kisagy)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Pons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3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híd)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Myelencephalon</a:t>
            </a:r>
            <a:r>
              <a:rPr lang="hu-HU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2">
              <a:lnSpc>
                <a:spcPct val="150000"/>
              </a:lnSpc>
            </a:pPr>
            <a:r>
              <a:rPr lang="hu-H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Medulla</a:t>
            </a:r>
            <a:r>
              <a:rPr lang="hu-HU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oblongata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nyúltvelő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「funktion des gehirns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3860" r="2049" b="3982"/>
          <a:stretch/>
        </p:blipFill>
        <p:spPr bwMode="auto">
          <a:xfrm>
            <a:off x="5571185" y="1171977"/>
            <a:ext cx="6012123" cy="49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7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6534" y="331279"/>
            <a:ext cx="10515600" cy="58310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AGYVELŐ (CEREBUM, ENCEPHALON)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0624" y="110200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Fissura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longitudinalis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cerebri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jobb és bal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hemispherium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elválasztása</a:t>
            </a:r>
          </a:p>
          <a:p>
            <a:pPr>
              <a:lnSpc>
                <a:spcPct val="150000"/>
              </a:lnSpc>
            </a:pP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Gyri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cerebri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Sulci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cerebri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image bracorbrabrabrain for term side of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92" y="143658"/>
            <a:ext cx="2729441" cy="28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Csoportba foglalás 4"/>
          <p:cNvGrpSpPr/>
          <p:nvPr/>
        </p:nvGrpSpPr>
        <p:grpSpPr>
          <a:xfrm>
            <a:off x="580624" y="2523008"/>
            <a:ext cx="4832511" cy="3945877"/>
            <a:chOff x="438955" y="3201605"/>
            <a:chExt cx="4832511" cy="3945877"/>
          </a:xfrm>
        </p:grpSpPr>
        <p:pic>
          <p:nvPicPr>
            <p:cNvPr id="14342" name="Picture 6" descr="image bracorbracerlongitudinalfissure1 for term side of ca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5" y="3201605"/>
              <a:ext cx="3411828" cy="35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3305863" y="6901261"/>
              <a:ext cx="19656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Fissura</a:t>
              </a:r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longitudinalis</a:t>
              </a:r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cerebri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46" name="Picture 10" descr="関連画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"/>
          <a:stretch/>
        </p:blipFill>
        <p:spPr bwMode="auto">
          <a:xfrm>
            <a:off x="7582628" y="3168817"/>
            <a:ext cx="4346372" cy="34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735193" y="6307478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GYRI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8" name="Picture 12" descr="「brain sulcus cadaver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80" y="2461921"/>
            <a:ext cx="2859085" cy="36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2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73488"/>
            <a:ext cx="10515600" cy="76340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AGYVELŐ (CEREBUM, ENCEPHALON)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1021" y="13532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KÉRGES TEST (CORPUS CALLOSUM):</a:t>
            </a:r>
          </a:p>
          <a:p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hemispheriumok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összekötése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image brasupbracerleftcerebralhemisphere for term side of c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8785" r="14786" b="3788"/>
          <a:stretch/>
        </p:blipFill>
        <p:spPr bwMode="auto">
          <a:xfrm>
            <a:off x="9642276" y="1668567"/>
            <a:ext cx="2430255" cy="30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bralatbracercorpuscallosum for term side of c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3772" r="8520" b="6231"/>
          <a:stretch/>
        </p:blipFill>
        <p:spPr bwMode="auto">
          <a:xfrm>
            <a:off x="540910" y="2192000"/>
            <a:ext cx="3338205" cy="37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352282" y="5996264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Corpus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callosum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6" descr="image bralatbracerleftcerebralhemisphere for term side of c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4378" r="8119" b="7980"/>
          <a:stretch/>
        </p:blipFill>
        <p:spPr bwMode="auto">
          <a:xfrm>
            <a:off x="4157624" y="1427009"/>
            <a:ext cx="2742326" cy="29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age bracorbracerleftcerebralhemisphere for term side of c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210" y="3528945"/>
            <a:ext cx="2535806" cy="26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2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7563" y="235627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NAGYAGY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(CEREBUM, ENCEPHALON)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1683" y="9884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Homlok lebeny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Lobus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frontalis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Fali lebeny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Lobus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parietalis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Halánték lebeny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Lobus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temporalis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Nyakszirti lebeny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Lobus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occipitalis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「cerebrum cadaver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027" y="155989"/>
            <a:ext cx="3297509" cy="271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「occipital  lobe cadaver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14" y="1795229"/>
            <a:ext cx="5049813" cy="46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1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7743" y="199333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NAGYAGY (CEREBUM, ENCEPHALON)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7743" y="10847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SULCUS CENTRALIS:</a:t>
            </a:r>
          </a:p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parietalis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között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yrus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precentralis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yrus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postcentralis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elválasztása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44" name="Picture 12" descr="image bralatbracercentralsulcus for term side of car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5288" r="7423" b="6857"/>
          <a:stretch/>
        </p:blipFill>
        <p:spPr bwMode="auto">
          <a:xfrm>
            <a:off x="9239497" y="263726"/>
            <a:ext cx="2114303" cy="22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Csoportba foglalás 6"/>
          <p:cNvGrpSpPr/>
          <p:nvPr/>
        </p:nvGrpSpPr>
        <p:grpSpPr>
          <a:xfrm>
            <a:off x="1401650" y="2622877"/>
            <a:ext cx="9388699" cy="4021160"/>
            <a:chOff x="991673" y="2798305"/>
            <a:chExt cx="9388699" cy="4021160"/>
          </a:xfrm>
        </p:grpSpPr>
        <p:pic>
          <p:nvPicPr>
            <p:cNvPr id="18436" name="Picture 4" descr="image brasupbracercentralsulcus for term side of car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8914" r="14786" b="4945"/>
            <a:stretch/>
          </p:blipFill>
          <p:spPr bwMode="auto">
            <a:xfrm>
              <a:off x="991673" y="2833351"/>
              <a:ext cx="2891020" cy="3631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1754945" y="6478073"/>
              <a:ext cx="13644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Sulcus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centralis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438" name="Picture 6" descr="image brasupbracerprecentralgyrus for term side of car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2" t="8431" r="14057" b="3929"/>
            <a:stretch/>
          </p:blipFill>
          <p:spPr bwMode="auto">
            <a:xfrm>
              <a:off x="4288665" y="2820472"/>
              <a:ext cx="2916378" cy="364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zövegdoboz 4"/>
            <p:cNvSpPr txBox="1"/>
            <p:nvPr/>
          </p:nvSpPr>
          <p:spPr>
            <a:xfrm>
              <a:off x="4975649" y="6516709"/>
              <a:ext cx="15424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Gyrus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precentralis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440" name="Picture 8" descr="image brasupbracerpostcentralgyrus for term side of car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3" t="7054" r="14388" b="4662"/>
            <a:stretch/>
          </p:blipFill>
          <p:spPr bwMode="auto">
            <a:xfrm>
              <a:off x="7495505" y="2798305"/>
              <a:ext cx="2884867" cy="367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>
              <a:off x="8123452" y="6542466"/>
              <a:ext cx="1628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Gyrus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postcentralis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2088577" y="3979235"/>
            <a:ext cx="16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Frontalis</a:t>
            </a:r>
            <a:r>
              <a:rPr lang="hu-HU" dirty="0" smtClean="0"/>
              <a:t> lebeny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64692" y="5461811"/>
            <a:ext cx="171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Parietális</a:t>
            </a:r>
            <a:r>
              <a:rPr lang="hu-HU" dirty="0" smtClean="0"/>
              <a:t> lebeny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290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1078" y="235376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NAGYAGY (CEREBUM, ENCEPHALON)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2244" y="12210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SULCUS LATERALIS:</a:t>
            </a:r>
          </a:p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parietalis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temporális közötti hasadék</a:t>
            </a:r>
          </a:p>
        </p:txBody>
      </p:sp>
      <p:pic>
        <p:nvPicPr>
          <p:cNvPr id="8" name="Picture 2" descr="「cerebrum cadaver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54" y="77470"/>
            <a:ext cx="3119075" cy="25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Csoportba foglalás 9"/>
          <p:cNvGrpSpPr/>
          <p:nvPr/>
        </p:nvGrpSpPr>
        <p:grpSpPr>
          <a:xfrm>
            <a:off x="78266" y="2325646"/>
            <a:ext cx="5515089" cy="3246733"/>
            <a:chOff x="323044" y="2427515"/>
            <a:chExt cx="7382277" cy="4110213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323044" y="2427515"/>
              <a:ext cx="7382277" cy="4110213"/>
              <a:chOff x="232892" y="2685093"/>
              <a:chExt cx="7382277" cy="4110213"/>
            </a:xfrm>
          </p:grpSpPr>
          <p:pic>
            <p:nvPicPr>
              <p:cNvPr id="19458" name="Picture 2" descr="image bracorbracerlateralsulcus1 for term side of car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892" y="2685093"/>
                <a:ext cx="3643648" cy="3793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60" name="Picture 4" descr="image bralatbracerlateralsulcus for term side of card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01" t="3681" r="7236" b="11464"/>
              <a:stretch/>
            </p:blipFill>
            <p:spPr bwMode="auto">
              <a:xfrm>
                <a:off x="4009084" y="2685093"/>
                <a:ext cx="3606085" cy="3767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Szövegdoboz 3"/>
              <p:cNvSpPr txBox="1"/>
              <p:nvPr/>
            </p:nvSpPr>
            <p:spPr>
              <a:xfrm>
                <a:off x="3219950" y="6518307"/>
                <a:ext cx="13131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Sulcus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lateralis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Szövegdoboz 5"/>
            <p:cNvSpPr txBox="1"/>
            <p:nvPr/>
          </p:nvSpPr>
          <p:spPr>
            <a:xfrm>
              <a:off x="6069748" y="3180418"/>
              <a:ext cx="724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Frontális</a:t>
              </a:r>
            </a:p>
            <a:p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lebeny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5144368" y="2981427"/>
              <a:ext cx="8435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Fali lebeny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5144368" y="3910228"/>
              <a:ext cx="11913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Halántéki lebeny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46" name="Picture 2" descr="「insula cadaver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53" y="2142404"/>
            <a:ext cx="2780046" cy="24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Csoportba foglalás 14"/>
          <p:cNvGrpSpPr/>
          <p:nvPr/>
        </p:nvGrpSpPr>
        <p:grpSpPr>
          <a:xfrm>
            <a:off x="8776941" y="3915178"/>
            <a:ext cx="3127936" cy="2342934"/>
            <a:chOff x="8776941" y="3915178"/>
            <a:chExt cx="3127936" cy="2342934"/>
          </a:xfrm>
        </p:grpSpPr>
        <p:pic>
          <p:nvPicPr>
            <p:cNvPr id="6148" name="Picture 4" descr="関連画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6941" y="3915178"/>
              <a:ext cx="3127936" cy="2342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Egyenes összekötő nyíllal 11"/>
            <p:cNvCxnSpPr/>
            <p:nvPr/>
          </p:nvCxnSpPr>
          <p:spPr>
            <a:xfrm>
              <a:off x="10305154" y="4414171"/>
              <a:ext cx="190301" cy="2728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13"/>
            <p:cNvSpPr txBox="1"/>
            <p:nvPr/>
          </p:nvSpPr>
          <p:spPr>
            <a:xfrm>
              <a:off x="10009728" y="4234429"/>
              <a:ext cx="6623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INSULA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79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9787" y="189975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NAGYAGY (CEREBUM, ENCEPHALON)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425" y="1021791"/>
            <a:ext cx="10649320" cy="557151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HOMLOKLEBENY (LOBUS FRONTALIS):</a:t>
            </a:r>
          </a:p>
          <a:p>
            <a:pPr>
              <a:lnSpc>
                <a:spcPct val="15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preacentralis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primer motoros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FELADAT: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figyelés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ondolkodás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iselkedés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mozgás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rugalmasság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roblémamegoldás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tervezés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szagérzés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és a szexuális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ösztönök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agresszió kontroll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ítéletalkotás 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önmonitorozás képessége </a:t>
            </a:r>
          </a:p>
        </p:txBody>
      </p:sp>
      <p:pic>
        <p:nvPicPr>
          <p:cNvPr id="20482" name="Picture 2" descr="image bracorbracerfrontallobe for term side of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65" y="905721"/>
            <a:ext cx="2687401" cy="279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bralatbracerfrontallobe4 for term side of c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4278" r="7868" b="10009"/>
          <a:stretch/>
        </p:blipFill>
        <p:spPr bwMode="auto">
          <a:xfrm>
            <a:off x="3640565" y="3772113"/>
            <a:ext cx="2694242" cy="282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brasupbracerprecentralgyrus for term side of c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2" t="8431" r="14057" b="3929"/>
          <a:stretch/>
        </p:blipFill>
        <p:spPr bwMode="auto">
          <a:xfrm>
            <a:off x="9006206" y="3038129"/>
            <a:ext cx="2711088" cy="33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78825" y="5238022"/>
            <a:ext cx="1636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LOBUS FRONTALIS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8" name="Picture 8" descr="image bralatbracerprecentralgyrus for term side of car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3343" r="6837" b="10945"/>
          <a:stretch/>
        </p:blipFill>
        <p:spPr bwMode="auto">
          <a:xfrm>
            <a:off x="9019905" y="73905"/>
            <a:ext cx="2711088" cy="28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573697" y="6487783"/>
            <a:ext cx="1952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GYRUS PRECENTRALIS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0" name="Picture 10" descr="image brainfbracerfrontallobe for term side of car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r="11445"/>
          <a:stretch/>
        </p:blipFill>
        <p:spPr bwMode="auto">
          <a:xfrm>
            <a:off x="6571797" y="2205835"/>
            <a:ext cx="2190578" cy="287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9439" y="332776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NAGYAGY (CEREBUM, ENCEPHALON)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6104" y="9304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FALI LEBENY (LOBUS PARIETALIS):</a:t>
            </a:r>
          </a:p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yrus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postcentralis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primer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somatosenzoros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az értelmi, érvelési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működések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tapintás érzésért, belső ingerekre (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stimulusok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) adott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válaszok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beszéd -,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az olvasási és a látással 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kapcsolatos feladatok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brasupbracerpostcentralgyrus for term side of c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t="7054" r="14388" b="4662"/>
          <a:stretch/>
        </p:blipFill>
        <p:spPr bwMode="auto">
          <a:xfrm>
            <a:off x="8853892" y="3068609"/>
            <a:ext cx="2591147" cy="33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 bralatbracerpostcentralgyrus for term side of c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5258" r="7199" b="10316"/>
          <a:stretch/>
        </p:blipFill>
        <p:spPr bwMode="auto">
          <a:xfrm>
            <a:off x="8809449" y="209888"/>
            <a:ext cx="2680035" cy="27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112161" y="6428748"/>
            <a:ext cx="2074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GYRUS POSTCENTRALIS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image brasupbracerparietallobe-1 for term side of c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t="9129" r="12778" b="5159"/>
          <a:stretch/>
        </p:blipFill>
        <p:spPr bwMode="auto">
          <a:xfrm>
            <a:off x="2135857" y="3122945"/>
            <a:ext cx="2653048" cy="31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「parietal lobe cadaver」の画像検索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3986" r="7619" b="12658"/>
          <a:stretch/>
        </p:blipFill>
        <p:spPr bwMode="auto">
          <a:xfrm>
            <a:off x="5035709" y="3122944"/>
            <a:ext cx="3163574" cy="31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59383" y="6380976"/>
            <a:ext cx="1659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LOBUS PARIETALIS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1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0004" y="257579"/>
            <a:ext cx="10515600" cy="943713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IDEGRENDSZER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8048" y="120129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eldolgozza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külső és belső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ingereket - a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test valamennyi részének irányításával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reagál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ét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sejttípusból áll: 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neuronok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gliasejtek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「gliazelle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4" y="3491918"/>
            <a:ext cx="6399727" cy="20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「idegrendszer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94" y="1374282"/>
            <a:ext cx="3071610" cy="49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1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289" y="257787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NAGYAGY (CEREBUM, ENCEPHALON)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0761" y="15800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HALÁNTÉKLEBENY (LOBUS TEMPORALIS):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hallóközpont – hallás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zenzoros beszédközpont – beszéd megértés központja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iselkedés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emlékezési képesség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érzelmi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funkciók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ippocampus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limbikus rendszer része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image temporal_lobe for definition side of c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4829" r="7870" b="10744"/>
          <a:stretch/>
        </p:blipFill>
        <p:spPr bwMode="auto">
          <a:xfrm>
            <a:off x="8648939" y="3645883"/>
            <a:ext cx="2812957" cy="29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bracorbracertemporallobe1 for term side of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3" y="1784889"/>
            <a:ext cx="3048001" cy="317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mage brainfbracertemporallobe for term side of c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r="10213"/>
          <a:stretch/>
        </p:blipFill>
        <p:spPr bwMode="auto">
          <a:xfrm>
            <a:off x="8753237" y="347731"/>
            <a:ext cx="2604360" cy="317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624724" y="5119693"/>
            <a:ext cx="1776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LOBUS TEMPORALIS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3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352" y="463640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LIMBIKUS RENDSZER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5313" y="1535850"/>
            <a:ext cx="10941677" cy="53221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Corpora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mamillaria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Fornix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cerebri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cinguli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parahippocampalis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Corpus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amygdaloideum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Indusium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griseum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Subiculum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interpeduncularis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「limbisches system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"/>
          <a:stretch/>
        </p:blipFill>
        <p:spPr bwMode="auto">
          <a:xfrm>
            <a:off x="5167429" y="1257141"/>
            <a:ext cx="6145181" cy="41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94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2594" y="283335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LIMBIKUS 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0912" y="1523263"/>
            <a:ext cx="10877282" cy="54732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móciók szervezése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móciók kivitelezése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otiváció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szexuális viselkedés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társadalmi viselkedés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sztönök kialakítása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 és hormonális működés kialakítása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érzelmi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reakciót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vált ki a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szag, a hő, a mozgás, a tapintás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érzékelése</a:t>
            </a:r>
          </a:p>
          <a:p>
            <a:pPr>
              <a:lnSpc>
                <a:spcPct val="15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「limbikus rendszer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23" y="1610397"/>
            <a:ext cx="40767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09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3644" y="285399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LIMBIKUS 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6670" y="1063180"/>
            <a:ext cx="10787130" cy="49872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ORPUS MAMILLARE: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zexuális viselkedésben és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mlékezésben játszott szerep</a:t>
            </a:r>
          </a:p>
          <a:p>
            <a:pPr>
              <a:lnSpc>
                <a:spcPct val="15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4" descr="「mammillary body cadaver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-857" r="10547" b="857"/>
          <a:stretch/>
        </p:blipFill>
        <p:spPr bwMode="auto">
          <a:xfrm>
            <a:off x="5094119" y="2336977"/>
            <a:ext cx="3135481" cy="39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「mammillary body cadaver」の画像検索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3428" r="7660" b="11073"/>
          <a:stretch/>
        </p:blipFill>
        <p:spPr bwMode="auto">
          <a:xfrm>
            <a:off x="1012596" y="2714564"/>
            <a:ext cx="3734873" cy="39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「mammillary body cadaver」の画像検索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t="3128" r="3700" b="4302"/>
          <a:stretch/>
        </p:blipFill>
        <p:spPr bwMode="auto">
          <a:xfrm>
            <a:off x="8576250" y="2620470"/>
            <a:ext cx="3219366" cy="33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36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50761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LIMBIKUS 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2124" y="1246075"/>
            <a:ext cx="10787130" cy="49872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GYRUS PARAHIPPOCAMPALIS: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emlékezésben betöltött szerep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「parahippocampal gyrus cadaver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2481253"/>
            <a:ext cx="5100034" cy="39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「parahippocampal gyrus cadaver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7322" y="2500581"/>
            <a:ext cx="43624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85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1649" y="161882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LIMBIKUS 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5750" y="7573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HIPPOCAMPUS: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memória 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övid távú memória konvertálása hosszú távú memóriává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térbeli 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tájékozódás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tanulás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Morbus Alzheimer</a:t>
            </a: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rövid távú memória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átalkítása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hosszú távúvá sérül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Hippocamp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neuronok alulműködése</a:t>
            </a: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Schizophreni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7650" name="Picture 2" descr="「hippocampus cadaver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102" y="265448"/>
            <a:ext cx="3446034" cy="22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「hippocampus」の画像検索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/>
          <a:stretch/>
        </p:blipFill>
        <p:spPr bwMode="auto">
          <a:xfrm>
            <a:off x="3750496" y="3796349"/>
            <a:ext cx="4047838" cy="26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「hippocampus」の画像検索結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t="-250" r="21490" b="250"/>
          <a:stretch/>
        </p:blipFill>
        <p:spPr bwMode="auto">
          <a:xfrm>
            <a:off x="842860" y="3476451"/>
            <a:ext cx="2588653" cy="30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関連画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34" y="3301140"/>
            <a:ext cx="4175501" cy="34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48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0751" y="99455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LIMBIKUS 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492" y="9318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CORPUS AMYGDALOIDEUM: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vegetatív és szexuális feladatok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mlékek tárolása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élelem, aggódás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érülése -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aggresszió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関連画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5224" r="3399" b="4799"/>
          <a:stretch/>
        </p:blipFill>
        <p:spPr bwMode="auto">
          <a:xfrm>
            <a:off x="4644444" y="940138"/>
            <a:ext cx="3212205" cy="22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「amygdala anatomy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9" y="3467113"/>
            <a:ext cx="4468526" cy="31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「amygdala function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81" y="232830"/>
            <a:ext cx="3828822" cy="27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「amygdala damage」の画像検索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15" y="3503363"/>
            <a:ext cx="3756352" cy="21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「amygdala damage」の画像検索結果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951" r="2497" b="6572"/>
          <a:stretch/>
        </p:blipFill>
        <p:spPr bwMode="auto">
          <a:xfrm>
            <a:off x="8677366" y="3988900"/>
            <a:ext cx="3346137" cy="232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2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592" y="0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NAGYAGY (CEREBUM, ENCEPHALON)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7592" y="65579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NYAKSZIRTI LEBENY (LOBUS OCCIPITALIS):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Látóközpont – látás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Elsődleges látóközpont – durva leírása a látott tárgynak, elhelyezkedésének, színének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sérülése kérgi vakság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Másodlagos látóközpont – mi az amit látok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Harmadlagos látóközpont – hol van, hogy érem el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sérülésük – lelki vakság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image bralatbraceroccipitallobe4 for term side of c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1940" r="9431" b="10847"/>
          <a:stretch/>
        </p:blipFill>
        <p:spPr bwMode="auto">
          <a:xfrm>
            <a:off x="846247" y="3711043"/>
            <a:ext cx="2798474" cy="301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関連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99" y="3528811"/>
            <a:ext cx="4046647" cy="295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「occipital  lobe cadaver」の画像検索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7" b="6671"/>
          <a:stretch/>
        </p:blipFill>
        <p:spPr bwMode="auto">
          <a:xfrm>
            <a:off x="8032124" y="3534456"/>
            <a:ext cx="3958107" cy="29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「látókéreg」の画像検索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76" y="396660"/>
            <a:ext cx="3175580" cy="26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04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5930" y="0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DIENCEPHALON (KÖZTIAGY)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2064" y="794457"/>
            <a:ext cx="105156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RÉSZEI: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Thalamus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Epithalamus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(corpus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pineale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Subthalamus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Hypothalamus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Metathalamus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272064" y="3940147"/>
            <a:ext cx="5343660" cy="3123857"/>
            <a:chOff x="3941474" y="1107822"/>
            <a:chExt cx="5550781" cy="3468833"/>
          </a:xfrm>
        </p:grpSpPr>
        <p:pic>
          <p:nvPicPr>
            <p:cNvPr id="31748" name="Picture 4" descr="image bralatbradicthalamus for term side of car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5" t="3872" r="7170" b="11487"/>
            <a:stretch/>
          </p:blipFill>
          <p:spPr bwMode="auto">
            <a:xfrm>
              <a:off x="3941474" y="1123872"/>
              <a:ext cx="2730320" cy="279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4659190" y="4022657"/>
              <a:ext cx="9028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Thalamus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pic>
          <p:nvPicPr>
            <p:cNvPr id="31750" name="Picture 6" descr="image bralatbrabrshypothalamus for term side of car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0" t="3657" r="6908" b="10416"/>
            <a:stretch/>
          </p:blipFill>
          <p:spPr bwMode="auto">
            <a:xfrm>
              <a:off x="6851561" y="1107822"/>
              <a:ext cx="2640694" cy="279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zövegdoboz 4"/>
            <p:cNvSpPr txBox="1"/>
            <p:nvPr/>
          </p:nvSpPr>
          <p:spPr>
            <a:xfrm>
              <a:off x="7420993" y="3965705"/>
              <a:ext cx="124425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Hypothalamus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</p:grpSp>
      <p:pic>
        <p:nvPicPr>
          <p:cNvPr id="31752" name="Picture 8" descr="「pineal gland cadaver」の画像検索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/>
          <a:stretch/>
        </p:blipFill>
        <p:spPr bwMode="auto">
          <a:xfrm>
            <a:off x="3386205" y="684140"/>
            <a:ext cx="6115050" cy="30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「metathalamus」の画像検索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20921" r="964" b="17295"/>
          <a:stretch/>
        </p:blipFill>
        <p:spPr bwMode="auto">
          <a:xfrm>
            <a:off x="5989827" y="3713920"/>
            <a:ext cx="5975797" cy="30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52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5626" y="236337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THALAMUS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5168" y="1056068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tkapcsoló állomás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kéreg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felé futó érző pályák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számára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tudatba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jutó érző impulzusok színezetének, "kellemes" vagy "kellemetlen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érzetének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kialakítása – TUDAT KAPUJA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vegetatív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érzetek kialakítása</a:t>
            </a:r>
          </a:p>
        </p:txBody>
      </p:sp>
      <p:pic>
        <p:nvPicPr>
          <p:cNvPr id="4" name="Picture 8" descr="「pineal gland cadaver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/>
          <a:stretch/>
        </p:blipFill>
        <p:spPr bwMode="auto">
          <a:xfrm>
            <a:off x="4985605" y="3077190"/>
            <a:ext cx="6923999" cy="34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bralatbradicthalamus for term side of c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t="3872" r="7170" b="11487"/>
          <a:stretch/>
        </p:blipFill>
        <p:spPr bwMode="auto">
          <a:xfrm>
            <a:off x="740618" y="2794236"/>
            <a:ext cx="3586151" cy="343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9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7773" y="254793"/>
            <a:ext cx="10515600" cy="58310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IDEGRENDSZER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2595" y="16324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ANATÓMIAI FELOSZTÁSA:</a:t>
            </a:r>
          </a:p>
          <a:p>
            <a:pPr marL="0" indent="0"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KÖZPONTI IDEGRENDSZER:</a:t>
            </a:r>
          </a:p>
          <a:p>
            <a:pPr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AGYVELŐ</a:t>
            </a:r>
          </a:p>
          <a:p>
            <a:pPr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GERINCVELŐ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KÖRNYÉKI (PERIFÉRIÁS) IDEGRENDSZER:</a:t>
            </a:r>
          </a:p>
          <a:p>
            <a:pPr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GERINCVELŐI IDEGEK</a:t>
            </a:r>
          </a:p>
          <a:p>
            <a:pPr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AGYIDEGEK</a:t>
            </a:r>
          </a:p>
          <a:p>
            <a:pPr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PERIFÉRIÁS DÚCOK</a:t>
            </a:r>
          </a:p>
          <a:p>
            <a:pPr marL="0" indent="0"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「idegrendszer felosztása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80" y="1213053"/>
            <a:ext cx="6129315" cy="45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27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5894" y="184534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THALAMUS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301" y="14332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SPECIFIKUS MAGOK: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ventralis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anterolateralis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motoros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ventralis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tapintás, mélyérzés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anteriores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thalami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imbikus mag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mediales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thalami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kognitív képességek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Corpus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geniculatum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laterale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látópálya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Corpus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geniculatum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mediale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hallópálya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érzékelés, beszéd, felismerés,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emlékezés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upload.wikimedia.org/wikipedia/commons/thumb/0/0b/Thalmus.png/800px-Thalm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01" y="1394971"/>
            <a:ext cx="5449814" cy="44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158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THALAMUS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9259" y="13619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– SPECIFIKUS MAGOK: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Nuclei intralaminares –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tudatállapot befolyásolása</a:t>
            </a:r>
            <a:endParaRPr lang="de-DE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Nuclei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mediani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de-DE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olfa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de-DE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bikus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rendszer kapcsolata</a:t>
            </a:r>
            <a:endParaRPr lang="de-DE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upload.wikimedia.org/wikipedia/commons/thumb/0/0b/Thalmus.png/800px-Thalm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59" y="1462480"/>
            <a:ext cx="5449814" cy="44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88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6183" y="195350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HYPOTHALAMUS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429" y="1532870"/>
            <a:ext cx="10684098" cy="493578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vegetatív működés legfelsőbb szabályozója</a:t>
            </a:r>
          </a:p>
          <a:p>
            <a:pPr>
              <a:lnSpc>
                <a:spcPct val="20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eringés szabályozása</a:t>
            </a:r>
          </a:p>
          <a:p>
            <a:pPr>
              <a:lnSpc>
                <a:spcPct val="20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esthőmérséklet szabályozása</a:t>
            </a:r>
          </a:p>
          <a:p>
            <a:pPr>
              <a:lnSpc>
                <a:spcPct val="20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óllakottság – éhség központ</a:t>
            </a:r>
          </a:p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anyagcsere , kiválasztás szabályozása</a:t>
            </a:r>
          </a:p>
          <a:p>
            <a:pPr>
              <a:lnSpc>
                <a:spcPct val="20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 működés szabályozása</a:t>
            </a:r>
          </a:p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endokrin feladatok szabályozása</a:t>
            </a:r>
          </a:p>
          <a:p>
            <a:pPr>
              <a:lnSpc>
                <a:spcPct val="20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「pineal gland cadaver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/>
          <a:stretch/>
        </p:blipFill>
        <p:spPr bwMode="auto">
          <a:xfrm>
            <a:off x="4561256" y="1803042"/>
            <a:ext cx="7490015" cy="37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88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2449" y="207693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HYPOTHALAMUS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6374" y="1207728"/>
            <a:ext cx="10684098" cy="49357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MAGNOCELLULÁRIS MAGOK: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supraopticus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=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ADH termelése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paraventricularis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=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Oxytocin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termelése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suprachiasmaticus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biológiai óra 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Melatonin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termelése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8" name="Picture 2" descr="「hypothalamic nuclei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" b="10339"/>
          <a:stretch/>
        </p:blipFill>
        <p:spPr bwMode="auto">
          <a:xfrm>
            <a:off x="268846" y="3415847"/>
            <a:ext cx="6031561" cy="245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「parvocelluláris magok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35" y="2403277"/>
            <a:ext cx="5369462" cy="35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82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2384" y="362601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HYPOTHALAMUS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450" y="1099557"/>
            <a:ext cx="10684098" cy="493578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PARVOCELLULÁRIS MAGOK:</a:t>
            </a:r>
          </a:p>
          <a:p>
            <a:pPr>
              <a:lnSpc>
                <a:spcPct val="200000"/>
              </a:lnSpc>
            </a:pP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hypophysis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elülső lebenyének szabályozása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r</a:t>
            </a:r>
            <a:r>
              <a:rPr lang="de-DE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eleasing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ormon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 termelése: </a:t>
            </a:r>
            <a:r>
              <a:rPr lang="de-DE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, GHRH, 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TRH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CRH</a:t>
            </a:r>
            <a:endParaRPr lang="hu-HU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i</a:t>
            </a:r>
            <a:r>
              <a:rPr lang="de-DE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nhibiting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ormon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 termelése: </a:t>
            </a:r>
            <a:r>
              <a:rPr lang="de-DE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Somatostatin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Dopamin</a:t>
            </a:r>
            <a:endParaRPr lang="de-DE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「parvocelluláris magok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99" y="2480457"/>
            <a:ext cx="5804819" cy="388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02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1514" y="293829"/>
            <a:ext cx="10515600" cy="475412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KISAGY (CEREBELLUM)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840" y="113546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ét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hemispherium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ermis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összetett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cselekvések összehangolását, irányítását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végzi: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sétálás-járás 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beszélgetés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egyensúlyi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helyzet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fenntartása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mozgások összehangolása 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izomtónus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szabályozása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akaratlagos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mozgások szabályozása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2" name="Picture 2" descr="image bralatbracelcerebellum6 for term side of c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4364" r="7868" b="10353"/>
          <a:stretch/>
        </p:blipFill>
        <p:spPr bwMode="auto">
          <a:xfrm>
            <a:off x="6891230" y="1123194"/>
            <a:ext cx="2277532" cy="237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image brainfbracelcerebellum for term side of car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r="10547"/>
          <a:stretch/>
        </p:blipFill>
        <p:spPr bwMode="auto">
          <a:xfrm>
            <a:off x="4843898" y="1142708"/>
            <a:ext cx="1939308" cy="23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「cerebellum cadaver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786" y="75458"/>
            <a:ext cx="2811416" cy="29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2078205" y="3949871"/>
            <a:ext cx="4632985" cy="2787642"/>
            <a:chOff x="1357923" y="3846143"/>
            <a:chExt cx="5003341" cy="2935418"/>
          </a:xfrm>
        </p:grpSpPr>
        <p:pic>
          <p:nvPicPr>
            <p:cNvPr id="40968" name="Picture 8" descr="関連画像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" t="4338" r="4950" b="3118"/>
            <a:stretch/>
          </p:blipFill>
          <p:spPr bwMode="auto">
            <a:xfrm>
              <a:off x="2789008" y="3846143"/>
              <a:ext cx="3572256" cy="283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Egyenes összekötő nyíllal 4"/>
            <p:cNvCxnSpPr/>
            <p:nvPr/>
          </p:nvCxnSpPr>
          <p:spPr>
            <a:xfrm flipV="1">
              <a:off x="2393756" y="5898213"/>
              <a:ext cx="1043189" cy="4507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zövegdoboz 6"/>
            <p:cNvSpPr txBox="1"/>
            <p:nvPr/>
          </p:nvSpPr>
          <p:spPr>
            <a:xfrm>
              <a:off x="1357923" y="6227563"/>
              <a:ext cx="10214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Cerebellum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</p:grpSp>
      <p:pic>
        <p:nvPicPr>
          <p:cNvPr id="40970" name="Picture 10" descr="「cerebellum cadaver」の画像検索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75" y="3728615"/>
            <a:ext cx="4418337" cy="30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63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5016" y="226818"/>
            <a:ext cx="10515600" cy="57955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KISAGYSÉRÜLÉSEK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4069" y="1000529"/>
            <a:ext cx="10903039" cy="5044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ATAXIA: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ozgáskoordináció zavara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https://www.youtube.com/watch?v=cPe0iL4i23U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NYSTAGMUS: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ontrollálatlan szemmozgás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https://www.youtube.com/watch?v=phpe_RVGqcA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INTENTIONSTREMOR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https://www.youtube.com/watch?v=4Sf-TuXMK64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8" name="Picture 4" descr="「cerebellum cadaver」の画像検索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7" r="10223" b="11831"/>
          <a:stretch/>
        </p:blipFill>
        <p:spPr bwMode="auto">
          <a:xfrm>
            <a:off x="8042946" y="283335"/>
            <a:ext cx="3839959" cy="23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関連画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12" y="897498"/>
            <a:ext cx="2498269" cy="291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「nystagmus」の画像検索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15" y="3318726"/>
            <a:ext cx="3178140" cy="31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「intentionstremor」の画像検索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71" y="4055153"/>
            <a:ext cx="2120249" cy="2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7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1078" y="229419"/>
            <a:ext cx="10515600" cy="75053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AGYTÖRZS (TRUNCUS CEREBRI)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7592" y="139226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MESENCEPHALON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MEDULLA OBLONGATA </a:t>
            </a:r>
          </a:p>
        </p:txBody>
      </p:sp>
      <p:pic>
        <p:nvPicPr>
          <p:cNvPr id="43014" name="Picture 6" descr="「hirnstamm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17" y="333789"/>
            <a:ext cx="2440883" cy="26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Csoportba foglalás 14"/>
          <p:cNvGrpSpPr/>
          <p:nvPr/>
        </p:nvGrpSpPr>
        <p:grpSpPr>
          <a:xfrm>
            <a:off x="4687198" y="979949"/>
            <a:ext cx="3186449" cy="3270810"/>
            <a:chOff x="4708300" y="1085381"/>
            <a:chExt cx="3477296" cy="3577690"/>
          </a:xfrm>
        </p:grpSpPr>
        <p:pic>
          <p:nvPicPr>
            <p:cNvPr id="43016" name="Picture 8" descr="image bralatbrabrsbrainstem for term side of car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4" t="2774" r="7716" b="13227"/>
            <a:stretch/>
          </p:blipFill>
          <p:spPr bwMode="auto">
            <a:xfrm>
              <a:off x="4708300" y="1085381"/>
              <a:ext cx="3477296" cy="357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Egyenes összekötő nyíllal 4"/>
            <p:cNvCxnSpPr/>
            <p:nvPr/>
          </p:nvCxnSpPr>
          <p:spPr>
            <a:xfrm>
              <a:off x="5787705" y="2511380"/>
              <a:ext cx="359810" cy="2318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zövegdoboz 5"/>
            <p:cNvSpPr txBox="1"/>
            <p:nvPr/>
          </p:nvSpPr>
          <p:spPr>
            <a:xfrm>
              <a:off x="4893697" y="2249770"/>
              <a:ext cx="1143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Mesencephalon</a:t>
              </a:r>
              <a:endParaRPr lang="hu-HU" sz="1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cxnSp>
          <p:nvCxnSpPr>
            <p:cNvPr id="9" name="Egyenes összekötő nyíllal 8"/>
            <p:cNvCxnSpPr/>
            <p:nvPr/>
          </p:nvCxnSpPr>
          <p:spPr>
            <a:xfrm>
              <a:off x="5727603" y="3068856"/>
              <a:ext cx="5580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9"/>
            <p:cNvSpPr txBox="1"/>
            <p:nvPr/>
          </p:nvSpPr>
          <p:spPr>
            <a:xfrm>
              <a:off x="5315554" y="2928470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Pons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Egyenes összekötő nyíllal 11"/>
            <p:cNvCxnSpPr>
              <a:stCxn id="13" idx="3"/>
            </p:cNvCxnSpPr>
            <p:nvPr/>
          </p:nvCxnSpPr>
          <p:spPr>
            <a:xfrm flipV="1">
              <a:off x="5470047" y="3413842"/>
              <a:ext cx="638831" cy="42524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4708300" y="3639028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Medulla</a:t>
              </a:r>
              <a:endParaRPr lang="hu-H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obongata</a:t>
              </a:r>
              <a:endPara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020" name="Picture 12" descr="「brainstem medial view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7" y="3174691"/>
            <a:ext cx="4209606" cy="28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1416677" y="454899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724555" y="522520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121069" y="56399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561495" y="5177850"/>
            <a:ext cx="1885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Mesencephalon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Pons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Medulla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oblongata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 descr="「brainstem cadaver」の画像検索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86" y="3382501"/>
            <a:ext cx="4093767" cy="283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78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8656" y="283335"/>
            <a:ext cx="10515600" cy="75053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AGYTÖRZS (TRUNCUS CEREBRI)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398" y="1179087"/>
            <a:ext cx="10800008" cy="50414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éhség -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és szomjúságérzés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ellenőrzése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esthőmérséklet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, vérnyomás fenntartása 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égzés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NYÚLTVELŐ REFLEXEI: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védekező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reflexek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tüsszentési reflex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köhögési reflex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szemhéj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zárási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AUTOMATIKUS KÖZPONTJAI: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égzőközpont</a:t>
            </a: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keringési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központ</a:t>
            </a: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ányás központ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「nyúltvelő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6730" r="6526" b="2991"/>
          <a:stretch/>
        </p:blipFill>
        <p:spPr bwMode="auto">
          <a:xfrm>
            <a:off x="4958366" y="1648496"/>
            <a:ext cx="5907793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0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7189" y="127366"/>
            <a:ext cx="10515600" cy="793974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MESENCEPHALON (KÖZÉPAGY)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7288" y="15305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SUBSTANTIA NIGRA: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dopamin termelése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sérülése: Parkinson – kórhoz vezet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「mesencephalon cadaver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4538" r="8316" b="12321"/>
          <a:stretch/>
        </p:blipFill>
        <p:spPr bwMode="auto">
          <a:xfrm>
            <a:off x="8832740" y="154545"/>
            <a:ext cx="2951519" cy="30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「mesencephalon cadaver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17" y="948519"/>
            <a:ext cx="3720967" cy="31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Csoportba foglalás 8"/>
          <p:cNvGrpSpPr/>
          <p:nvPr/>
        </p:nvGrpSpPr>
        <p:grpSpPr>
          <a:xfrm>
            <a:off x="7998249" y="3528806"/>
            <a:ext cx="3952875" cy="2962276"/>
            <a:chOff x="7998249" y="3528806"/>
            <a:chExt cx="3952875" cy="2962276"/>
          </a:xfrm>
        </p:grpSpPr>
        <p:pic>
          <p:nvPicPr>
            <p:cNvPr id="12294" name="Picture 6" descr="「mesencephalon cadaver」の画像検索結果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8249" y="3528806"/>
              <a:ext cx="3952875" cy="296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églalap 3"/>
            <p:cNvSpPr/>
            <p:nvPr/>
          </p:nvSpPr>
          <p:spPr>
            <a:xfrm>
              <a:off x="9375820" y="5244394"/>
              <a:ext cx="1197735" cy="77812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9301264" y="6043556"/>
              <a:ext cx="1346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mesencephalon</a:t>
              </a:r>
              <a:endPara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300" name="Picture 12" descr="「substantia nigra cadaver」の画像検索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9" y="4219459"/>
            <a:ext cx="45148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8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6649" y="282393"/>
            <a:ext cx="10515600" cy="58310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IDEGRENDSZER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0927" y="17097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ÉLTTANI FELOSZTÁS:</a:t>
            </a:r>
          </a:p>
          <a:p>
            <a:pPr marL="0" indent="0"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VEGETATIV IDEGRENDSZER: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SZIMPATIKUS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PARASZIMPATIKUS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ENTERÁLIS IDEGRENDSZER</a:t>
            </a:r>
          </a:p>
          <a:p>
            <a:pPr marL="0" indent="0"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SZOMATIKUS IDEGRENDSZER:</a:t>
            </a:r>
          </a:p>
          <a:p>
            <a:pPr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MOZGATÓ</a:t>
            </a:r>
          </a:p>
          <a:p>
            <a:pPr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ÉRZŐ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「idegrendszer felosztása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6" y="1285405"/>
            <a:ext cx="4701522" cy="45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02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8880" y="107243"/>
            <a:ext cx="10515600" cy="83759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PARKINSON  KÓR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ãparkinson kÃ³r tÃ¼netekãã®ç»åæ¤ç´¢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9" y="1828737"/>
            <a:ext cx="4259478" cy="35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parkinson kÃ³r tÃ¼netekãã®ç»åæ¤ç´¢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10936" r="20310" b="12302"/>
          <a:stretch/>
        </p:blipFill>
        <p:spPr bwMode="auto">
          <a:xfrm>
            <a:off x="4793366" y="878157"/>
            <a:ext cx="3501082" cy="24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rkinson's disease handwriting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01" y="3841828"/>
            <a:ext cx="3451692" cy="13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987568" y="5282838"/>
            <a:ext cx="53471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Parkinson's disease causes physical tremors which can alter a person's handwriting. </a:t>
            </a:r>
            <a:endParaRPr lang="hu-H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i="1" dirty="0" smtClean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Wikimedia </a:t>
            </a:r>
            <a:r>
              <a:rPr lang="en-US" sz="800" b="1" i="1" dirty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Commons/Jean-Martin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268677" y="5583996"/>
            <a:ext cx="5339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b="1" dirty="0">
                <a:latin typeface="Arial" panose="020B0604020202020204" pitchFamily="34" charset="0"/>
                <a:cs typeface="Arial" panose="020B0604020202020204" pitchFamily="34" charset="0"/>
              </a:rPr>
              <a:t>https://www.medicaldaily.com/treating-parkinsons-disease-may-mean-treating-it-symptoms-show-241411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9172775" y="551094"/>
            <a:ext cx="2657802" cy="4365786"/>
            <a:chOff x="9172775" y="551094"/>
            <a:chExt cx="2657802" cy="4365786"/>
          </a:xfrm>
        </p:grpSpPr>
        <p:pic>
          <p:nvPicPr>
            <p:cNvPr id="1030" name="Picture 6" descr="é¢é£ç»å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037" y="551094"/>
              <a:ext cx="2171893" cy="2311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ãparkinsonos kÃ©zÃ­rÃ¡sãã®ç»åæ¤ç´¢çµæ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775" y="3485040"/>
              <a:ext cx="2545493" cy="143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églalap 6"/>
            <p:cNvSpPr/>
            <p:nvPr/>
          </p:nvSpPr>
          <p:spPr>
            <a:xfrm>
              <a:off x="9203579" y="2901042"/>
              <a:ext cx="26269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800" b="1" dirty="0"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https://</a:t>
              </a:r>
              <a:r>
                <a:rPr lang="hu-HU" sz="800" b="1" dirty="0" smtClean="0"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br.depositphotos.com/148553055/</a:t>
              </a:r>
            </a:p>
            <a:p>
              <a:r>
                <a:rPr lang="hu-HU" sz="800" b="1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stock-illustration-close-</a:t>
              </a:r>
              <a:r>
                <a:rPr lang="hu-HU" sz="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body-part-pair-of.html</a:t>
              </a:r>
              <a:endParaRPr lang="hu-H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églalap 7"/>
          <p:cNvSpPr/>
          <p:nvPr/>
        </p:nvSpPr>
        <p:spPr>
          <a:xfrm>
            <a:off x="4902457" y="3349509"/>
            <a:ext cx="30604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dirty="0">
                <a:latin typeface="Arial" panose="020B0604020202020204" pitchFamily="34" charset="0"/>
                <a:cs typeface="Arial" panose="020B0604020202020204" pitchFamily="34" charset="0"/>
              </a:rPr>
              <a:t>https://www.mtaki.hu/agy-idegrendszer/parkinson-kor.html</a:t>
            </a:r>
          </a:p>
        </p:txBody>
      </p:sp>
      <p:sp>
        <p:nvSpPr>
          <p:cNvPr id="9" name="Téglalap 8"/>
          <p:cNvSpPr/>
          <p:nvPr/>
        </p:nvSpPr>
        <p:spPr>
          <a:xfrm>
            <a:off x="745467" y="5583996"/>
            <a:ext cx="29690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dirty="0">
                <a:latin typeface="Arial" panose="020B0604020202020204" pitchFamily="34" charset="0"/>
                <a:cs typeface="Arial" panose="020B0604020202020204" pitchFamily="34" charset="0"/>
              </a:rPr>
              <a:t>http://patikamagazin.eu/?modul=oldal&amp;tartalom=1207885</a:t>
            </a:r>
          </a:p>
        </p:txBody>
      </p:sp>
      <p:sp>
        <p:nvSpPr>
          <p:cNvPr id="10" name="Téglalap 9"/>
          <p:cNvSpPr/>
          <p:nvPr/>
        </p:nvSpPr>
        <p:spPr>
          <a:xfrm>
            <a:off x="8464493" y="4927272"/>
            <a:ext cx="38279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b="1" dirty="0">
                <a:latin typeface="Arial" panose="020B0604020202020204" pitchFamily="34" charset="0"/>
                <a:cs typeface="Arial" panose="020B0604020202020204" pitchFamily="34" charset="0"/>
              </a:rPr>
              <a:t>https://www.nyest.hu/hirek/szolj-es-megmondom-parkinson-koros-vagy-e</a:t>
            </a:r>
          </a:p>
        </p:txBody>
      </p:sp>
      <p:pic>
        <p:nvPicPr>
          <p:cNvPr id="14" name="Picture 10" descr="ãjames parkinsonãã®ç»åæ¤ç´¢çµæ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37" y="252349"/>
            <a:ext cx="1246487" cy="13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05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8836" y="454342"/>
            <a:ext cx="10515600" cy="68613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AGYBURKOK (MENINGX)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19028" y="1314944"/>
            <a:ext cx="6096000" cy="11430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</a:rPr>
              <a:t>I.DURA MATER ENCEPHALI</a:t>
            </a:r>
          </a:p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</a:rPr>
              <a:t>II. ARACHNOIDA MATER</a:t>
            </a:r>
          </a:p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</a:rPr>
              <a:t>III. PIA MATER</a:t>
            </a:r>
          </a:p>
        </p:txBody>
      </p:sp>
      <p:pic>
        <p:nvPicPr>
          <p:cNvPr id="3078" name="Picture 6" descr="関連画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93" y="2349504"/>
            <a:ext cx="3834003" cy="38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Csoportba foglalás 7"/>
          <p:cNvGrpSpPr/>
          <p:nvPr/>
        </p:nvGrpSpPr>
        <p:grpSpPr>
          <a:xfrm>
            <a:off x="512203" y="2975021"/>
            <a:ext cx="3822876" cy="3208486"/>
            <a:chOff x="4375962" y="3806528"/>
            <a:chExt cx="3171155" cy="2733536"/>
          </a:xfrm>
        </p:grpSpPr>
        <p:pic>
          <p:nvPicPr>
            <p:cNvPr id="3080" name="Picture 8" descr="「dura mater encephali cadaver」の画像検索結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962" y="3806528"/>
              <a:ext cx="3171155" cy="273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Szövegdoboz 6"/>
            <p:cNvSpPr txBox="1"/>
            <p:nvPr/>
          </p:nvSpPr>
          <p:spPr>
            <a:xfrm>
              <a:off x="5361599" y="4407805"/>
              <a:ext cx="1199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DURA MATER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82" name="Picture 10" descr="関連画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9"/>
          <a:stretch/>
        </p:blipFill>
        <p:spPr bwMode="auto">
          <a:xfrm>
            <a:off x="4705953" y="2414234"/>
            <a:ext cx="2881366" cy="376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19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9198" y="276168"/>
            <a:ext cx="10515600" cy="68613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AGYBURKOK (MENINGX)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6662" y="1139824"/>
            <a:ext cx="77337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SUBDURÁLIS TÉRSÉG: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atológiás térség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rachnoidea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mater között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subdurális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haematoma</a:t>
            </a:r>
            <a:endParaRPr lang="hu-H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12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</a:rPr>
              <a:t>SUBARACHNOIDÁLIS TÉRSÉG:</a:t>
            </a:r>
            <a:endParaRPr lang="hu-HU" sz="1200" b="1" dirty="0">
              <a:latin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</a:rPr>
              <a:t>arachnoid</a:t>
            </a:r>
            <a:r>
              <a:rPr lang="hu-HU" sz="1200" b="1" dirty="0" err="1" smtClean="0">
                <a:latin typeface="Arial" panose="020B0604020202020204" pitchFamily="34" charset="0"/>
              </a:rPr>
              <a:t>ea</a:t>
            </a:r>
            <a:r>
              <a:rPr lang="hu-HU" sz="1200" b="1" dirty="0" smtClean="0">
                <a:latin typeface="Arial" panose="020B0604020202020204" pitchFamily="34" charset="0"/>
              </a:rPr>
              <a:t> és </a:t>
            </a:r>
            <a:r>
              <a:rPr lang="en-US" sz="1200" b="1" dirty="0" smtClean="0">
                <a:latin typeface="Arial" panose="020B0604020202020204" pitchFamily="34" charset="0"/>
              </a:rPr>
              <a:t>pia mater</a:t>
            </a:r>
            <a:r>
              <a:rPr lang="hu-HU" sz="1200" b="1" dirty="0" smtClean="0">
                <a:latin typeface="Arial" panose="020B0604020202020204" pitchFamily="34" charset="0"/>
              </a:rPr>
              <a:t> között</a:t>
            </a:r>
            <a:endParaRPr lang="hu-HU" sz="1200" b="1" dirty="0">
              <a:latin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</a:rPr>
              <a:t>cerebrospinal</a:t>
            </a:r>
            <a:r>
              <a:rPr lang="hu-HU" sz="1200" b="1" dirty="0" smtClean="0">
                <a:latin typeface="Arial" panose="020B0604020202020204" pitchFamily="34" charset="0"/>
              </a:rPr>
              <a:t>is folyadék</a:t>
            </a:r>
            <a:r>
              <a:rPr lang="en-US" sz="1200" b="1" dirty="0">
                <a:latin typeface="Arial" panose="020B0604020202020204" pitchFamily="34" charset="0"/>
              </a:rPr>
              <a:t> (</a:t>
            </a:r>
            <a:r>
              <a:rPr lang="en-US" sz="1200" b="1" dirty="0" smtClean="0">
                <a:latin typeface="Arial" panose="020B0604020202020204" pitchFamily="34" charset="0"/>
              </a:rPr>
              <a:t>CSF)</a:t>
            </a:r>
            <a:endParaRPr lang="hu-HU" sz="1200" b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12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「subdural hematoma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08" y="962304"/>
            <a:ext cx="4259322" cy="22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「subdural hematoma」の画像検索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t="2905" r="17767"/>
          <a:stretch/>
        </p:blipFill>
        <p:spPr bwMode="auto">
          <a:xfrm>
            <a:off x="7759654" y="3331178"/>
            <a:ext cx="4133376" cy="33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「subarachnoid space」の画像検索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3"/>
          <a:stretch/>
        </p:blipFill>
        <p:spPr bwMode="auto">
          <a:xfrm>
            <a:off x="3801044" y="2223483"/>
            <a:ext cx="3424249" cy="25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07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8505" y="289817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GERINCVELŐ (MEDULLA SPINALIS)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9775" y="125574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 cm hosszú</a:t>
            </a:r>
          </a:p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vertebralisban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occipitale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L2 csigolya között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medulla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spinalis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folytatása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40" name="Picture 8" descr="「spinal cord cadaver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r="40063" b="8609"/>
          <a:stretch/>
        </p:blipFill>
        <p:spPr bwMode="auto">
          <a:xfrm>
            <a:off x="6471634" y="1507876"/>
            <a:ext cx="3168203" cy="481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関連画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72575"/>
          <a:stretch/>
        </p:blipFill>
        <p:spPr bwMode="auto">
          <a:xfrm>
            <a:off x="10076644" y="556725"/>
            <a:ext cx="97879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image spinal_cord for term side of c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5" t="643" r="17290" b="-643"/>
          <a:stretch/>
        </p:blipFill>
        <p:spPr bwMode="auto">
          <a:xfrm>
            <a:off x="3584620" y="2027398"/>
            <a:ext cx="2550017" cy="42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79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352" y="361984"/>
            <a:ext cx="10515600" cy="678064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GERINCVELŐ (MEDULLA SPINALIS)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8955" y="11402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 pár gerincvelői ideg:</a:t>
            </a: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「gerincvelői szelvény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96" y="1040048"/>
            <a:ext cx="7565266" cy="56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53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0172" y="256642"/>
            <a:ext cx="10515600" cy="68613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GERINCVELŐ (MEDULLA SPINALIS)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8955" y="6990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CONUS MEDULLARIS:</a:t>
            </a:r>
          </a:p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L2 csigolya magasságában a gerincvelő befejeződik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AUDA EQUINA: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lsó végtagot ellátó gerincvelői idegek</a:t>
            </a:r>
          </a:p>
        </p:txBody>
      </p:sp>
      <p:pic>
        <p:nvPicPr>
          <p:cNvPr id="47106" name="Picture 2" descr="「conus medullaris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5845" r="1147" b="3722"/>
          <a:stretch/>
        </p:blipFill>
        <p:spPr bwMode="auto">
          <a:xfrm>
            <a:off x="192023" y="3081353"/>
            <a:ext cx="2665927" cy="33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「conus medullaris cadaver」の画像検索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9"/>
          <a:stretch/>
        </p:blipFill>
        <p:spPr bwMode="auto">
          <a:xfrm>
            <a:off x="7850296" y="2371609"/>
            <a:ext cx="3995765" cy="4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image sacral_region_of_spinal_cord for term side of c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1" r="17769"/>
          <a:stretch/>
        </p:blipFill>
        <p:spPr bwMode="auto">
          <a:xfrm>
            <a:off x="3026712" y="2799410"/>
            <a:ext cx="2175124" cy="3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image cauda_equina for term side of car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r="16710"/>
          <a:stretch/>
        </p:blipFill>
        <p:spPr bwMode="auto">
          <a:xfrm>
            <a:off x="5418149" y="2870541"/>
            <a:ext cx="2263385" cy="36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397362" y="6512966"/>
            <a:ext cx="1476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medullaris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24734" y="6487904"/>
            <a:ext cx="1194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Cauda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equina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86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373" y="136190"/>
            <a:ext cx="10515600" cy="68613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GERINCVELŐ (MEDULLA SPINALIS)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601" y="1158060"/>
            <a:ext cx="11038805" cy="523199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Periosteum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Pachymeninx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spinalis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Dura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mater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spinalis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Leptomeninx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spinalis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Arachnoidea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mater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spinalis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Pia mater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spinalis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8" name="Picture 2" descr="「spinal cord cadaver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81" y="1428516"/>
            <a:ext cx="4389816" cy="32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「pia mater spinal cord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0" y="2220663"/>
            <a:ext cx="3940935" cy="45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57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5381" y="290053"/>
            <a:ext cx="10515600" cy="68613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GERINCVELŐ (MEDULLA SPINALIS)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00197" y="1243329"/>
            <a:ext cx="7733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CAVUM </a:t>
            </a:r>
            <a:r>
              <a:rPr lang="hu-HU" sz="12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SUBDURALE (</a:t>
            </a:r>
            <a:r>
              <a:rPr lang="hu-HU" sz="1200" b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</a:t>
            </a:r>
            <a:r>
              <a:rPr lang="hu-HU" sz="12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 és </a:t>
            </a:r>
            <a:r>
              <a:rPr lang="hu-HU" sz="1200" b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arachnoidea</a:t>
            </a:r>
            <a:r>
              <a:rPr lang="hu-HU" sz="12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között: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12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atológiás tér</a:t>
            </a:r>
            <a:endParaRPr lang="hu-HU" sz="1200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subduralis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haematoma</a:t>
            </a:r>
            <a:endParaRPr lang="hu-HU" sz="1200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12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</a:rPr>
              <a:t>CAVUM </a:t>
            </a:r>
            <a:r>
              <a:rPr lang="hu-HU" sz="1200" b="1" dirty="0" smtClean="0">
                <a:latin typeface="Arial" panose="020B0604020202020204" pitchFamily="34" charset="0"/>
              </a:rPr>
              <a:t>SUBARACHNOIDALE (</a:t>
            </a:r>
            <a:r>
              <a:rPr lang="hu-HU" sz="1200" b="1" dirty="0" err="1" smtClean="0">
                <a:latin typeface="Arial" panose="020B0604020202020204" pitchFamily="34" charset="0"/>
              </a:rPr>
              <a:t>arachnoidea</a:t>
            </a:r>
            <a:r>
              <a:rPr lang="hu-HU" sz="1200" b="1" dirty="0" smtClean="0">
                <a:latin typeface="Arial" panose="020B0604020202020204" pitchFamily="34" charset="0"/>
              </a:rPr>
              <a:t> és a pia mater között):</a:t>
            </a:r>
            <a:endParaRPr lang="hu-HU" sz="1200" b="1" dirty="0" smtClean="0">
              <a:latin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 err="1">
                <a:latin typeface="Arial" panose="020B0604020202020204" pitchFamily="34" charset="0"/>
              </a:rPr>
              <a:t>l</a:t>
            </a:r>
            <a:r>
              <a:rPr lang="hu-HU" sz="1200" b="1" dirty="0" err="1" smtClean="0">
                <a:latin typeface="Arial" panose="020B0604020202020204" pitchFamily="34" charset="0"/>
              </a:rPr>
              <a:t>iquor</a:t>
            </a:r>
            <a:r>
              <a:rPr lang="hu-HU" sz="1200" b="1" dirty="0" smtClean="0">
                <a:latin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</a:rPr>
              <a:t>cerebrospinalis</a:t>
            </a:r>
            <a:r>
              <a:rPr lang="hu-HU" sz="1200" b="1" dirty="0" smtClean="0">
                <a:latin typeface="Arial" panose="020B0604020202020204" pitchFamily="34" charset="0"/>
              </a:rPr>
              <a:t/>
            </a:r>
            <a:br>
              <a:rPr lang="hu-HU" sz="1200" b="1" dirty="0" smtClean="0">
                <a:latin typeface="Arial" panose="020B0604020202020204" pitchFamily="34" charset="0"/>
              </a:rPr>
            </a:br>
            <a:endParaRPr lang="hu-HU" sz="12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 descr="「subdural hematoma spinal cord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2070" r="51683" b="10613"/>
          <a:stretch/>
        </p:blipFill>
        <p:spPr bwMode="auto">
          <a:xfrm>
            <a:off x="600197" y="3344726"/>
            <a:ext cx="3528811" cy="305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0" y="646709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</a:rPr>
              <a:t>A collection of fresh subdural blood at the dorsal aspect of the sacral spinal cord</a:t>
            </a:r>
            <a:endParaRPr lang="hu-HU" sz="1000" b="1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498501" y="3478496"/>
            <a:ext cx="695460" cy="3465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5362748" y="4044577"/>
            <a:ext cx="5192155" cy="2434910"/>
            <a:chOff x="2526" y="2496"/>
            <a:chExt cx="3097" cy="1373"/>
          </a:xfrm>
        </p:grpSpPr>
        <p:pic>
          <p:nvPicPr>
            <p:cNvPr id="10" name="Picture 11" descr="SagittalSp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" t="15650" r="4295" b="15307"/>
            <a:stretch/>
          </p:blipFill>
          <p:spPr bwMode="auto">
            <a:xfrm>
              <a:off x="2526" y="2496"/>
              <a:ext cx="1813" cy="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422" y="3113"/>
              <a:ext cx="120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AutoNum type="arabicParenR"/>
              </a:pPr>
              <a:r>
                <a:rPr lang="hu-HU" altLang="hu-HU" sz="1000" b="1"/>
                <a:t>Discus intervertebralis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AutoNum type="arabicParenR"/>
              </a:pPr>
              <a:r>
                <a:rPr lang="hu-HU" altLang="hu-HU" sz="1000" b="1"/>
                <a:t>Corpus vertebrae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AutoNum type="arabicParenR"/>
              </a:pPr>
              <a:r>
                <a:rPr lang="hu-HU" altLang="hu-HU" sz="1000" b="1"/>
                <a:t>Dura mater spinalis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AutoNum type="arabicParenR"/>
              </a:pPr>
              <a:r>
                <a:rPr lang="hu-HU" altLang="hu-HU" sz="1000" b="1">
                  <a:solidFill>
                    <a:srgbClr val="FF0000"/>
                  </a:solidFill>
                </a:rPr>
                <a:t>Cavum epidurale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AutoNum type="arabicParenR"/>
              </a:pPr>
              <a:r>
                <a:rPr lang="hu-HU" altLang="hu-HU" sz="1000" b="1"/>
                <a:t>Medulla spinalis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AutoNum type="arabicParenR"/>
              </a:pPr>
              <a:r>
                <a:rPr lang="hu-HU" altLang="hu-HU" sz="1000" b="1"/>
                <a:t>Cavum subdurale</a:t>
              </a:r>
            </a:p>
          </p:txBody>
        </p:sp>
      </p:grpSp>
      <p:pic>
        <p:nvPicPr>
          <p:cNvPr id="12" name="Picture 4" descr="3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3076"/>
          <a:stretch>
            <a:fillRect/>
          </a:stretch>
        </p:blipFill>
        <p:spPr bwMode="auto">
          <a:xfrm>
            <a:off x="8412467" y="823784"/>
            <a:ext cx="3603546" cy="31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989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5190" y="328095"/>
            <a:ext cx="10515600" cy="68613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GERINCVELŐ (MEDULLA SPINALIS)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54738" y="1365929"/>
            <a:ext cx="11056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LUMBAL PUNCTIO</a:t>
            </a:r>
          </a:p>
          <a:p>
            <a:pPr>
              <a:lnSpc>
                <a:spcPct val="150000"/>
              </a:lnSpc>
            </a:pPr>
            <a:endParaRPr lang="hu-HU" sz="1200" b="1" dirty="0"/>
          </a:p>
        </p:txBody>
      </p:sp>
      <p:pic>
        <p:nvPicPr>
          <p:cNvPr id="2050" name="Picture 2" descr="「lumbar puncture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70" y="2012260"/>
            <a:ext cx="5378296" cy="426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0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424650" y="472367"/>
            <a:ext cx="56012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KÖSZÖNÖM A FIGYELMET!</a:t>
            </a:r>
            <a:endParaRPr lang="hu-HU" altLang="hu-H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「májusi képek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4" y="1504733"/>
            <a:ext cx="7238552" cy="48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1987" y="203730"/>
            <a:ext cx="10515600" cy="58310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KÖZPONTI IDEGRENDSZER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1987" y="98235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feladata az információ feldolgozása és ez alapján döntések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meghozatala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az izmokat ellátó idegek számára az információ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megtervezése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RÉSZEI: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AGYVELŐ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GERINCVELŐ</a:t>
            </a:r>
          </a:p>
        </p:txBody>
      </p:sp>
      <p:pic>
        <p:nvPicPr>
          <p:cNvPr id="7170" name="Picture 2" descr="「brain cadaver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52" y="3603721"/>
            <a:ext cx="3487948" cy="29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関連画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5753" r="4807" b="4406"/>
          <a:stretch/>
        </p:blipFill>
        <p:spPr bwMode="auto">
          <a:xfrm>
            <a:off x="186743" y="3710965"/>
            <a:ext cx="3522372" cy="27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「brain cadaver」の画像検索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14" r="8644" b="-214"/>
          <a:stretch/>
        </p:blipFill>
        <p:spPr bwMode="auto">
          <a:xfrm>
            <a:off x="7521185" y="3387382"/>
            <a:ext cx="2640169" cy="33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関連画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72575"/>
          <a:stretch/>
        </p:blipFill>
        <p:spPr bwMode="auto">
          <a:xfrm>
            <a:off x="10861758" y="399245"/>
            <a:ext cx="97879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778465" y="6307824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Medulla</a:t>
            </a:r>
            <a:r>
              <a:rPr lang="hu-H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spinalis</a:t>
            </a:r>
            <a:endParaRPr lang="hu-H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73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pPr algn="ctr"/>
            <a:r>
              <a:rPr lang="hu-HU" altLang="hu-HU" sz="2800" b="1" dirty="0" smtClean="0"/>
              <a:t>BIBLIOGRÁFIA</a:t>
            </a:r>
            <a:endParaRPr lang="hu-HU" altLang="hu-HU" sz="2800" b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821" y="135100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hu-HU" altLang="hu-HU" sz="1400" b="1" dirty="0"/>
              <a:t>Dr. </a:t>
            </a:r>
            <a:r>
              <a:rPr lang="hu-HU" altLang="hu-HU" sz="1400" b="1" dirty="0" err="1"/>
              <a:t>med</a:t>
            </a:r>
            <a:r>
              <a:rPr lang="hu-HU" altLang="hu-HU" sz="1400" b="1" dirty="0"/>
              <a:t>. Ferenc Hajdú: </a:t>
            </a:r>
            <a:r>
              <a:rPr lang="hu-HU" altLang="hu-HU" sz="1400" b="1" dirty="0" err="1"/>
              <a:t>Leitfaden</a:t>
            </a:r>
            <a:r>
              <a:rPr lang="hu-HU" altLang="hu-HU" sz="1400" b="1" dirty="0"/>
              <a:t> </a:t>
            </a:r>
            <a:r>
              <a:rPr lang="hu-HU" altLang="hu-HU" sz="1400" b="1" dirty="0" err="1"/>
              <a:t>zur</a:t>
            </a:r>
            <a:r>
              <a:rPr lang="hu-HU" altLang="hu-HU" sz="1400" b="1" dirty="0"/>
              <a:t> </a:t>
            </a:r>
            <a:r>
              <a:rPr lang="hu-HU" altLang="hu-HU" sz="1400" b="1" dirty="0" err="1"/>
              <a:t>Neuroanatomie</a:t>
            </a:r>
            <a:r>
              <a:rPr lang="hu-HU" altLang="hu-HU" sz="1400" b="1" dirty="0"/>
              <a:t>, Semmelweis </a:t>
            </a:r>
            <a:r>
              <a:rPr lang="hu-HU" altLang="hu-HU" sz="1400" b="1" dirty="0" err="1"/>
              <a:t>Universität</a:t>
            </a:r>
            <a:r>
              <a:rPr lang="hu-HU" altLang="hu-HU" sz="1400" b="1" dirty="0"/>
              <a:t>, Budapest, 1997.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hu-HU" altLang="hu-HU" sz="1400" b="1" dirty="0" smtClean="0"/>
              <a:t>Theodor </a:t>
            </a:r>
            <a:r>
              <a:rPr lang="hu-HU" altLang="hu-HU" sz="1400" b="1" dirty="0" err="1"/>
              <a:t>Schiebler</a:t>
            </a:r>
            <a:r>
              <a:rPr lang="hu-HU" altLang="hu-HU" sz="1400" b="1" dirty="0"/>
              <a:t>, Walter Schmidt: </a:t>
            </a:r>
            <a:r>
              <a:rPr lang="hu-HU" altLang="hu-HU" sz="1400" b="1" dirty="0" err="1"/>
              <a:t>Anatomie</a:t>
            </a:r>
            <a:r>
              <a:rPr lang="hu-HU" altLang="hu-HU" sz="1400" b="1" dirty="0"/>
              <a:t>, </a:t>
            </a:r>
            <a:r>
              <a:rPr lang="hu-HU" altLang="hu-HU" sz="1400" b="1" dirty="0" err="1"/>
              <a:t>Zytologie</a:t>
            </a:r>
            <a:r>
              <a:rPr lang="hu-HU" altLang="hu-HU" sz="1400" b="1" dirty="0"/>
              <a:t>, </a:t>
            </a:r>
            <a:r>
              <a:rPr lang="hu-HU" altLang="hu-HU" sz="1400" b="1" dirty="0" err="1"/>
              <a:t>Histologie</a:t>
            </a:r>
            <a:r>
              <a:rPr lang="hu-HU" altLang="hu-HU" sz="1400" b="1" dirty="0"/>
              <a:t>, </a:t>
            </a:r>
            <a:r>
              <a:rPr lang="hu-HU" altLang="hu-HU" sz="1400" b="1" dirty="0" err="1"/>
              <a:t>Entwicklungsgeschichte</a:t>
            </a:r>
            <a:r>
              <a:rPr lang="hu-HU" altLang="hu-HU" sz="1400" b="1" dirty="0"/>
              <a:t>, </a:t>
            </a:r>
            <a:r>
              <a:rPr lang="hu-HU" altLang="hu-HU" sz="1400" b="1" dirty="0" err="1" smtClean="0"/>
              <a:t>makroskopische</a:t>
            </a:r>
            <a:r>
              <a:rPr lang="hu-HU" altLang="hu-HU" sz="1400" b="1" dirty="0" smtClean="0"/>
              <a:t> </a:t>
            </a:r>
            <a:r>
              <a:rPr lang="hu-HU" altLang="hu-HU" sz="1400" b="1" dirty="0"/>
              <a:t>und </a:t>
            </a:r>
            <a:r>
              <a:rPr lang="hu-HU" altLang="hu-HU" sz="1400" b="1" dirty="0" err="1"/>
              <a:t>mikroskopische</a:t>
            </a:r>
            <a:r>
              <a:rPr lang="hu-HU" altLang="hu-HU" sz="1400" b="1" dirty="0"/>
              <a:t> </a:t>
            </a:r>
            <a:endParaRPr lang="hu-HU" altLang="hu-HU" sz="1400" b="1" dirty="0" smtClean="0"/>
          </a:p>
          <a:p>
            <a:pPr algn="just">
              <a:lnSpc>
                <a:spcPct val="150000"/>
              </a:lnSpc>
              <a:buFontTx/>
              <a:buNone/>
            </a:pPr>
            <a:r>
              <a:rPr lang="hu-HU" altLang="hu-HU" sz="1400" b="1" dirty="0" err="1" smtClean="0"/>
              <a:t>Anatomie</a:t>
            </a:r>
            <a:r>
              <a:rPr lang="hu-HU" altLang="hu-HU" sz="1400" b="1" dirty="0" smtClean="0"/>
              <a:t> </a:t>
            </a:r>
            <a:r>
              <a:rPr lang="hu-HU" altLang="hu-HU" sz="1400" b="1" dirty="0"/>
              <a:t>des </a:t>
            </a:r>
            <a:r>
              <a:rPr lang="hu-HU" altLang="hu-HU" sz="1400" b="1" dirty="0" err="1"/>
              <a:t>Menschen</a:t>
            </a:r>
            <a:r>
              <a:rPr lang="hu-HU" altLang="hu-HU" sz="1400" b="1" dirty="0"/>
              <a:t>, Springer – </a:t>
            </a:r>
            <a:r>
              <a:rPr lang="hu-HU" altLang="hu-HU" sz="1400" b="1" dirty="0" err="1"/>
              <a:t>Verlag</a:t>
            </a:r>
            <a:r>
              <a:rPr lang="hu-HU" altLang="hu-HU" sz="1400" b="1" dirty="0"/>
              <a:t>, </a:t>
            </a:r>
            <a:r>
              <a:rPr lang="hu-HU" altLang="hu-HU" sz="1400" b="1" dirty="0" err="1"/>
              <a:t>fünfte</a:t>
            </a:r>
            <a:r>
              <a:rPr lang="hu-HU" altLang="hu-HU" sz="1400" b="1" dirty="0"/>
              <a:t>, </a:t>
            </a:r>
            <a:r>
              <a:rPr lang="hu-HU" altLang="hu-HU" sz="1400" b="1" dirty="0" err="1" smtClean="0"/>
              <a:t>korrigierte</a:t>
            </a:r>
            <a:r>
              <a:rPr lang="hu-HU" altLang="hu-HU" sz="1400" b="1" dirty="0" smtClean="0"/>
              <a:t> </a:t>
            </a:r>
            <a:r>
              <a:rPr lang="hu-HU" altLang="hu-HU" sz="1400" b="1" dirty="0" err="1"/>
              <a:t>Auflage</a:t>
            </a:r>
            <a:r>
              <a:rPr lang="hu-HU" altLang="hu-HU" sz="1400" b="1" dirty="0"/>
              <a:t>, 1991.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hu-HU" altLang="hu-HU" sz="1400" b="1" dirty="0" smtClean="0"/>
              <a:t>Martin</a:t>
            </a:r>
            <a:r>
              <a:rPr lang="hu-HU" altLang="hu-HU" sz="1400" b="1" dirty="0"/>
              <a:t> </a:t>
            </a:r>
            <a:r>
              <a:rPr lang="hu-HU" altLang="hu-HU" sz="1400" b="1" dirty="0" err="1"/>
              <a:t>Trepel</a:t>
            </a:r>
            <a:r>
              <a:rPr lang="hu-HU" altLang="hu-HU" sz="1400" b="1" dirty="0"/>
              <a:t>: </a:t>
            </a:r>
            <a:r>
              <a:rPr lang="hu-HU" altLang="hu-HU" sz="1400" b="1" dirty="0" err="1"/>
              <a:t>Neuroanatomie</a:t>
            </a:r>
            <a:r>
              <a:rPr lang="hu-HU" altLang="hu-HU" sz="1400" b="1" dirty="0"/>
              <a:t> </a:t>
            </a:r>
            <a:r>
              <a:rPr lang="hu-HU" altLang="hu-HU" sz="1400" b="1" dirty="0" err="1"/>
              <a:t>Struktur</a:t>
            </a:r>
            <a:r>
              <a:rPr lang="hu-HU" altLang="hu-HU" sz="1400" b="1" dirty="0"/>
              <a:t> und </a:t>
            </a:r>
            <a:r>
              <a:rPr lang="hu-HU" altLang="hu-HU" sz="1400" b="1" dirty="0" err="1"/>
              <a:t>Funktion</a:t>
            </a:r>
            <a:r>
              <a:rPr lang="hu-HU" altLang="hu-HU" sz="1400" b="1" dirty="0"/>
              <a:t>, 5. </a:t>
            </a:r>
            <a:r>
              <a:rPr lang="hu-HU" altLang="hu-HU" sz="1400" b="1" dirty="0" err="1"/>
              <a:t>Auflage</a:t>
            </a:r>
            <a:r>
              <a:rPr lang="hu-HU" altLang="hu-HU" sz="1400" b="1" dirty="0"/>
              <a:t> </a:t>
            </a:r>
            <a:r>
              <a:rPr lang="hu-HU" altLang="hu-HU" sz="1400" b="1" dirty="0" err="1"/>
              <a:t>Elsevier</a:t>
            </a:r>
            <a:r>
              <a:rPr lang="hu-HU" altLang="hu-HU" sz="1400" b="1" dirty="0"/>
              <a:t> Urban &amp; Fischer, </a:t>
            </a:r>
            <a:r>
              <a:rPr lang="hu-HU" altLang="hu-HU" sz="1400" b="1" dirty="0" smtClean="0"/>
              <a:t>München</a:t>
            </a:r>
            <a:r>
              <a:rPr lang="hu-HU" altLang="hu-HU" sz="1400" b="1" dirty="0"/>
              <a:t>, 2008.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hu-HU" altLang="hu-HU" sz="1400" b="1" dirty="0" err="1" smtClean="0"/>
              <a:t>www.wikipedia.de</a:t>
            </a:r>
            <a:r>
              <a:rPr lang="hu-HU" altLang="hu-HU" sz="1400" b="1" dirty="0"/>
              <a:t>  </a:t>
            </a:r>
            <a:endParaRPr lang="hu-HU" altLang="hu-HU" sz="1400" b="1" dirty="0" smtClean="0"/>
          </a:p>
          <a:p>
            <a:pPr algn="just">
              <a:lnSpc>
                <a:spcPct val="150000"/>
              </a:lnSpc>
              <a:buNone/>
            </a:pPr>
            <a:r>
              <a:rPr lang="hu-HU" altLang="hu-HU" sz="1400" b="1" dirty="0"/>
              <a:t>http://wikibooks.org/wiki</a:t>
            </a:r>
          </a:p>
          <a:p>
            <a:pPr algn="just">
              <a:lnSpc>
                <a:spcPct val="150000"/>
              </a:lnSpc>
              <a:buNone/>
            </a:pPr>
            <a:r>
              <a:rPr lang="hu-HU" altLang="hu-HU" sz="1400" b="1" dirty="0">
                <a:hlinkClick r:id="rId2"/>
              </a:rPr>
              <a:t>https://</a:t>
            </a:r>
            <a:r>
              <a:rPr lang="hu-HU" altLang="hu-HU" sz="1400" b="1" dirty="0" smtClean="0">
                <a:hlinkClick r:id="rId2"/>
              </a:rPr>
              <a:t>www.unifr.ch/anatomy/assets/files/elearning/de/biochemie/endokrin/hypophyse/d-hypophyse.php</a:t>
            </a:r>
            <a:endParaRPr lang="hu-HU" altLang="hu-HU" sz="1400" b="1" dirty="0" smtClean="0"/>
          </a:p>
          <a:p>
            <a:pPr algn="just">
              <a:lnSpc>
                <a:spcPct val="150000"/>
              </a:lnSpc>
              <a:buNone/>
            </a:pPr>
            <a:r>
              <a:rPr lang="hu-HU" altLang="hu-HU" sz="1400" b="1" dirty="0">
                <a:hlinkClick r:id="rId3"/>
              </a:rPr>
              <a:t>http://</a:t>
            </a:r>
            <a:r>
              <a:rPr lang="hu-HU" altLang="hu-HU" sz="1400" b="1" dirty="0" smtClean="0">
                <a:hlinkClick r:id="rId3"/>
              </a:rPr>
              <a:t>flexikon.doccheck.com/de/Parkinson-Syndrom</a:t>
            </a:r>
            <a:endParaRPr lang="hu-HU" altLang="hu-HU" sz="1400" b="1" dirty="0" smtClean="0"/>
          </a:p>
          <a:p>
            <a:pPr algn="just">
              <a:lnSpc>
                <a:spcPct val="150000"/>
              </a:lnSpc>
              <a:buNone/>
            </a:pPr>
            <a:r>
              <a:rPr lang="hu-HU" altLang="hu-HU" sz="1400" b="1" dirty="0">
                <a:hlinkClick r:id="rId4"/>
              </a:rPr>
              <a:t>https://www.netdoktor.de/krankheiten/parkinson</a:t>
            </a:r>
            <a:r>
              <a:rPr lang="hu-HU" altLang="hu-HU" sz="1400" b="1" dirty="0" smtClean="0">
                <a:hlinkClick r:id="rId4"/>
              </a:rPr>
              <a:t>/</a:t>
            </a:r>
            <a:endParaRPr lang="hu-HU" altLang="hu-HU" sz="1400" b="1" dirty="0" smtClean="0"/>
          </a:p>
          <a:p>
            <a:pPr algn="just">
              <a:lnSpc>
                <a:spcPct val="150000"/>
              </a:lnSpc>
              <a:buNone/>
            </a:pPr>
            <a:r>
              <a:rPr lang="hu-HU" altLang="hu-HU" sz="1400" b="1" dirty="0">
                <a:hlinkClick r:id="rId5"/>
              </a:rPr>
              <a:t>http://</a:t>
            </a:r>
            <a:r>
              <a:rPr lang="hu-HU" altLang="hu-HU" sz="1400" b="1" dirty="0" smtClean="0">
                <a:hlinkClick r:id="rId5"/>
              </a:rPr>
              <a:t>www.oganatomy.org/projanat/neuroanat/6a/three.htm</a:t>
            </a:r>
            <a:endParaRPr lang="hu-HU" altLang="hu-HU" sz="1400" b="1" dirty="0" smtClean="0"/>
          </a:p>
          <a:p>
            <a:pPr algn="just">
              <a:lnSpc>
                <a:spcPct val="150000"/>
              </a:lnSpc>
              <a:buNone/>
            </a:pPr>
            <a:r>
              <a:rPr lang="hu-HU" altLang="hu-HU" sz="1400" b="1" dirty="0"/>
              <a:t>https://commons.wikimedia.org/wiki/File:Human_brain_midsagittal_cut_description.JPG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hu-HU" altLang="hu-HU" sz="1400" b="1" dirty="0"/>
          </a:p>
          <a:p>
            <a:pPr>
              <a:buFontTx/>
              <a:buNone/>
            </a:pPr>
            <a:endParaRPr lang="hu-HU" altLang="hu-HU" sz="1400" b="1" dirty="0"/>
          </a:p>
          <a:p>
            <a:pPr>
              <a:buFontTx/>
              <a:buNone/>
            </a:pPr>
            <a:endParaRPr lang="hu-HU" altLang="hu-HU" sz="1600" b="1" dirty="0"/>
          </a:p>
          <a:p>
            <a:pPr>
              <a:buFontTx/>
              <a:buNone/>
            </a:pPr>
            <a:endParaRPr lang="hu-HU" alt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2782119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6684" y="489397"/>
            <a:ext cx="10515600" cy="718042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BIBLIOGRÁFIA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6532" y="168395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www.microscopy-uk.org.uk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https://hu.pinterest.com/pin/772085929836955372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faculty.washington.edu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www.slideshare.net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medifactsonline.blogspot.hu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legaljustice4john.com/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sbsReviewSquier.htm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hu.pinterest.com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www.profelis.org/webpages-cn/lectures/neuroanatomy_1ns.html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www.youtube.com/watch?v=jiscvATspCA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http://accessphysiotherapy.mhmedical.com</a:t>
            </a:r>
          </a:p>
        </p:txBody>
      </p:sp>
    </p:spTree>
    <p:extLst>
      <p:ext uri="{BB962C8B-B14F-4D97-AF65-F5344CB8AC3E}">
        <p14:creationId xmlns:p14="http://schemas.microsoft.com/office/powerpoint/2010/main" val="76918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3926" y="277438"/>
            <a:ext cx="10515600" cy="58310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KÖZPONTI IEDEGRENDSZER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4393" y="9991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RÉSZEI: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Fehér állomány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Substantia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alba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Szürke állomány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Substantia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grisea</a:t>
            </a:r>
            <a:r>
              <a:rPr lang="de-DE" sz="12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5258742" y="2734538"/>
            <a:ext cx="6470869" cy="3157708"/>
            <a:chOff x="3036781" y="2156492"/>
            <a:chExt cx="8750393" cy="4491391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3036781" y="2244466"/>
              <a:ext cx="4806452" cy="4315444"/>
              <a:chOff x="2920872" y="2373254"/>
              <a:chExt cx="4806452" cy="4315444"/>
            </a:xfrm>
          </p:grpSpPr>
          <p:pic>
            <p:nvPicPr>
              <p:cNvPr id="8194" name="Picture 2" descr="「white matter of brain cadaver」の画像検索結果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4227" y="2373254"/>
                <a:ext cx="3423097" cy="4315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Egyenes összekötő nyíllal 4"/>
              <p:cNvCxnSpPr/>
              <p:nvPr/>
            </p:nvCxnSpPr>
            <p:spPr>
              <a:xfrm>
                <a:off x="3821269" y="4340180"/>
                <a:ext cx="965916" cy="190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Szövegdoboz 5"/>
              <p:cNvSpPr txBox="1"/>
              <p:nvPr/>
            </p:nvSpPr>
            <p:spPr>
              <a:xfrm>
                <a:off x="2920872" y="4034102"/>
                <a:ext cx="1015021" cy="612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grisea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" name="Egyenes összekötő nyíllal 7"/>
              <p:cNvCxnSpPr/>
              <p:nvPr/>
            </p:nvCxnSpPr>
            <p:spPr>
              <a:xfrm flipV="1">
                <a:off x="3935893" y="4739425"/>
                <a:ext cx="1640659" cy="800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Szövegdoboz 8"/>
              <p:cNvSpPr txBox="1"/>
              <p:nvPr/>
            </p:nvSpPr>
            <p:spPr>
              <a:xfrm>
                <a:off x="2964152" y="5133655"/>
                <a:ext cx="971741" cy="612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endPara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alba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Csoportba foglalás 18"/>
            <p:cNvGrpSpPr/>
            <p:nvPr/>
          </p:nvGrpSpPr>
          <p:grpSpPr>
            <a:xfrm>
              <a:off x="8116695" y="2156492"/>
              <a:ext cx="3670479" cy="4491391"/>
              <a:chOff x="8206847" y="1967467"/>
              <a:chExt cx="3670479" cy="4491391"/>
            </a:xfrm>
          </p:grpSpPr>
          <p:pic>
            <p:nvPicPr>
              <p:cNvPr id="8196" name="Picture 4" descr="「white matter of brain cadaver」の画像検索結果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78" r="13463"/>
              <a:stretch/>
            </p:blipFill>
            <p:spPr bwMode="auto">
              <a:xfrm>
                <a:off x="8206847" y="2830378"/>
                <a:ext cx="3670479" cy="3219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Szövegdoboz 10"/>
              <p:cNvSpPr txBox="1"/>
              <p:nvPr/>
            </p:nvSpPr>
            <p:spPr>
              <a:xfrm>
                <a:off x="9435990" y="6181859"/>
                <a:ext cx="12121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Frontalschnitt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Egyenes összekötő nyíllal 12"/>
              <p:cNvCxnSpPr/>
              <p:nvPr/>
            </p:nvCxnSpPr>
            <p:spPr>
              <a:xfrm>
                <a:off x="9053848" y="2244466"/>
                <a:ext cx="167425" cy="8979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Szövegdoboz 13"/>
              <p:cNvSpPr txBox="1"/>
              <p:nvPr/>
            </p:nvSpPr>
            <p:spPr>
              <a:xfrm>
                <a:off x="8702456" y="1967467"/>
                <a:ext cx="14670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grisea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Egyenes összekötő nyíllal 15"/>
              <p:cNvCxnSpPr/>
              <p:nvPr/>
            </p:nvCxnSpPr>
            <p:spPr>
              <a:xfrm flipH="1">
                <a:off x="10766738" y="2624317"/>
                <a:ext cx="391626" cy="12809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Szövegdoboz 17"/>
              <p:cNvSpPr txBox="1"/>
              <p:nvPr/>
            </p:nvSpPr>
            <p:spPr>
              <a:xfrm>
                <a:off x="10496965" y="2320298"/>
                <a:ext cx="13227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alba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3" name="Picture 6" descr="image bracorbracergraymatter for term side of c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0" y="2796389"/>
            <a:ext cx="2395751" cy="249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bracorbracerwhitematter for term side of c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85" y="3879161"/>
            <a:ext cx="2474573" cy="257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8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353" y="244694"/>
            <a:ext cx="10515600" cy="58310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KÖZPONTI IDEGRENDSZER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872" y="11558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SZÜRKE ÁLLOMÁNY (SUBSTANZIA GRISEA):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degsejtek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sejttestjei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5195067" y="2574314"/>
            <a:ext cx="6403433" cy="2932825"/>
            <a:chOff x="3036781" y="2156492"/>
            <a:chExt cx="8750393" cy="4653947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3036781" y="2244465"/>
              <a:ext cx="4806453" cy="4315445"/>
              <a:chOff x="2920872" y="2373253"/>
              <a:chExt cx="4806453" cy="4315445"/>
            </a:xfrm>
          </p:grpSpPr>
          <p:pic>
            <p:nvPicPr>
              <p:cNvPr id="13" name="Picture 2" descr="「white matter of brain cadaver」の画像検索結果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4227" y="2373253"/>
                <a:ext cx="3423098" cy="4315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Egyenes összekötő nyíllal 13"/>
              <p:cNvCxnSpPr/>
              <p:nvPr/>
            </p:nvCxnSpPr>
            <p:spPr>
              <a:xfrm>
                <a:off x="3821269" y="4340180"/>
                <a:ext cx="965916" cy="190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Szövegdoboz 14"/>
              <p:cNvSpPr txBox="1"/>
              <p:nvPr/>
            </p:nvSpPr>
            <p:spPr>
              <a:xfrm>
                <a:off x="2920872" y="4034102"/>
                <a:ext cx="1015021" cy="612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grisea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Egyenes összekötő nyíllal 15"/>
              <p:cNvCxnSpPr/>
              <p:nvPr/>
            </p:nvCxnSpPr>
            <p:spPr>
              <a:xfrm flipV="1">
                <a:off x="3935893" y="4739425"/>
                <a:ext cx="1640659" cy="800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zövegdoboz 16"/>
              <p:cNvSpPr txBox="1"/>
              <p:nvPr/>
            </p:nvSpPr>
            <p:spPr>
              <a:xfrm>
                <a:off x="2964152" y="5133655"/>
                <a:ext cx="971741" cy="612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endPara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alba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Csoportba foglalás 5"/>
            <p:cNvGrpSpPr/>
            <p:nvPr/>
          </p:nvGrpSpPr>
          <p:grpSpPr>
            <a:xfrm>
              <a:off x="8116695" y="2156492"/>
              <a:ext cx="3670479" cy="4653947"/>
              <a:chOff x="8206847" y="1967467"/>
              <a:chExt cx="3670479" cy="4653947"/>
            </a:xfrm>
          </p:grpSpPr>
          <p:pic>
            <p:nvPicPr>
              <p:cNvPr id="7" name="Picture 4" descr="「white matter of brain cadaver」の画像検索結果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78" r="13463"/>
              <a:stretch/>
            </p:blipFill>
            <p:spPr bwMode="auto">
              <a:xfrm>
                <a:off x="8206847" y="2830378"/>
                <a:ext cx="3670479" cy="3219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Szövegdoboz 7"/>
              <p:cNvSpPr txBox="1"/>
              <p:nvPr/>
            </p:nvSpPr>
            <p:spPr>
              <a:xfrm>
                <a:off x="9150321" y="6181859"/>
                <a:ext cx="1783528" cy="439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Frontalis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szelet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" name="Egyenes összekötő nyíllal 8"/>
              <p:cNvCxnSpPr/>
              <p:nvPr/>
            </p:nvCxnSpPr>
            <p:spPr>
              <a:xfrm>
                <a:off x="9053848" y="2244466"/>
                <a:ext cx="167425" cy="8979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Szövegdoboz 9"/>
              <p:cNvSpPr txBox="1"/>
              <p:nvPr/>
            </p:nvSpPr>
            <p:spPr>
              <a:xfrm>
                <a:off x="8702456" y="1967467"/>
                <a:ext cx="14670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grisea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Egyenes összekötő nyíllal 10"/>
              <p:cNvCxnSpPr/>
              <p:nvPr/>
            </p:nvCxnSpPr>
            <p:spPr>
              <a:xfrm flipH="1">
                <a:off x="10766738" y="2624317"/>
                <a:ext cx="391626" cy="12809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Szövegdoboz 11"/>
              <p:cNvSpPr txBox="1"/>
              <p:nvPr/>
            </p:nvSpPr>
            <p:spPr>
              <a:xfrm>
                <a:off x="10496965" y="2320298"/>
                <a:ext cx="13227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alba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9220" name="Picture 4" descr="「spinal cord cross section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0" y="2228045"/>
            <a:ext cx="4387668" cy="36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8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0952" y="461479"/>
            <a:ext cx="10515600" cy="58310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KÖZPONTI IDEGRENDSZER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1190" y="13791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FEHÉR ÁLLOMÁNY (SUBSTANZIA GRISEA):</a:t>
            </a:r>
          </a:p>
          <a:p>
            <a:pPr>
              <a:lnSpc>
                <a:spcPct val="15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axonok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gliasejtek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5373490" y="3043214"/>
            <a:ext cx="5846605" cy="2678003"/>
            <a:chOff x="3036781" y="2156492"/>
            <a:chExt cx="8750393" cy="4700597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3036781" y="2244465"/>
              <a:ext cx="4806453" cy="4315445"/>
              <a:chOff x="2920872" y="2373253"/>
              <a:chExt cx="4806453" cy="4315445"/>
            </a:xfrm>
          </p:grpSpPr>
          <p:pic>
            <p:nvPicPr>
              <p:cNvPr id="13" name="Picture 2" descr="「white matter of brain cadaver」の画像検索結果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4227" y="2373253"/>
                <a:ext cx="3423098" cy="4315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Egyenes összekötő nyíllal 13"/>
              <p:cNvCxnSpPr/>
              <p:nvPr/>
            </p:nvCxnSpPr>
            <p:spPr>
              <a:xfrm>
                <a:off x="3821269" y="4340180"/>
                <a:ext cx="965916" cy="190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Szövegdoboz 14"/>
              <p:cNvSpPr txBox="1"/>
              <p:nvPr/>
            </p:nvSpPr>
            <p:spPr>
              <a:xfrm>
                <a:off x="2920872" y="4034102"/>
                <a:ext cx="1015021" cy="612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grisea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Egyenes összekötő nyíllal 15"/>
              <p:cNvCxnSpPr/>
              <p:nvPr/>
            </p:nvCxnSpPr>
            <p:spPr>
              <a:xfrm flipV="1">
                <a:off x="3935893" y="4739425"/>
                <a:ext cx="1640659" cy="800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zövegdoboz 16"/>
              <p:cNvSpPr txBox="1"/>
              <p:nvPr/>
            </p:nvSpPr>
            <p:spPr>
              <a:xfrm>
                <a:off x="2964152" y="5133655"/>
                <a:ext cx="971741" cy="612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endPara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alba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Csoportba foglalás 5"/>
            <p:cNvGrpSpPr/>
            <p:nvPr/>
          </p:nvGrpSpPr>
          <p:grpSpPr>
            <a:xfrm>
              <a:off x="8116695" y="2156492"/>
              <a:ext cx="3670479" cy="4700597"/>
              <a:chOff x="8206847" y="1967467"/>
              <a:chExt cx="3670479" cy="4700597"/>
            </a:xfrm>
          </p:grpSpPr>
          <p:pic>
            <p:nvPicPr>
              <p:cNvPr id="7" name="Picture 4" descr="「white matter of brain cadaver」の画像検索結果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78" r="13463"/>
              <a:stretch/>
            </p:blipFill>
            <p:spPr bwMode="auto">
              <a:xfrm>
                <a:off x="8206847" y="2830378"/>
                <a:ext cx="3670479" cy="3219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Szövegdoboz 7"/>
              <p:cNvSpPr txBox="1"/>
              <p:nvPr/>
            </p:nvSpPr>
            <p:spPr>
              <a:xfrm>
                <a:off x="8957428" y="6181858"/>
                <a:ext cx="2169316" cy="486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Frontalis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metszet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" name="Egyenes összekötő nyíllal 8"/>
              <p:cNvCxnSpPr/>
              <p:nvPr/>
            </p:nvCxnSpPr>
            <p:spPr>
              <a:xfrm>
                <a:off x="9053848" y="2244466"/>
                <a:ext cx="167425" cy="8979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Szövegdoboz 9"/>
              <p:cNvSpPr txBox="1"/>
              <p:nvPr/>
            </p:nvSpPr>
            <p:spPr>
              <a:xfrm>
                <a:off x="8702456" y="1967467"/>
                <a:ext cx="14670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grisea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Egyenes összekötő nyíllal 10"/>
              <p:cNvCxnSpPr/>
              <p:nvPr/>
            </p:nvCxnSpPr>
            <p:spPr>
              <a:xfrm flipH="1">
                <a:off x="10766738" y="2624317"/>
                <a:ext cx="391626" cy="12809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Szövegdoboz 11"/>
              <p:cNvSpPr txBox="1"/>
              <p:nvPr/>
            </p:nvSpPr>
            <p:spPr>
              <a:xfrm>
                <a:off x="10496965" y="2320298"/>
                <a:ext cx="13227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Substantia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alba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9" name="Picture 4" descr="「spinal cord cross section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3" y="3043214"/>
            <a:ext cx="3555752" cy="29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2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4566" y="336707"/>
            <a:ext cx="10515600" cy="58310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AGYVELŐ (CEREBUM, ENCEPHALON)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350" y="160053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központi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idegrendszernek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a koponyaüregben elhelyezkedő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része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kognitív funkciókért is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felelős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mozgásminták létrehozása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kivitelezése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észlelés különböző szintű mintáinak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létrehozása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(percepció stb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homeosztázisának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neuro-immuno-endokrin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szabályozása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vegetatív funkciók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(légzés, keringés, stb.)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「agy feladata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64" y="2768957"/>
            <a:ext cx="5310602" cy="36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8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1146</Words>
  <Application>Microsoft Office PowerPoint</Application>
  <PresentationFormat>Szélesvásznú</PresentationFormat>
  <Paragraphs>434</Paragraphs>
  <Slides>51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8" baseType="lpstr">
      <vt:lpstr>Arial</vt:lpstr>
      <vt:lpstr>Arial</vt:lpstr>
      <vt:lpstr>Calibri</vt:lpstr>
      <vt:lpstr>Calibri Light</vt:lpstr>
      <vt:lpstr>Monotype Corsiva</vt:lpstr>
      <vt:lpstr>Wingdings</vt:lpstr>
      <vt:lpstr>Office-téma</vt:lpstr>
      <vt:lpstr>KÖZPONTI IDEGRENDSZER</vt:lpstr>
      <vt:lpstr>IDEGRENDSZER</vt:lpstr>
      <vt:lpstr>IDEGRENDSZER</vt:lpstr>
      <vt:lpstr>IDEGRENDSZER</vt:lpstr>
      <vt:lpstr>KÖZPONTI IDEGRENDSZER</vt:lpstr>
      <vt:lpstr>KÖZPONTI IEDEGRENDSZER</vt:lpstr>
      <vt:lpstr>KÖZPONTI IDEGRENDSZER</vt:lpstr>
      <vt:lpstr>KÖZPONTI IDEGRENDSZER</vt:lpstr>
      <vt:lpstr>AGYVELŐ (CEREBUM, ENCEPHALON)</vt:lpstr>
      <vt:lpstr>AGYVELŐ (CEREBUM, ENCEPHALON)</vt:lpstr>
      <vt:lpstr>AZ AGYVELŐ RÉSZEI</vt:lpstr>
      <vt:lpstr>AZ AGYVELŐ RÉSZEI</vt:lpstr>
      <vt:lpstr>AGYVELŐ (CEREBUM, ENCEPHALON)</vt:lpstr>
      <vt:lpstr>AGYVELŐ (CEREBUM, ENCEPHALON)</vt:lpstr>
      <vt:lpstr>NAGYAGY (CEREBUM, ENCEPHALON)</vt:lpstr>
      <vt:lpstr>NAGYAGY (CEREBUM, ENCEPHALON)</vt:lpstr>
      <vt:lpstr>NAGYAGY (CEREBUM, ENCEPHALON)</vt:lpstr>
      <vt:lpstr>NAGYAGY (CEREBUM, ENCEPHALON)</vt:lpstr>
      <vt:lpstr>NAGYAGY (CEREBUM, ENCEPHALON)</vt:lpstr>
      <vt:lpstr>NAGYAGY (CEREBUM, ENCEPHALON)</vt:lpstr>
      <vt:lpstr>LIMBIKUS RENDSZER </vt:lpstr>
      <vt:lpstr>LIMBIKUS RENDSZER</vt:lpstr>
      <vt:lpstr>LIMBIKUS RENDSZER</vt:lpstr>
      <vt:lpstr>LIMBIKUS RENDSZER</vt:lpstr>
      <vt:lpstr>LIMBIKUS RENDSZER</vt:lpstr>
      <vt:lpstr>LIMBIKUS RENDSZER</vt:lpstr>
      <vt:lpstr>NAGYAGY (CEREBUM, ENCEPHALON)</vt:lpstr>
      <vt:lpstr>DIENCEPHALON (KÖZTIAGY)</vt:lpstr>
      <vt:lpstr>THALAMUS </vt:lpstr>
      <vt:lpstr>THALAMUS </vt:lpstr>
      <vt:lpstr>THALAMUS </vt:lpstr>
      <vt:lpstr>HYPOTHALAMUS </vt:lpstr>
      <vt:lpstr>HYPOTHALAMUS </vt:lpstr>
      <vt:lpstr>HYPOTHALAMUS </vt:lpstr>
      <vt:lpstr>KISAGY (CEREBELLUM)</vt:lpstr>
      <vt:lpstr>KISAGYSÉRÜLÉSEK</vt:lpstr>
      <vt:lpstr>AGYTÖRZS (TRUNCUS CEREBRI)</vt:lpstr>
      <vt:lpstr>AGYTÖRZS (TRUNCUS CEREBRI)</vt:lpstr>
      <vt:lpstr>MESENCEPHALON (KÖZÉPAGY)</vt:lpstr>
      <vt:lpstr>PARKINSON  KÓR</vt:lpstr>
      <vt:lpstr>AGYBURKOK (MENINGX)</vt:lpstr>
      <vt:lpstr>AGYBURKOK (MENINGX)</vt:lpstr>
      <vt:lpstr>GERINCVELŐ (MEDULLA SPINALIS)</vt:lpstr>
      <vt:lpstr>GERINCVELŐ (MEDULLA SPINALIS)</vt:lpstr>
      <vt:lpstr>GERINCVELŐ (MEDULLA SPINALIS)</vt:lpstr>
      <vt:lpstr>GERINCVELŐ (MEDULLA SPINALIS)</vt:lpstr>
      <vt:lpstr>GERINCVELŐ (MEDULLA SPINALIS)</vt:lpstr>
      <vt:lpstr>GERINCVELŐ (MEDULLA SPINALIS)</vt:lpstr>
      <vt:lpstr>PowerPoint bemutató</vt:lpstr>
      <vt:lpstr>BIBLIOGRÁFIA</vt:lpstr>
      <vt:lpstr>BIBLIOGRÁFIA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NERVENSYSTEM</dc:title>
  <dc:creator>handrea</dc:creator>
  <cp:lastModifiedBy>Dr. Heinzlmann Andrea</cp:lastModifiedBy>
  <cp:revision>188</cp:revision>
  <dcterms:created xsi:type="dcterms:W3CDTF">2017-04-26T17:10:26Z</dcterms:created>
  <dcterms:modified xsi:type="dcterms:W3CDTF">2018-04-23T16:00:31Z</dcterms:modified>
</cp:coreProperties>
</file>