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358" r:id="rId2"/>
    <p:sldId id="256" r:id="rId3"/>
    <p:sldId id="258" r:id="rId4"/>
    <p:sldId id="259" r:id="rId5"/>
    <p:sldId id="271" r:id="rId6"/>
    <p:sldId id="261" r:id="rId7"/>
    <p:sldId id="262" r:id="rId8"/>
    <p:sldId id="270" r:id="rId9"/>
    <p:sldId id="263" r:id="rId10"/>
    <p:sldId id="264" r:id="rId11"/>
    <p:sldId id="267" r:id="rId12"/>
    <p:sldId id="277" r:id="rId13"/>
    <p:sldId id="365" r:id="rId14"/>
    <p:sldId id="278" r:id="rId15"/>
    <p:sldId id="268" r:id="rId16"/>
    <p:sldId id="269" r:id="rId17"/>
    <p:sldId id="279" r:id="rId18"/>
    <p:sldId id="281" r:id="rId19"/>
    <p:sldId id="321" r:id="rId20"/>
    <p:sldId id="280" r:id="rId21"/>
    <p:sldId id="326" r:id="rId22"/>
    <p:sldId id="327" r:id="rId23"/>
    <p:sldId id="284" r:id="rId24"/>
    <p:sldId id="285" r:id="rId25"/>
    <p:sldId id="287" r:id="rId26"/>
    <p:sldId id="301" r:id="rId27"/>
    <p:sldId id="302" r:id="rId28"/>
    <p:sldId id="303" r:id="rId29"/>
    <p:sldId id="304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6" r:id="rId39"/>
    <p:sldId id="315" r:id="rId40"/>
    <p:sldId id="317" r:id="rId41"/>
    <p:sldId id="319" r:id="rId42"/>
    <p:sldId id="328" r:id="rId43"/>
    <p:sldId id="329" r:id="rId44"/>
    <p:sldId id="330" r:id="rId45"/>
    <p:sldId id="331" r:id="rId46"/>
    <p:sldId id="332" r:id="rId47"/>
    <p:sldId id="333" r:id="rId48"/>
    <p:sldId id="334" r:id="rId49"/>
    <p:sldId id="335" r:id="rId50"/>
    <p:sldId id="336" r:id="rId51"/>
    <p:sldId id="338" r:id="rId52"/>
    <p:sldId id="340" r:id="rId53"/>
    <p:sldId id="341" r:id="rId54"/>
    <p:sldId id="342" r:id="rId55"/>
    <p:sldId id="343" r:id="rId56"/>
    <p:sldId id="344" r:id="rId57"/>
    <p:sldId id="345" r:id="rId58"/>
    <p:sldId id="347" r:id="rId59"/>
    <p:sldId id="348" r:id="rId60"/>
    <p:sldId id="349" r:id="rId61"/>
    <p:sldId id="350" r:id="rId62"/>
    <p:sldId id="351" r:id="rId63"/>
    <p:sldId id="352" r:id="rId64"/>
    <p:sldId id="353" r:id="rId65"/>
    <p:sldId id="354" r:id="rId66"/>
    <p:sldId id="355" r:id="rId67"/>
    <p:sldId id="356" r:id="rId68"/>
    <p:sldId id="364" r:id="rId69"/>
    <p:sldId id="359" r:id="rId70"/>
    <p:sldId id="360" r:id="rId71"/>
    <p:sldId id="361" r:id="rId72"/>
    <p:sldId id="362" r:id="rId73"/>
    <p:sldId id="363" r:id="rId7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8C924-2A1F-4A91-9B71-89FF671414F4}" type="datetimeFigureOut">
              <a:rPr lang="hu-HU" smtClean="0"/>
              <a:t>2018. 04. 21.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E896A-3EFA-413B-9B4A-57C4EE8E0F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5754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F90317-54C4-4A46-8641-D3183B05B063}" type="slidenum">
              <a:rPr lang="en-US" altLang="hu-HU"/>
              <a:pPr/>
              <a:t>6</a:t>
            </a:fld>
            <a:endParaRPr lang="en-US" altLang="hu-HU"/>
          </a:p>
        </p:txBody>
      </p:sp>
      <p:sp>
        <p:nvSpPr>
          <p:cNvPr id="174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7411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hu-HU" altLang="hu-HU"/>
          </a:p>
        </p:txBody>
      </p:sp>
      <p:sp>
        <p:nvSpPr>
          <p:cNvPr id="17412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41497D0F-6727-4B12-83CB-3A403ADA722A}" type="slidenum">
              <a:rPr lang="hu-HU" altLang="hu-HU" sz="1200"/>
              <a:pPr algn="r"/>
              <a:t>6</a:t>
            </a:fld>
            <a:endParaRPr lang="hu-HU" altLang="hu-HU" sz="1200"/>
          </a:p>
        </p:txBody>
      </p:sp>
    </p:spTree>
    <p:extLst>
      <p:ext uri="{BB962C8B-B14F-4D97-AF65-F5344CB8AC3E}">
        <p14:creationId xmlns:p14="http://schemas.microsoft.com/office/powerpoint/2010/main" val="2514279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DA218C-0EDF-4102-9BBA-126BB19E8712}" type="slidenum">
              <a:rPr lang="en-US" altLang="hu-HU"/>
              <a:pPr/>
              <a:t>11</a:t>
            </a:fld>
            <a:endParaRPr lang="en-US" altLang="hu-HU"/>
          </a:p>
        </p:txBody>
      </p:sp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hu-HU" altLang="hu-HU"/>
          </a:p>
        </p:txBody>
      </p:sp>
      <p:sp>
        <p:nvSpPr>
          <p:cNvPr id="33796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313D38A-4F1E-42D9-A605-C4FAF14FC96F}" type="slidenum">
              <a:rPr lang="hu-HU" altLang="hu-HU" sz="1200"/>
              <a:pPr algn="r"/>
              <a:t>11</a:t>
            </a:fld>
            <a:endParaRPr lang="hu-HU" altLang="hu-HU" sz="1200"/>
          </a:p>
        </p:txBody>
      </p:sp>
    </p:spTree>
    <p:extLst>
      <p:ext uri="{BB962C8B-B14F-4D97-AF65-F5344CB8AC3E}">
        <p14:creationId xmlns:p14="http://schemas.microsoft.com/office/powerpoint/2010/main" val="194510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70-0CE8-4944-8059-3BF05CFB150F}" type="datetimeFigureOut">
              <a:rPr lang="hu-HU" smtClean="0"/>
              <a:t>2018. 04. 21.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5929-B4E4-4023-8B05-40BA6B3709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2796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70-0CE8-4944-8059-3BF05CFB150F}" type="datetimeFigureOut">
              <a:rPr lang="hu-HU" smtClean="0"/>
              <a:t>2018. 04. 21.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5929-B4E4-4023-8B05-40BA6B3709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7882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70-0CE8-4944-8059-3BF05CFB150F}" type="datetimeFigureOut">
              <a:rPr lang="hu-HU" smtClean="0"/>
              <a:t>2018. 04. 21.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5929-B4E4-4023-8B05-40BA6B3709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4436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FE41BE7-5B6A-4AD9-B001-5A0153A32E73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353435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FEFAE4D-AA24-4A16-BB62-AC2887500926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869983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70-0CE8-4944-8059-3BF05CFB150F}" type="datetimeFigureOut">
              <a:rPr lang="hu-HU" smtClean="0"/>
              <a:t>2018. 04. 21.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5929-B4E4-4023-8B05-40BA6B3709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9824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70-0CE8-4944-8059-3BF05CFB150F}" type="datetimeFigureOut">
              <a:rPr lang="hu-HU" smtClean="0"/>
              <a:t>2018. 04. 21.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5929-B4E4-4023-8B05-40BA6B3709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8519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70-0CE8-4944-8059-3BF05CFB150F}" type="datetimeFigureOut">
              <a:rPr lang="hu-HU" smtClean="0"/>
              <a:t>2018. 04. 21.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5929-B4E4-4023-8B05-40BA6B3709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8988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70-0CE8-4944-8059-3BF05CFB150F}" type="datetimeFigureOut">
              <a:rPr lang="hu-HU" smtClean="0"/>
              <a:t>2018. 04. 21.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5929-B4E4-4023-8B05-40BA6B3709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5549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70-0CE8-4944-8059-3BF05CFB150F}" type="datetimeFigureOut">
              <a:rPr lang="hu-HU" smtClean="0"/>
              <a:t>2018. 04. 21.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5929-B4E4-4023-8B05-40BA6B3709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6141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70-0CE8-4944-8059-3BF05CFB150F}" type="datetimeFigureOut">
              <a:rPr lang="hu-HU" smtClean="0"/>
              <a:t>2018. 04. 21.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5929-B4E4-4023-8B05-40BA6B3709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540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70-0CE8-4944-8059-3BF05CFB150F}" type="datetimeFigureOut">
              <a:rPr lang="hu-HU" smtClean="0"/>
              <a:t>2018. 04. 21.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5929-B4E4-4023-8B05-40BA6B3709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5641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70-0CE8-4944-8059-3BF05CFB150F}" type="datetimeFigureOut">
              <a:rPr lang="hu-HU" smtClean="0"/>
              <a:t>2018. 04. 21.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5929-B4E4-4023-8B05-40BA6B3709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9501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41E70-0CE8-4944-8059-3BF05CFB150F}" type="datetimeFigureOut">
              <a:rPr lang="hu-HU" smtClean="0"/>
              <a:t>2018. 04. 21.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45929-B4E4-4023-8B05-40BA6B3709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501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gif"/><Relationship Id="rId4" Type="http://schemas.openxmlformats.org/officeDocument/2006/relationships/image" Target="../media/image9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12.png"/><Relationship Id="rId4" Type="http://schemas.openxmlformats.org/officeDocument/2006/relationships/image" Target="../media/image9.gi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3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51.jpeg"/><Relationship Id="rId4" Type="http://schemas.openxmlformats.org/officeDocument/2006/relationships/image" Target="../media/image15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4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://flexikon.doccheck.com/" TargetMode="External"/><Relationship Id="rId3" Type="http://schemas.openxmlformats.org/officeDocument/2006/relationships/hyperlink" Target="http://www.embryology.ch/" TargetMode="External"/><Relationship Id="rId7" Type="http://schemas.openxmlformats.org/officeDocument/2006/relationships/hyperlink" Target="http://e-learning.studmed.unibe.ch/" TargetMode="External"/><Relationship Id="rId2" Type="http://schemas.openxmlformats.org/officeDocument/2006/relationships/hyperlink" Target="http://www.wikipedia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ram.com/flashcards/" TargetMode="External"/><Relationship Id="rId5" Type="http://schemas.openxmlformats.org/officeDocument/2006/relationships/hyperlink" Target="https://quizlet.com/" TargetMode="External"/><Relationship Id="rId4" Type="http://schemas.openxmlformats.org/officeDocument/2006/relationships/hyperlink" Target="https://academic.amc.ed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quizlet.com/" TargetMode="External"/><Relationship Id="rId3" Type="http://schemas.openxmlformats.org/officeDocument/2006/relationships/hyperlink" Target="http://www.cram.com/flashcards" TargetMode="External"/><Relationship Id="rId7" Type="http://schemas.openxmlformats.org/officeDocument/2006/relationships/hyperlink" Target="https://www.unifr.ch/" TargetMode="External"/><Relationship Id="rId2" Type="http://schemas.openxmlformats.org/officeDocument/2006/relationships/hyperlink" Target="https://academic.amc.edu/martino/grossanatom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-learning.studmed.unibe.ch/" TargetMode="External"/><Relationship Id="rId5" Type="http://schemas.openxmlformats.org/officeDocument/2006/relationships/hyperlink" Target="http://fblt.cz/en/skripta/viii-rozmnozovaci-soustavy/1-zenske-pohlavni-organy-tehotenstvi-a-porod/" TargetMode="External"/><Relationship Id="rId4" Type="http://schemas.openxmlformats.org/officeDocument/2006/relationships/hyperlink" Target="http://www.embryology.ch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cloveka.upol.cz/" TargetMode="External"/><Relationship Id="rId7" Type="http://schemas.openxmlformats.org/officeDocument/2006/relationships/hyperlink" Target="https://academic.amc.edu/" TargetMode="External"/><Relationship Id="rId2" Type="http://schemas.openxmlformats.org/officeDocument/2006/relationships/hyperlink" Target="http://e-learning.studmed.unibe.ch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natomiedesmenschen.uni-koeln.de/" TargetMode="External"/><Relationship Id="rId5" Type="http://schemas.openxmlformats.org/officeDocument/2006/relationships/hyperlink" Target="http://www.meduniwien.ac.at/" TargetMode="External"/><Relationship Id="rId4" Type="http://schemas.openxmlformats.org/officeDocument/2006/relationships/hyperlink" Target="https://dent1aydinanatomilab.wordpress.com/" TargetMode="Externa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ddean.luc.edu/" TargetMode="External"/><Relationship Id="rId3" Type="http://schemas.openxmlformats.org/officeDocument/2006/relationships/hyperlink" Target="https://www.mh-hannover.de/" TargetMode="External"/><Relationship Id="rId7" Type="http://schemas.openxmlformats.org/officeDocument/2006/relationships/hyperlink" Target="https://www.kgu.de/" TargetMode="External"/><Relationship Id="rId2" Type="http://schemas.openxmlformats.org/officeDocument/2006/relationships/hyperlink" Target="http://e-learning.studmed.unibe.ch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tudydroid.com/" TargetMode="External"/><Relationship Id="rId5" Type="http://schemas.openxmlformats.org/officeDocument/2006/relationships/hyperlink" Target="https://www.askjpc.org/" TargetMode="External"/><Relationship Id="rId4" Type="http://schemas.openxmlformats.org/officeDocument/2006/relationships/hyperlink" Target="http://www.unifr.ch/anatomy/elearning/de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logy-world.com/" TargetMode="External"/><Relationship Id="rId7" Type="http://schemas.openxmlformats.org/officeDocument/2006/relationships/hyperlink" Target="http://www.histonet2000.de/" TargetMode="External"/><Relationship Id="rId2" Type="http://schemas.openxmlformats.org/officeDocument/2006/relationships/hyperlink" Target="http://www.mikroskopie-forum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ccanatandphys.wikispaces.com/" TargetMode="External"/><Relationship Id="rId5" Type="http://schemas.openxmlformats.org/officeDocument/2006/relationships/hyperlink" Target="https://chirurgenmanual.charite.de/" TargetMode="External"/><Relationship Id="rId4" Type="http://schemas.openxmlformats.org/officeDocument/2006/relationships/hyperlink" Target="http://www.anatomie.ne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751526"/>
            <a:ext cx="9144000" cy="998583"/>
          </a:xfrm>
        </p:spPr>
        <p:txBody>
          <a:bodyPr>
            <a:normAutofit/>
          </a:bodyPr>
          <a:lstStyle/>
          <a:p>
            <a:r>
              <a:rPr lang="hu-HU" sz="4000" b="1" dirty="0" smtClean="0">
                <a:latin typeface="Andalus"/>
                <a:cs typeface="Arabic Typesetting" panose="03020402040406030203" pitchFamily="66" charset="-78"/>
              </a:rPr>
              <a:t>NEMI SZERVEK</a:t>
            </a:r>
            <a:endParaRPr lang="hu-HU" sz="4000" b="1" dirty="0">
              <a:latin typeface="Andalus"/>
              <a:cs typeface="Arabic Typesetting" panose="03020402040406030203" pitchFamily="66" charset="-78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665668" y="3189914"/>
            <a:ext cx="9144000" cy="165576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</a:pPr>
            <a:r>
              <a:rPr lang="hu-HU" altLang="hu-HU" b="1" dirty="0">
                <a:cs typeface="Arial" panose="020B0604020202020204" pitchFamily="34" charset="0"/>
              </a:rPr>
              <a:t>Heinzlmann Andrea</a:t>
            </a:r>
          </a:p>
          <a:p>
            <a:pPr>
              <a:lnSpc>
                <a:spcPct val="150000"/>
              </a:lnSpc>
            </a:pPr>
            <a:r>
              <a:rPr lang="hu-HU" altLang="hu-HU" b="1" dirty="0" err="1">
                <a:cs typeface="Arial" panose="020B0604020202020204" pitchFamily="34" charset="0"/>
              </a:rPr>
              <a:t>Állatorvostudományi</a:t>
            </a:r>
            <a:r>
              <a:rPr lang="hu-HU" altLang="hu-HU" b="1" dirty="0">
                <a:cs typeface="Arial" panose="020B0604020202020204" pitchFamily="34" charset="0"/>
              </a:rPr>
              <a:t> Egyetem, Anatómiai és Szövettani Tanszék</a:t>
            </a:r>
          </a:p>
          <a:p>
            <a:pPr>
              <a:lnSpc>
                <a:spcPct val="150000"/>
              </a:lnSpc>
            </a:pPr>
            <a:r>
              <a:rPr lang="hu-HU" altLang="hu-HU" b="1" dirty="0">
                <a:cs typeface="Arial" panose="020B0604020202020204" pitchFamily="34" charset="0"/>
              </a:rPr>
              <a:t>Humán Anatómia Kurzus</a:t>
            </a:r>
          </a:p>
          <a:p>
            <a:pPr>
              <a:lnSpc>
                <a:spcPct val="150000"/>
              </a:lnSpc>
            </a:pPr>
            <a:r>
              <a:rPr lang="hu-HU" altLang="hu-HU" b="1" dirty="0">
                <a:cs typeface="Arial" panose="020B0604020202020204" pitchFamily="34" charset="0"/>
              </a:rPr>
              <a:t>2018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24963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36288" y="358843"/>
            <a:ext cx="8229600" cy="592136"/>
          </a:xfrm>
        </p:spPr>
        <p:txBody>
          <a:bodyPr>
            <a:normAutofit/>
          </a:bodyPr>
          <a:lstStyle/>
          <a:p>
            <a:pPr algn="ctr"/>
            <a:r>
              <a:rPr lang="hu-HU" alt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MÉH ANATÓMIAI HELYZET</a:t>
            </a:r>
            <a:endParaRPr lang="en-US" alt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6962" y="876041"/>
            <a:ext cx="10895756" cy="4525963"/>
          </a:xfrm>
        </p:spPr>
        <p:txBody>
          <a:bodyPr/>
          <a:lstStyle/>
          <a:p>
            <a:pPr>
              <a:buFontTx/>
              <a:buNone/>
            </a:pP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ANTEVERSIO UTERI:</a:t>
            </a:r>
          </a:p>
          <a:p>
            <a:pPr algn="just">
              <a:lnSpc>
                <a:spcPct val="130000"/>
              </a:lnSpc>
            </a:pP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hüvely és a méh teste által bezárt szög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buFontTx/>
              <a:buNone/>
            </a:pPr>
            <a:endParaRPr lang="hu-HU" alt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buFontTx/>
              <a:buNone/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ANTEFLEXIO 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UTERI:</a:t>
            </a:r>
          </a:p>
          <a:p>
            <a:pPr algn="just">
              <a:lnSpc>
                <a:spcPct val="130000"/>
              </a:lnSpc>
              <a:buFontTx/>
              <a:buNone/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orpus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és a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ervix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ltal 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bezárt szög</a:t>
            </a:r>
            <a:endParaRPr lang="en-US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buFontTx/>
              <a:buNone/>
            </a:pPr>
            <a:endParaRPr lang="hu-HU" altLang="hu-HU" sz="1400" b="1" dirty="0"/>
          </a:p>
          <a:p>
            <a:pPr>
              <a:buFontTx/>
              <a:buNone/>
            </a:pPr>
            <a:endParaRPr lang="en-US" altLang="hu-HU" sz="1400" b="1" dirty="0"/>
          </a:p>
        </p:txBody>
      </p:sp>
      <p:pic>
        <p:nvPicPr>
          <p:cNvPr id="22535" name="Picture 7" descr="uterus median sagittal view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4882" y="3171323"/>
            <a:ext cx="5698606" cy="31762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2" name="Picture 2" descr="http://2.bp.blogspot.com/-Lp7jRyrdP54/TXTAIWP-AnI/AAAAAAAADNY/9gDTjBdOouE/s1600/Location%2Bof%2Buter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45" y="3171323"/>
            <a:ext cx="5060019" cy="267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Csoportba foglalás 6"/>
          <p:cNvGrpSpPr/>
          <p:nvPr/>
        </p:nvGrpSpPr>
        <p:grpSpPr>
          <a:xfrm>
            <a:off x="9029558" y="219885"/>
            <a:ext cx="2743930" cy="2802314"/>
            <a:chOff x="9029558" y="219885"/>
            <a:chExt cx="2743930" cy="2802314"/>
          </a:xfrm>
        </p:grpSpPr>
        <p:pic>
          <p:nvPicPr>
            <p:cNvPr id="16" name="Picture 10" descr="http://fce-study.netdna-ssl.com/images/upload-flashcards/888810/550614_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9558" y="219885"/>
              <a:ext cx="2743930" cy="2802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Szövegdoboz 1"/>
            <p:cNvSpPr txBox="1"/>
            <p:nvPr/>
          </p:nvSpPr>
          <p:spPr>
            <a:xfrm>
              <a:off x="10596506" y="1220932"/>
              <a:ext cx="6527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Vesica</a:t>
              </a:r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urinaria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Szövegdoboz 2"/>
            <p:cNvSpPr txBox="1"/>
            <p:nvPr/>
          </p:nvSpPr>
          <p:spPr>
            <a:xfrm>
              <a:off x="9838715" y="1574389"/>
              <a:ext cx="6543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Rectum</a:t>
              </a:r>
              <a:endParaRPr lang="hu-H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  <p:cxnSp>
          <p:nvCxnSpPr>
            <p:cNvPr id="5" name="Egyenes összekötő nyíllal 4"/>
            <p:cNvCxnSpPr/>
            <p:nvPr/>
          </p:nvCxnSpPr>
          <p:spPr>
            <a:xfrm flipH="1" flipV="1">
              <a:off x="10493061" y="1770166"/>
              <a:ext cx="652743" cy="3534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Szövegdoboz 5"/>
            <p:cNvSpPr txBox="1"/>
            <p:nvPr/>
          </p:nvSpPr>
          <p:spPr>
            <a:xfrm>
              <a:off x="11143417" y="2011089"/>
              <a:ext cx="6030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Vagina</a:t>
              </a:r>
            </a:p>
            <a:p>
              <a:endParaRPr lang="hu-HU" dirty="0"/>
            </a:p>
          </p:txBody>
        </p:sp>
      </p:grpSp>
    </p:spTree>
    <p:extLst>
      <p:ext uri="{BB962C8B-B14F-4D97-AF65-F5344CB8AC3E}">
        <p14:creationId xmlns:p14="http://schemas.microsoft.com/office/powerpoint/2010/main" val="206491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ím 1"/>
          <p:cNvSpPr>
            <a:spLocks noGrp="1"/>
          </p:cNvSpPr>
          <p:nvPr>
            <p:ph type="title" idx="4294967295"/>
          </p:nvPr>
        </p:nvSpPr>
        <p:spPr>
          <a:xfrm>
            <a:off x="1542872" y="238936"/>
            <a:ext cx="8229600" cy="680584"/>
          </a:xfrm>
        </p:spPr>
        <p:txBody>
          <a:bodyPr>
            <a:normAutofit/>
          </a:bodyPr>
          <a:lstStyle/>
          <a:p>
            <a:pPr algn="ctr"/>
            <a:r>
              <a:rPr lang="hu-HU" alt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MÉH PERITONEÁLIS VISZONYA</a:t>
            </a:r>
            <a:endParaRPr lang="hu-HU" alt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411849" y="1230673"/>
            <a:ext cx="35189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(„széles méhszalag”)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eroitoneum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viscerale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academic.amc.edu/martino/grossanatomy/site/Medical/Lab%20Manual/Reproductive/Dissections/Images/Female%20Pelvis%20Images/Broad%20ligamen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098" y="329389"/>
            <a:ext cx="3634530" cy="272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411849" y="3366440"/>
            <a:ext cx="6642002" cy="2983970"/>
            <a:chOff x="609760" y="2800921"/>
            <a:chExt cx="6642002" cy="2983970"/>
          </a:xfrm>
        </p:grpSpPr>
        <p:pic>
          <p:nvPicPr>
            <p:cNvPr id="7172" name="Picture 4" descr="http://www.oytunerbas.com.tr/wp-content/uploads/2014/05/ove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760" y="2800921"/>
              <a:ext cx="6642002" cy="2983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Ellipszis 2"/>
            <p:cNvSpPr/>
            <p:nvPr/>
          </p:nvSpPr>
          <p:spPr>
            <a:xfrm>
              <a:off x="5682343" y="4926563"/>
              <a:ext cx="774441" cy="24259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7174" name="Picture 6" descr="https://khb.imgix.net/images/anatomy_term/ligamentum-latum-uteri/aGTTnSUIs4ZRYU8xXe5Q_Broad_Ligament__1_.png?ixlib=rb-1.0.0&amp;w=800&amp;h=800&amp;fit=max&amp;mark=%2Fimages%2Fwatermark_full_800x800_bottom_right_logo_diag.png&amp;markw=800&amp;markh=800&amp;auto=format&amp;s=4a8e71a7f40798757cb4868bc9e343e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339" y="946641"/>
            <a:ext cx="2956676" cy="187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ouglas-ür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06475" y="3366440"/>
            <a:ext cx="4295153" cy="33123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39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78407" y="1189871"/>
            <a:ext cx="24593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Ligamentum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latum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uteri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részei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Mesometrium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Mesosalpinx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Mesovarium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803926" y="302710"/>
            <a:ext cx="4326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MÉH PERITONEÁLIS VISZONYA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http://webmedia.unmc.edu/medicine/todd/dissection/idg28pelvis/p0356mesovar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762" y="916386"/>
            <a:ext cx="4234573" cy="279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Csoportba foglalás 6"/>
          <p:cNvGrpSpPr/>
          <p:nvPr/>
        </p:nvGrpSpPr>
        <p:grpSpPr>
          <a:xfrm>
            <a:off x="3232597" y="1132007"/>
            <a:ext cx="3472733" cy="2464555"/>
            <a:chOff x="4656988" y="1483298"/>
            <a:chExt cx="3272019" cy="2077732"/>
          </a:xfrm>
        </p:grpSpPr>
        <p:pic>
          <p:nvPicPr>
            <p:cNvPr id="21508" name="Picture 4" descr="https://khb.imgix.net/images/anatomy_term/mesometrium/LKH8zkyDIAmkRH4KWBSJg_Mesometrium_01.png?ixlib=rb-1.0.0&amp;w=800&amp;h=800&amp;fit=max&amp;mark=%2Fimages%2Fwatermark_full_800x800_bottom_right_logo_diag.png&amp;markw=800&amp;markh=800&amp;auto=format&amp;s=24a007607aeb1807f5df1234e120a50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988" y="1483298"/>
              <a:ext cx="3272019" cy="2077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5798603" y="1483298"/>
              <a:ext cx="10166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Mesometrium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Csoportba foglalás 5"/>
          <p:cNvGrpSpPr/>
          <p:nvPr/>
        </p:nvGrpSpPr>
        <p:grpSpPr>
          <a:xfrm>
            <a:off x="373225" y="3892780"/>
            <a:ext cx="3795474" cy="2500078"/>
            <a:chOff x="3509601" y="4269259"/>
            <a:chExt cx="3264481" cy="2072946"/>
          </a:xfrm>
        </p:grpSpPr>
        <p:pic>
          <p:nvPicPr>
            <p:cNvPr id="21510" name="Picture 6" descr="https://khb.imgix.net/images/anatomy_term/mesosalpinx/UYsaD0k5XWW9f8u7c5YyoA_Mesosalpinx_01.png?ixlib=rb-1.0.0&amp;w=800&amp;h=800&amp;fit=max&amp;mark=%2Fimages%2Fwatermark_full_800x800_bottom_right_logo_diag.png&amp;markw=800&amp;markh=800&amp;auto=format&amp;s=944bee996c336afb3ab9b454572c117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9601" y="4269259"/>
              <a:ext cx="3264481" cy="2072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4657700" y="4313574"/>
              <a:ext cx="9509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Mesosalpinx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「mesovarium」の画像検索結果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2" b="3964"/>
          <a:stretch/>
        </p:blipFill>
        <p:spPr bwMode="auto">
          <a:xfrm>
            <a:off x="6165398" y="4139607"/>
            <a:ext cx="5033039" cy="252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780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62000" y="1139422"/>
            <a:ext cx="83446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latum</a:t>
            </a:r>
            <a:r>
              <a:rPr lang="hu-HU" sz="12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tartalmazza</a:t>
            </a:r>
            <a:r>
              <a:rPr lang="hu-HU" sz="12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hu-HU" sz="1200" b="1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Ovarium</a:t>
            </a:r>
            <a:endParaRPr lang="hu-HU" sz="1200" b="1" i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hu-HU" sz="1200" b="1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Tuba </a:t>
            </a:r>
            <a:r>
              <a:rPr lang="hu-HU" sz="1200" b="1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uterina</a:t>
            </a:r>
            <a:endParaRPr lang="hu-HU" sz="1200" b="1" i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hu-HU" sz="1200" b="1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Arteria</a:t>
            </a:r>
            <a:r>
              <a:rPr lang="hu-HU" sz="1200" b="1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ovarica</a:t>
            </a:r>
            <a:endParaRPr lang="hu-HU" sz="1200" b="1" i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hu-HU" sz="1200" b="1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Arteria</a:t>
            </a:r>
            <a:r>
              <a:rPr lang="hu-HU" sz="1200" b="1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uterina</a:t>
            </a:r>
            <a:endParaRPr lang="hu-HU" sz="1200" b="1" i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hu-HU" sz="1200" b="1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ovarii</a:t>
            </a:r>
            <a:r>
              <a:rPr lang="hu-HU" sz="1200" b="1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proprium</a:t>
            </a:r>
            <a:endParaRPr lang="hu-HU" sz="1200" b="1" i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hu-HU" sz="1200" b="1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teres </a:t>
            </a:r>
            <a:r>
              <a:rPr lang="hu-HU" sz="1200" b="1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sz="12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4445771" y="385369"/>
            <a:ext cx="4326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MÉH PERITONEÁLIS VISZONYA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5499279" y="1555843"/>
            <a:ext cx="5177633" cy="4092506"/>
            <a:chOff x="6071183" y="934147"/>
            <a:chExt cx="4468715" cy="3656824"/>
          </a:xfrm>
        </p:grpSpPr>
        <p:pic>
          <p:nvPicPr>
            <p:cNvPr id="22530" name="Picture 2" descr="https://s-media-cache-ak0.pinimg.com/736x/50/67/da/5067da452d6a88a2ad0a2df2faa3d2e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1183" y="971471"/>
              <a:ext cx="4391025" cy="3619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6400799" y="934147"/>
              <a:ext cx="168884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Ligamentum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latum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uteri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9496165" y="3013755"/>
              <a:ext cx="1043733" cy="5254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Arteria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uterina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6270170" y="3816219"/>
              <a:ext cx="970385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Ligamentum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uterosacrale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6148873" y="3262221"/>
              <a:ext cx="1091682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Ligamentum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cardinale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7471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12573" y="1466656"/>
            <a:ext cx="83446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cardinale</a:t>
            </a:r>
            <a:r>
              <a:rPr lang="hu-HU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igamentum</a:t>
            </a:r>
            <a:r>
              <a:rPr lang="hu-HU" sz="12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latum</a:t>
            </a:r>
            <a:r>
              <a:rPr lang="hu-HU" sz="12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sz="12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alatt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ervix</a:t>
            </a:r>
            <a:r>
              <a:rPr lang="hu-HU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rögzitése</a:t>
            </a:r>
            <a:endParaRPr lang="hu-HU" sz="1200" b="1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hu-HU" sz="1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916331" y="359272"/>
            <a:ext cx="4326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MÉH PERITONEÁLIS VISZONYA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3916331" y="1466656"/>
            <a:ext cx="5177633" cy="4092506"/>
            <a:chOff x="6071183" y="934147"/>
            <a:chExt cx="4468715" cy="3656824"/>
          </a:xfrm>
        </p:grpSpPr>
        <p:pic>
          <p:nvPicPr>
            <p:cNvPr id="22530" name="Picture 2" descr="https://s-media-cache-ak0.pinimg.com/736x/50/67/da/5067da452d6a88a2ad0a2df2faa3d2e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1183" y="971471"/>
              <a:ext cx="4391025" cy="3619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6400799" y="934147"/>
              <a:ext cx="168884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Ligamentum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latum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uteri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9496165" y="3013755"/>
              <a:ext cx="1043733" cy="5254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Arteria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uterina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6270170" y="3816219"/>
              <a:ext cx="970385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Ligamentum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uterosacrale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6148873" y="3262221"/>
              <a:ext cx="1091682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Ligamentum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cardinale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9083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89945" y="234482"/>
            <a:ext cx="10972800" cy="86713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EXCAVATIO RECTOUTERINA </a:t>
            </a:r>
            <a:b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alt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DOUGLAS - ÜREG)</a:t>
            </a:r>
            <a:endParaRPr lang="en-US" alt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9945" y="1407137"/>
            <a:ext cx="10717764" cy="4525963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hu-HU" alt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alt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eritoneum</a:t>
            </a:r>
            <a:r>
              <a:rPr lang="hu-HU" alt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által képzett tasak a </a:t>
            </a:r>
            <a:r>
              <a:rPr lang="hu-HU" alt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alt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ectum</a:t>
            </a:r>
            <a:r>
              <a:rPr lang="hu-HU" alt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az </a:t>
            </a:r>
            <a:r>
              <a:rPr lang="hu-HU" alt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hu-HU" alt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terus</a:t>
            </a:r>
            <a:r>
              <a:rPr lang="hu-HU" alt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között</a:t>
            </a:r>
          </a:p>
          <a:p>
            <a:pPr>
              <a:lnSpc>
                <a:spcPct val="150000"/>
              </a:lnSpc>
            </a:pP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hasüreg legmélyebb pontja</a:t>
            </a:r>
          </a:p>
          <a:p>
            <a:pPr>
              <a:lnSpc>
                <a:spcPct val="150000"/>
              </a:lnSpc>
            </a:pP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yulladás esetén folyadék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gyűlem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képződés helye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hu-HU" altLang="hu-HU" sz="1400" b="1" dirty="0"/>
          </a:p>
          <a:p>
            <a:pPr>
              <a:buFontTx/>
              <a:buNone/>
            </a:pPr>
            <a:endParaRPr lang="hu-HU" altLang="hu-HU" sz="1400" b="1" dirty="0"/>
          </a:p>
          <a:p>
            <a:pPr>
              <a:buFontTx/>
              <a:buNone/>
            </a:pPr>
            <a:endParaRPr lang="en-US" altLang="hu-HU" sz="1400" b="1" dirty="0"/>
          </a:p>
        </p:txBody>
      </p:sp>
      <p:pic>
        <p:nvPicPr>
          <p:cNvPr id="38916" name="Picture 4" descr="Douglas-ür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12750" y="3465751"/>
            <a:ext cx="4079250" cy="31458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 descr="https://academic.amc.edu/martino/grossanatomy/site/Medical/Lab%20Manual/Reproductive/Dissections/Images/Female%20Pelvis%20Images/Rectouterine%20pouch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85" y="3138468"/>
            <a:ext cx="4083699" cy="30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fce-study.netdna-ssl.com/images/upload-flashcards/888810/550613_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457" y="3141256"/>
            <a:ext cx="2929813" cy="305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837905" y="6365410"/>
            <a:ext cx="1553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Excavatio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rectouterina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207626" y="4249509"/>
            <a:ext cx="5757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uterus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9805947" y="165918"/>
            <a:ext cx="2138686" cy="3086618"/>
            <a:chOff x="9651088" y="156978"/>
            <a:chExt cx="2138686" cy="3086618"/>
          </a:xfrm>
        </p:grpSpPr>
        <p:pic>
          <p:nvPicPr>
            <p:cNvPr id="10" name="Picture 2" descr="「james douglas anatomist」の画像検索結果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1088" y="156978"/>
              <a:ext cx="2138686" cy="2855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Szövegdoboz 10"/>
            <p:cNvSpPr txBox="1"/>
            <p:nvPr/>
          </p:nvSpPr>
          <p:spPr>
            <a:xfrm>
              <a:off x="10160021" y="2997375"/>
              <a:ext cx="11208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James Douglas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Szövegdoboz 3"/>
          <p:cNvSpPr txBox="1"/>
          <p:nvPr/>
        </p:nvSpPr>
        <p:spPr>
          <a:xfrm>
            <a:off x="5563075" y="4423634"/>
            <a:ext cx="6110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rectum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174140" y="3752302"/>
            <a:ext cx="5757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uterus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Egyenes összekötő nyíllal 6"/>
          <p:cNvCxnSpPr/>
          <p:nvPr/>
        </p:nvCxnSpPr>
        <p:spPr>
          <a:xfrm>
            <a:off x="5868607" y="3006315"/>
            <a:ext cx="120069" cy="8690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5347728" y="2653486"/>
            <a:ext cx="10807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Douglas - üreg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558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05691" y="419884"/>
            <a:ext cx="10515600" cy="664321"/>
          </a:xfrm>
        </p:spPr>
        <p:txBody>
          <a:bodyPr>
            <a:normAutofit/>
          </a:bodyPr>
          <a:lstStyle/>
          <a:p>
            <a:pPr algn="ctr"/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DOUGLAS PUNCTIO</a:t>
            </a:r>
            <a:endParaRPr lang="en-US" alt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4" name="Picture 4" descr="Douglas-punctio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" t="2575" r="3448" b="3859"/>
          <a:stretch/>
        </p:blipFill>
        <p:spPr>
          <a:xfrm>
            <a:off x="6516710" y="2832094"/>
            <a:ext cx="4662153" cy="348257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2403475" y="14065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/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636895" y="1423786"/>
            <a:ext cx="10895742" cy="40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alt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alt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ornix</a:t>
            </a:r>
            <a:r>
              <a:rPr lang="hu-HU" alt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vaginae</a:t>
            </a:r>
            <a:r>
              <a:rPr lang="hu-HU" alt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posterioron</a:t>
            </a:r>
            <a:r>
              <a:rPr lang="hu-HU" alt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keresztül folyadék </a:t>
            </a:r>
            <a:r>
              <a:rPr lang="hu-HU" alt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eltávolítása </a:t>
            </a:r>
            <a:r>
              <a:rPr lang="hu-HU" alt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Douglas üregből</a:t>
            </a:r>
            <a:endParaRPr lang="hu-HU" altLang="hu-HU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Douglas-ür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966" y="2589820"/>
            <a:ext cx="4829992" cy="3724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990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2406" y="269297"/>
            <a:ext cx="10515600" cy="56168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PETEVEZETÉK (TUBA UTERINA)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5764" y="1237376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10-13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páros, csőszerű kismedencei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szerv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vulatio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során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petefészekből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kiszabadult 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petesejt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ezen keresztül halad a méh ürege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felé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spermium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ebbe felhatolva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termékenyíti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meg a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petesejtet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https://academic.amc.edu/martino/grossanatomy/site/Medical/Lab%20Manual/Reproductive/Dissections/Images/Female%20Pelvis%20Images/Fallopian%20tub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33" y="2795433"/>
            <a:ext cx="3724373" cy="279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fce-study.netdna-ssl.com/images/upload-flashcards/888810/550640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782" y="3079703"/>
            <a:ext cx="3023117" cy="319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static.kenhub.com/images/library/1651/content_tuba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65" y="3413045"/>
            <a:ext cx="4274976" cy="271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cdn2.hubspot.net/hub/189659/file-31159577-png/images/uterus-uterine-anatomy-ovaries-fallopian-tubes-fimbriae.png?t=14589154980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108" y="192822"/>
            <a:ext cx="2782455" cy="208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276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2459" y="272481"/>
            <a:ext cx="10515600" cy="56168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PETEVEZETÉK (TUBA UTERINA)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1708" y="1228032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MESOSALPINX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borítja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http://webmedia.unmc.edu/medicine/todd/dissection/idg28pelvis/p0356mesovar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18" y="2628359"/>
            <a:ext cx="5422641" cy="35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fce-study.netdna-ssl.com/images/upload-flashcards/888810/550631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721" y="139959"/>
            <a:ext cx="2847104" cy="288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khb.imgix.net/images/anatomy_term/mesosalpinx/UYsaD0k5XWW9f8u7c5YyoA_Mesosalpinx_01.png?ixlib=rb-1.0.0&amp;w=800&amp;h=800&amp;fit=max&amp;mark=%2Fimages%2Fwatermark_full_800x800_bottom_right_logo_diag.png&amp;markw=800&amp;markh=800&amp;auto=format&amp;s=944bee996c336afb3ab9b454572c117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679" y="3249154"/>
            <a:ext cx="4661063" cy="295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607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5243" y="236832"/>
            <a:ext cx="10515600" cy="56168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PETEVEZTÉK (TUBA UTERINA)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9842" y="9609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RÉSZEI: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ISTHMUS TUBAE UTERINAE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PARS UTERINA TUBAE UTERINAE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stium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uterinum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méh üregébe vezet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321837" y="437625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 </a:t>
            </a:r>
            <a:endParaRPr lang="hu-HU" dirty="0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131821" y="2915879"/>
            <a:ext cx="3335437" cy="2747799"/>
            <a:chOff x="159690" y="3103210"/>
            <a:chExt cx="3335437" cy="2747799"/>
          </a:xfrm>
        </p:grpSpPr>
        <p:pic>
          <p:nvPicPr>
            <p:cNvPr id="10242" name="Picture 2" descr="https://academic.amc.edu/martino/grossanatomy/site/Medical/Lab%20Manual/Reproductive/Dissections/Images/Female%20Pelvis%20Images/Isthnus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690" y="3103210"/>
              <a:ext cx="3335437" cy="2501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159690" y="5604788"/>
              <a:ext cx="6751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Isthmus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362" name="Picture 2" descr="http://www.memrise.com/s3_proxy/?f=uploads/mems/333344600013052008435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" r="2176" b="3050"/>
          <a:stretch/>
        </p:blipFill>
        <p:spPr bwMode="auto">
          <a:xfrm>
            <a:off x="7281582" y="1015522"/>
            <a:ext cx="4745469" cy="543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Csoportba foglalás 11"/>
          <p:cNvGrpSpPr/>
          <p:nvPr/>
        </p:nvGrpSpPr>
        <p:grpSpPr>
          <a:xfrm>
            <a:off x="3628467" y="2915879"/>
            <a:ext cx="3524926" cy="3290089"/>
            <a:chOff x="3824477" y="2696547"/>
            <a:chExt cx="3343902" cy="3097764"/>
          </a:xfrm>
        </p:grpSpPr>
        <p:pic>
          <p:nvPicPr>
            <p:cNvPr id="15364" name="Picture 4" descr="http://mor.ccb.ufsc.br/files/2014/09/tuba-uterina-Figura-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8"/>
            <a:stretch/>
          </p:blipFill>
          <p:spPr bwMode="auto">
            <a:xfrm>
              <a:off x="3824477" y="2696547"/>
              <a:ext cx="3343902" cy="3097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4285861" y="3845319"/>
              <a:ext cx="752669" cy="24622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Isthmus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4662196" y="3437490"/>
              <a:ext cx="712238" cy="24622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Ampulla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5441449" y="2887845"/>
              <a:ext cx="1024665" cy="24622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Infundibulum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6435653" y="3045777"/>
              <a:ext cx="732726" cy="24622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Fimbriae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8153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474608" y="2113287"/>
            <a:ext cx="9144000" cy="179313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hu-HU" sz="2800" b="1" dirty="0" smtClean="0">
                <a:latin typeface="Andalus"/>
                <a:cs typeface="Arabic Typesetting" panose="03020402040406030203" pitchFamily="66" charset="-78"/>
              </a:rPr>
              <a:t>NŐI NEMI SZERVEK</a:t>
            </a:r>
            <a:br>
              <a:rPr lang="hu-HU" sz="2800" b="1" dirty="0" smtClean="0">
                <a:latin typeface="Andalus"/>
                <a:cs typeface="Arabic Typesetting" panose="03020402040406030203" pitchFamily="66" charset="-78"/>
              </a:rPr>
            </a:br>
            <a:r>
              <a:rPr lang="hu-HU" sz="2800" b="1" dirty="0" smtClean="0">
                <a:latin typeface="Andalus"/>
                <a:cs typeface="Arabic Typesetting" panose="03020402040406030203" pitchFamily="66" charset="-78"/>
              </a:rPr>
              <a:t>(ORGANA GENITALIA FEMININA)</a:t>
            </a:r>
            <a:endParaRPr lang="hu-HU" sz="2800" b="1" dirty="0">
              <a:latin typeface="Andalus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33980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31481" y="247341"/>
            <a:ext cx="10515600" cy="56168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PETEVEZETÉK (TUBA UTERINA)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1573" y="1050523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RÉSZEI</a:t>
            </a:r>
            <a:r>
              <a:rPr lang="hu-HU" sz="1200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AMPULLA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TUBAE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UTERINAE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321837" y="437625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 </a:t>
            </a:r>
            <a:endParaRPr lang="hu-HU" dirty="0"/>
          </a:p>
        </p:txBody>
      </p:sp>
      <p:grpSp>
        <p:nvGrpSpPr>
          <p:cNvPr id="9" name="Csoportba foglalás 8"/>
          <p:cNvGrpSpPr/>
          <p:nvPr/>
        </p:nvGrpSpPr>
        <p:grpSpPr>
          <a:xfrm>
            <a:off x="8573193" y="0"/>
            <a:ext cx="3471326" cy="3014753"/>
            <a:chOff x="5499202" y="651110"/>
            <a:chExt cx="3072158" cy="2550340"/>
          </a:xfrm>
        </p:grpSpPr>
        <p:pic>
          <p:nvPicPr>
            <p:cNvPr id="10244" name="Picture 4" descr="https://academic.amc.edu/martino/grossanatomy/site/Medical/Lab%20Manual/Reproductive/Dissections/Images/Female%20Pelvis%20Images/ampull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9202" y="897331"/>
              <a:ext cx="3072158" cy="2304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5500477" y="651110"/>
              <a:ext cx="6896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Ampulla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Csoportba foglalás 15"/>
          <p:cNvGrpSpPr/>
          <p:nvPr/>
        </p:nvGrpSpPr>
        <p:grpSpPr>
          <a:xfrm>
            <a:off x="200106" y="2124229"/>
            <a:ext cx="11838923" cy="4612364"/>
            <a:chOff x="150823" y="2045942"/>
            <a:chExt cx="11838923" cy="4612364"/>
          </a:xfrm>
        </p:grpSpPr>
        <p:sp>
          <p:nvSpPr>
            <p:cNvPr id="17" name="Téglalap 16"/>
            <p:cNvSpPr/>
            <p:nvPr/>
          </p:nvSpPr>
          <p:spPr>
            <a:xfrm>
              <a:off x="1321837" y="4376258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de-DE" b="0" i="0" dirty="0" smtClean="0">
                  <a:solidFill>
                    <a:srgbClr val="252525"/>
                  </a:solidFill>
                  <a:effectLst/>
                  <a:latin typeface="Arial" panose="020B0604020202020204" pitchFamily="34" charset="0"/>
                </a:rPr>
                <a:t> </a:t>
              </a:r>
              <a:endParaRPr lang="hu-HU" dirty="0"/>
            </a:p>
          </p:txBody>
        </p:sp>
        <p:pic>
          <p:nvPicPr>
            <p:cNvPr id="19" name="Picture 2" descr="http://www.memrise.com/s3_proxy/?f=uploads/mems/3333446000130520084350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t="6449" r="2175" b="56733"/>
            <a:stretch/>
          </p:blipFill>
          <p:spPr bwMode="auto">
            <a:xfrm>
              <a:off x="150823" y="2045942"/>
              <a:ext cx="6364702" cy="3474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http://www.memrise.com/s3_proxy/?f=uploads/mems/3333446000130520084350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3" t="46298" r="6830" b="3050"/>
            <a:stretch/>
          </p:blipFill>
          <p:spPr bwMode="auto">
            <a:xfrm>
              <a:off x="6564808" y="3066434"/>
              <a:ext cx="5424938" cy="3591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Ellipszis 9"/>
          <p:cNvSpPr/>
          <p:nvPr/>
        </p:nvSpPr>
        <p:spPr>
          <a:xfrm>
            <a:off x="1371120" y="2498501"/>
            <a:ext cx="831167" cy="39924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0060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3546" y="150715"/>
            <a:ext cx="10515600" cy="56168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PETEVEZETÉK (TUBA UTERINA)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8493" y="86539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RÉSZEI</a:t>
            </a:r>
            <a:r>
              <a:rPr lang="hu-HU" sz="1200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IV. INFUNDIBULUM TUBAE UTERINAE</a:t>
            </a:r>
          </a:p>
        </p:txBody>
      </p:sp>
      <p:pic>
        <p:nvPicPr>
          <p:cNvPr id="10246" name="Picture 6" descr="https://academic.amc.edu/martino/grossanatomy/site/Medical/Lab%20Manual/Reproductive/Dissections/Images/Female%20Pelvis%20Images/infundibul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493" y="104102"/>
            <a:ext cx="3309615" cy="248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Csoportba foglalás 8"/>
          <p:cNvGrpSpPr/>
          <p:nvPr/>
        </p:nvGrpSpPr>
        <p:grpSpPr>
          <a:xfrm>
            <a:off x="226270" y="2306968"/>
            <a:ext cx="11764778" cy="4315741"/>
            <a:chOff x="226270" y="2306968"/>
            <a:chExt cx="11764778" cy="4315741"/>
          </a:xfrm>
        </p:grpSpPr>
        <p:sp>
          <p:nvSpPr>
            <p:cNvPr id="4" name="Téglalap 3"/>
            <p:cNvSpPr/>
            <p:nvPr/>
          </p:nvSpPr>
          <p:spPr>
            <a:xfrm>
              <a:off x="1321837" y="4376258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de-DE" b="0" i="0" dirty="0" smtClean="0">
                  <a:solidFill>
                    <a:srgbClr val="252525"/>
                  </a:solidFill>
                  <a:effectLst/>
                  <a:latin typeface="Arial" panose="020B0604020202020204" pitchFamily="34" charset="0"/>
                </a:rPr>
                <a:t> </a:t>
              </a:r>
              <a:endParaRPr lang="hu-HU" dirty="0"/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8639493" y="2595235"/>
              <a:ext cx="9973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Infundibulum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2" descr="http://www.memrise.com/s3_proxy/?f=uploads/mems/3333446000130520084350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t="6449" r="2175" b="56733"/>
            <a:stretch/>
          </p:blipFill>
          <p:spPr bwMode="auto">
            <a:xfrm>
              <a:off x="226270" y="2306968"/>
              <a:ext cx="6364702" cy="3474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://www.memrise.com/s3_proxy/?f=uploads/mems/3333446000130520084350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3" t="46298" r="6830" b="3050"/>
            <a:stretch/>
          </p:blipFill>
          <p:spPr bwMode="auto">
            <a:xfrm>
              <a:off x="6320883" y="2868471"/>
              <a:ext cx="5670165" cy="375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Ellipszis 9"/>
          <p:cNvSpPr/>
          <p:nvPr/>
        </p:nvSpPr>
        <p:spPr>
          <a:xfrm>
            <a:off x="5357611" y="3232597"/>
            <a:ext cx="963272" cy="4636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8254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3546" y="150715"/>
            <a:ext cx="10515600" cy="56168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PETEVEZETÉK (TUBA UTERINA)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9698" y="986614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200" b="1" dirty="0" smtClean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RÉSZEI</a:t>
            </a:r>
            <a:r>
              <a:rPr lang="hu-HU" sz="1200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 smtClean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FIMBRIAE TUBAE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 smtClean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VI. FIMBRIAE OVARICAE: petefészek </a:t>
            </a:r>
            <a:r>
              <a:rPr lang="hu-HU" sz="1200" b="1" dirty="0" smtClean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felszínével </a:t>
            </a:r>
            <a:r>
              <a:rPr lang="hu-HU" sz="1200" b="1" dirty="0" smtClean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kapcsolatban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VII. OSTIUM ABDOMINALE</a:t>
            </a:r>
          </a:p>
        </p:txBody>
      </p:sp>
      <p:sp>
        <p:nvSpPr>
          <p:cNvPr id="4" name="Téglalap 3"/>
          <p:cNvSpPr/>
          <p:nvPr/>
        </p:nvSpPr>
        <p:spPr>
          <a:xfrm>
            <a:off x="1321837" y="437625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 </a:t>
            </a:r>
            <a:endParaRPr lang="hu-HU" dirty="0"/>
          </a:p>
        </p:txBody>
      </p:sp>
      <p:pic>
        <p:nvPicPr>
          <p:cNvPr id="10248" name="Picture 8" descr="https://academic.amc.edu/martino/grossanatomy/site/Medical/Lab%20Manual/Reproductive/Dissections/Images/Female%20Pelvis%20Images/frimb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638" y="760065"/>
            <a:ext cx="2889659" cy="216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6089556" y="2874112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Fimbriae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50" name="Picture 10" descr="https://academic.amc.edu/martino/grossanatomy/site/Medical/Lab%20Manual/Reproductive/Dissections/Images/Female%20Pelvis%20Images/Ost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616" y="739514"/>
            <a:ext cx="2880906" cy="216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9025616" y="2927310"/>
            <a:ext cx="13708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Ostium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abdominale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391747" y="3338324"/>
            <a:ext cx="11315782" cy="3336400"/>
            <a:chOff x="-1020052" y="3269848"/>
            <a:chExt cx="11315782" cy="3336400"/>
          </a:xfrm>
        </p:grpSpPr>
        <p:sp>
          <p:nvSpPr>
            <p:cNvPr id="15" name="Téglalap 14"/>
            <p:cNvSpPr/>
            <p:nvPr/>
          </p:nvSpPr>
          <p:spPr>
            <a:xfrm>
              <a:off x="1321837" y="4376258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de-DE" b="0" i="0" dirty="0" smtClean="0">
                  <a:solidFill>
                    <a:srgbClr val="252525"/>
                  </a:solidFill>
                  <a:effectLst/>
                  <a:latin typeface="Arial" panose="020B0604020202020204" pitchFamily="34" charset="0"/>
                </a:rPr>
                <a:t> </a:t>
              </a:r>
              <a:endParaRPr lang="hu-HU" dirty="0"/>
            </a:p>
          </p:txBody>
        </p:sp>
        <p:pic>
          <p:nvPicPr>
            <p:cNvPr id="17" name="Picture 2" descr="http://www.memrise.com/s3_proxy/?f=uploads/mems/3333446000130520084350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t="6449" r="2175" b="56733"/>
            <a:stretch/>
          </p:blipFill>
          <p:spPr bwMode="auto">
            <a:xfrm>
              <a:off x="-1020052" y="3444923"/>
              <a:ext cx="5774746" cy="3152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://www.memrise.com/s3_proxy/?f=uploads/mems/3333446000130520084350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3" t="46298" r="6830" b="3050"/>
            <a:stretch/>
          </p:blipFill>
          <p:spPr bwMode="auto">
            <a:xfrm>
              <a:off x="5256642" y="3269848"/>
              <a:ext cx="5039088" cy="333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Ellipszis 8"/>
          <p:cNvSpPr/>
          <p:nvPr/>
        </p:nvSpPr>
        <p:spPr>
          <a:xfrm>
            <a:off x="5000681" y="4780836"/>
            <a:ext cx="888643" cy="52186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6898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1089" y="172044"/>
            <a:ext cx="10515600" cy="57101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PETEFÉSZEK (OVARIUM)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1744" y="74770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rteria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iliaca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communis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oszlásában – Fossa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ovarica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erével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analóg</a:t>
            </a:r>
          </a:p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follikulogenézis</a:t>
            </a:r>
            <a:endParaRPr lang="hu-HU" sz="1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sztrogén termelése</a:t>
            </a:r>
            <a:endParaRPr lang="hu-HU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https://academic.amc.edu/martino/grossanatomy/site/Medical/Lab%20Manual/Reproductive/Dissections/Images/Female%20Pelvis%20Images/Ovar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267" y="111967"/>
            <a:ext cx="3819266" cy="286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upload.wikimedia.org/wikipedia/commons/c/cf/Ovarscha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84" y="2469426"/>
            <a:ext cx="3537857" cy="301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401307" y="5553952"/>
            <a:ext cx="6096000" cy="12464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>
                <a:solidFill>
                  <a:srgbClr val="252525"/>
                </a:solidFill>
                <a:latin typeface="Arial" panose="020B0604020202020204" pitchFamily="34" charset="0"/>
              </a:rPr>
              <a:t>1 </a:t>
            </a:r>
            <a:r>
              <a:rPr lang="hu-HU" sz="1000" b="1" dirty="0" err="1" smtClean="0">
                <a:solidFill>
                  <a:srgbClr val="252525"/>
                </a:solidFill>
                <a:latin typeface="Arial" panose="020B0604020202020204" pitchFamily="34" charset="0"/>
              </a:rPr>
              <a:t>ovarium</a:t>
            </a:r>
            <a:r>
              <a:rPr lang="hu-HU" sz="1000" b="1" dirty="0" smtClean="0">
                <a:solidFill>
                  <a:srgbClr val="252525"/>
                </a:solidFill>
                <a:latin typeface="Arial" panose="020B0604020202020204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252525"/>
                </a:solidFill>
                <a:latin typeface="Arial" panose="020B0604020202020204" pitchFamily="34" charset="0"/>
              </a:rPr>
              <a:t>2 </a:t>
            </a:r>
            <a:r>
              <a:rPr lang="hu-HU" sz="1000" b="1" dirty="0">
                <a:solidFill>
                  <a:srgbClr val="252525"/>
                </a:solidFill>
                <a:latin typeface="Arial" panose="020B0604020202020204" pitchFamily="34" charset="0"/>
              </a:rPr>
              <a:t>t</a:t>
            </a:r>
            <a:r>
              <a:rPr lang="hu-HU" sz="1000" b="1" dirty="0" smtClean="0">
                <a:solidFill>
                  <a:srgbClr val="252525"/>
                </a:solidFill>
                <a:latin typeface="Arial" panose="020B0604020202020204" pitchFamily="34" charset="0"/>
              </a:rPr>
              <a:t>ercier </a:t>
            </a:r>
            <a:r>
              <a:rPr lang="hu-HU" sz="1000" b="1" dirty="0" err="1" smtClean="0">
                <a:solidFill>
                  <a:srgbClr val="252525"/>
                </a:solidFill>
                <a:latin typeface="Arial" panose="020B0604020202020204" pitchFamily="34" charset="0"/>
              </a:rPr>
              <a:t>folliculus</a:t>
            </a:r>
            <a:endParaRPr lang="hu-HU" sz="1000" b="1" dirty="0" smtClean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252525"/>
                </a:solidFill>
                <a:latin typeface="Arial" panose="020B0604020202020204" pitchFamily="34" charset="0"/>
              </a:rPr>
              <a:t>3</a:t>
            </a:r>
            <a:r>
              <a:rPr lang="hu-HU" sz="1000" b="1" dirty="0">
                <a:solidFill>
                  <a:srgbClr val="252525"/>
                </a:solidFill>
                <a:latin typeface="Arial" panose="020B0604020202020204" pitchFamily="34" charset="0"/>
              </a:rPr>
              <a:t> </a:t>
            </a:r>
            <a:r>
              <a:rPr lang="hu-HU" sz="1000" b="1" i="1" dirty="0" err="1">
                <a:solidFill>
                  <a:srgbClr val="252525"/>
                </a:solidFill>
                <a:latin typeface="Arial" panose="020B0604020202020204" pitchFamily="34" charset="0"/>
              </a:rPr>
              <a:t>l</a:t>
            </a:r>
            <a:r>
              <a:rPr lang="hu-HU" sz="1000" b="1" i="1" dirty="0" err="1" smtClean="0">
                <a:solidFill>
                  <a:srgbClr val="252525"/>
                </a:solidFill>
                <a:latin typeface="Arial" panose="020B0604020202020204" pitchFamily="34" charset="0"/>
              </a:rPr>
              <a:t>igamentum</a:t>
            </a:r>
            <a:r>
              <a:rPr lang="hu-HU" sz="1000" b="1" i="1" dirty="0" smtClean="0">
                <a:solidFill>
                  <a:srgbClr val="252525"/>
                </a:solidFill>
                <a:latin typeface="Arial" panose="020B0604020202020204" pitchFamily="34" charset="0"/>
              </a:rPr>
              <a:t> </a:t>
            </a:r>
            <a:r>
              <a:rPr lang="hu-HU" sz="1000" b="1" i="1" dirty="0" err="1">
                <a:solidFill>
                  <a:srgbClr val="252525"/>
                </a:solidFill>
                <a:latin typeface="Arial" panose="020B0604020202020204" pitchFamily="34" charset="0"/>
              </a:rPr>
              <a:t>ovarii</a:t>
            </a:r>
            <a:r>
              <a:rPr lang="hu-HU" sz="1000" b="1" i="1" dirty="0">
                <a:solidFill>
                  <a:srgbClr val="252525"/>
                </a:solidFill>
                <a:latin typeface="Arial" panose="020B0604020202020204" pitchFamily="34" charset="0"/>
              </a:rPr>
              <a:t> </a:t>
            </a:r>
            <a:r>
              <a:rPr lang="hu-HU" sz="1000" b="1" i="1" dirty="0" err="1">
                <a:solidFill>
                  <a:srgbClr val="252525"/>
                </a:solidFill>
                <a:latin typeface="Arial" panose="020B0604020202020204" pitchFamily="34" charset="0"/>
              </a:rPr>
              <a:t>proprium</a:t>
            </a:r>
            <a:r>
              <a:rPr lang="hu-HU" sz="1000" b="1" dirty="0">
                <a:solidFill>
                  <a:srgbClr val="252525"/>
                </a:solidFill>
                <a:latin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252525"/>
                </a:solidFill>
                <a:latin typeface="Arial" panose="020B0604020202020204" pitchFamily="34" charset="0"/>
              </a:rPr>
              <a:t>4 tuba </a:t>
            </a:r>
            <a:r>
              <a:rPr lang="hu-HU" sz="1000" b="1" dirty="0" err="1" smtClean="0">
                <a:solidFill>
                  <a:srgbClr val="252525"/>
                </a:solidFill>
                <a:latin typeface="Arial" panose="020B0604020202020204" pitchFamily="34" charset="0"/>
              </a:rPr>
              <a:t>uterina</a:t>
            </a:r>
            <a:endParaRPr lang="hu-HU" sz="1000" b="1" dirty="0" smtClean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252525"/>
                </a:solidFill>
                <a:latin typeface="Arial" panose="020B0604020202020204" pitchFamily="34" charset="0"/>
              </a:rPr>
              <a:t>5</a:t>
            </a:r>
            <a:r>
              <a:rPr lang="hu-HU" sz="1000" b="1" dirty="0">
                <a:solidFill>
                  <a:srgbClr val="252525"/>
                </a:solidFill>
                <a:latin typeface="Arial" panose="020B0604020202020204" pitchFamily="34" charset="0"/>
              </a:rPr>
              <a:t> </a:t>
            </a:r>
            <a:r>
              <a:rPr lang="hu-HU" sz="1000" b="1" i="1" dirty="0" err="1">
                <a:solidFill>
                  <a:srgbClr val="252525"/>
                </a:solidFill>
                <a:latin typeface="Arial" panose="020B0604020202020204" pitchFamily="34" charset="0"/>
              </a:rPr>
              <a:t>a</a:t>
            </a:r>
            <a:r>
              <a:rPr lang="hu-HU" sz="1000" b="1" i="1" dirty="0" err="1" smtClean="0">
                <a:solidFill>
                  <a:srgbClr val="252525"/>
                </a:solidFill>
                <a:latin typeface="Arial" panose="020B0604020202020204" pitchFamily="34" charset="0"/>
              </a:rPr>
              <a:t>rteria</a:t>
            </a:r>
            <a:r>
              <a:rPr lang="hu-HU" sz="1000" b="1" dirty="0">
                <a:solidFill>
                  <a:srgbClr val="252525"/>
                </a:solidFill>
                <a:latin typeface="Arial" panose="020B0604020202020204" pitchFamily="34" charset="0"/>
              </a:rPr>
              <a:t> und </a:t>
            </a:r>
            <a:r>
              <a:rPr lang="hu-HU" sz="1000" b="1" i="1" dirty="0" err="1">
                <a:solidFill>
                  <a:srgbClr val="252525"/>
                </a:solidFill>
                <a:latin typeface="Arial" panose="020B0604020202020204" pitchFamily="34" charset="0"/>
              </a:rPr>
              <a:t>Vena</a:t>
            </a:r>
            <a:r>
              <a:rPr lang="hu-HU" sz="1000" b="1" i="1" dirty="0">
                <a:solidFill>
                  <a:srgbClr val="252525"/>
                </a:solidFill>
                <a:latin typeface="Arial" panose="020B0604020202020204" pitchFamily="34" charset="0"/>
              </a:rPr>
              <a:t> </a:t>
            </a:r>
            <a:r>
              <a:rPr lang="hu-HU" sz="1000" b="1" i="1" dirty="0" err="1">
                <a:solidFill>
                  <a:srgbClr val="252525"/>
                </a:solidFill>
                <a:latin typeface="Arial" panose="020B0604020202020204" pitchFamily="34" charset="0"/>
              </a:rPr>
              <a:t>ovarica</a:t>
            </a:r>
            <a:r>
              <a:rPr lang="hu-HU" sz="1000" b="1" dirty="0">
                <a:solidFill>
                  <a:srgbClr val="252525"/>
                </a:solidFill>
                <a:latin typeface="Arial" panose="020B0604020202020204" pitchFamily="34" charset="0"/>
              </a:rPr>
              <a:t> </a:t>
            </a:r>
            <a:r>
              <a:rPr lang="hu-HU" sz="1000" b="1" i="1" dirty="0" err="1">
                <a:solidFill>
                  <a:srgbClr val="252525"/>
                </a:solidFill>
                <a:latin typeface="Arial" panose="020B0604020202020204" pitchFamily="34" charset="0"/>
              </a:rPr>
              <a:t>m</a:t>
            </a:r>
            <a:r>
              <a:rPr lang="hu-HU" sz="1000" b="1" i="1" dirty="0" err="1" smtClean="0">
                <a:solidFill>
                  <a:srgbClr val="252525"/>
                </a:solidFill>
                <a:latin typeface="Arial" panose="020B0604020202020204" pitchFamily="34" charset="0"/>
              </a:rPr>
              <a:t>esovariumban</a:t>
            </a:r>
            <a:endParaRPr lang="hu-HU" sz="1000" b="1" dirty="0"/>
          </a:p>
        </p:txBody>
      </p:sp>
      <p:pic>
        <p:nvPicPr>
          <p:cNvPr id="18438" name="Picture 6" descr="https://khb.imgix.net/images/anatomy_term/ovarium-2/bnSB2M50pP7kAHbC9mUj1w_Ovarien_01.png?ixlib=rb-0.3.4&amp;w=1000&amp;h=850&amp;fit=max&amp;auto=format&amp;s=a33b252c573abdcbbaa5f8bbc130d1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267" y="3394114"/>
            <a:ext cx="3897386" cy="247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Csoportba foglalás 14"/>
          <p:cNvGrpSpPr/>
          <p:nvPr/>
        </p:nvGrpSpPr>
        <p:grpSpPr>
          <a:xfrm>
            <a:off x="4058186" y="2469425"/>
            <a:ext cx="3921306" cy="3014573"/>
            <a:chOff x="4060942" y="2596581"/>
            <a:chExt cx="3921306" cy="3014573"/>
          </a:xfrm>
        </p:grpSpPr>
        <p:pic>
          <p:nvPicPr>
            <p:cNvPr id="18434" name="Picture 2" descr="http://www.mic-zentrum-frankfurt.de/www/img/operationen/adnexen/image00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0942" y="2596581"/>
              <a:ext cx="3917724" cy="3014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Szövegdoboz 6"/>
            <p:cNvSpPr txBox="1"/>
            <p:nvPr/>
          </p:nvSpPr>
          <p:spPr>
            <a:xfrm>
              <a:off x="7167608" y="4269878"/>
              <a:ext cx="7024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Ovarium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Egyenes összekötő nyíllal 8"/>
            <p:cNvCxnSpPr/>
            <p:nvPr/>
          </p:nvCxnSpPr>
          <p:spPr>
            <a:xfrm flipH="1">
              <a:off x="7165909" y="3366875"/>
              <a:ext cx="410547" cy="2354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Szövegdoboz 9"/>
            <p:cNvSpPr txBox="1"/>
            <p:nvPr/>
          </p:nvSpPr>
          <p:spPr>
            <a:xfrm>
              <a:off x="7371183" y="3104143"/>
              <a:ext cx="611065" cy="525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Tuba</a:t>
              </a:r>
            </a:p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uterina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5539544" y="2848543"/>
              <a:ext cx="9605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Fundus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uteri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5103845" y="4562669"/>
              <a:ext cx="6543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ectum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Egyenes összekötő nyíllal 13"/>
            <p:cNvCxnSpPr>
              <a:stCxn id="7" idx="1"/>
            </p:cNvCxnSpPr>
            <p:nvPr/>
          </p:nvCxnSpPr>
          <p:spPr>
            <a:xfrm flipH="1">
              <a:off x="6877916" y="4392989"/>
              <a:ext cx="289692" cy="69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4469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9029" y="24949"/>
            <a:ext cx="10515600" cy="57101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PETEFÉSZEK (OVARIUM)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4470" y="487707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RÉSZEI:</a:t>
            </a: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Margo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mesovaricus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Margo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liber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Extremitas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tubaria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Extremitas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uterina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Hilum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ovarii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argo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mesovaricusnál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http://spina.pro/i/anatomy/vnutrennosti/6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51" y="3308206"/>
            <a:ext cx="4800714" cy="306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de.shram.kiev.ua/img/health/anatomy/6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813" y="2730892"/>
            <a:ext cx="5257800" cy="406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pp.vk.me/c311423/v311423650/457d/FaQFaQ_ZQv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428" y="82319"/>
            <a:ext cx="3172408" cy="24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>
            <a:off x="10413980" y="3912155"/>
            <a:ext cx="633766" cy="44786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074" name="Picture 2" descr="「ovary cadaver」の画像検索結果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" t="8060" r="4315" b="12591"/>
          <a:stretch/>
        </p:blipFill>
        <p:spPr bwMode="auto">
          <a:xfrm>
            <a:off x="5303640" y="595964"/>
            <a:ext cx="2497387" cy="22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 flipV="1">
            <a:off x="6201116" y="1909863"/>
            <a:ext cx="278203" cy="4608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5965156" y="2403113"/>
            <a:ext cx="625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Uterus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Egyenes összekötő nyíllal 9"/>
          <p:cNvCxnSpPr>
            <a:stCxn id="11" idx="3"/>
          </p:cNvCxnSpPr>
          <p:nvPr/>
        </p:nvCxnSpPr>
        <p:spPr>
          <a:xfrm flipV="1">
            <a:off x="5289462" y="1609860"/>
            <a:ext cx="675694" cy="1231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4336957" y="1609859"/>
            <a:ext cx="952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Tuba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uterina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Egyenes összekötő nyíllal 14"/>
          <p:cNvCxnSpPr/>
          <p:nvPr/>
        </p:nvCxnSpPr>
        <p:spPr>
          <a:xfrm flipH="1">
            <a:off x="6193734" y="1178655"/>
            <a:ext cx="285585" cy="25816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>
            <a:off x="6479319" y="1186596"/>
            <a:ext cx="462394" cy="11867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doboz 18"/>
          <p:cNvSpPr txBox="1"/>
          <p:nvPr/>
        </p:nvSpPr>
        <p:spPr>
          <a:xfrm>
            <a:off x="6201116" y="914761"/>
            <a:ext cx="702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Ovarium</a:t>
            </a:r>
            <a:endParaRPr lang="hu-H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44248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28229" y="150666"/>
            <a:ext cx="10515600" cy="57101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PETEFÉSZEK (OVARIUM)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2299" y="832271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RÖGZITÉSE:</a:t>
            </a: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Mesovarium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igamentum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latum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része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suspensorium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ovarii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A. et V.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ovarica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ovarii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proprium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https://classconnection.s3.amazonaws.com/886/flashcards/1137886/png/viewer13590304452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65" y="2899698"/>
            <a:ext cx="4751336" cy="356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1427584" y="3405673"/>
            <a:ext cx="1278294" cy="31724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3321698" y="5001208"/>
            <a:ext cx="1586204" cy="578498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1352939" y="6204857"/>
            <a:ext cx="1688841" cy="35456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0" name="Csoportba foglalás 9"/>
          <p:cNvGrpSpPr/>
          <p:nvPr/>
        </p:nvGrpSpPr>
        <p:grpSpPr>
          <a:xfrm>
            <a:off x="5253635" y="1661175"/>
            <a:ext cx="6575014" cy="4123478"/>
            <a:chOff x="5253635" y="2633163"/>
            <a:chExt cx="6575014" cy="4123478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3635" y="2633163"/>
              <a:ext cx="6472376" cy="4123478"/>
            </a:xfrm>
            <a:prstGeom prst="rect">
              <a:avLst/>
            </a:prstGeom>
          </p:spPr>
        </p:pic>
        <p:sp>
          <p:nvSpPr>
            <p:cNvPr id="6" name="Ellipszis 5"/>
            <p:cNvSpPr/>
            <p:nvPr/>
          </p:nvSpPr>
          <p:spPr>
            <a:xfrm>
              <a:off x="7894748" y="2643631"/>
              <a:ext cx="837127" cy="53504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Ellipszis 8"/>
            <p:cNvSpPr/>
            <p:nvPr/>
          </p:nvSpPr>
          <p:spPr>
            <a:xfrm>
              <a:off x="10277341" y="5294199"/>
              <a:ext cx="1551308" cy="192201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733966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3573" y="135429"/>
            <a:ext cx="10515600" cy="59900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VAGINA (VAGINA)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3711" y="565745"/>
            <a:ext cx="11195947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12 cm 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rugalmas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izomcsatorna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méhnyakat köti össze a 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vulvával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ostium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vaginae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özösülés helye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zülőcsatorna képzése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utat biztosít a menstruációs vér és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szövet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számára, hogy elhagyják a testet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ovuláció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előtt és alatt a méhnyak nyálmirigyei másfajta nyálkát termelnek,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amelynek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hatására megfelelő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alkalinos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környezet alakul ki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hüvelycsőben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s így a legnagyobb a spermák túlélési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esélye</a:t>
            </a:r>
          </a:p>
          <a:p>
            <a:pPr>
              <a:lnSpc>
                <a:spcPct val="15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18" name="Picture 2" descr="https://static-content.springer.com/image/chp%3A10.1007%2F978-3-642-01159-7_2/MediaObjects/978-3-642-01159-7_2_Fig2_HT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307" y="200262"/>
            <a:ext cx="3825352" cy="217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://cdn.grin.com/images/preview-file?document_id=267624&amp;hash=c09c963a47cac3e1ef1e8c36d2e05e7a&amp;file=OPS/Images/image00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" r="3934" b="15335"/>
          <a:stretch/>
        </p:blipFill>
        <p:spPr bwMode="auto">
          <a:xfrm>
            <a:off x="169160" y="3776998"/>
            <a:ext cx="3983552" cy="275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4575763" y="3675600"/>
            <a:ext cx="2726095" cy="2857044"/>
            <a:chOff x="8797212" y="213086"/>
            <a:chExt cx="2726095" cy="2857044"/>
          </a:xfrm>
        </p:grpSpPr>
        <p:pic>
          <p:nvPicPr>
            <p:cNvPr id="13314" name="Picture 2" descr="http://fce-study.netdna-ssl.com/images/upload-flashcards/888810/550611_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7212" y="213086"/>
              <a:ext cx="2726095" cy="2857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8797212" y="2823909"/>
              <a:ext cx="6030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agina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Csoportba foglalás 8"/>
          <p:cNvGrpSpPr/>
          <p:nvPr/>
        </p:nvGrpSpPr>
        <p:grpSpPr>
          <a:xfrm>
            <a:off x="7362579" y="3526967"/>
            <a:ext cx="4566402" cy="3255708"/>
            <a:chOff x="2773730" y="3380501"/>
            <a:chExt cx="4566402" cy="3255708"/>
          </a:xfrm>
        </p:grpSpPr>
        <p:pic>
          <p:nvPicPr>
            <p:cNvPr id="10" name="Picture 4" descr="Vaginal opening description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6061" y="3380501"/>
              <a:ext cx="2562085" cy="2805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églalap 10"/>
            <p:cNvSpPr/>
            <p:nvPr/>
          </p:nvSpPr>
          <p:spPr>
            <a:xfrm>
              <a:off x="5814881" y="4232274"/>
              <a:ext cx="152525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1: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preputium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clitoridis</a:t>
              </a:r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2: Clitoris</a:t>
              </a:r>
              <a:b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3: Labia minora</a:t>
              </a:r>
              <a:b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4: Urethral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nyilása</a:t>
              </a:r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5: Vaginal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nyilása</a:t>
              </a:r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6: Perineum</a:t>
              </a:r>
              <a:b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7: Anus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églalap 11"/>
            <p:cNvSpPr/>
            <p:nvPr/>
          </p:nvSpPr>
          <p:spPr>
            <a:xfrm>
              <a:off x="2773730" y="6236099"/>
              <a:ext cx="365659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B0080"/>
                  </a:solidFill>
                  <a:latin typeface="Arial" panose="020B0604020202020204" pitchFamily="34" charset="0"/>
                </a:rPr>
                <a:t>Vulva</a:t>
              </a:r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 with </a:t>
              </a:r>
              <a:r>
                <a:rPr lang="en-US" sz="1000" b="1" dirty="0">
                  <a:solidFill>
                    <a:srgbClr val="0B0080"/>
                  </a:solidFill>
                  <a:latin typeface="Arial" panose="020B0604020202020204" pitchFamily="34" charset="0"/>
                </a:rPr>
                <a:t>pubic hair</a:t>
              </a:r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 removed and </a:t>
              </a:r>
              <a:r>
                <a:rPr lang="en-US" sz="1000" b="1" dirty="0">
                  <a:solidFill>
                    <a:srgbClr val="0B0080"/>
                  </a:solidFill>
                  <a:latin typeface="Arial" panose="020B0604020202020204" pitchFamily="34" charset="0"/>
                </a:rPr>
                <a:t>labia</a:t>
              </a:r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 </a:t>
              </a:r>
              <a:endParaRPr lang="hu-HU" sz="1000" b="1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en-US" sz="1000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separated </a:t>
              </a:r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to show the opening of the vagina</a:t>
              </a:r>
              <a:endParaRPr lang="hu-HU" sz="1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44828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0381" y="186157"/>
            <a:ext cx="10515600" cy="59900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HÜVELY (VAGINA)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1453" y="1004372"/>
            <a:ext cx="10654004" cy="461249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RÉSZEI: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PARS ANTERIOR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PARS POSTERIOR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RUGAE VAGINALES</a:t>
            </a:r>
            <a:b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6" name="Picture 2" descr="Medizinisch-pathologische Bilder, Grafiken zu Erkrankungen der Geschlechtsorgane der Fra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7" r="10033"/>
          <a:stretch/>
        </p:blipFill>
        <p:spPr bwMode="auto">
          <a:xfrm>
            <a:off x="6234616" y="1230731"/>
            <a:ext cx="3939227" cy="305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0326636" y="1093873"/>
            <a:ext cx="172771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>
                <a:latin typeface="Arial" panose="020B0604020202020204" pitchFamily="34" charset="0"/>
              </a:rPr>
              <a:t> </a:t>
            </a:r>
            <a:r>
              <a:rPr lang="hu-HU" sz="1000" b="1" dirty="0" smtClean="0">
                <a:latin typeface="Arial" panose="020B0604020202020204" pitchFamily="34" charset="0"/>
              </a:rPr>
              <a:t>1= </a:t>
            </a:r>
            <a:r>
              <a:rPr lang="hu-HU" sz="1000" b="1" dirty="0" err="1" smtClean="0">
                <a:latin typeface="Arial" panose="020B0604020202020204" pitchFamily="34" charset="0"/>
              </a:rPr>
              <a:t>beckenbodenmuskeln</a:t>
            </a:r>
            <a:endParaRPr lang="hu-HU" sz="1000" b="1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2 </a:t>
            </a:r>
            <a:r>
              <a:rPr lang="hu-HU" sz="1000" b="1" dirty="0">
                <a:latin typeface="Arial" panose="020B0604020202020204" pitchFamily="34" charset="0"/>
              </a:rPr>
              <a:t>= </a:t>
            </a:r>
            <a:r>
              <a:rPr lang="hu-HU" sz="1000" b="1" dirty="0" err="1" smtClean="0">
                <a:latin typeface="Arial" panose="020B0604020202020204" pitchFamily="34" charset="0"/>
              </a:rPr>
              <a:t>Peritoneum</a:t>
            </a:r>
            <a:r>
              <a:rPr lang="hu-HU" sz="1000" b="1" dirty="0" smtClean="0">
                <a:latin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</a:rPr>
              <a:t>pariele</a:t>
            </a:r>
            <a:endParaRPr lang="hu-HU" sz="1000" b="1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3 </a:t>
            </a:r>
            <a:r>
              <a:rPr lang="hu-HU" sz="1000" b="1" dirty="0">
                <a:latin typeface="Arial" panose="020B0604020202020204" pitchFamily="34" charset="0"/>
              </a:rPr>
              <a:t>= </a:t>
            </a:r>
            <a:r>
              <a:rPr lang="hu-HU" sz="1000" b="1" dirty="0" smtClean="0">
                <a:latin typeface="Arial" panose="020B0604020202020204" pitchFamily="34" charset="0"/>
              </a:rPr>
              <a:t>Tuba </a:t>
            </a:r>
            <a:r>
              <a:rPr lang="hu-HU" sz="1000" b="1" dirty="0" err="1" smtClean="0">
                <a:latin typeface="Arial" panose="020B0604020202020204" pitchFamily="34" charset="0"/>
              </a:rPr>
              <a:t>uterina</a:t>
            </a:r>
            <a:endParaRPr lang="hu-HU" sz="1000" b="1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4 </a:t>
            </a:r>
            <a:r>
              <a:rPr lang="hu-HU" sz="1000" b="1" dirty="0">
                <a:latin typeface="Arial" panose="020B0604020202020204" pitchFamily="34" charset="0"/>
              </a:rPr>
              <a:t>= </a:t>
            </a:r>
            <a:r>
              <a:rPr lang="hu-HU" sz="1000" b="1" dirty="0" err="1">
                <a:latin typeface="Arial" panose="020B0604020202020204" pitchFamily="34" charset="0"/>
              </a:rPr>
              <a:t>Ampulle</a:t>
            </a:r>
            <a:r>
              <a:rPr lang="hu-HU" sz="1000" b="1" dirty="0">
                <a:latin typeface="Arial" panose="020B0604020202020204" pitchFamily="34" charset="0"/>
              </a:rPr>
              <a:t> des </a:t>
            </a:r>
            <a:r>
              <a:rPr lang="hu-HU" sz="1000" b="1" dirty="0" err="1">
                <a:latin typeface="Arial" panose="020B0604020202020204" pitchFamily="34" charset="0"/>
              </a:rPr>
              <a:t>Eileiters</a:t>
            </a:r>
            <a:r>
              <a:rPr lang="hu-HU" sz="1000" b="1" dirty="0">
                <a:latin typeface="Arial" panose="020B0604020202020204" pitchFamily="34" charset="0"/>
              </a:rPr>
              <a:t>, </a:t>
            </a:r>
            <a:endParaRPr lang="hu-HU" sz="1000" b="1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5 </a:t>
            </a:r>
            <a:r>
              <a:rPr lang="hu-HU" sz="1000" b="1" dirty="0">
                <a:latin typeface="Arial" panose="020B0604020202020204" pitchFamily="34" charset="0"/>
              </a:rPr>
              <a:t>= </a:t>
            </a:r>
            <a:r>
              <a:rPr lang="hu-HU" sz="1000" b="1" dirty="0" err="1" smtClean="0">
                <a:latin typeface="Arial" panose="020B0604020202020204" pitchFamily="34" charset="0"/>
              </a:rPr>
              <a:t>Ovarium</a:t>
            </a:r>
            <a:endParaRPr lang="hu-HU" sz="1000" b="1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6 </a:t>
            </a:r>
            <a:r>
              <a:rPr lang="hu-HU" sz="1000" b="1" dirty="0">
                <a:latin typeface="Arial" panose="020B0604020202020204" pitchFamily="34" charset="0"/>
              </a:rPr>
              <a:t>= A. </a:t>
            </a:r>
            <a:r>
              <a:rPr lang="hu-HU" sz="1000" b="1" dirty="0" err="1">
                <a:latin typeface="Arial" panose="020B0604020202020204" pitchFamily="34" charset="0"/>
              </a:rPr>
              <a:t>ovarica</a:t>
            </a:r>
            <a:r>
              <a:rPr lang="hu-HU" sz="1000" b="1" dirty="0">
                <a:latin typeface="Arial" panose="020B0604020202020204" pitchFamily="34" charset="0"/>
              </a:rPr>
              <a:t>, </a:t>
            </a:r>
            <a:endParaRPr lang="hu-HU" sz="1000" b="1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7 = </a:t>
            </a:r>
            <a:r>
              <a:rPr lang="hu-HU" sz="1000" b="1" dirty="0" err="1" smtClean="0">
                <a:latin typeface="Arial" panose="020B0604020202020204" pitchFamily="34" charset="0"/>
              </a:rPr>
              <a:t>Uterus</a:t>
            </a:r>
            <a:endParaRPr lang="hu-HU" sz="1000" b="1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8 </a:t>
            </a:r>
            <a:r>
              <a:rPr lang="hu-HU" sz="1000" b="1" dirty="0">
                <a:latin typeface="Arial" panose="020B0604020202020204" pitchFamily="34" charset="0"/>
              </a:rPr>
              <a:t>= A. </a:t>
            </a:r>
            <a:r>
              <a:rPr lang="hu-HU" sz="1000" b="1" dirty="0" err="1">
                <a:latin typeface="Arial" panose="020B0604020202020204" pitchFamily="34" charset="0"/>
              </a:rPr>
              <a:t>uterina</a:t>
            </a:r>
            <a:r>
              <a:rPr lang="hu-HU" sz="1000" b="1" dirty="0">
                <a:latin typeface="Arial" panose="020B0604020202020204" pitchFamily="34" charset="0"/>
              </a:rPr>
              <a:t>, </a:t>
            </a:r>
            <a:endParaRPr lang="hu-HU" sz="1000" b="1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9 </a:t>
            </a:r>
            <a:r>
              <a:rPr lang="hu-HU" sz="1000" b="1" dirty="0">
                <a:latin typeface="Arial" panose="020B0604020202020204" pitchFamily="34" charset="0"/>
              </a:rPr>
              <a:t>= </a:t>
            </a:r>
            <a:r>
              <a:rPr lang="hu-HU" sz="1000" b="1" dirty="0" err="1" smtClean="0">
                <a:latin typeface="Arial" panose="020B0604020202020204" pitchFamily="34" charset="0"/>
              </a:rPr>
              <a:t>Ureter</a:t>
            </a:r>
            <a:endParaRPr lang="hu-HU" sz="1000" b="1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10 </a:t>
            </a:r>
            <a:r>
              <a:rPr lang="hu-HU" sz="1000" b="1" dirty="0">
                <a:latin typeface="Arial" panose="020B0604020202020204" pitchFamily="34" charset="0"/>
              </a:rPr>
              <a:t>= </a:t>
            </a:r>
            <a:r>
              <a:rPr lang="hu-HU" sz="1000" b="1" dirty="0" err="1" smtClean="0">
                <a:latin typeface="Arial" panose="020B0604020202020204" pitchFamily="34" charset="0"/>
              </a:rPr>
              <a:t>Vesica</a:t>
            </a:r>
            <a:r>
              <a:rPr lang="hu-HU" sz="1000" b="1" dirty="0" smtClean="0">
                <a:latin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</a:rPr>
              <a:t>urinaria</a:t>
            </a:r>
            <a:endParaRPr lang="hu-HU" sz="1000" b="1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11 </a:t>
            </a:r>
            <a:r>
              <a:rPr lang="hu-HU" sz="1000" b="1" dirty="0">
                <a:latin typeface="Arial" panose="020B0604020202020204" pitchFamily="34" charset="0"/>
              </a:rPr>
              <a:t>= </a:t>
            </a:r>
            <a:r>
              <a:rPr lang="hu-HU" sz="1000" b="1" dirty="0" err="1" smtClean="0">
                <a:latin typeface="Arial" panose="020B0604020202020204" pitchFamily="34" charset="0"/>
              </a:rPr>
              <a:t>Portio</a:t>
            </a:r>
            <a:r>
              <a:rPr lang="hu-HU" sz="1000" b="1" dirty="0" smtClean="0">
                <a:latin typeface="Arial" panose="020B0604020202020204" pitchFamily="34" charset="0"/>
              </a:rPr>
              <a:t> </a:t>
            </a:r>
            <a:r>
              <a:rPr lang="hu-HU" sz="1000" b="1" dirty="0" err="1">
                <a:latin typeface="Arial" panose="020B0604020202020204" pitchFamily="34" charset="0"/>
              </a:rPr>
              <a:t>vaginalis</a:t>
            </a:r>
            <a:r>
              <a:rPr lang="hu-HU" sz="1000" b="1" dirty="0">
                <a:latin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</a:rPr>
              <a:t>cervicis</a:t>
            </a:r>
            <a:endParaRPr lang="hu-HU" sz="1000" b="1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12 </a:t>
            </a:r>
            <a:r>
              <a:rPr lang="hu-HU" sz="1000" b="1" dirty="0">
                <a:latin typeface="Arial" panose="020B0604020202020204" pitchFamily="34" charset="0"/>
              </a:rPr>
              <a:t>= </a:t>
            </a:r>
            <a:r>
              <a:rPr lang="hu-HU" sz="10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Rugae</a:t>
            </a:r>
            <a:r>
              <a:rPr lang="hu-HU" sz="10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vaginales</a:t>
            </a:r>
            <a:endParaRPr lang="hu-HU" sz="10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13 </a:t>
            </a:r>
            <a:r>
              <a:rPr lang="hu-HU" sz="1000" b="1" dirty="0">
                <a:latin typeface="Arial" panose="020B0604020202020204" pitchFamily="34" charset="0"/>
              </a:rPr>
              <a:t>= </a:t>
            </a:r>
            <a:r>
              <a:rPr lang="hu-HU" sz="1000" b="1" dirty="0" err="1" smtClean="0">
                <a:latin typeface="Arial" panose="020B0604020202020204" pitchFamily="34" charset="0"/>
              </a:rPr>
              <a:t>Fornix</a:t>
            </a:r>
            <a:r>
              <a:rPr lang="hu-HU" sz="1000" b="1" dirty="0" smtClean="0">
                <a:latin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</a:rPr>
              <a:t>vaginae</a:t>
            </a:r>
            <a:endParaRPr lang="hu-HU" sz="1000" b="1" dirty="0"/>
          </a:p>
        </p:txBody>
      </p:sp>
      <p:grpSp>
        <p:nvGrpSpPr>
          <p:cNvPr id="8" name="Csoportba foglalás 7"/>
          <p:cNvGrpSpPr/>
          <p:nvPr/>
        </p:nvGrpSpPr>
        <p:grpSpPr>
          <a:xfrm>
            <a:off x="351453" y="3310621"/>
            <a:ext cx="5513088" cy="2964255"/>
            <a:chOff x="4237401" y="3694923"/>
            <a:chExt cx="5513088" cy="2964255"/>
          </a:xfrm>
        </p:grpSpPr>
        <p:pic>
          <p:nvPicPr>
            <p:cNvPr id="7" name="Picture 2" descr="http://spina.pro/i/anatomy/vnutrennosti/654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64"/>
            <a:stretch/>
          </p:blipFill>
          <p:spPr bwMode="auto">
            <a:xfrm>
              <a:off x="4237401" y="3694923"/>
              <a:ext cx="5513088" cy="2964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Ellipszis 4"/>
            <p:cNvSpPr/>
            <p:nvPr/>
          </p:nvSpPr>
          <p:spPr>
            <a:xfrm>
              <a:off x="4494727" y="4211392"/>
              <a:ext cx="1183728" cy="453914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Ellipszis 5"/>
            <p:cNvSpPr/>
            <p:nvPr/>
          </p:nvSpPr>
          <p:spPr>
            <a:xfrm>
              <a:off x="6120882" y="6030021"/>
              <a:ext cx="998375" cy="529399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167696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89718" y="201077"/>
            <a:ext cx="10515600" cy="59900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VAGINA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(VAGINA)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6315" y="1023191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stium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vaginae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estibulum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vaginae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ömlik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zűzhártya (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ymen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7890" name="Picture 2" descr="http://de.shram.kiev.ua/img/health/anatomy/6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100" y="1104503"/>
            <a:ext cx="5556444" cy="429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s://classconnection.s3.amazonaws.com/799/flashcards/5105799/png/kvensk_p-1462E0E60F31607CD6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r="2259"/>
          <a:stretch/>
        </p:blipFill>
        <p:spPr bwMode="auto">
          <a:xfrm>
            <a:off x="449362" y="2306768"/>
            <a:ext cx="5526435" cy="410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>
            <a:off x="4443212" y="4404575"/>
            <a:ext cx="962260" cy="3056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7196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2555" y="358117"/>
            <a:ext cx="10515600" cy="53369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HÜVELY (VAGINA)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5455" y="1150367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lülső hüvelyboltozat 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ornix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vaginae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2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átsó hüvelyboltozat 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ornix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vaginae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5362" name="Picture 2" descr="http://fce-study.netdna-ssl.com/images/upload-flashcards/888810/550621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55" y="2590586"/>
            <a:ext cx="2472441" cy="233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fce-study.netdna-ssl.com/images/upload-flashcards/888810/550622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162" y="2590586"/>
            <a:ext cx="2440193" cy="233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117519" y="5011380"/>
            <a:ext cx="15969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Fornix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vaginae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932528" y="4981329"/>
            <a:ext cx="1675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Fornix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vaginae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38" name="Picture 2" descr="https://o.quizlet.com/hv.Z8cY8.NjVdEfXej147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813" y="3408587"/>
            <a:ext cx="4165798" cy="304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fce-study.netdna-ssl.com/images/upload-flashcards/888810/550611_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65" y="149290"/>
            <a:ext cx="2329402" cy="244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Egyenes összekötő nyíllal 6"/>
          <p:cNvCxnSpPr/>
          <p:nvPr/>
        </p:nvCxnSpPr>
        <p:spPr>
          <a:xfrm>
            <a:off x="9227975" y="542679"/>
            <a:ext cx="1268963" cy="2791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8627232" y="218734"/>
            <a:ext cx="659155" cy="756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Fornix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aginae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ost.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Egyenes összekötő nyíllal 11"/>
          <p:cNvCxnSpPr/>
          <p:nvPr/>
        </p:nvCxnSpPr>
        <p:spPr>
          <a:xfrm flipH="1" flipV="1">
            <a:off x="10741055" y="1119674"/>
            <a:ext cx="614300" cy="19034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11094166" y="2957834"/>
            <a:ext cx="659155" cy="756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Fornix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aginae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59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848594" y="117069"/>
            <a:ext cx="10515600" cy="654990"/>
          </a:xfrm>
        </p:spPr>
        <p:txBody>
          <a:bodyPr>
            <a:normAutofit/>
          </a:bodyPr>
          <a:lstStyle/>
          <a:p>
            <a:pPr algn="ctr"/>
            <a:r>
              <a:rPr lang="hu-HU" alt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NŐI NEMI SZERVEK</a:t>
            </a:r>
            <a:endParaRPr lang="en-US" alt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2339" y="1349765"/>
            <a:ext cx="10515600" cy="4351338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Belső nemi szervek: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Ovarium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(petefészek)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Tuba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uterina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(petevezeték)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Uterus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(méh)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Vagina 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(hüvely)</a:t>
            </a:r>
            <a:endParaRPr lang="en-US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hu-HU" alt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Külső nemi szervek: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Urethra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feminina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(húgycső)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Clitoris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(csikló)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Labia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minora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(kisajak)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Labia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majora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(nagyajak)</a:t>
            </a:r>
            <a:endParaRPr lang="el-GR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「női nemi szervek kép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013" y="3914555"/>
            <a:ext cx="3450509" cy="278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関連画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957" y="1871696"/>
            <a:ext cx="3120237" cy="288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「női nemi szervek kép」の画像検索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4" t="3725" r="15111" b="2905"/>
          <a:stretch/>
        </p:blipFill>
        <p:spPr bwMode="auto">
          <a:xfrm>
            <a:off x="4234997" y="1033024"/>
            <a:ext cx="3256539" cy="256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747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5373" y="414855"/>
            <a:ext cx="10515600" cy="68298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KÜLSŐ NEMI SZERVEK (VULVA)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5373" y="1458446"/>
            <a:ext cx="1118178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VULVA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ülső női nemi szervek összessége</a:t>
            </a:r>
          </a:p>
        </p:txBody>
      </p:sp>
      <p:pic>
        <p:nvPicPr>
          <p:cNvPr id="3074" name="Picture 2" descr="「női nemi szervek kép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870" y="2640582"/>
            <a:ext cx="5394384" cy="316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65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44856" y="460518"/>
            <a:ext cx="10515600" cy="68298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KÜLSŐ NŐI NEMI SZERVEK (VULVA)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3224" y="1226294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VULVA: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részei:</a:t>
            </a:r>
          </a:p>
          <a:p>
            <a:pPr>
              <a:lnSpc>
                <a:spcPct val="2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Szeméremdomb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pubis)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Szeméremajkak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labia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majora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minora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2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Csikló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Clitoris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Hüvelytornác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vaginae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Ostium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vaginae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Ostium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urethrae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externum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7170" name="Picture 2" descr="「vestibulum vaginae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194" y="1380842"/>
            <a:ext cx="5479290" cy="488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511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31566" y="223270"/>
            <a:ext cx="10515600" cy="68298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SZEMÉREMDOMB (MONS PUBIS)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4774" y="1012828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zeméremcsont felett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zsíros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ubertás során nő és fanszőrzet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borítja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nagyajkakban folytatódik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http://fce-study.netdna-ssl.com/images/upload-flashcards/888810/564645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66" y="2670074"/>
            <a:ext cx="3221493" cy="334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https://khb.imgix.net/images/anatomy_term/mons-pubis/vHaW21oIGZJhwVBp4qVSQ_Mons_pubis_02.png?ixlib=rb-1.0.0&amp;w=800&amp;h=800&amp;fit=max&amp;mark=%2Fimages%2Fwatermark_full_800x800_bottom_right_logo_diag.png&amp;markw=800&amp;markh=800&amp;auto=format&amp;s=e827e56a238d46a7375232f15917485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"/>
          <a:stretch/>
        </p:blipFill>
        <p:spPr bwMode="auto">
          <a:xfrm>
            <a:off x="8948056" y="244733"/>
            <a:ext cx="2987121" cy="173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83366" y="6125159"/>
            <a:ext cx="8963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pubis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「vestibulum vaginae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178" y="2184324"/>
            <a:ext cx="4845675" cy="431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425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055" y="331029"/>
            <a:ext cx="10515600" cy="71097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SZEMÉREMAJKAK (LABIUM PUDENDUM)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457" y="1311212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LABIA MAJORA PUDENDI (nagyajak)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LABIA MINORA PUDENDI (kisajak)</a:t>
            </a:r>
          </a:p>
          <a:p>
            <a:pPr marL="0" indent="0">
              <a:lnSpc>
                <a:spcPct val="20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http://fce-study.netdna-ssl.com/images/upload-flashcards/888810/564646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97" y="2940856"/>
            <a:ext cx="2495218" cy="252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fce-study.netdna-ssl.com/images/upload-flashcards/888810/564647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881" y="3502111"/>
            <a:ext cx="2625553" cy="268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732002" y="5593296"/>
            <a:ext cx="1851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LABIUM MAJUS PUDENDI  </a:t>
            </a:r>
            <a:endParaRPr lang="hu-HU" sz="1000" dirty="0"/>
          </a:p>
        </p:txBody>
      </p:sp>
      <p:sp>
        <p:nvSpPr>
          <p:cNvPr id="5" name="Téglalap 4"/>
          <p:cNvSpPr/>
          <p:nvPr/>
        </p:nvSpPr>
        <p:spPr>
          <a:xfrm>
            <a:off x="7627510" y="6318865"/>
            <a:ext cx="17459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LABIUM MINUS PUDENDI</a:t>
            </a:r>
            <a:endParaRPr lang="hu-HU" sz="1000" dirty="0"/>
          </a:p>
        </p:txBody>
      </p:sp>
      <p:pic>
        <p:nvPicPr>
          <p:cNvPr id="11" name="Picture 2" descr="http://fce-study.netdna-ssl.com/images/upload-flashcards/front/3/4/49143744_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" t="1643" r="4513" b="4480"/>
          <a:stretch/>
        </p:blipFill>
        <p:spPr bwMode="auto">
          <a:xfrm>
            <a:off x="2892995" y="2940856"/>
            <a:ext cx="2285109" cy="252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fce-study.netdna-ssl.com/images/upload-flashcards/front/3/4/49143771_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t="1832" r="6128" b="5514"/>
          <a:stretch/>
        </p:blipFill>
        <p:spPr bwMode="auto">
          <a:xfrm>
            <a:off x="8500506" y="3486881"/>
            <a:ext cx="2435298" cy="269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「vestibulum vaginae」の画像検索結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498" y="185922"/>
            <a:ext cx="3401841" cy="3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669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2315" y="245033"/>
            <a:ext cx="10515600" cy="39373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SZEMÉREMAJKAK (LABIUM PUDENDUM)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2845" y="773593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LABIA MAJORA PUDENDI (nagyajak):</a:t>
            </a: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Szemérem rés </a:t>
            </a:r>
            <a:r>
              <a:rPr lang="de-DE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Rima </a:t>
            </a:r>
            <a:r>
              <a:rPr lang="de-DE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pudendi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</a:pPr>
            <a:r>
              <a:rPr lang="de-DE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Commissura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labiorum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</a:pPr>
            <a:r>
              <a:rPr lang="de-DE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Commissura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labiorum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292884" y="2949262"/>
            <a:ext cx="3733049" cy="2299560"/>
            <a:chOff x="3636785" y="1121488"/>
            <a:chExt cx="3733049" cy="2299560"/>
          </a:xfrm>
        </p:grpSpPr>
        <p:pic>
          <p:nvPicPr>
            <p:cNvPr id="45058" name="Picture 2" descr="http://upload.wikimedia.org/wikipedia/commons/thumb/5/55/Pudendal_Cleft_Diagram.jpg/500px-Pudendal_Cleft_Diagram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6785" y="1121488"/>
              <a:ext cx="3733049" cy="2299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3954962" y="2352522"/>
              <a:ext cx="1083905" cy="24622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Rima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pudendi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Csoportba foglalás 6"/>
          <p:cNvGrpSpPr/>
          <p:nvPr/>
        </p:nvGrpSpPr>
        <p:grpSpPr>
          <a:xfrm>
            <a:off x="7889313" y="621606"/>
            <a:ext cx="3981649" cy="3548480"/>
            <a:chOff x="7977141" y="621606"/>
            <a:chExt cx="3981649" cy="3548480"/>
          </a:xfrm>
        </p:grpSpPr>
        <p:pic>
          <p:nvPicPr>
            <p:cNvPr id="11" name="Picture 2" descr="「vestibulum vaginae」の画像検索結果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7141" y="621606"/>
              <a:ext cx="3981649" cy="3548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Ellipszis 9"/>
            <p:cNvSpPr/>
            <p:nvPr/>
          </p:nvSpPr>
          <p:spPr>
            <a:xfrm>
              <a:off x="11011437" y="719681"/>
              <a:ext cx="942235" cy="42653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Ellipszis 11"/>
            <p:cNvSpPr/>
            <p:nvPr/>
          </p:nvSpPr>
          <p:spPr>
            <a:xfrm>
              <a:off x="10908406" y="2472744"/>
              <a:ext cx="1000423" cy="47651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" name="Csoportba foglalás 7"/>
          <p:cNvGrpSpPr/>
          <p:nvPr/>
        </p:nvGrpSpPr>
        <p:grpSpPr>
          <a:xfrm>
            <a:off x="4488278" y="1662724"/>
            <a:ext cx="6184302" cy="4872635"/>
            <a:chOff x="4488278" y="1662724"/>
            <a:chExt cx="6184302" cy="4872635"/>
          </a:xfrm>
        </p:grpSpPr>
        <p:pic>
          <p:nvPicPr>
            <p:cNvPr id="4098" name="Picture 2" descr="https://upload.wikimedia.org/wikipedia/commons/thumb/f/f3/Vulva_labeled_no_tags.jpg/230px-Vulva_labeled_no_tags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8278" y="1662724"/>
              <a:ext cx="2844431" cy="4872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églalap 4"/>
            <p:cNvSpPr/>
            <p:nvPr/>
          </p:nvSpPr>
          <p:spPr>
            <a:xfrm>
              <a:off x="7427864" y="4148465"/>
              <a:ext cx="3244716" cy="23775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hu-H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Női nemi szerv</a:t>
              </a:r>
              <a:br>
                <a:rPr lang="hu-HU" sz="11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u-H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1. a csikló </a:t>
              </a: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fitymája</a:t>
              </a:r>
              <a:endParaRPr lang="hu-HU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hu-H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. a csikló </a:t>
              </a: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makkja</a:t>
              </a:r>
              <a:endParaRPr lang="hu-HU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hu-H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. húgycső </a:t>
              </a: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nyílása</a:t>
              </a:r>
            </a:p>
            <a:p>
              <a:pPr>
                <a:lnSpc>
                  <a:spcPct val="150000"/>
                </a:lnSpc>
              </a:pP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hu-H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. </a:t>
              </a: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hüvelytornác</a:t>
              </a:r>
              <a:endParaRPr lang="hu-HU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hu-H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. kis </a:t>
              </a: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szeméremajak</a:t>
              </a:r>
            </a:p>
            <a:p>
              <a:pPr>
                <a:lnSpc>
                  <a:spcPct val="150000"/>
                </a:lnSpc>
              </a:pP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6. </a:t>
              </a: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hüvelybemenet</a:t>
              </a:r>
              <a:endParaRPr lang="hu-HU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hu-H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. (borotvált) </a:t>
              </a: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nagy szeméremajak</a:t>
              </a:r>
            </a:p>
            <a:p>
              <a:pPr>
                <a:lnSpc>
                  <a:spcPct val="150000"/>
                </a:lnSpc>
              </a:pP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hu-H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. gát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5273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14727" y="253022"/>
            <a:ext cx="10515600" cy="71097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SZEMÉREMAJKAK (LABIUM PUDENDUM)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1820" y="963996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LABIUM MINORA PUDENDI (kisajkak):</a:t>
            </a: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kis szeméremajkak között nyílik a hüvely külső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nyílása</a:t>
            </a:r>
          </a:p>
          <a:p>
            <a:pPr>
              <a:lnSpc>
                <a:spcPct val="20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estibulum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vaginae-ba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(hüvelytornácba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 nyílnak a 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Bartholin-mirigyek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kivezető csövei,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amelyek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 hüvely síkosságát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biztosítják</a:t>
            </a:r>
          </a:p>
        </p:txBody>
      </p:sp>
      <p:pic>
        <p:nvPicPr>
          <p:cNvPr id="7" name="Picture 2" descr="「vestibulum vaginae」の画像検索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527" y="2652204"/>
            <a:ext cx="4322127" cy="385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1432604" y="2678945"/>
            <a:ext cx="5798872" cy="3901340"/>
            <a:chOff x="2784885" y="2634019"/>
            <a:chExt cx="5798872" cy="3901340"/>
          </a:xfrm>
        </p:grpSpPr>
        <p:pic>
          <p:nvPicPr>
            <p:cNvPr id="6" name="Picture 2" descr="https://upload.wikimedia.org/wikipedia/commons/thumb/f/f3/Vulva_labeled_no_tags.jpg/230px-Vulva_labeled_no_tag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885" y="2634019"/>
              <a:ext cx="2277432" cy="3901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églalap 7"/>
            <p:cNvSpPr/>
            <p:nvPr/>
          </p:nvSpPr>
          <p:spPr>
            <a:xfrm>
              <a:off x="5339041" y="4081621"/>
              <a:ext cx="3244716" cy="23775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hu-H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Női nemi szerv</a:t>
              </a:r>
              <a:br>
                <a:rPr lang="hu-HU" sz="11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u-H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1. a csikló </a:t>
              </a: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fitymája</a:t>
              </a:r>
              <a:endParaRPr lang="hu-HU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hu-H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. a csikló </a:t>
              </a: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makkja</a:t>
              </a:r>
              <a:endParaRPr lang="hu-HU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hu-H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. húgycső </a:t>
              </a: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nyílása</a:t>
              </a:r>
            </a:p>
            <a:p>
              <a:pPr>
                <a:lnSpc>
                  <a:spcPct val="150000"/>
                </a:lnSpc>
              </a:pP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hu-H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. </a:t>
              </a: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hüvelytornác</a:t>
              </a:r>
              <a:endParaRPr lang="hu-HU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hu-H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. kis </a:t>
              </a: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szeméremajak</a:t>
              </a:r>
            </a:p>
            <a:p>
              <a:pPr>
                <a:lnSpc>
                  <a:spcPct val="150000"/>
                </a:lnSpc>
              </a:pP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6. </a:t>
              </a: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hüvelybemenet</a:t>
              </a:r>
              <a:endParaRPr lang="hu-HU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hu-H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. (borotvált) </a:t>
              </a: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nagy szeméremajak</a:t>
              </a:r>
            </a:p>
            <a:p>
              <a:pPr>
                <a:lnSpc>
                  <a:spcPct val="150000"/>
                </a:lnSpc>
              </a:pP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hu-H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. gát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6809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975" y="181162"/>
            <a:ext cx="10515600" cy="57101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CSIKLÓ (CLITORIS)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4778" y="1106162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hüvelybemenet előtt foglal helyet, ahol a kis ajkak felül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találkoznak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enne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barlangos testek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találhatóak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nemi izgalom hatására vérrel telítődnek, és csiklómerevedést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okoznak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csiklót és a kisajkak felső részét nemi izgalmi zónának is szokás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nevezni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csikló alatt közvetlenül a húgycső nyílása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található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://www.likar.info/pictures/wiki/thumbs/459px-6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332" y="2639316"/>
            <a:ext cx="5251126" cy="414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502975" y="3039414"/>
            <a:ext cx="5588732" cy="3462639"/>
            <a:chOff x="1066159" y="3291118"/>
            <a:chExt cx="5248809" cy="3056389"/>
          </a:xfrm>
        </p:grpSpPr>
        <p:pic>
          <p:nvPicPr>
            <p:cNvPr id="18434" name="Picture 2" descr="http://fce-study.netdna-ssl.com/images/upload-flashcards/888810/564648_m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2041" y="3291118"/>
              <a:ext cx="2552927" cy="2711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3330023" y="6101286"/>
              <a:ext cx="6254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Clitoris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50" name="Picture 2" descr="https://classconnection.s3.amazonaws.com/78/flashcards/428078/jpg/pefinfrorperclitoris1335835186773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" t="1495" r="3119" b="3650"/>
            <a:stretch/>
          </p:blipFill>
          <p:spPr bwMode="auto">
            <a:xfrm>
              <a:off x="1066159" y="3292539"/>
              <a:ext cx="2576610" cy="2709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「clitoris」の画像検索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417" y="216173"/>
            <a:ext cx="3794134" cy="219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561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2198" y="165246"/>
            <a:ext cx="10515600" cy="57101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CSIKLÓ (CLITORIS)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76031" y="790461"/>
            <a:ext cx="10765971" cy="456584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RÉSZEI:</a:t>
            </a:r>
          </a:p>
          <a:p>
            <a:pPr>
              <a:lnSpc>
                <a:spcPct val="150000"/>
              </a:lnSpc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CRURA CLITORIDIS: barlangos testek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Corpus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cavernosum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clitoridis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dextrum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et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sinistrum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clitoriserektio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CORPUS CLITORIDIS: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clitoridis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az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arcus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pubis alatt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c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orpus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clitoridissá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egyesül</a:t>
            </a:r>
          </a:p>
        </p:txBody>
      </p:sp>
      <p:pic>
        <p:nvPicPr>
          <p:cNvPr id="49154" name="Picture 2" descr="http://wwwc.fc2web.com/Rauber-Kopsch/band2/png100/29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502" y="980161"/>
            <a:ext cx="4929838" cy="268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http://upload.wikimedia.org/wikipedia/commons/thumb/6/6c/Clitoris_anatomy_labeled-en.jpg/440px-Clitoris_anatomy_labeled-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846" y="3687663"/>
            <a:ext cx="3380727" cy="295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fce-study.netdna-ssl.com/images/upload-flashcards/front/3/4/49143716_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69" y="4015975"/>
            <a:ext cx="2568964" cy="268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fce-study.netdna-ssl.com/images/upload-flashcards/front/3/4/49143841_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77" y="4024426"/>
            <a:ext cx="2560865" cy="26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744569" y="6450413"/>
            <a:ext cx="1200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Corpus </a:t>
            </a:r>
            <a:r>
              <a:rPr lang="hu-HU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clitoridis</a:t>
            </a:r>
            <a:endParaRPr lang="hu-H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578677" y="6444042"/>
            <a:ext cx="10935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Crura</a:t>
            </a:r>
            <a:r>
              <a:rPr lang="hu-H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clitoridis</a:t>
            </a:r>
            <a:endParaRPr lang="hu-H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10315977" y="2405852"/>
            <a:ext cx="1146220" cy="2858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7637172" y="5087155"/>
            <a:ext cx="850005" cy="2691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45567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6927" y="378027"/>
            <a:ext cx="10515600" cy="57101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CSIKLÓ (CLITORIS)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17767" y="1109159"/>
            <a:ext cx="10765971" cy="456584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RÉSZEI: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GLANS CLITORIDIS: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orpus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clitoridis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lans</a:t>
            </a: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clitoridis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végződik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reputium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clitoridis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orpora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cavernosa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penis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homológ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hu-HU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suspensorium</a:t>
            </a:r>
            <a:r>
              <a:rPr lang="hu-H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clitoridis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ymphysishez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rögzíti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clitorist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「vestibulum vaginae」の画像検索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066" y="3125672"/>
            <a:ext cx="4091371" cy="364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7237927" y="447035"/>
            <a:ext cx="4799527" cy="2518520"/>
            <a:chOff x="7392473" y="217910"/>
            <a:chExt cx="4799527" cy="2518520"/>
          </a:xfrm>
        </p:grpSpPr>
        <p:pic>
          <p:nvPicPr>
            <p:cNvPr id="7" name="Picture 2" descr="http://wwwc.fc2web.com/Rauber-Kopsch/band2/png100/29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473" y="217910"/>
              <a:ext cx="4632101" cy="2518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Ellipszis 4"/>
            <p:cNvSpPr/>
            <p:nvPr/>
          </p:nvSpPr>
          <p:spPr>
            <a:xfrm>
              <a:off x="9311425" y="2202287"/>
              <a:ext cx="953037" cy="37348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Ellipszis 5"/>
            <p:cNvSpPr/>
            <p:nvPr/>
          </p:nvSpPr>
          <p:spPr>
            <a:xfrm>
              <a:off x="10676586" y="1109159"/>
              <a:ext cx="1515414" cy="34615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1856423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24060" y="410397"/>
            <a:ext cx="10515600" cy="58034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CSIKLÓ (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LITORIS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0775" y="1564530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CORPUS CAVERNOSUS CLITORIDIS (KAVERNÁS TEST):</a:t>
            </a:r>
            <a:b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rektil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 szövet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simaizom, kötőszövet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c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orpus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clitoridissé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egyesül</a:t>
            </a:r>
          </a:p>
        </p:txBody>
      </p:sp>
      <p:pic>
        <p:nvPicPr>
          <p:cNvPr id="4" name="Picture 4" descr="http://upload.wikimedia.org/wikipedia/commons/thumb/6/6c/Clitoris_anatomy_labeled-en.jpg/440px-Clitoris_anatomy_labeled-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60" y="1822927"/>
            <a:ext cx="4689828" cy="409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612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15314" y="119796"/>
            <a:ext cx="8229600" cy="720919"/>
          </a:xfrm>
        </p:spPr>
        <p:txBody>
          <a:bodyPr>
            <a:normAutofit/>
          </a:bodyPr>
          <a:lstStyle/>
          <a:p>
            <a:pPr algn="ctr"/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UTERUS </a:t>
            </a:r>
            <a:r>
              <a:rPr lang="hu-HU" alt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(MÉH)</a:t>
            </a:r>
            <a:endParaRPr lang="en-US" alt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6991" y="1236211"/>
            <a:ext cx="10439174" cy="452596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7- 8 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cm </a:t>
            </a:r>
          </a:p>
          <a:p>
            <a:pPr algn="just">
              <a:lnSpc>
                <a:spcPct val="150000"/>
              </a:lnSpc>
            </a:pP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örte alakú, páratlan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úgyhólyag és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rektum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között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altLang="hu-HU" sz="1400" b="1" dirty="0"/>
          </a:p>
        </p:txBody>
      </p:sp>
      <p:pic>
        <p:nvPicPr>
          <p:cNvPr id="2052" name="Picture 4" descr="http://img2.tfd.com/mk/C/X2604-C-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3" y="3499192"/>
            <a:ext cx="3857967" cy="275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academic.amc.edu/martino/grossanatomy/site/Medical/Lab%20Manual/Reproductive/Dissections/Images/Female%20Pelvis%20Images/Uter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930" y="3196971"/>
            <a:ext cx="3897515" cy="29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cdn2.hubspot.net/hub/189659/file-31159577-png/images/uterus-uterine-anatomy-ovaries-fallopian-tubes-fimbriae.png?t=145891549806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988" y="352784"/>
            <a:ext cx="3149457" cy="236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Csoportba foglalás 8"/>
          <p:cNvGrpSpPr/>
          <p:nvPr/>
        </p:nvGrpSpPr>
        <p:grpSpPr>
          <a:xfrm>
            <a:off x="4619252" y="1055066"/>
            <a:ext cx="2787456" cy="2846766"/>
            <a:chOff x="4619252" y="1055066"/>
            <a:chExt cx="2787456" cy="2846766"/>
          </a:xfrm>
        </p:grpSpPr>
        <p:grpSp>
          <p:nvGrpSpPr>
            <p:cNvPr id="4" name="Csoportba foglalás 3"/>
            <p:cNvGrpSpPr/>
            <p:nvPr/>
          </p:nvGrpSpPr>
          <p:grpSpPr>
            <a:xfrm>
              <a:off x="4619252" y="1055066"/>
              <a:ext cx="2787456" cy="2846766"/>
              <a:chOff x="4619252" y="1055066"/>
              <a:chExt cx="2787456" cy="2846766"/>
            </a:xfrm>
          </p:grpSpPr>
          <p:pic>
            <p:nvPicPr>
              <p:cNvPr id="2058" name="Picture 10" descr="http://fce-study.netdna-ssl.com/images/upload-flashcards/888810/550614_m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9252" y="1055066"/>
                <a:ext cx="2787456" cy="28467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Szövegdoboz 1"/>
              <p:cNvSpPr txBox="1"/>
              <p:nvPr/>
            </p:nvSpPr>
            <p:spPr>
              <a:xfrm>
                <a:off x="6240296" y="2232228"/>
                <a:ext cx="10903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Vesica</a:t>
                </a:r>
                <a:r>
                  <a:rPr lang="hu-HU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urinaria</a:t>
                </a:r>
                <a:endParaRPr lang="hu-HU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" name="Szövegdoboz 2"/>
              <p:cNvSpPr txBox="1"/>
              <p:nvPr/>
            </p:nvSpPr>
            <p:spPr>
              <a:xfrm>
                <a:off x="5424582" y="2230732"/>
                <a:ext cx="61106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rectum</a:t>
                </a:r>
                <a:endParaRPr lang="hu-HU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6" name="Egyenes összekötő nyíllal 5"/>
            <p:cNvCxnSpPr>
              <a:stCxn id="7" idx="3"/>
            </p:cNvCxnSpPr>
            <p:nvPr/>
          </p:nvCxnSpPr>
          <p:spPr>
            <a:xfrm flipV="1">
              <a:off x="5793997" y="2615800"/>
              <a:ext cx="253074" cy="2780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Szövegdoboz 6"/>
            <p:cNvSpPr txBox="1"/>
            <p:nvPr/>
          </p:nvSpPr>
          <p:spPr>
            <a:xfrm>
              <a:off x="5205374" y="2770716"/>
              <a:ext cx="5886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vagina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Szövegdoboz 9"/>
          <p:cNvSpPr txBox="1"/>
          <p:nvPr/>
        </p:nvSpPr>
        <p:spPr>
          <a:xfrm>
            <a:off x="5878150" y="1613624"/>
            <a:ext cx="5757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uterus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426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70836" y="530424"/>
            <a:ext cx="10515600" cy="57101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HÜVELYTORNÁC (VESTIBULUM VAGINAE)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0081" y="1163053"/>
            <a:ext cx="11797110" cy="435133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isajkak alatt</a:t>
            </a: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stium</a:t>
            </a: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urethrae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externum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stium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vaginae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Bartolin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féle mirigyek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kivezető csöveinek benyílási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helye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1206" name="Picture 6" descr="https://image.jimcdn.com/app/cms/image/transf/dimension=420x10000:format=jpg/path/se1e7984c47992210/image/ib13a0c986435ba31/version/1279363633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504" y="3813368"/>
            <a:ext cx="4649757" cy="29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>
            <a:off x="4646645" y="5285791"/>
            <a:ext cx="1315616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Picture 2" descr="「vestibulum vaginae」の画像検索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119" y="3111950"/>
            <a:ext cx="4091371" cy="364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7583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82013" y="108597"/>
            <a:ext cx="10515600" cy="57101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HÜVELYTORNÁC (VESTIBULUM VAGINAE)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234" y="798863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Bartholin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féle mirigyek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Glandulae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bulbourethrales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Glandula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vestibularis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major):</a:t>
            </a:r>
          </a:p>
          <a:p>
            <a:pPr>
              <a:lnSpc>
                <a:spcPct val="20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mucinózus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mirigyek</a:t>
            </a: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ivezető csövek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estibulum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vaginaeban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exu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izgalom során a váladéka bele ömlik 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vestibulumba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hüvely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sikamlósá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tétele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dirty="0" smtClean="0"/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u="sng" dirty="0" smtClean="0"/>
          </a:p>
          <a:p>
            <a:endParaRPr lang="hu-HU" dirty="0"/>
          </a:p>
        </p:txBody>
      </p:sp>
      <p:pic>
        <p:nvPicPr>
          <p:cNvPr id="1026" name="Picture 2" descr="https://upload.wikimedia.org/wikipedia/commons/a/aa/Caspar_Bartholin_den_Yng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685" y="190731"/>
            <a:ext cx="1396299" cy="209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9717550" y="2338679"/>
            <a:ext cx="209223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CASPAR BARTHOLIN: </a:t>
            </a:r>
            <a:endParaRPr lang="hu-HU" sz="1000" b="1" dirty="0"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d</a:t>
            </a:r>
            <a:r>
              <a:rPr lang="de-DE" sz="1000" b="1" dirty="0" smtClean="0">
                <a:latin typeface="Arial" panose="020B0604020202020204" pitchFamily="34" charset="0"/>
              </a:rPr>
              <a:t>er</a:t>
            </a:r>
            <a:r>
              <a:rPr lang="hu-HU" sz="1000" b="1" dirty="0" smtClean="0">
                <a:latin typeface="Arial" panose="020B0604020202020204" pitchFamily="34" charset="0"/>
              </a:rPr>
              <a:t> </a:t>
            </a:r>
            <a:r>
              <a:rPr lang="de-DE" sz="1000" b="1" dirty="0" smtClean="0">
                <a:latin typeface="Arial" panose="020B0604020202020204" pitchFamily="34" charset="0"/>
              </a:rPr>
              <a:t>Erstbeschreibe</a:t>
            </a:r>
            <a:r>
              <a:rPr lang="hu-HU" sz="1000" b="1" dirty="0" smtClean="0">
                <a:latin typeface="Arial" panose="020B0604020202020204" pitchFamily="34" charset="0"/>
              </a:rPr>
              <a:t>r </a:t>
            </a:r>
          </a:p>
          <a:p>
            <a:pPr algn="ctr">
              <a:lnSpc>
                <a:spcPct val="150000"/>
              </a:lnSpc>
            </a:pPr>
            <a:r>
              <a:rPr lang="de-DE" sz="1000" b="1" dirty="0" smtClean="0">
                <a:latin typeface="Arial" panose="020B0604020202020204" pitchFamily="34" charset="0"/>
              </a:rPr>
              <a:t>der</a:t>
            </a:r>
            <a:r>
              <a:rPr lang="de-DE" sz="1000" b="1" dirty="0">
                <a:latin typeface="Arial" panose="020B0604020202020204" pitchFamily="34" charset="0"/>
              </a:rPr>
              <a:t> </a:t>
            </a:r>
            <a:r>
              <a:rPr lang="de-DE" sz="1000" b="1" i="1" dirty="0" err="1">
                <a:latin typeface="Arial" panose="020B0604020202020204" pitchFamily="34" charset="0"/>
              </a:rPr>
              <a:t>Glandula</a:t>
            </a:r>
            <a:r>
              <a:rPr lang="de-DE" sz="1000" b="1" i="1" dirty="0">
                <a:latin typeface="Arial" panose="020B0604020202020204" pitchFamily="34" charset="0"/>
              </a:rPr>
              <a:t> </a:t>
            </a:r>
            <a:r>
              <a:rPr lang="de-DE" sz="1000" b="1" i="1" dirty="0" err="1">
                <a:latin typeface="Arial" panose="020B0604020202020204" pitchFamily="34" charset="0"/>
              </a:rPr>
              <a:t>vestibularis</a:t>
            </a:r>
            <a:r>
              <a:rPr lang="de-DE" sz="1000" b="1" i="1" dirty="0">
                <a:latin typeface="Arial" panose="020B0604020202020204" pitchFamily="34" charset="0"/>
              </a:rPr>
              <a:t> </a:t>
            </a:r>
            <a:r>
              <a:rPr lang="de-DE" sz="1000" b="1" i="1" dirty="0" err="1" smtClean="0">
                <a:latin typeface="Arial" panose="020B0604020202020204" pitchFamily="34" charset="0"/>
              </a:rPr>
              <a:t>majo</a:t>
            </a:r>
            <a:r>
              <a:rPr lang="hu-HU" sz="1000" b="1" i="1" dirty="0" smtClean="0">
                <a:latin typeface="Arial" panose="020B0604020202020204" pitchFamily="34" charset="0"/>
              </a:rPr>
              <a:t>r</a:t>
            </a:r>
            <a:endParaRPr lang="hu-HU" sz="1000" b="1" dirty="0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7014362" y="770489"/>
            <a:ext cx="2509694" cy="2463994"/>
            <a:chOff x="839754" y="3387011"/>
            <a:chExt cx="2845837" cy="3007533"/>
          </a:xfrm>
        </p:grpSpPr>
        <p:pic>
          <p:nvPicPr>
            <p:cNvPr id="7170" name="Picture 2" descr="http://fce-study.netdna-ssl.com/images/upload-flashcards/front/3/4/49143856_m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9" t="2504" r="4003" b="4160"/>
            <a:stretch/>
          </p:blipFill>
          <p:spPr bwMode="auto">
            <a:xfrm>
              <a:off x="839754" y="3387011"/>
              <a:ext cx="2845837" cy="3007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839754" y="6070829"/>
              <a:ext cx="1321836" cy="300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Bartholin</a:t>
              </a:r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mirigy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72" name="Picture 4" descr="https://classconnection.s3.amazonaws.com/799/flashcards/5105799/png/kvensk_p-1462E0E60F31607CD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960" y="3357602"/>
            <a:ext cx="4766975" cy="337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de.shram.kiev.ua/img/health/anatomy/6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33" y="3108503"/>
            <a:ext cx="4554103" cy="371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zis 6"/>
          <p:cNvSpPr/>
          <p:nvPr/>
        </p:nvSpPr>
        <p:spPr>
          <a:xfrm>
            <a:off x="6388842" y="5090760"/>
            <a:ext cx="1535255" cy="33742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3702020" y="5814552"/>
            <a:ext cx="1399592" cy="23960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6618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646502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FÉRFI NEMI SZERVEK</a:t>
            </a:r>
            <a:br>
              <a:rPr lang="hu-H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(ORGANA GENITALIA MASCULINA)</a:t>
            </a:r>
            <a:endParaRPr lang="hu-H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9520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37445" y="305677"/>
            <a:ext cx="10515600" cy="63632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ORGANA GENITALIA MASCULINA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2124" y="1065507"/>
            <a:ext cx="10737717" cy="495672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BELSŐ FEÉRFI NEMI SZERVEK: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 (TESTIS)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MELLÉKHERE (EPIDIDYMIS)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FUNICULUS SPERMATICUS (ONDÓZSINÓR)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DUCTUS DEFERENS (ONDÓVEZETÉK)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KÜLSŐ FÉRFI NEMI SZERVEK: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HIMVESZZŐ (PENIS)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HEREZSACSKÓ (SCROTUM)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JÁRULÉKOS MIRIGYEK: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PROSTATA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ONDÓHÓLYAG (VESICULA SEMINALIS)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GLANDULA BULBOURETHRALIS (COWPER – féle MIRIGY)</a:t>
            </a:r>
          </a:p>
          <a:p>
            <a:pPr marL="0" indent="0"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30" name="Picture 10" descr="「külső férfi nemi szervek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293" y="1635618"/>
            <a:ext cx="6651055" cy="414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2301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5763" y="160294"/>
            <a:ext cx="10515600" cy="30648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 (TESTIS)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9342" y="1198986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páros</a:t>
            </a:r>
          </a:p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herezacskóban (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crotum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FUNKCIÓ: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spermiogenezis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estos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de-DE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teron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termelése</a:t>
            </a:r>
          </a:p>
          <a:p>
            <a:pPr>
              <a:lnSpc>
                <a:spcPct val="150000"/>
              </a:lnSpc>
            </a:pP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DESCENSUS TESTIS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e-learning.studmed.unibe.ch/MorphoMed/histo/images_mt/1495_m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t="7315" r="18096" b="7069"/>
          <a:stretch/>
        </p:blipFill>
        <p:spPr bwMode="auto">
          <a:xfrm>
            <a:off x="8819907" y="3590473"/>
            <a:ext cx="3180714" cy="290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5238649" y="3950261"/>
            <a:ext cx="24961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Institut für Anatomie, Universität Bern</a:t>
            </a:r>
            <a:endParaRPr lang="hu-HU" sz="1000" b="1" dirty="0"/>
          </a:p>
        </p:txBody>
      </p:sp>
      <p:pic>
        <p:nvPicPr>
          <p:cNvPr id="2052" name="Picture 4" descr="http://e-learning.studmed.unibe.ch/MorphoMed/histo/images_mt/1494_m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" t="15672" r="4009" b="17911"/>
          <a:stretch/>
        </p:blipFill>
        <p:spPr bwMode="auto">
          <a:xfrm>
            <a:off x="4087044" y="1294312"/>
            <a:ext cx="4347140" cy="25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tatic.emedlas.com/media/1/2/4/5/1245_W_280x43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1" t="7943" r="6590" b="3689"/>
          <a:stretch/>
        </p:blipFill>
        <p:spPr bwMode="auto">
          <a:xfrm>
            <a:off x="9734238" y="73485"/>
            <a:ext cx="1812343" cy="330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academic.amc.edu/martino/grossanatomy/site/medical/Lab%20Manual/Reproductive/Dissections/Images/Scrotum/cut%20teste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00" y="3691882"/>
            <a:ext cx="3491821" cy="261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10410264" y="2273402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/>
              <a:t>T</a:t>
            </a:r>
            <a:r>
              <a:rPr lang="hu-HU" sz="1000" b="1" dirty="0" err="1" smtClean="0"/>
              <a:t>estis</a:t>
            </a:r>
            <a:endParaRPr lang="hu-HU" sz="1000" b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9060987" y="1842420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/>
              <a:t>E</a:t>
            </a:r>
            <a:r>
              <a:rPr lang="hu-HU" sz="1000" b="1" dirty="0" err="1" smtClean="0"/>
              <a:t>pididymis</a:t>
            </a:r>
            <a:endParaRPr lang="hu-HU" sz="1000" b="1" dirty="0"/>
          </a:p>
        </p:txBody>
      </p:sp>
      <p:cxnSp>
        <p:nvCxnSpPr>
          <p:cNvPr id="10" name="Egyenes összekötő nyíllal 9"/>
          <p:cNvCxnSpPr>
            <a:stCxn id="8" idx="3"/>
          </p:cNvCxnSpPr>
          <p:nvPr/>
        </p:nvCxnSpPr>
        <p:spPr>
          <a:xfrm flipV="1">
            <a:off x="9827544" y="1643894"/>
            <a:ext cx="809354" cy="321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V="1">
            <a:off x="9318674" y="2496416"/>
            <a:ext cx="716253" cy="3545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8835572" y="2828134"/>
            <a:ext cx="6303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/>
              <a:t>Scrotum</a:t>
            </a:r>
            <a:endParaRPr lang="hu-HU" sz="1000" b="1" dirty="0"/>
          </a:p>
        </p:txBody>
      </p:sp>
      <p:cxnSp>
        <p:nvCxnSpPr>
          <p:cNvPr id="16" name="Egyenes összekötő nyíllal 15"/>
          <p:cNvCxnSpPr/>
          <p:nvPr/>
        </p:nvCxnSpPr>
        <p:spPr>
          <a:xfrm flipV="1">
            <a:off x="9150722" y="280601"/>
            <a:ext cx="1336886" cy="6431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/>
          <p:cNvSpPr txBox="1"/>
          <p:nvPr/>
        </p:nvSpPr>
        <p:spPr>
          <a:xfrm>
            <a:off x="8420233" y="697817"/>
            <a:ext cx="830677" cy="530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1000" b="1" dirty="0" err="1" smtClean="0"/>
              <a:t>Funiculus</a:t>
            </a:r>
            <a:endParaRPr lang="hu-HU" sz="1000" b="1" dirty="0" smtClean="0"/>
          </a:p>
          <a:p>
            <a:pPr algn="ctr">
              <a:lnSpc>
                <a:spcPct val="150000"/>
              </a:lnSpc>
            </a:pPr>
            <a:r>
              <a:rPr lang="hu-HU" sz="1000" b="1" dirty="0" err="1" smtClean="0"/>
              <a:t>spermaticus</a:t>
            </a:r>
            <a:endParaRPr lang="hu-HU" sz="1000" b="1" dirty="0"/>
          </a:p>
        </p:txBody>
      </p:sp>
    </p:spTree>
    <p:extLst>
      <p:ext uri="{BB962C8B-B14F-4D97-AF65-F5344CB8AC3E}">
        <p14:creationId xmlns:p14="http://schemas.microsoft.com/office/powerpoint/2010/main" val="1319874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553" y="164300"/>
            <a:ext cx="10515600" cy="636329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 (TESTIS)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1089" y="1315068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BORÍTÁSA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Tunica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vaginalis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testis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peritoneum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parietalis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vagy </a:t>
            </a:r>
            <a:r>
              <a:rPr lang="hu-HU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Periorchium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visceralis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vagy </a:t>
            </a:r>
            <a:r>
              <a:rPr lang="hu-HU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Epiorchium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vaginale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eritoneum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parietale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viscerale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közötti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://www.eurolab.ua/img/anatomy/a_282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9" b="7468"/>
          <a:stretch/>
        </p:blipFill>
        <p:spPr bwMode="auto">
          <a:xfrm>
            <a:off x="3940492" y="1911081"/>
            <a:ext cx="4882207" cy="401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soportba foglalás 9"/>
          <p:cNvGrpSpPr/>
          <p:nvPr/>
        </p:nvGrpSpPr>
        <p:grpSpPr>
          <a:xfrm>
            <a:off x="9187886" y="164300"/>
            <a:ext cx="2565541" cy="2859111"/>
            <a:chOff x="9187886" y="164300"/>
            <a:chExt cx="2565541" cy="2859111"/>
          </a:xfrm>
        </p:grpSpPr>
        <p:pic>
          <p:nvPicPr>
            <p:cNvPr id="1026" name="Picture 2" descr="「scrotum cadaver」の画像検索結果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1" t="2265" r="4434" b="1737"/>
            <a:stretch/>
          </p:blipFill>
          <p:spPr bwMode="auto">
            <a:xfrm>
              <a:off x="9187886" y="164300"/>
              <a:ext cx="2565541" cy="2859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Egyenes összekötő nyíllal 4"/>
            <p:cNvCxnSpPr/>
            <p:nvPr/>
          </p:nvCxnSpPr>
          <p:spPr>
            <a:xfrm flipV="1">
              <a:off x="9882585" y="2637631"/>
              <a:ext cx="709805" cy="12583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Szövegdoboz 5"/>
            <p:cNvSpPr txBox="1"/>
            <p:nvPr/>
          </p:nvSpPr>
          <p:spPr>
            <a:xfrm>
              <a:off x="9251720" y="2659270"/>
              <a:ext cx="7040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crotum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Egyenes összekötő nyíllal 7"/>
            <p:cNvCxnSpPr/>
            <p:nvPr/>
          </p:nvCxnSpPr>
          <p:spPr>
            <a:xfrm>
              <a:off x="10354130" y="2065552"/>
              <a:ext cx="476519" cy="5126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zövegdoboz 8"/>
            <p:cNvSpPr txBox="1"/>
            <p:nvPr/>
          </p:nvSpPr>
          <p:spPr>
            <a:xfrm>
              <a:off x="9859437" y="1911081"/>
              <a:ext cx="5533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Testis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</p:grpSp>
    </p:spTree>
    <p:extLst>
      <p:ext uri="{BB962C8B-B14F-4D97-AF65-F5344CB8AC3E}">
        <p14:creationId xmlns:p14="http://schemas.microsoft.com/office/powerpoint/2010/main" val="15347428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5565" y="228567"/>
            <a:ext cx="10515600" cy="51503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 (TESTIS)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3007" y="97709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BORITÁSA:</a:t>
            </a:r>
          </a:p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ALBUGINEA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ashártya alatt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://www.urologielehrbuch.de/01/hoden-anatom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990" y="633515"/>
            <a:ext cx="3475630" cy="335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dartmouth.edu/~anatomy/Histo/lab_6/male/DMS186/01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" t="8429" r="4898" b="5810"/>
          <a:stretch/>
        </p:blipFill>
        <p:spPr bwMode="auto">
          <a:xfrm>
            <a:off x="242315" y="2047950"/>
            <a:ext cx="4063744" cy="254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3523666" y="3269521"/>
            <a:ext cx="3652249" cy="3265985"/>
            <a:chOff x="8108303" y="3528477"/>
            <a:chExt cx="3652249" cy="3265985"/>
          </a:xfrm>
        </p:grpSpPr>
        <p:pic>
          <p:nvPicPr>
            <p:cNvPr id="4104" name="Picture 8" descr="http://www.lab.anhb.uwa.edu.au/mb140/corepages/malerepro/Images/tey011h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7764" y="3528477"/>
              <a:ext cx="2612788" cy="3265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8108303" y="4915249"/>
              <a:ext cx="747320" cy="7609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 err="1" smtClean="0"/>
                <a:t>Tubuli</a:t>
              </a:r>
              <a:r>
                <a:rPr lang="hu-HU" sz="1000" b="1" dirty="0" smtClean="0"/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hu-HU" sz="1000" b="1" dirty="0" err="1" smtClean="0"/>
                <a:t>seminiferi</a:t>
              </a:r>
              <a:r>
                <a:rPr lang="hu-HU" sz="1000" b="1" dirty="0" smtClean="0"/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hu-HU" sz="1000" b="1" dirty="0" err="1" smtClean="0"/>
                <a:t>convoluti</a:t>
              </a:r>
              <a:endParaRPr lang="hu-HU" sz="1000" b="1" dirty="0"/>
            </a:p>
          </p:txBody>
        </p:sp>
        <p:cxnSp>
          <p:nvCxnSpPr>
            <p:cNvPr id="7" name="Egyenes összekötő nyíllal 6"/>
            <p:cNvCxnSpPr>
              <a:stCxn id="5" idx="3"/>
            </p:cNvCxnSpPr>
            <p:nvPr/>
          </p:nvCxnSpPr>
          <p:spPr>
            <a:xfrm flipV="1">
              <a:off x="8855623" y="5161470"/>
              <a:ext cx="633610" cy="13426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nyíllal 8"/>
            <p:cNvCxnSpPr>
              <a:stCxn id="5" idx="3"/>
            </p:cNvCxnSpPr>
            <p:nvPr/>
          </p:nvCxnSpPr>
          <p:spPr>
            <a:xfrm>
              <a:off x="8855623" y="5295738"/>
              <a:ext cx="829553" cy="9464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Csoportba foglalás 18"/>
          <p:cNvGrpSpPr/>
          <p:nvPr/>
        </p:nvGrpSpPr>
        <p:grpSpPr>
          <a:xfrm>
            <a:off x="10334932" y="272440"/>
            <a:ext cx="1651632" cy="4206151"/>
            <a:chOff x="9270399" y="63352"/>
            <a:chExt cx="1651632" cy="4206151"/>
          </a:xfrm>
        </p:grpSpPr>
        <p:pic>
          <p:nvPicPr>
            <p:cNvPr id="11" name="Picture 4" descr="image tunicaalbugineaoftestis for term side of car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86" t="2824" r="26274" b="5464"/>
            <a:stretch/>
          </p:blipFill>
          <p:spPr bwMode="auto">
            <a:xfrm>
              <a:off x="9342023" y="63352"/>
              <a:ext cx="1580008" cy="3298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Egyenes összekötő nyíllal 7"/>
            <p:cNvCxnSpPr/>
            <p:nvPr/>
          </p:nvCxnSpPr>
          <p:spPr>
            <a:xfrm flipV="1">
              <a:off x="10513686" y="2888373"/>
              <a:ext cx="155032" cy="89583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zövegdoboz 12"/>
            <p:cNvSpPr txBox="1"/>
            <p:nvPr/>
          </p:nvSpPr>
          <p:spPr>
            <a:xfrm>
              <a:off x="10061142" y="3744038"/>
              <a:ext cx="780983" cy="525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Tunica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albuginea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zövegdoboz 13"/>
            <p:cNvSpPr txBox="1"/>
            <p:nvPr/>
          </p:nvSpPr>
          <p:spPr>
            <a:xfrm>
              <a:off x="9942699" y="2506435"/>
              <a:ext cx="61728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Testis</a:t>
              </a:r>
              <a:endParaRPr lang="hu-HU" sz="12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  <p:cxnSp>
          <p:nvCxnSpPr>
            <p:cNvPr id="16" name="Egyenes összekötő nyíllal 15"/>
            <p:cNvCxnSpPr/>
            <p:nvPr/>
          </p:nvCxnSpPr>
          <p:spPr>
            <a:xfrm>
              <a:off x="9685176" y="1288185"/>
              <a:ext cx="257523" cy="23152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Szövegdoboz 17"/>
            <p:cNvSpPr txBox="1"/>
            <p:nvPr/>
          </p:nvSpPr>
          <p:spPr>
            <a:xfrm>
              <a:off x="9270399" y="811401"/>
              <a:ext cx="7168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Ductus</a:t>
              </a:r>
              <a:endParaRPr lang="hu-H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deferens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2" descr="http://e-learning.studmed.unibe.ch/MorphoMed/histo/images_mt/1495_m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t="7315" r="18096" b="7069"/>
          <a:stretch/>
        </p:blipFill>
        <p:spPr bwMode="auto">
          <a:xfrm>
            <a:off x="7749997" y="4288156"/>
            <a:ext cx="2631959" cy="240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456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7558" y="57140"/>
            <a:ext cx="10515600" cy="54302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 (TESTIS)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3136" y="1080864"/>
            <a:ext cx="11176518" cy="52904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VÉRELLÁTÁS:</a:t>
            </a:r>
          </a:p>
          <a:p>
            <a:pPr marL="0" indent="0">
              <a:buNone/>
            </a:pP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ARTERIA TESTICULARIS:</a:t>
            </a:r>
          </a:p>
          <a:p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AORTA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ABDOMINALIS ága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1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VENA TESTICULARIS:</a:t>
            </a:r>
          </a:p>
          <a:p>
            <a:pPr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obb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oldali véna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inf.-ba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ömlik</a:t>
            </a:r>
          </a:p>
          <a:p>
            <a:pPr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oldali véna a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renalis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sin. – V.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1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PLEXUS PAMPINIFORMIS</a:t>
            </a:r>
          </a:p>
        </p:txBody>
      </p:sp>
      <p:pic>
        <p:nvPicPr>
          <p:cNvPr id="5124" name="Picture 4" descr="http://www.scielo.cl/fbpe/img/ijmorphol/v31n2/art23_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117" y="1080864"/>
            <a:ext cx="4477140" cy="324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3968117" y="4467510"/>
            <a:ext cx="167212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hu-H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Vena</a:t>
            </a:r>
            <a:r>
              <a:rPr lang="hu-H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renalis</a:t>
            </a:r>
            <a:endParaRPr lang="hu-HU" sz="9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hu-H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Vena</a:t>
            </a:r>
            <a:r>
              <a:rPr lang="hu-H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renalis</a:t>
            </a:r>
            <a:endParaRPr lang="hu-HU" sz="9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hu-H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Vena</a:t>
            </a:r>
            <a:r>
              <a:rPr lang="hu-H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</a:t>
            </a:r>
            <a:r>
              <a:rPr lang="hu-H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endParaRPr lang="hu-HU" sz="9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hu-H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Vena</a:t>
            </a:r>
            <a:r>
              <a:rPr lang="hu-H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testicularis</a:t>
            </a:r>
            <a:endParaRPr lang="hu-HU" sz="9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hu-H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Arteria</a:t>
            </a:r>
            <a:r>
              <a:rPr lang="hu-H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testicularis</a:t>
            </a:r>
            <a:endParaRPr lang="hu-H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6" name="Picture 6" descr="http://anatomiya-atlas.ru/wp-content/uploads/6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106" y="2701898"/>
            <a:ext cx="3467084" cy="386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fce-study.netdna-ssl.com/images/upload-flashcards/890332/561831_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" t="4966" r="4312" b="4829"/>
          <a:stretch/>
        </p:blipFill>
        <p:spPr bwMode="auto">
          <a:xfrm>
            <a:off x="293136" y="4006857"/>
            <a:ext cx="2388636" cy="246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818841" y="6497417"/>
            <a:ext cx="13372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/>
              <a:t>Plexus</a:t>
            </a:r>
            <a:r>
              <a:rPr lang="hu-HU" sz="1000" b="1" dirty="0" smtClean="0"/>
              <a:t> </a:t>
            </a:r>
            <a:r>
              <a:rPr lang="hu-HU" sz="1000" b="1" dirty="0" err="1" smtClean="0"/>
              <a:t>pampiniformis</a:t>
            </a:r>
            <a:endParaRPr lang="hu-HU" sz="1000" b="1" dirty="0"/>
          </a:p>
        </p:txBody>
      </p:sp>
    </p:spTree>
    <p:extLst>
      <p:ext uri="{BB962C8B-B14F-4D97-AF65-F5344CB8AC3E}">
        <p14:creationId xmlns:p14="http://schemas.microsoft.com/office/powerpoint/2010/main" val="31660175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7638" y="223935"/>
            <a:ext cx="10515600" cy="496369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MELLÉKHERE (EPIDIDYMIS)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3595" y="791602"/>
            <a:ext cx="10983686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páros</a:t>
            </a: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scrotumban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uctus</a:t>
            </a:r>
            <a:r>
              <a:rPr lang="de-DE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epididymidis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uctuli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efferentes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testis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caput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epididymidisbe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permium érése és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szállítása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uctus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epididymidis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uctus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deferensbe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folytatódik</a:t>
            </a:r>
          </a:p>
          <a:p>
            <a:pPr>
              <a:lnSpc>
                <a:spcPct val="150000"/>
              </a:lnSpc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http://e-learning.studmed.unibe.ch/MorphoMed/histo/images_mt/1495_m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t="8816" r="17008" b="6939"/>
          <a:stretch/>
        </p:blipFill>
        <p:spPr bwMode="auto">
          <a:xfrm>
            <a:off x="4772964" y="3567062"/>
            <a:ext cx="3482393" cy="307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Csoportba foglalás 5"/>
          <p:cNvGrpSpPr/>
          <p:nvPr/>
        </p:nvGrpSpPr>
        <p:grpSpPr>
          <a:xfrm>
            <a:off x="623595" y="3693185"/>
            <a:ext cx="3763410" cy="2822558"/>
            <a:chOff x="1794555" y="3517642"/>
            <a:chExt cx="3763410" cy="2822558"/>
          </a:xfrm>
        </p:grpSpPr>
        <p:pic>
          <p:nvPicPr>
            <p:cNvPr id="16392" name="Picture 8" descr="http://academic.amc.edu/martino/grossanatomy/site/medical/Lab%20Manual/Reproductive/Dissections/Images/Scrotum/epididymis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555" y="3517642"/>
              <a:ext cx="3763410" cy="2822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3367618" y="5161386"/>
              <a:ext cx="6172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estis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1794556" y="5459887"/>
              <a:ext cx="10070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hu-HU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pididymis</a:t>
              </a:r>
              <a:endPara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Egyenes összekötő nyíllal 6"/>
            <p:cNvCxnSpPr/>
            <p:nvPr/>
          </p:nvCxnSpPr>
          <p:spPr>
            <a:xfrm flipV="1">
              <a:off x="2618396" y="4928921"/>
              <a:ext cx="609996" cy="49407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「epididymis cadaver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198" y="145057"/>
            <a:ext cx="1676494" cy="31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8584690" y="2091787"/>
            <a:ext cx="1795684" cy="9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25: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Testis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28: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Epididymis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26: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deferens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29: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Funiculus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spermaticus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8698149" y="3337103"/>
            <a:ext cx="1524811" cy="3304762"/>
            <a:chOff x="8698149" y="3337103"/>
            <a:chExt cx="1524811" cy="3304762"/>
          </a:xfrm>
        </p:grpSpPr>
        <p:pic>
          <p:nvPicPr>
            <p:cNvPr id="2052" name="Picture 4" descr="image epididymis4 for term side of car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54" r="27245" b="4838"/>
            <a:stretch/>
          </p:blipFill>
          <p:spPr bwMode="auto">
            <a:xfrm>
              <a:off x="8742103" y="3337103"/>
              <a:ext cx="1480857" cy="3304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Egyenes összekötő nyíllal 9"/>
            <p:cNvCxnSpPr/>
            <p:nvPr/>
          </p:nvCxnSpPr>
          <p:spPr>
            <a:xfrm>
              <a:off x="9002332" y="4895897"/>
              <a:ext cx="257578" cy="50522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zövegdoboz 12"/>
            <p:cNvSpPr txBox="1"/>
            <p:nvPr/>
          </p:nvSpPr>
          <p:spPr>
            <a:xfrm>
              <a:off x="8698149" y="4614027"/>
              <a:ext cx="8659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pididymis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41287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3417" y="301502"/>
            <a:ext cx="10515600" cy="496369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MELLÉKHERE (EPIDIDYMIS)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182" y="1050723"/>
            <a:ext cx="11223949" cy="481777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RÉSZEI: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Corpus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epididymidis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ere felső pólusa felett</a:t>
            </a:r>
          </a:p>
          <a:p>
            <a:pPr>
              <a:lnSpc>
                <a:spcPct val="10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1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uctuli</a:t>
            </a:r>
            <a:r>
              <a:rPr lang="de-DE" sz="11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efferentes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1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uctus</a:t>
            </a:r>
            <a:r>
              <a:rPr lang="de-DE" sz="11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epididymidis</a:t>
            </a:r>
            <a:r>
              <a:rPr lang="hu-HU" sz="11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eredése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Corpus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epididymidis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uctus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epididymidis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fő része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epididymidis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uctus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deferens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eredése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e-learning.studmed.unibe.ch/MorphoMed/histo/images_mt/1495_m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t="8816" r="17008" b="6939"/>
          <a:stretch/>
        </p:blipFill>
        <p:spPr bwMode="auto">
          <a:xfrm>
            <a:off x="8341568" y="48650"/>
            <a:ext cx="3676261" cy="324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「mellékhere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748" y="2104197"/>
            <a:ext cx="4150545" cy="440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912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76762"/>
            <a:ext cx="8229600" cy="636944"/>
          </a:xfrm>
        </p:spPr>
        <p:txBody>
          <a:bodyPr>
            <a:normAutofit/>
          </a:bodyPr>
          <a:lstStyle/>
          <a:p>
            <a:pPr algn="ctr"/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UTERUS </a:t>
            </a:r>
            <a:r>
              <a:rPr lang="hu-HU" alt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(MÉH)</a:t>
            </a:r>
            <a:endParaRPr lang="en-US" alt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2" y="1187450"/>
            <a:ext cx="5627688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RÉSZEI:</a:t>
            </a:r>
            <a:b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alt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Fundus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uteri 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Corpus uteri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Isthmus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Cervix uteri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en-US" altLang="hu-HU" sz="1400" b="1" dirty="0"/>
          </a:p>
        </p:txBody>
      </p:sp>
      <p:pic>
        <p:nvPicPr>
          <p:cNvPr id="4098" name="Picture 2" descr="http://classconnection.s3.amazonaws.com/202/flashcards/453202/jpg/fundus_of_uteru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1495" r="2149" b="3961"/>
          <a:stretch/>
        </p:blipFill>
        <p:spPr bwMode="auto">
          <a:xfrm>
            <a:off x="2351367" y="849278"/>
            <a:ext cx="2046225" cy="218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embryology.ch/images/gimgnidation/01role/g1_uter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10" y="325455"/>
            <a:ext cx="4066265" cy="219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068818"/>
              </p:ext>
            </p:extLst>
          </p:nvPr>
        </p:nvGraphicFramePr>
        <p:xfrm>
          <a:off x="9641411" y="2864779"/>
          <a:ext cx="2007968" cy="3657600"/>
        </p:xfrm>
        <a:graphic>
          <a:graphicData uri="http://schemas.openxmlformats.org/drawingml/2006/table">
            <a:tbl>
              <a:tblPr/>
              <a:tblGrid>
                <a:gridCol w="86364"/>
                <a:gridCol w="1921604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pt-BR" sz="10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hu-HU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Corpus </a:t>
                      </a:r>
                      <a:r>
                        <a:rPr lang="hu-HU" sz="10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uteri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Cavitas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uteri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Cervix</a:t>
                      </a:r>
                      <a:r>
                        <a:rPr lang="hu-HU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uteri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Canalis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cervicis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hu-HU" sz="10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sthmus</a:t>
                      </a:r>
                      <a:r>
                        <a:rPr lang="hu-HU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uteri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Interstitielles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Segment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Tuba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uterina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Eileiter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Salpinx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Schleimhaut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Uterus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Schleimhaut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Zervikalkanals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Endometrium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Myometrium</a:t>
                      </a:r>
                      <a:endParaRPr lang="hu-HU" sz="10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</a:tr>
            </a:tbl>
          </a:graphicData>
        </a:graphic>
      </p:graphicFrame>
      <p:pic>
        <p:nvPicPr>
          <p:cNvPr id="4102" name="Picture 6" descr="https://academic.amc.edu/martino/grossanatomy/site/Medical/Lab%20Manual/Reproductive/Dissections/Images/Female%20Pelvis%20Images/uterus%20bod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97" y="3838045"/>
            <a:ext cx="3037382" cy="22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academic.amc.edu/martino/grossanatomy/site/Medical/Lab%20Manual/Reproductive/Dissections/Images/Female%20Pelvis%20Images/cervix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009" y="4301890"/>
            <a:ext cx="3037381" cy="22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fce-study.netdna-ssl.com/images/upload-flashcards/888810/550615_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875" y="1252973"/>
            <a:ext cx="2118748" cy="218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fce-study.netdna-ssl.com/images/upload-flashcards/888810/550617_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906" y="2873829"/>
            <a:ext cx="2015599" cy="210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266399" y="3065531"/>
            <a:ext cx="9605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Fundus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478046" y="3420564"/>
            <a:ext cx="9460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Corpus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794018" y="4977063"/>
            <a:ext cx="8867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Cervix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3708" y="6116082"/>
            <a:ext cx="9460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Corpus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523015" y="6579927"/>
            <a:ext cx="8867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Cervix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592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262" y="171380"/>
            <a:ext cx="10515600" cy="58967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HEREZACSKÓ (SCROTUM)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1756" y="1221616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SEPTUM SCROTI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RAPHE SCROTI 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TARTALMAZZA: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mellékhere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ndóvezeték kezdete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ndózsinór vége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4" name="Picture 8" descr="https://upload.wikimedia.org/wikipedia/commons/thumb/6/6d/Raphe_on_Male_Geniitalia_with_Labels.jpg/880px-Raphe_on_Male_Geniitalia_with_Labe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423" y="3895579"/>
            <a:ext cx="4872134" cy="243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://fce-study.netdna-ssl.com/images/upload-flashcards/890332/561845_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" t="-1" r="3634" b="2435"/>
          <a:stretch/>
        </p:blipFill>
        <p:spPr bwMode="auto">
          <a:xfrm>
            <a:off x="5995879" y="890171"/>
            <a:ext cx="2487609" cy="274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http://fce-study.netdna-ssl.com/images/upload-flashcards/890332/561846_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488" y="3888313"/>
            <a:ext cx="2695374" cy="28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scrotum for term side of car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" t="2131" r="4600" b="3453"/>
          <a:stretch/>
        </p:blipFill>
        <p:spPr bwMode="auto">
          <a:xfrm>
            <a:off x="8810366" y="916105"/>
            <a:ext cx="2564124" cy="274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3240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8644" y="199744"/>
            <a:ext cx="10515600" cy="58967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HEREZACSKÓ (SCROTUM)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9580" y="1181812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</a:rPr>
              <a:t>RÉSZEI: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err="1" smtClean="0">
                <a:latin typeface="Arial" panose="020B0604020202020204" pitchFamily="34" charset="0"/>
              </a:rPr>
              <a:t>Tunica</a:t>
            </a:r>
            <a:r>
              <a:rPr lang="hu-HU" sz="1200" b="1" dirty="0" smtClean="0">
                <a:latin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</a:rPr>
              <a:t>dartos</a:t>
            </a:r>
            <a:r>
              <a:rPr lang="hu-HU" sz="1200" b="1" dirty="0" smtClean="0">
                <a:latin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</a:rPr>
              <a:t>simaizom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</a:rPr>
              <a:t>e</a:t>
            </a:r>
            <a:r>
              <a:rPr lang="hu-HU" sz="1200" b="1" dirty="0" smtClean="0">
                <a:latin typeface="Arial" panose="020B0604020202020204" pitchFamily="34" charset="0"/>
              </a:rPr>
              <a:t>lasztikus rostok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</a:rPr>
              <a:t>h</a:t>
            </a:r>
            <a:r>
              <a:rPr lang="hu-HU" sz="1200" b="1" dirty="0" smtClean="0">
                <a:latin typeface="Arial" panose="020B0604020202020204" pitchFamily="34" charset="0"/>
              </a:rPr>
              <a:t>őmérséklet szabályozása a herezacskóban</a:t>
            </a:r>
          </a:p>
        </p:txBody>
      </p:sp>
      <p:pic>
        <p:nvPicPr>
          <p:cNvPr id="4" name="Picture 6" descr="http://en.shram.kiev.ua/img/health/anatomy/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317" y="1181812"/>
            <a:ext cx="6222028" cy="534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9270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2344" y="84239"/>
            <a:ext cx="10515600" cy="79494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HEREZACSKÓ (SCROTUM)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8614" y="97775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MUSCULUS CREMASTER:</a:t>
            </a: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usculus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obliquus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internus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abdominis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és a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usculus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transversus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abdominis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rostjaiból képződik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őmérséklet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szabályozása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CREMASTER - REFLEX</a:t>
            </a:r>
          </a:p>
          <a:p>
            <a:pPr>
              <a:lnSpc>
                <a:spcPct val="150000"/>
              </a:lnSpc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1100" dirty="0"/>
              <a:t> 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8" name="Picture 4" descr="http://spina.pro/i/anatomy/vnutrennosti/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144" y="3260153"/>
            <a:ext cx="4069723" cy="336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「cremaster muscle cadaver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144" y="168793"/>
            <a:ext cx="3837201" cy="287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「cremaster reflex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441" y="2009941"/>
            <a:ext cx="3829050" cy="46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2670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6730" y="341668"/>
            <a:ext cx="10515600" cy="496369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FUNICULUS SPERMATICUS (ONDÓZSINÓR)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81138" y="1042514"/>
            <a:ext cx="110712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cm 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analis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inguinalis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halad át –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belép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hasüregbe – a hasüregbe nem beszélünk már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funiculus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spermaticusról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ott részeire oszlik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 descr="http://spina.pro/i/anatomy/vnutrennosti/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333" y="2147078"/>
            <a:ext cx="5337879" cy="441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Csoportba foglalás 26"/>
          <p:cNvGrpSpPr/>
          <p:nvPr/>
        </p:nvGrpSpPr>
        <p:grpSpPr>
          <a:xfrm>
            <a:off x="136324" y="2348038"/>
            <a:ext cx="5193989" cy="4097477"/>
            <a:chOff x="781808" y="2413856"/>
            <a:chExt cx="4904459" cy="3926464"/>
          </a:xfrm>
        </p:grpSpPr>
        <p:pic>
          <p:nvPicPr>
            <p:cNvPr id="24580" name="Picture 4" descr="http://fce-study.netdna-ssl.com/images/upload-flashcards/890332/561840_m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8" t="2822" r="3600" b="3738"/>
            <a:stretch/>
          </p:blipFill>
          <p:spPr bwMode="auto">
            <a:xfrm>
              <a:off x="2416628" y="2923494"/>
              <a:ext cx="3269639" cy="3416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2761862" y="5617028"/>
              <a:ext cx="49885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/>
                <a:t>T</a:t>
              </a:r>
              <a:r>
                <a:rPr lang="hu-HU" sz="1000" b="1" dirty="0" err="1" smtClean="0"/>
                <a:t>estis</a:t>
              </a:r>
              <a:endParaRPr lang="hu-HU" sz="1000" b="1" dirty="0"/>
            </a:p>
          </p:txBody>
        </p:sp>
        <p:cxnSp>
          <p:nvCxnSpPr>
            <p:cNvPr id="7" name="Egyenes összekötő nyíllal 6"/>
            <p:cNvCxnSpPr>
              <a:stCxn id="5" idx="3"/>
            </p:cNvCxnSpPr>
            <p:nvPr/>
          </p:nvCxnSpPr>
          <p:spPr>
            <a:xfrm flipV="1">
              <a:off x="3260717" y="5617028"/>
              <a:ext cx="424875" cy="1269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nyíllal 8"/>
            <p:cNvCxnSpPr/>
            <p:nvPr/>
          </p:nvCxnSpPr>
          <p:spPr>
            <a:xfrm>
              <a:off x="3260717" y="5743986"/>
              <a:ext cx="105935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nyíllal 10"/>
            <p:cNvCxnSpPr/>
            <p:nvPr/>
          </p:nvCxnSpPr>
          <p:spPr>
            <a:xfrm flipH="1" flipV="1">
              <a:off x="4693299" y="5680507"/>
              <a:ext cx="410546" cy="2155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zövegdoboz 12"/>
            <p:cNvSpPr txBox="1"/>
            <p:nvPr/>
          </p:nvSpPr>
          <p:spPr>
            <a:xfrm>
              <a:off x="5055966" y="5788268"/>
              <a:ext cx="6303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/>
                <a:t>Scrotum</a:t>
              </a:r>
              <a:endParaRPr lang="hu-HU" sz="1000" b="1" dirty="0"/>
            </a:p>
          </p:txBody>
        </p:sp>
        <p:cxnSp>
          <p:nvCxnSpPr>
            <p:cNvPr id="15" name="Egyenes összekötő nyíllal 14"/>
            <p:cNvCxnSpPr/>
            <p:nvPr/>
          </p:nvCxnSpPr>
          <p:spPr>
            <a:xfrm flipV="1">
              <a:off x="2024743" y="3750906"/>
              <a:ext cx="2026704" cy="1586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nyíllal 16"/>
            <p:cNvCxnSpPr/>
            <p:nvPr/>
          </p:nvCxnSpPr>
          <p:spPr>
            <a:xfrm flipV="1">
              <a:off x="2034073" y="3862873"/>
              <a:ext cx="2286000" cy="653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Szövegdoboz 17"/>
            <p:cNvSpPr txBox="1"/>
            <p:nvPr/>
          </p:nvSpPr>
          <p:spPr>
            <a:xfrm>
              <a:off x="871144" y="3786416"/>
              <a:ext cx="11769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/>
                <a:t>Corpora</a:t>
              </a:r>
              <a:r>
                <a:rPr lang="hu-HU" sz="1000" b="1" dirty="0" smtClean="0"/>
                <a:t> </a:t>
              </a:r>
              <a:r>
                <a:rPr lang="hu-HU" sz="1000" b="1" dirty="0" err="1" smtClean="0"/>
                <a:t>cavernosa</a:t>
              </a:r>
              <a:endParaRPr lang="hu-HU" sz="1000" b="1" dirty="0"/>
            </a:p>
          </p:txBody>
        </p:sp>
        <p:cxnSp>
          <p:nvCxnSpPr>
            <p:cNvPr id="20" name="Egyenes összekötő nyíllal 19"/>
            <p:cNvCxnSpPr/>
            <p:nvPr/>
          </p:nvCxnSpPr>
          <p:spPr>
            <a:xfrm flipV="1">
              <a:off x="1903445" y="4124131"/>
              <a:ext cx="2148002" cy="42920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Szövegdoboz 20"/>
            <p:cNvSpPr txBox="1"/>
            <p:nvPr/>
          </p:nvSpPr>
          <p:spPr>
            <a:xfrm>
              <a:off x="781808" y="4450345"/>
              <a:ext cx="11753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/>
                <a:t>Corpus </a:t>
              </a:r>
              <a:r>
                <a:rPr lang="hu-HU" sz="1000" b="1" dirty="0" err="1" smtClean="0"/>
                <a:t>spongiosus</a:t>
              </a:r>
              <a:endParaRPr lang="hu-HU" sz="1000" b="1" dirty="0"/>
            </a:p>
          </p:txBody>
        </p:sp>
        <p:cxnSp>
          <p:nvCxnSpPr>
            <p:cNvPr id="23" name="Egyenes összekötő nyíllal 22"/>
            <p:cNvCxnSpPr/>
            <p:nvPr/>
          </p:nvCxnSpPr>
          <p:spPr>
            <a:xfrm flipH="1">
              <a:off x="3038095" y="2621902"/>
              <a:ext cx="1188672" cy="52251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nyíllal 24"/>
            <p:cNvCxnSpPr/>
            <p:nvPr/>
          </p:nvCxnSpPr>
          <p:spPr>
            <a:xfrm>
              <a:off x="4226767" y="2621902"/>
              <a:ext cx="998376" cy="52251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Szövegdoboz 25"/>
            <p:cNvSpPr txBox="1"/>
            <p:nvPr/>
          </p:nvSpPr>
          <p:spPr>
            <a:xfrm>
              <a:off x="3529139" y="2413856"/>
              <a:ext cx="136287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/>
                <a:t>Funiculus</a:t>
              </a:r>
              <a:r>
                <a:rPr lang="hu-HU" sz="1000" b="1" dirty="0" smtClean="0"/>
                <a:t> </a:t>
              </a:r>
              <a:r>
                <a:rPr lang="hu-HU" sz="1000" b="1" dirty="0" err="1" smtClean="0"/>
                <a:t>spermaticus</a:t>
              </a:r>
              <a:endParaRPr lang="hu-HU" sz="1000" b="1" dirty="0"/>
            </a:p>
          </p:txBody>
        </p:sp>
      </p:grpSp>
      <p:cxnSp>
        <p:nvCxnSpPr>
          <p:cNvPr id="29" name="Egyenes összekötő nyíllal 28"/>
          <p:cNvCxnSpPr/>
          <p:nvPr/>
        </p:nvCxnSpPr>
        <p:spPr>
          <a:xfrm flipH="1">
            <a:off x="4106451" y="4953744"/>
            <a:ext cx="1173695" cy="1650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zövegdoboz 30"/>
          <p:cNvSpPr txBox="1"/>
          <p:nvPr/>
        </p:nvSpPr>
        <p:spPr>
          <a:xfrm>
            <a:off x="5017567" y="4631907"/>
            <a:ext cx="6254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1000" b="1" dirty="0" err="1" smtClean="0"/>
              <a:t>Septum</a:t>
            </a:r>
            <a:r>
              <a:rPr lang="hu-HU" sz="1000" b="1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hu-HU" sz="1000" b="1" dirty="0" err="1" smtClean="0"/>
              <a:t>scroti</a:t>
            </a:r>
            <a:endParaRPr lang="hu-HU" sz="1000" b="1" dirty="0"/>
          </a:p>
        </p:txBody>
      </p:sp>
    </p:spTree>
    <p:extLst>
      <p:ext uri="{BB962C8B-B14F-4D97-AF65-F5344CB8AC3E}">
        <p14:creationId xmlns:p14="http://schemas.microsoft.com/office/powerpoint/2010/main" val="40623832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2253" y="249840"/>
            <a:ext cx="10515600" cy="496369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FUNICULUS SPERMATICUS (ONDÓZSINÓR)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79529" y="1434549"/>
            <a:ext cx="11242610" cy="490174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55519" y="872018"/>
            <a:ext cx="8671249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250000"/>
              </a:lnSpc>
              <a:buFont typeface="+mj-lt"/>
              <a:buAutoNum type="arabicPeriod"/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Tunica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dartos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("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Fleischhaut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")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subkutan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zsirzsövet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50000"/>
              </a:lnSpc>
              <a:buFont typeface="+mj-lt"/>
              <a:buAutoNum type="arabicPeriod"/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spermatica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externa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 -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ascia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abdominalis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superficialis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50000"/>
              </a:lnSpc>
              <a:buFont typeface="+mj-lt"/>
              <a:buAutoNum type="arabicPeriod"/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cremasterica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usculus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obliquus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internus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abdominis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aponeurosisa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50000"/>
              </a:lnSpc>
              <a:buFont typeface="+mj-lt"/>
              <a:buAutoNum type="arabicPeriod"/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cremaster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obliquus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internus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abdominis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usculus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transversus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abdominis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rostjaiból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50000"/>
              </a:lnSpc>
              <a:buFont typeface="+mj-lt"/>
              <a:buAutoNum type="arabicPeriod"/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spermatica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interna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 -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ascia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transversalis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50000"/>
              </a:lnSpc>
              <a:buFont typeface="+mj-lt"/>
              <a:buAutoNum type="arabicPeriod"/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Tunica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vaginalis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testis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 -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rocessus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vaginalis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spina.pro/i/anatomy/vnutrennosti/6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488" y="3476530"/>
            <a:ext cx="3402024" cy="312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pina.pro/i/anatomy/vnutrennosti/6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449" y="182660"/>
            <a:ext cx="3188944" cy="314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Csoportba foglalás 12"/>
          <p:cNvGrpSpPr/>
          <p:nvPr/>
        </p:nvGrpSpPr>
        <p:grpSpPr>
          <a:xfrm>
            <a:off x="4247805" y="2798073"/>
            <a:ext cx="3669264" cy="3806755"/>
            <a:chOff x="5031049" y="684887"/>
            <a:chExt cx="3669264" cy="3806755"/>
          </a:xfrm>
        </p:grpSpPr>
        <p:pic>
          <p:nvPicPr>
            <p:cNvPr id="1032" name="Picture 8" descr="http://it.emcelettronica.com/files/u4/apparato-genitale-maschil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1534" y="684887"/>
              <a:ext cx="3198779" cy="3806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5900834" y="817998"/>
              <a:ext cx="90441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/>
                <a:t>Tunica</a:t>
              </a:r>
              <a:r>
                <a:rPr lang="hu-HU" sz="1000" b="1" dirty="0" smtClean="0"/>
                <a:t> </a:t>
              </a:r>
              <a:r>
                <a:rPr lang="hu-HU" sz="1000" b="1" dirty="0" err="1" smtClean="0"/>
                <a:t>dartos</a:t>
              </a:r>
              <a:endParaRPr lang="hu-HU" sz="1000" b="1" dirty="0"/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5279938" y="1392331"/>
              <a:ext cx="121539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/>
                <a:t>Fascia</a:t>
              </a:r>
              <a:r>
                <a:rPr lang="hu-HU" sz="1000" b="1" dirty="0" smtClean="0"/>
                <a:t> </a:t>
              </a:r>
              <a:r>
                <a:rPr lang="hu-HU" sz="1000" b="1" dirty="0" err="1" smtClean="0"/>
                <a:t>cremasterica</a:t>
              </a:r>
              <a:endParaRPr lang="hu-HU" sz="1000" b="1" dirty="0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5409428" y="1760926"/>
              <a:ext cx="125386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/>
                <a:t>Musculus</a:t>
              </a:r>
              <a:r>
                <a:rPr lang="hu-HU" sz="1000" b="1" dirty="0" smtClean="0"/>
                <a:t> </a:t>
              </a:r>
              <a:r>
                <a:rPr lang="hu-HU" sz="1000" b="1" dirty="0" err="1" smtClean="0"/>
                <a:t>cremaster</a:t>
              </a:r>
              <a:endParaRPr lang="hu-HU" sz="1000" b="1" dirty="0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5279938" y="2192313"/>
              <a:ext cx="115127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00" b="1" dirty="0" err="1" smtClean="0"/>
                <a:t>Fascia</a:t>
              </a:r>
              <a:r>
                <a:rPr lang="hu-HU" sz="1000" b="1" dirty="0" smtClean="0"/>
                <a:t> </a:t>
              </a:r>
              <a:r>
                <a:rPr lang="hu-HU" sz="1000" b="1" dirty="0" err="1" smtClean="0"/>
                <a:t>spermatica</a:t>
              </a:r>
              <a:r>
                <a:rPr lang="hu-HU" sz="1000" b="1" dirty="0" smtClean="0"/>
                <a:t> </a:t>
              </a:r>
            </a:p>
            <a:p>
              <a:pPr algn="ctr"/>
              <a:r>
                <a:rPr lang="hu-HU" sz="1000" b="1" dirty="0" err="1" smtClean="0"/>
                <a:t>interna</a:t>
              </a:r>
              <a:endParaRPr lang="hu-HU" sz="1000" b="1" dirty="0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5031049" y="2693680"/>
              <a:ext cx="1343638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hu-HU" sz="1000" b="1" dirty="0" err="1" smtClean="0"/>
                <a:t>Tunica</a:t>
              </a:r>
              <a:r>
                <a:rPr lang="hu-HU" sz="1000" b="1" dirty="0" smtClean="0"/>
                <a:t> </a:t>
              </a:r>
              <a:r>
                <a:rPr lang="hu-HU" sz="1000" b="1" dirty="0" err="1" smtClean="0"/>
                <a:t>vaginalis</a:t>
              </a:r>
              <a:r>
                <a:rPr lang="hu-HU" sz="1000" b="1" dirty="0" smtClean="0"/>
                <a:t> </a:t>
              </a:r>
              <a:r>
                <a:rPr lang="hu-HU" sz="1000" b="1" dirty="0" err="1" smtClean="0"/>
                <a:t>testis</a:t>
              </a:r>
              <a:endParaRPr lang="hu-HU" sz="1000" b="1" dirty="0"/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5472297" y="3116560"/>
              <a:ext cx="76655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/>
                <a:t>Epididymis</a:t>
              </a:r>
              <a:endParaRPr lang="hu-HU" sz="1000" b="1" dirty="0"/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5654351" y="3614398"/>
              <a:ext cx="77686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/>
                <a:t>Testis</a:t>
              </a:r>
              <a:endParaRPr lang="hu-HU" sz="1000" b="1" dirty="0" smtClean="0"/>
            </a:p>
            <a:p>
              <a:endParaRPr lang="hu-HU" sz="1000" b="1" dirty="0"/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5923703" y="4224725"/>
              <a:ext cx="63030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/>
                <a:t>Scrotum</a:t>
              </a:r>
              <a:endParaRPr lang="hu-HU" sz="1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375654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71673" y="263101"/>
            <a:ext cx="10515600" cy="496369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FUNICULUS SPERMATICUS (ONDÓZSINÓR)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26623" y="1107010"/>
            <a:ext cx="8671249" cy="554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TARTALMAZZA: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Ductus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deferens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Arteria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cremasterica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Vena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cremasterica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Arteria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testicularis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Vena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testicularis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Plexus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pampiniformis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Arteria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deferentis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Vena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deferentis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genitalis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genitofemoralis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ilioinguinalis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cremasterica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spermatica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extern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között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Plexus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testicularis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Plexus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deferentis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Nyirokerek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vaginalis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peritonei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2" descr="http://e-learning.studmed.unibe.ch/MorphoMed/histo/images_mt/309_m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750" y="1107010"/>
            <a:ext cx="3567444" cy="297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e-learning.studmed.unibe.ch/MorphoMed/histo/images_mt/286_m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056" y="3663196"/>
            <a:ext cx="3640493" cy="303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e-learning.studmed.unibe.ch/MorphoMed/histo/images_m/280_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8" b="7478"/>
          <a:stretch/>
        </p:blipFill>
        <p:spPr bwMode="auto">
          <a:xfrm>
            <a:off x="8005330" y="771877"/>
            <a:ext cx="3781943" cy="273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6248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7833" y="267932"/>
            <a:ext cx="10515600" cy="496369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DUCTUS DEFERENS (ONDÓZSINÓR)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8940" y="1358565"/>
            <a:ext cx="10983686" cy="435133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uniculus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spermaticusban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auda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epididymidisből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ejaculatoriusig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mpulla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ductuli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deferentis</a:t>
            </a:r>
            <a:endParaRPr lang="hu-HU" sz="1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32" name="Picture 8" descr="https://o.quizlet.com/U2qIdiQHaW7cYinSYCQB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357" y="1272907"/>
            <a:ext cx="3615558" cy="530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6035157" y="3512274"/>
            <a:ext cx="1981200" cy="306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Ampulla of Vas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Deferens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Bladder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Bulbourethral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Gland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Corpus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Cavernosum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Corpus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Spongiosum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Epipidymis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Glans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prostate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Seminal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Vesicle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Spermatic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Cord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Ureter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Vas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Deferens</a:t>
            </a:r>
            <a:endParaRPr lang="hu-HU" sz="10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34" name="Picture 10" descr="http://fce-study.netdna-ssl.com/images/upload-flashcards/890332/561871_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7" r="26618"/>
          <a:stretch/>
        </p:blipFill>
        <p:spPr bwMode="auto">
          <a:xfrm>
            <a:off x="1249764" y="3536818"/>
            <a:ext cx="1325135" cy="301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http://fce-study.netdna-ssl.com/images/upload-flashcards/890332/561872_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t="4075" r="6356" b="5313"/>
          <a:stretch/>
        </p:blipFill>
        <p:spPr bwMode="auto">
          <a:xfrm>
            <a:off x="2902931" y="3512274"/>
            <a:ext cx="2757448" cy="301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205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70108" y="220568"/>
            <a:ext cx="10515600" cy="67365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VESICULA SEMINALIS (GLANDULA VESICULOSA, ONDÓHÓLYAG)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4103" y="96021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ros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ucinózus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mirigy – fruktóz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tartalmú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váladék – spermiumoknak energiaforrás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cm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hosszú kivezető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csöve  ampulla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ductuli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deferentissel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képezi 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ejaculatoriust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likar.info/pictures/wiki/6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607" y="1881895"/>
            <a:ext cx="4445196" cy="434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Csoportba foglalás 5"/>
          <p:cNvGrpSpPr/>
          <p:nvPr/>
        </p:nvGrpSpPr>
        <p:grpSpPr>
          <a:xfrm>
            <a:off x="3849553" y="2877789"/>
            <a:ext cx="3555799" cy="3331131"/>
            <a:chOff x="8773688" y="4386702"/>
            <a:chExt cx="2902691" cy="2143125"/>
          </a:xfrm>
        </p:grpSpPr>
        <p:pic>
          <p:nvPicPr>
            <p:cNvPr id="7" name="Picture 4" descr="https://aclandanatomy.com/images/videoTnails/abstract_5-3-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879" y="4386702"/>
              <a:ext cx="2857500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9801224" y="6223603"/>
              <a:ext cx="641870" cy="2087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1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Prostata</a:t>
              </a:r>
              <a:endParaRPr lang="hu-HU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Egyenes összekötő nyíllal 8"/>
            <p:cNvCxnSpPr/>
            <p:nvPr/>
          </p:nvCxnSpPr>
          <p:spPr>
            <a:xfrm flipH="1">
              <a:off x="9801225" y="4895850"/>
              <a:ext cx="348012" cy="2489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nyíllal 9"/>
            <p:cNvCxnSpPr/>
            <p:nvPr/>
          </p:nvCxnSpPr>
          <p:spPr>
            <a:xfrm>
              <a:off x="10149237" y="4905375"/>
              <a:ext cx="348012" cy="3121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zövegdoboz 10"/>
            <p:cNvSpPr txBox="1"/>
            <p:nvPr/>
          </p:nvSpPr>
          <p:spPr>
            <a:xfrm>
              <a:off x="9461825" y="4694603"/>
              <a:ext cx="1474432" cy="196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Ampulla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ductuli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deferenti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Egyenes összekötő nyíllal 11"/>
            <p:cNvCxnSpPr/>
            <p:nvPr/>
          </p:nvCxnSpPr>
          <p:spPr>
            <a:xfrm flipV="1">
              <a:off x="9366564" y="5322977"/>
              <a:ext cx="73184" cy="13528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nyíllal 12"/>
            <p:cNvCxnSpPr/>
            <p:nvPr/>
          </p:nvCxnSpPr>
          <p:spPr>
            <a:xfrm>
              <a:off x="9349024" y="5481327"/>
              <a:ext cx="1148225" cy="5739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zövegdoboz 13"/>
            <p:cNvSpPr txBox="1"/>
            <p:nvPr/>
          </p:nvSpPr>
          <p:spPr>
            <a:xfrm>
              <a:off x="8773688" y="5312050"/>
              <a:ext cx="655608" cy="3192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Vesicula</a:t>
              </a:r>
              <a:endParaRPr lang="hu-H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seminalis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700" name="Picture 4" descr="http://www.lab.anhb.uwa.edu.au/mb140/corepages/malerepro/Images/sev10h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1" y="2562857"/>
            <a:ext cx="2970745" cy="39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4571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30909" y="349037"/>
            <a:ext cx="10515600" cy="67365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DUCTUS EJACULATORIUS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8241" y="1188267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uctus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excretorius</a:t>
            </a: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vesicula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seminalisból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+ ampulla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ductuli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deferentis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fúziója 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prostaticaurethrae-be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ömlik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https://viamedici.thieme.de/api/images/l/b/r/i/e/f/ana_011200_steckbrie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482" y="2463166"/>
            <a:ext cx="3582454" cy="415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likar.info/pictures/wiki/6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7" y="2624425"/>
            <a:ext cx="3770704" cy="368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Csoportba foglalás 5"/>
          <p:cNvGrpSpPr/>
          <p:nvPr/>
        </p:nvGrpSpPr>
        <p:grpSpPr>
          <a:xfrm>
            <a:off x="8282937" y="2828294"/>
            <a:ext cx="3510960" cy="3003436"/>
            <a:chOff x="8786696" y="4386702"/>
            <a:chExt cx="2889683" cy="2143125"/>
          </a:xfrm>
        </p:grpSpPr>
        <p:pic>
          <p:nvPicPr>
            <p:cNvPr id="7" name="Picture 4" descr="https://aclandanatomy.com/images/videoTnails/abstract_5-3-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879" y="4386702"/>
              <a:ext cx="2857500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9891074" y="6228449"/>
              <a:ext cx="6960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Prostata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Egyenes összekötő nyíllal 8"/>
            <p:cNvCxnSpPr/>
            <p:nvPr/>
          </p:nvCxnSpPr>
          <p:spPr>
            <a:xfrm flipH="1">
              <a:off x="9801225" y="4895850"/>
              <a:ext cx="348012" cy="2489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nyíllal 9"/>
            <p:cNvCxnSpPr/>
            <p:nvPr/>
          </p:nvCxnSpPr>
          <p:spPr>
            <a:xfrm>
              <a:off x="10149237" y="4905375"/>
              <a:ext cx="348012" cy="3121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zövegdoboz 10"/>
            <p:cNvSpPr txBox="1"/>
            <p:nvPr/>
          </p:nvSpPr>
          <p:spPr>
            <a:xfrm>
              <a:off x="9485149" y="4735279"/>
              <a:ext cx="1415922" cy="175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Ampulla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ductuli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deferenti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Egyenes összekötő nyíllal 11"/>
            <p:cNvCxnSpPr/>
            <p:nvPr/>
          </p:nvCxnSpPr>
          <p:spPr>
            <a:xfrm flipV="1">
              <a:off x="9366564" y="5322977"/>
              <a:ext cx="73184" cy="13528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nyíllal 12"/>
            <p:cNvCxnSpPr/>
            <p:nvPr/>
          </p:nvCxnSpPr>
          <p:spPr>
            <a:xfrm>
              <a:off x="9349024" y="5481327"/>
              <a:ext cx="1148225" cy="5739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zövegdoboz 13"/>
            <p:cNvSpPr txBox="1"/>
            <p:nvPr/>
          </p:nvSpPr>
          <p:spPr>
            <a:xfrm>
              <a:off x="8786696" y="5312050"/>
              <a:ext cx="629592" cy="285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Vesicula</a:t>
              </a:r>
              <a:endParaRPr lang="hu-H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seminalis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6" name="Egyenes összekötő nyíllal 15"/>
          <p:cNvCxnSpPr/>
          <p:nvPr/>
        </p:nvCxnSpPr>
        <p:spPr>
          <a:xfrm flipV="1">
            <a:off x="9076392" y="4973216"/>
            <a:ext cx="650611" cy="1339942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 flipV="1">
            <a:off x="9076392" y="5057192"/>
            <a:ext cx="862028" cy="1262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doboz 18"/>
          <p:cNvSpPr txBox="1"/>
          <p:nvPr/>
        </p:nvSpPr>
        <p:spPr>
          <a:xfrm>
            <a:off x="8502770" y="6334134"/>
            <a:ext cx="1441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ejaculatorius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9789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9819" y="141723"/>
            <a:ext cx="10515600" cy="67365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PROSTATA (DÜLMIRIGY)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78151" y="1449219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xokrin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mirigy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prostatica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rethra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ivezető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csövek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prostatica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urethraeba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nyílnak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ucin gazdag váladék – sperma része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ectumon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át tapintható</a:t>
            </a:r>
          </a:p>
        </p:txBody>
      </p:sp>
      <p:pic>
        <p:nvPicPr>
          <p:cNvPr id="1026" name="Picture 2" descr="https://upload.wikimedia.org/wikipedia/commons/thumb/8/8a/Digital_rectal_exam_%28male%29.jpg/220px-Digital_rectal_exam_%28male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173" y="3624888"/>
            <a:ext cx="3076065" cy="306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Csoportba foglalás 5"/>
          <p:cNvGrpSpPr/>
          <p:nvPr/>
        </p:nvGrpSpPr>
        <p:grpSpPr>
          <a:xfrm>
            <a:off x="7402262" y="901309"/>
            <a:ext cx="3215256" cy="2799455"/>
            <a:chOff x="8768520" y="4386702"/>
            <a:chExt cx="2907859" cy="2143125"/>
          </a:xfrm>
        </p:grpSpPr>
        <p:pic>
          <p:nvPicPr>
            <p:cNvPr id="7" name="Picture 4" descr="https://aclandanatomy.com/images/videoTnails/abstract_5-3-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879" y="4386702"/>
              <a:ext cx="2857500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9650943" y="6239020"/>
              <a:ext cx="677322" cy="200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1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Prostata</a:t>
              </a:r>
              <a:endParaRPr lang="hu-HU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Egyenes összekötő nyíllal 8"/>
            <p:cNvCxnSpPr/>
            <p:nvPr/>
          </p:nvCxnSpPr>
          <p:spPr>
            <a:xfrm flipH="1">
              <a:off x="9801225" y="4895850"/>
              <a:ext cx="348012" cy="2489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nyíllal 9"/>
            <p:cNvCxnSpPr/>
            <p:nvPr/>
          </p:nvCxnSpPr>
          <p:spPr>
            <a:xfrm>
              <a:off x="10149237" y="4905375"/>
              <a:ext cx="348012" cy="3121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zövegdoboz 10"/>
            <p:cNvSpPr txBox="1"/>
            <p:nvPr/>
          </p:nvSpPr>
          <p:spPr>
            <a:xfrm>
              <a:off x="9406114" y="4701892"/>
              <a:ext cx="1555868" cy="188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Ampulla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ductuli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deferenti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Egyenes összekötő nyíllal 11"/>
            <p:cNvCxnSpPr/>
            <p:nvPr/>
          </p:nvCxnSpPr>
          <p:spPr>
            <a:xfrm flipV="1">
              <a:off x="9409979" y="5348111"/>
              <a:ext cx="73184" cy="13528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nyíllal 12"/>
            <p:cNvCxnSpPr/>
            <p:nvPr/>
          </p:nvCxnSpPr>
          <p:spPr>
            <a:xfrm>
              <a:off x="9430718" y="5501264"/>
              <a:ext cx="1148225" cy="5739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zövegdoboz 13"/>
            <p:cNvSpPr txBox="1"/>
            <p:nvPr/>
          </p:nvSpPr>
          <p:spPr>
            <a:xfrm>
              <a:off x="8768520" y="5282263"/>
              <a:ext cx="691819" cy="402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Vesicula</a:t>
              </a:r>
              <a:endParaRPr lang="hu-H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seminalis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0" name="Picture 6" descr="http://fce-study.netdna-ssl.com/images/upload-flashcards/890332/561837_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" r="2558"/>
          <a:stretch/>
        </p:blipFill>
        <p:spPr bwMode="auto">
          <a:xfrm>
            <a:off x="4708092" y="898276"/>
            <a:ext cx="2517937" cy="280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「prostata」の画像検索結果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5" r="10846" b="4367"/>
          <a:stretch/>
        </p:blipFill>
        <p:spPr bwMode="auto">
          <a:xfrm>
            <a:off x="7378818" y="3915678"/>
            <a:ext cx="2255602" cy="277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「prostata」の画像検索結果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r="25209"/>
          <a:stretch/>
        </p:blipFill>
        <p:spPr bwMode="auto">
          <a:xfrm>
            <a:off x="5398569" y="3871979"/>
            <a:ext cx="1790163" cy="281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208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503678" y="1356435"/>
            <a:ext cx="197842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CORPUS UTERI:</a:t>
            </a:r>
            <a:endParaRPr lang="hu-HU" alt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Fundus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Cavitas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Cavum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)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hu-HU" dirty="0"/>
          </a:p>
        </p:txBody>
      </p:sp>
      <p:sp>
        <p:nvSpPr>
          <p:cNvPr id="2" name="Téglalap 1"/>
          <p:cNvSpPr/>
          <p:nvPr/>
        </p:nvSpPr>
        <p:spPr>
          <a:xfrm>
            <a:off x="4411260" y="235879"/>
            <a:ext cx="20537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UTERUS (MÉH)</a:t>
            </a:r>
            <a:endParaRPr lang="hu-HU" sz="2000" dirty="0"/>
          </a:p>
        </p:txBody>
      </p:sp>
      <p:pic>
        <p:nvPicPr>
          <p:cNvPr id="6146" name="Picture 2" descr="https://academic.amc.edu/martino/grossanatomy/site/Medical/Lab%20Manual/Reproductive/Dissections/Images/Female%20Pelvis%20Images/uterine%20cavit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376" y="3710240"/>
            <a:ext cx="3608628" cy="270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www.embryology.ch/images/gimgnidation/01role/g1_uteru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735" y="499751"/>
            <a:ext cx="4066265" cy="219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Tábláza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734095"/>
              </p:ext>
            </p:extLst>
          </p:nvPr>
        </p:nvGraphicFramePr>
        <p:xfrm>
          <a:off x="9488508" y="2947027"/>
          <a:ext cx="2007968" cy="3657600"/>
        </p:xfrm>
        <a:graphic>
          <a:graphicData uri="http://schemas.openxmlformats.org/drawingml/2006/table">
            <a:tbl>
              <a:tblPr/>
              <a:tblGrid>
                <a:gridCol w="86364"/>
                <a:gridCol w="1921604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pt-BR" sz="10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hu-HU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Corpus </a:t>
                      </a:r>
                      <a:r>
                        <a:rPr lang="hu-HU" sz="10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uteri</a:t>
                      </a:r>
                      <a:r>
                        <a:rPr lang="hu-HU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Cavitas</a:t>
                      </a:r>
                      <a:r>
                        <a:rPr lang="hu-HU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uteri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Cervix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uteri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Canalis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cervicis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Isthmus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uteri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Interstitielles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Segment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Tuba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uterina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Eileiter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Salpinx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Schleimhaut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Uterus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Schleimhaut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Zervikalkanals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Endometrium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Myometrium</a:t>
                      </a:r>
                      <a:endParaRPr lang="hu-HU" sz="10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</a:tr>
            </a:tbl>
          </a:graphicData>
        </a:graphic>
      </p:graphicFrame>
      <p:grpSp>
        <p:nvGrpSpPr>
          <p:cNvPr id="7" name="Csoportba foglalás 6"/>
          <p:cNvGrpSpPr/>
          <p:nvPr/>
        </p:nvGrpSpPr>
        <p:grpSpPr>
          <a:xfrm>
            <a:off x="3527049" y="1004551"/>
            <a:ext cx="2778184" cy="2585149"/>
            <a:chOff x="5165791" y="731098"/>
            <a:chExt cx="2329789" cy="2348886"/>
          </a:xfrm>
        </p:grpSpPr>
        <p:pic>
          <p:nvPicPr>
            <p:cNvPr id="19" name="Picture 10" descr="http://fce-study.netdna-ssl.com/images/upload-flashcards/888810/550615_m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5204" y="731098"/>
              <a:ext cx="2280376" cy="2348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Szövegdoboz 2"/>
            <p:cNvSpPr txBox="1"/>
            <p:nvPr/>
          </p:nvSpPr>
          <p:spPr>
            <a:xfrm>
              <a:off x="5165791" y="2833763"/>
              <a:ext cx="94609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Corpus </a:t>
              </a:r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uteri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Csoportba foglalás 5"/>
          <p:cNvGrpSpPr/>
          <p:nvPr/>
        </p:nvGrpSpPr>
        <p:grpSpPr>
          <a:xfrm>
            <a:off x="503678" y="3202528"/>
            <a:ext cx="2798771" cy="2770767"/>
            <a:chOff x="2571719" y="3135310"/>
            <a:chExt cx="2331804" cy="2441199"/>
          </a:xfrm>
        </p:grpSpPr>
        <p:pic>
          <p:nvPicPr>
            <p:cNvPr id="20" name="Picture 2" descr="http://classconnection.s3.amazonaws.com/202/flashcards/453202/jpg/fundus_of_uterus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9" t="1495" r="2149" b="3961"/>
            <a:stretch/>
          </p:blipFill>
          <p:spPr bwMode="auto">
            <a:xfrm>
              <a:off x="2614649" y="3135310"/>
              <a:ext cx="2288874" cy="2441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2571719" y="5330288"/>
              <a:ext cx="9605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Fundus </a:t>
              </a:r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uteri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Szövegdoboz 4"/>
          <p:cNvSpPr txBox="1"/>
          <p:nvPr/>
        </p:nvSpPr>
        <p:spPr>
          <a:xfrm>
            <a:off x="5541376" y="6416712"/>
            <a:ext cx="923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Cavum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59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7572" y="124214"/>
            <a:ext cx="10515600" cy="67365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PENIS (HIMVESSZŐ)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4083" y="1074064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permiumtranszport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rethra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masculina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mictio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RÉSZEI: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RADIX PENIS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gyökér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CORPUS PENIS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teste)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GLANS PENIS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makk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4" name="Picture 2" descr="http://spina.pro/i/anatomy/vnutrennosti/6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804" y="355154"/>
            <a:ext cx="2843286" cy="532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Csoportba foglalás 7"/>
          <p:cNvGrpSpPr/>
          <p:nvPr/>
        </p:nvGrpSpPr>
        <p:grpSpPr>
          <a:xfrm>
            <a:off x="5039449" y="1470223"/>
            <a:ext cx="4119726" cy="4587726"/>
            <a:chOff x="3294411" y="1767423"/>
            <a:chExt cx="4119726" cy="4587726"/>
          </a:xfrm>
        </p:grpSpPr>
        <p:grpSp>
          <p:nvGrpSpPr>
            <p:cNvPr id="6" name="Csoportba foglalás 5"/>
            <p:cNvGrpSpPr/>
            <p:nvPr/>
          </p:nvGrpSpPr>
          <p:grpSpPr>
            <a:xfrm>
              <a:off x="3294411" y="3940646"/>
              <a:ext cx="1937125" cy="2280295"/>
              <a:chOff x="5021322" y="3950897"/>
              <a:chExt cx="2043404" cy="2444198"/>
            </a:xfrm>
          </p:grpSpPr>
          <p:pic>
            <p:nvPicPr>
              <p:cNvPr id="33802" name="Picture 10" descr="http://fce-study.netdna-ssl.com/images/upload-flashcards/890332/561805_m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63" t="1" r="3863" b="3850"/>
              <a:stretch/>
            </p:blipFill>
            <p:spPr bwMode="auto">
              <a:xfrm>
                <a:off x="5021322" y="3950897"/>
                <a:ext cx="2043404" cy="21979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Szövegdoboz 3"/>
              <p:cNvSpPr txBox="1"/>
              <p:nvPr/>
            </p:nvSpPr>
            <p:spPr>
              <a:xfrm>
                <a:off x="5677379" y="6148874"/>
                <a:ext cx="7312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 err="1" smtClean="0"/>
                  <a:t>Crus</a:t>
                </a:r>
                <a:r>
                  <a:rPr lang="hu-HU" sz="1000" b="1" dirty="0" smtClean="0"/>
                  <a:t> </a:t>
                </a:r>
                <a:r>
                  <a:rPr lang="hu-HU" sz="1000" b="1" dirty="0" err="1" smtClean="0"/>
                  <a:t>penis</a:t>
                </a:r>
                <a:endParaRPr lang="hu-HU" sz="1000" b="1" dirty="0"/>
              </a:p>
            </p:txBody>
          </p:sp>
        </p:grpSp>
        <p:grpSp>
          <p:nvGrpSpPr>
            <p:cNvPr id="7" name="Csoportba foglalás 6"/>
            <p:cNvGrpSpPr/>
            <p:nvPr/>
          </p:nvGrpSpPr>
          <p:grpSpPr>
            <a:xfrm>
              <a:off x="3381646" y="1767423"/>
              <a:ext cx="3988765" cy="2017180"/>
              <a:chOff x="447869" y="3941566"/>
              <a:chExt cx="4265191" cy="2453529"/>
            </a:xfrm>
          </p:grpSpPr>
          <p:pic>
            <p:nvPicPr>
              <p:cNvPr id="33798" name="Picture 6" descr="http://fce-study.netdna-ssl.com/images/upload-flashcards/890332/561794_m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99" r="5309" b="3443"/>
              <a:stretch/>
            </p:blipFill>
            <p:spPr bwMode="auto">
              <a:xfrm>
                <a:off x="447869" y="3941568"/>
                <a:ext cx="1978090" cy="22073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00" name="Picture 8" descr="http://fce-study.netdna-ssl.com/images/upload-flashcards/890332/561795_m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5" t="3905" r="5309" b="2626"/>
              <a:stretch/>
            </p:blipFill>
            <p:spPr bwMode="auto">
              <a:xfrm>
                <a:off x="2631058" y="3941566"/>
                <a:ext cx="2082002" cy="22073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Szövegdoboz 4"/>
              <p:cNvSpPr txBox="1"/>
              <p:nvPr/>
            </p:nvSpPr>
            <p:spPr>
              <a:xfrm>
                <a:off x="2087735" y="6148874"/>
                <a:ext cx="86914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 smtClean="0"/>
                  <a:t>Corpus </a:t>
                </a:r>
                <a:r>
                  <a:rPr lang="hu-HU" sz="1000" b="1" dirty="0" err="1" smtClean="0"/>
                  <a:t>penis</a:t>
                </a:r>
                <a:endParaRPr lang="hu-HU" sz="1000" b="1" dirty="0"/>
              </a:p>
            </p:txBody>
          </p:sp>
        </p:grpSp>
        <p:grpSp>
          <p:nvGrpSpPr>
            <p:cNvPr id="11" name="Csoportba foglalás 10"/>
            <p:cNvGrpSpPr/>
            <p:nvPr/>
          </p:nvGrpSpPr>
          <p:grpSpPr>
            <a:xfrm>
              <a:off x="5430370" y="3940645"/>
              <a:ext cx="1983767" cy="2414504"/>
              <a:chOff x="2718589" y="3461656"/>
              <a:chExt cx="1963000" cy="2439956"/>
            </a:xfrm>
          </p:grpSpPr>
          <p:pic>
            <p:nvPicPr>
              <p:cNvPr id="12" name="Picture 2" descr="http://fce-study.netdna-ssl.com/images/upload-flashcards/890332/561817_m.jp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24" t="2272" r="3179" b="2626"/>
              <a:stretch/>
            </p:blipFill>
            <p:spPr bwMode="auto">
              <a:xfrm>
                <a:off x="2718589" y="3461656"/>
                <a:ext cx="1963000" cy="2117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Szövegdoboz 12"/>
              <p:cNvSpPr txBox="1"/>
              <p:nvPr/>
            </p:nvSpPr>
            <p:spPr>
              <a:xfrm>
                <a:off x="3269224" y="5655391"/>
                <a:ext cx="79541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 err="1" smtClean="0"/>
                  <a:t>Glans</a:t>
                </a:r>
                <a:r>
                  <a:rPr lang="hu-HU" sz="1000" b="1" dirty="0" smtClean="0"/>
                  <a:t> </a:t>
                </a:r>
                <a:r>
                  <a:rPr lang="hu-HU" sz="1000" b="1" dirty="0" err="1" smtClean="0"/>
                  <a:t>penis</a:t>
                </a:r>
                <a:endParaRPr lang="hu-HU" sz="1000" b="1" dirty="0"/>
              </a:p>
            </p:txBody>
          </p:sp>
        </p:grpSp>
      </p:grpSp>
      <p:pic>
        <p:nvPicPr>
          <p:cNvPr id="4098" name="Picture 2" descr="https://upload.wikimedia.org/wikipedia/commons/0/02/Grant_1962_19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13" y="4200582"/>
            <a:ext cx="3922605" cy="240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「root of the penis」の画像検索結果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615" y="2444325"/>
            <a:ext cx="2191391" cy="15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1918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6952" y="258322"/>
            <a:ext cx="10515600" cy="67365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PENIS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459" y="754917"/>
            <a:ext cx="1103033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RADIX PENIS: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usculus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bulbospongiosus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usculus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ischiocavernosus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CRURA PENIS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szára)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lphaLcParenR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BULBUS PENIS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hagyma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100" dirty="0" smtClean="0"/>
          </a:p>
        </p:txBody>
      </p:sp>
      <p:pic>
        <p:nvPicPr>
          <p:cNvPr id="6" name="Picture 4" descr="http://ilive.com.ua/sites/default/files/polovoy-chlen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0" t="5061" r="10277" b="3424"/>
          <a:stretch/>
        </p:blipFill>
        <p:spPr bwMode="auto">
          <a:xfrm>
            <a:off x="4887483" y="2475631"/>
            <a:ext cx="3005715" cy="41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323459" y="2930586"/>
            <a:ext cx="4257042" cy="2444198"/>
            <a:chOff x="429177" y="2782987"/>
            <a:chExt cx="4257042" cy="2444198"/>
          </a:xfrm>
        </p:grpSpPr>
        <p:pic>
          <p:nvPicPr>
            <p:cNvPr id="2050" name="Picture 2" descr="image bulb_of_penis for term side of card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2" r="2314" b="935"/>
            <a:stretch/>
          </p:blipFill>
          <p:spPr bwMode="auto">
            <a:xfrm>
              <a:off x="2624233" y="2782987"/>
              <a:ext cx="2061986" cy="2188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3073007" y="4980964"/>
              <a:ext cx="8611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/>
                <a:t>Bulbus</a:t>
              </a:r>
              <a:r>
                <a:rPr lang="hu-HU" sz="1000" b="1" dirty="0" smtClean="0"/>
                <a:t> </a:t>
              </a:r>
              <a:r>
                <a:rPr lang="hu-HU" sz="1000" b="1" dirty="0" err="1" smtClean="0"/>
                <a:t>penis</a:t>
              </a:r>
              <a:endParaRPr lang="hu-HU" sz="1000" b="1" dirty="0"/>
            </a:p>
          </p:txBody>
        </p:sp>
        <p:grpSp>
          <p:nvGrpSpPr>
            <p:cNvPr id="8" name="Csoportba foglalás 7"/>
            <p:cNvGrpSpPr/>
            <p:nvPr/>
          </p:nvGrpSpPr>
          <p:grpSpPr>
            <a:xfrm>
              <a:off x="429177" y="2782987"/>
              <a:ext cx="2043404" cy="2444198"/>
              <a:chOff x="5021322" y="3950897"/>
              <a:chExt cx="2043404" cy="2444198"/>
            </a:xfrm>
          </p:grpSpPr>
          <p:pic>
            <p:nvPicPr>
              <p:cNvPr id="9" name="Picture 10" descr="http://fce-study.netdna-ssl.com/images/upload-flashcards/890332/561805_m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63" t="1" r="3863" b="3850"/>
              <a:stretch/>
            </p:blipFill>
            <p:spPr bwMode="auto">
              <a:xfrm>
                <a:off x="5021322" y="3950897"/>
                <a:ext cx="2043404" cy="21979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Szövegdoboz 9"/>
              <p:cNvSpPr txBox="1"/>
              <p:nvPr/>
            </p:nvSpPr>
            <p:spPr>
              <a:xfrm>
                <a:off x="5677379" y="6148874"/>
                <a:ext cx="7312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 err="1" smtClean="0"/>
                  <a:t>Crus</a:t>
                </a:r>
                <a:r>
                  <a:rPr lang="hu-HU" sz="1000" b="1" dirty="0" smtClean="0"/>
                  <a:t> </a:t>
                </a:r>
                <a:r>
                  <a:rPr lang="hu-HU" sz="1000" b="1" dirty="0" err="1" smtClean="0"/>
                  <a:t>penis</a:t>
                </a:r>
                <a:endParaRPr lang="hu-HU" sz="1000" b="1" dirty="0"/>
              </a:p>
            </p:txBody>
          </p:sp>
        </p:grpSp>
      </p:grpSp>
      <p:grpSp>
        <p:nvGrpSpPr>
          <p:cNvPr id="16" name="Csoportba foglalás 15"/>
          <p:cNvGrpSpPr/>
          <p:nvPr/>
        </p:nvGrpSpPr>
        <p:grpSpPr>
          <a:xfrm>
            <a:off x="7110163" y="58096"/>
            <a:ext cx="4797612" cy="2066650"/>
            <a:chOff x="7110163" y="58096"/>
            <a:chExt cx="4797612" cy="2066650"/>
          </a:xfrm>
        </p:grpSpPr>
        <p:pic>
          <p:nvPicPr>
            <p:cNvPr id="2052" name="Picture 4" descr="http://www.studydroid.com/imageCards/01/rm/card-1956242-back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3708" y="181394"/>
              <a:ext cx="3634067" cy="1943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Szövegdoboz 6"/>
            <p:cNvSpPr txBox="1"/>
            <p:nvPr/>
          </p:nvSpPr>
          <p:spPr>
            <a:xfrm>
              <a:off x="9714941" y="58096"/>
              <a:ext cx="86914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/>
                <a:t>Corpus </a:t>
              </a:r>
              <a:r>
                <a:rPr lang="hu-HU" sz="1000" b="1" dirty="0" err="1" smtClean="0"/>
                <a:t>penis</a:t>
              </a:r>
              <a:endParaRPr lang="hu-HU" sz="1000" b="1" dirty="0"/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10838629" y="69410"/>
              <a:ext cx="79380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/>
                <a:t>Radix </a:t>
              </a:r>
              <a:r>
                <a:rPr lang="hu-HU" sz="1000" b="1" dirty="0" err="1" smtClean="0"/>
                <a:t>penis</a:t>
              </a:r>
              <a:endParaRPr lang="hu-HU" sz="1000" b="1" dirty="0"/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7110163" y="1629263"/>
              <a:ext cx="1837894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 err="1" smtClean="0"/>
                <a:t>Ostium</a:t>
              </a:r>
              <a:r>
                <a:rPr lang="hu-HU" sz="1000" b="1" dirty="0"/>
                <a:t> </a:t>
              </a:r>
              <a:r>
                <a:rPr lang="hu-HU" sz="1000" b="1" dirty="0" err="1" smtClean="0"/>
                <a:t>urethrae</a:t>
              </a:r>
              <a:r>
                <a:rPr lang="hu-HU" sz="1000" b="1" dirty="0" smtClean="0"/>
                <a:t>  </a:t>
              </a:r>
              <a:r>
                <a:rPr lang="hu-HU" sz="1000" b="1" dirty="0" err="1" smtClean="0"/>
                <a:t>externum</a:t>
              </a:r>
              <a:endParaRPr lang="hu-HU" sz="1000" b="1" dirty="0"/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9413837" y="1821167"/>
              <a:ext cx="59824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/>
                <a:t>Urethra</a:t>
              </a:r>
              <a:endParaRPr lang="hu-HU" sz="1000" b="1" dirty="0"/>
            </a:p>
          </p:txBody>
        </p:sp>
        <p:sp>
          <p:nvSpPr>
            <p:cNvPr id="14" name="Szövegdoboz 13"/>
            <p:cNvSpPr txBox="1"/>
            <p:nvPr/>
          </p:nvSpPr>
          <p:spPr>
            <a:xfrm>
              <a:off x="10000301" y="1629263"/>
              <a:ext cx="117532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/>
                <a:t>Corpus </a:t>
              </a:r>
              <a:r>
                <a:rPr lang="hu-HU" sz="1000" b="1" dirty="0" err="1" smtClean="0"/>
                <a:t>spongiosus</a:t>
              </a:r>
              <a:endParaRPr lang="hu-HU" sz="1000" b="1" dirty="0"/>
            </a:p>
          </p:txBody>
        </p:sp>
        <p:sp>
          <p:nvSpPr>
            <p:cNvPr id="15" name="Szövegdoboz 14"/>
            <p:cNvSpPr txBox="1"/>
            <p:nvPr/>
          </p:nvSpPr>
          <p:spPr>
            <a:xfrm>
              <a:off x="10584090" y="1450161"/>
              <a:ext cx="117692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/>
                <a:t>Corpora</a:t>
              </a:r>
              <a:r>
                <a:rPr lang="hu-HU" sz="1000" b="1" dirty="0" smtClean="0"/>
                <a:t> </a:t>
              </a:r>
              <a:r>
                <a:rPr lang="hu-HU" sz="1000" b="1" dirty="0" err="1" smtClean="0"/>
                <a:t>cavernosa</a:t>
              </a:r>
              <a:endParaRPr lang="hu-HU" sz="1000" b="1" dirty="0"/>
            </a:p>
          </p:txBody>
        </p:sp>
      </p:grpSp>
      <p:pic>
        <p:nvPicPr>
          <p:cNvPr id="20" name="Picture 2" descr="Fig 1.1 - The erectile tissues of the penis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1"/>
          <a:stretch/>
        </p:blipFill>
        <p:spPr bwMode="auto">
          <a:xfrm>
            <a:off x="8603979" y="2921938"/>
            <a:ext cx="2998357" cy="325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441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93502" y="208113"/>
            <a:ext cx="10515600" cy="67365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PENIS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93502" y="1327028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Ligamentum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fundiforme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Ligamentum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suspensorium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penis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100" dirty="0" smtClean="0"/>
          </a:p>
        </p:txBody>
      </p:sp>
      <p:pic>
        <p:nvPicPr>
          <p:cNvPr id="35842" name="Picture 2" descr="http://www.likar.info/pictures/wiki/3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437" y="1056067"/>
            <a:ext cx="4567734" cy="413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関連画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02" y="3231112"/>
            <a:ext cx="6105525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916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19359" y="240377"/>
            <a:ext cx="10515600" cy="67365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PENIS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9359" y="1265452"/>
            <a:ext cx="10989906" cy="5066522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CORPUS PENIS:</a:t>
            </a:r>
            <a:b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CORPORA CAVERNOSA PENIS (BARLANGOS TESTEK)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21755" y="2550017"/>
            <a:ext cx="5597985" cy="3252365"/>
            <a:chOff x="5708251" y="714004"/>
            <a:chExt cx="4464865" cy="2582038"/>
          </a:xfrm>
        </p:grpSpPr>
        <p:pic>
          <p:nvPicPr>
            <p:cNvPr id="36866" name="Picture 2" descr="http://fce-study.netdna-ssl.com/images/upload-flashcards/890332/561800_m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5" t="2041" r="3992" b="4082"/>
            <a:stretch/>
          </p:blipFill>
          <p:spPr bwMode="auto">
            <a:xfrm>
              <a:off x="8033658" y="1028415"/>
              <a:ext cx="2139458" cy="2267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68" name="Picture 4" descr="http://fce-study.netdna-ssl.com/images/upload-flashcards/890332/561801_m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8251" y="1010041"/>
              <a:ext cx="2190750" cy="228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7288101" y="714004"/>
              <a:ext cx="1500580" cy="231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/>
                <a:t>Corpora</a:t>
              </a:r>
              <a:r>
                <a:rPr lang="hu-HU" sz="1200" b="1" dirty="0" smtClean="0"/>
                <a:t> </a:t>
              </a:r>
              <a:r>
                <a:rPr lang="hu-HU" sz="1200" b="1" dirty="0" err="1" smtClean="0"/>
                <a:t>cavernosa</a:t>
              </a:r>
              <a:r>
                <a:rPr lang="hu-HU" sz="1200" b="1" dirty="0" smtClean="0"/>
                <a:t> </a:t>
              </a:r>
              <a:r>
                <a:rPr lang="hu-HU" sz="1200" b="1" dirty="0" err="1" smtClean="0"/>
                <a:t>penis</a:t>
              </a:r>
              <a:endParaRPr lang="hu-HU" sz="1200" b="1" dirty="0"/>
            </a:p>
          </p:txBody>
        </p:sp>
      </p:grpSp>
      <p:pic>
        <p:nvPicPr>
          <p:cNvPr id="5122" name="Picture 2" descr="http://de.shram.kiev.ua/img/health/anatomy/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360" y="846326"/>
            <a:ext cx="3873171" cy="538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8168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0451" y="125730"/>
            <a:ext cx="10515600" cy="67365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PENIS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3298" y="1010041"/>
            <a:ext cx="10989906" cy="506652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CORPUS SPONGIOSUM PENIS:</a:t>
            </a:r>
          </a:p>
          <a:p>
            <a:pPr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spongiosa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urethrae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RAPHE  PENIS</a:t>
            </a:r>
          </a:p>
        </p:txBody>
      </p:sp>
      <p:pic>
        <p:nvPicPr>
          <p:cNvPr id="36874" name="Picture 10" descr="http://fce-study.netdna-ssl.com/images/upload-flashcards/890332/561853_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/>
          <a:stretch/>
        </p:blipFill>
        <p:spPr bwMode="auto">
          <a:xfrm>
            <a:off x="3279328" y="1148541"/>
            <a:ext cx="2189289" cy="2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Csoportba foglalás 6"/>
          <p:cNvGrpSpPr/>
          <p:nvPr/>
        </p:nvGrpSpPr>
        <p:grpSpPr>
          <a:xfrm>
            <a:off x="5708251" y="1148541"/>
            <a:ext cx="2371158" cy="5138682"/>
            <a:chOff x="4815253" y="984546"/>
            <a:chExt cx="2109298" cy="5004280"/>
          </a:xfrm>
        </p:grpSpPr>
        <p:pic>
          <p:nvPicPr>
            <p:cNvPr id="36870" name="Picture 6" descr="http://fce-study.netdna-ssl.com/images/upload-flashcards/890332/561803_m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6" t="3367" r="4419" b="2755"/>
            <a:stretch/>
          </p:blipFill>
          <p:spPr bwMode="auto">
            <a:xfrm>
              <a:off x="4815253" y="3392004"/>
              <a:ext cx="2062065" cy="2269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72" name="Picture 8" descr="http://fce-study.netdna-ssl.com/images/upload-flashcards/890332/561802_m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2" r="4356" b="3902"/>
            <a:stretch/>
          </p:blipFill>
          <p:spPr bwMode="auto">
            <a:xfrm>
              <a:off x="4893972" y="984546"/>
              <a:ext cx="1983346" cy="2196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4846738" y="5711827"/>
              <a:ext cx="20778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Corpus 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spongiosus</a:t>
              </a:r>
              <a:r>
                <a: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penis</a:t>
              </a:r>
              <a:endParaRPr lang="hu-H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Szövegdoboz 5"/>
          <p:cNvSpPr txBox="1"/>
          <p:nvPr/>
        </p:nvSpPr>
        <p:spPr>
          <a:xfrm>
            <a:off x="3332661" y="3608646"/>
            <a:ext cx="2082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spongoiosa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urethrae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http://de.shram.kiev.ua/img/health/anatomy/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439" y="1351900"/>
            <a:ext cx="3483862" cy="484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upload.wikimedia.org/wikipedia/commons/thumb/6/6d/Raphe_on_Male_Geniitalia_with_Labels.jpg/880px-Raphe_on_Male_Geniitalia_with_Label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81" y="4140278"/>
            <a:ext cx="4872134" cy="243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2154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8088" y="143010"/>
            <a:ext cx="10515600" cy="67365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PENIS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6767" y="846930"/>
            <a:ext cx="10989906" cy="50665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GLANS PENIS:</a:t>
            </a:r>
            <a:b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ulcus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coronarius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orona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glandis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orpus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spongiosum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képezi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stium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urethrae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externus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100" dirty="0" smtClean="0"/>
          </a:p>
          <a:p>
            <a:pPr marL="0" indent="0">
              <a:lnSpc>
                <a:spcPct val="15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1132929" y="3303208"/>
            <a:ext cx="6952676" cy="2909807"/>
            <a:chOff x="3023118" y="3442997"/>
            <a:chExt cx="6632118" cy="2537054"/>
          </a:xfrm>
        </p:grpSpPr>
        <p:pic>
          <p:nvPicPr>
            <p:cNvPr id="37892" name="Picture 4" descr="http://fce-study.netdna-ssl.com/images/upload-flashcards/890332/561818_m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4" t="1455" r="4655" b="2625"/>
            <a:stretch/>
          </p:blipFill>
          <p:spPr bwMode="auto">
            <a:xfrm>
              <a:off x="5281126" y="3442997"/>
              <a:ext cx="2006081" cy="2192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94" name="Picture 6" descr="http://fce-study.netdna-ssl.com/images/upload-flashcards/890332/561819_m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9802" y="3442997"/>
              <a:ext cx="2125434" cy="221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Csoportba foglalás 4"/>
            <p:cNvGrpSpPr/>
            <p:nvPr/>
          </p:nvGrpSpPr>
          <p:grpSpPr>
            <a:xfrm>
              <a:off x="3023118" y="3474492"/>
              <a:ext cx="3765802" cy="2505559"/>
              <a:chOff x="2659224" y="3461657"/>
              <a:chExt cx="3765802" cy="2505559"/>
            </a:xfrm>
          </p:grpSpPr>
          <p:pic>
            <p:nvPicPr>
              <p:cNvPr id="37890" name="Picture 2" descr="http://fce-study.netdna-ssl.com/images/upload-flashcards/890332/561817_m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24" t="2272" r="3179" b="2626"/>
              <a:stretch/>
            </p:blipFill>
            <p:spPr bwMode="auto">
              <a:xfrm>
                <a:off x="2659224" y="3461657"/>
                <a:ext cx="2015413" cy="21740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Szövegdoboz 3"/>
              <p:cNvSpPr txBox="1"/>
              <p:nvPr/>
            </p:nvSpPr>
            <p:spPr>
              <a:xfrm>
                <a:off x="5415517" y="5725701"/>
                <a:ext cx="1009509" cy="24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Glans</a:t>
                </a:r>
                <a:r>
                  <a:rPr lang="hu-HU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penis</a:t>
                </a:r>
                <a:endParaRPr lang="hu-HU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1" name="Csoportba foglalás 10"/>
          <p:cNvGrpSpPr/>
          <p:nvPr/>
        </p:nvGrpSpPr>
        <p:grpSpPr>
          <a:xfrm>
            <a:off x="8085605" y="279912"/>
            <a:ext cx="3523832" cy="6394768"/>
            <a:chOff x="8386357" y="186549"/>
            <a:chExt cx="3523832" cy="6394768"/>
          </a:xfrm>
        </p:grpSpPr>
        <p:grpSp>
          <p:nvGrpSpPr>
            <p:cNvPr id="12" name="Csoportba foglalás 11"/>
            <p:cNvGrpSpPr/>
            <p:nvPr/>
          </p:nvGrpSpPr>
          <p:grpSpPr>
            <a:xfrm>
              <a:off x="8386357" y="186549"/>
              <a:ext cx="3485472" cy="3448938"/>
              <a:chOff x="8358848" y="212565"/>
              <a:chExt cx="3485472" cy="3448938"/>
            </a:xfrm>
          </p:grpSpPr>
          <p:grpSp>
            <p:nvGrpSpPr>
              <p:cNvPr id="23" name="Csoportba foglalás 22"/>
              <p:cNvGrpSpPr/>
              <p:nvPr/>
            </p:nvGrpSpPr>
            <p:grpSpPr>
              <a:xfrm>
                <a:off x="8358848" y="543004"/>
                <a:ext cx="3435583" cy="3118499"/>
                <a:chOff x="8240272" y="253303"/>
                <a:chExt cx="3435583" cy="3118499"/>
              </a:xfrm>
            </p:grpSpPr>
            <p:pic>
              <p:nvPicPr>
                <p:cNvPr id="25" name="Picture 2" descr="Glans Penis of A Human.jp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57985" y="267244"/>
                  <a:ext cx="2317870" cy="25264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Szövegdoboz 25"/>
                <p:cNvSpPr txBox="1"/>
                <p:nvPr/>
              </p:nvSpPr>
              <p:spPr>
                <a:xfrm>
                  <a:off x="10006885" y="1497976"/>
                  <a:ext cx="103265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1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g</a:t>
                  </a:r>
                  <a:r>
                    <a:rPr lang="hu-HU" sz="1200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lans</a:t>
                  </a:r>
                  <a:r>
                    <a:rPr lang="hu-HU" sz="12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hu-HU" sz="1200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penis</a:t>
                  </a:r>
                  <a:endParaRPr lang="hu-HU" sz="1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7" name="Egyenes összekötő nyíllal 26"/>
                <p:cNvCxnSpPr/>
                <p:nvPr/>
              </p:nvCxnSpPr>
              <p:spPr>
                <a:xfrm flipV="1">
                  <a:off x="10227202" y="2487314"/>
                  <a:ext cx="284453" cy="59242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Szövegdoboz 27"/>
                <p:cNvSpPr txBox="1"/>
                <p:nvPr/>
              </p:nvSpPr>
              <p:spPr>
                <a:xfrm>
                  <a:off x="9233108" y="3094803"/>
                  <a:ext cx="203934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1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  <a:r>
                    <a:rPr lang="hu-HU" sz="1200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xternal</a:t>
                  </a:r>
                  <a:r>
                    <a:rPr lang="hu-HU" sz="12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hu-HU" sz="1200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orifice</a:t>
                  </a:r>
                  <a:r>
                    <a:rPr lang="hu-HU" sz="12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of </a:t>
                  </a:r>
                  <a:r>
                    <a:rPr lang="hu-HU" sz="1200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urethra</a:t>
                  </a:r>
                  <a:endParaRPr lang="hu-HU" sz="1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9" name="Egyenes összekötő nyíllal 28"/>
                <p:cNvCxnSpPr/>
                <p:nvPr/>
              </p:nvCxnSpPr>
              <p:spPr>
                <a:xfrm>
                  <a:off x="9004923" y="744805"/>
                  <a:ext cx="1001962" cy="9214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Szövegdoboz 29"/>
                <p:cNvSpPr txBox="1"/>
                <p:nvPr/>
              </p:nvSpPr>
              <p:spPr>
                <a:xfrm>
                  <a:off x="8240272" y="413288"/>
                  <a:ext cx="740908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hu-HU" sz="1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r>
                    <a:rPr lang="hu-HU" sz="1200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orona</a:t>
                  </a:r>
                  <a:r>
                    <a:rPr lang="hu-HU" sz="12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hu-HU" sz="1200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glandis</a:t>
                  </a:r>
                  <a:endParaRPr lang="hu-HU" sz="1200" b="1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hu-HU" dirty="0"/>
                </a:p>
              </p:txBody>
            </p:sp>
            <p:sp>
              <p:nvSpPr>
                <p:cNvPr id="31" name="Szövegdoboz 30"/>
                <p:cNvSpPr txBox="1"/>
                <p:nvPr/>
              </p:nvSpPr>
              <p:spPr>
                <a:xfrm>
                  <a:off x="10006885" y="253303"/>
                  <a:ext cx="938077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1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</a:t>
                  </a:r>
                  <a:r>
                    <a:rPr lang="hu-HU" sz="1200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reputium</a:t>
                  </a:r>
                  <a:endParaRPr lang="hu-HU" sz="1200" b="1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hu-HU" dirty="0"/>
                </a:p>
              </p:txBody>
            </p:sp>
          </p:grpSp>
          <p:sp>
            <p:nvSpPr>
              <p:cNvPr id="24" name="Téglalap 23"/>
              <p:cNvSpPr/>
              <p:nvPr/>
            </p:nvSpPr>
            <p:spPr>
              <a:xfrm>
                <a:off x="9614222" y="212565"/>
                <a:ext cx="223009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hu-HU" sz="1200" b="1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Glans</a:t>
                </a:r>
                <a:r>
                  <a:rPr lang="hu-HU" sz="12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hu-HU" sz="1200" b="1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penis</a:t>
                </a:r>
                <a:r>
                  <a:rPr lang="hu-HU" sz="12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(</a:t>
                </a:r>
                <a:r>
                  <a:rPr lang="hu-HU" sz="12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dorsál</a:t>
                </a:r>
                <a:r>
                  <a:rPr lang="hu-HU" sz="12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is</a:t>
                </a:r>
                <a:r>
                  <a:rPr lang="hu-HU" sz="1200" b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nézet</a:t>
                </a:r>
                <a:r>
                  <a:rPr lang="hu-HU" sz="1200" b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)</a:t>
                </a:r>
                <a:endParaRPr lang="hu-HU" sz="1200" b="1" dirty="0"/>
              </a:p>
            </p:txBody>
          </p:sp>
        </p:grpSp>
        <p:grpSp>
          <p:nvGrpSpPr>
            <p:cNvPr id="13" name="Csoportba foglalás 12"/>
            <p:cNvGrpSpPr/>
            <p:nvPr/>
          </p:nvGrpSpPr>
          <p:grpSpPr>
            <a:xfrm>
              <a:off x="8388436" y="3896859"/>
              <a:ext cx="3521753" cy="2684458"/>
              <a:chOff x="8388436" y="3896859"/>
              <a:chExt cx="3521753" cy="2684458"/>
            </a:xfrm>
          </p:grpSpPr>
          <p:grpSp>
            <p:nvGrpSpPr>
              <p:cNvPr id="14" name="Csoportba foglalás 13"/>
              <p:cNvGrpSpPr/>
              <p:nvPr/>
            </p:nvGrpSpPr>
            <p:grpSpPr>
              <a:xfrm>
                <a:off x="8388436" y="3896859"/>
                <a:ext cx="3521753" cy="2684458"/>
                <a:chOff x="8538709" y="3940730"/>
                <a:chExt cx="3521753" cy="2684458"/>
              </a:xfrm>
            </p:grpSpPr>
            <p:pic>
              <p:nvPicPr>
                <p:cNvPr id="16" name="Picture 4" descr="Anat09IMG 0034.jpg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53938" y="3940730"/>
                  <a:ext cx="2518275" cy="230422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" name="Téglalap 16"/>
                <p:cNvSpPr/>
                <p:nvPr/>
              </p:nvSpPr>
              <p:spPr>
                <a:xfrm>
                  <a:off x="9711959" y="6275665"/>
                  <a:ext cx="227177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hu-HU" sz="1200" b="1" dirty="0" err="1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G</a:t>
                  </a:r>
                  <a:r>
                    <a:rPr lang="hu-HU" sz="1200" b="1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lans</a:t>
                  </a:r>
                  <a:r>
                    <a:rPr lang="hu-HU" sz="1200" b="1" dirty="0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</a:t>
                  </a:r>
                  <a:r>
                    <a:rPr lang="hu-HU" sz="1200" b="1" dirty="0" err="1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penis</a:t>
                  </a:r>
                  <a:r>
                    <a:rPr lang="hu-HU" sz="1200" b="1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(</a:t>
                  </a:r>
                  <a:r>
                    <a:rPr lang="hu-HU" sz="1200" b="1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ventrál</a:t>
                  </a:r>
                  <a:r>
                    <a:rPr lang="hu-HU" sz="1200" b="1" dirty="0" err="1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is</a:t>
                  </a:r>
                  <a:r>
                    <a:rPr lang="hu-HU" sz="1200" b="1" dirty="0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nézet</a:t>
                  </a:r>
                  <a:r>
                    <a:rPr lang="hu-HU" sz="1200" b="1" dirty="0" smtClean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)</a:t>
                  </a:r>
                  <a:endParaRPr lang="hu-HU" sz="1200" b="1" dirty="0"/>
                </a:p>
              </p:txBody>
            </p:sp>
            <p:sp>
              <p:nvSpPr>
                <p:cNvPr id="18" name="Szövegdoboz 17"/>
                <p:cNvSpPr txBox="1"/>
                <p:nvPr/>
              </p:nvSpPr>
              <p:spPr>
                <a:xfrm>
                  <a:off x="10149460" y="4457393"/>
                  <a:ext cx="103265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1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g</a:t>
                  </a:r>
                  <a:r>
                    <a:rPr lang="hu-HU" sz="1200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lans</a:t>
                  </a:r>
                  <a:r>
                    <a:rPr lang="hu-HU" sz="12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hu-HU" sz="1200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penis</a:t>
                  </a:r>
                  <a:endParaRPr lang="hu-HU" sz="1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9" name="Egyenes összekötő nyíllal 18"/>
                <p:cNvCxnSpPr/>
                <p:nvPr/>
              </p:nvCxnSpPr>
              <p:spPr>
                <a:xfrm flipV="1">
                  <a:off x="9508652" y="5653435"/>
                  <a:ext cx="681735" cy="43788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Szövegdoboz 19"/>
                <p:cNvSpPr txBox="1"/>
                <p:nvPr/>
              </p:nvSpPr>
              <p:spPr>
                <a:xfrm>
                  <a:off x="8538709" y="5701858"/>
                  <a:ext cx="979755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hu-HU" sz="1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</a:t>
                  </a:r>
                  <a:r>
                    <a:rPr lang="hu-HU" sz="1200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ulcus</a:t>
                  </a:r>
                  <a:endParaRPr lang="hu-HU" sz="1200" b="1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lnSpc>
                      <a:spcPct val="150000"/>
                    </a:lnSpc>
                  </a:pPr>
                  <a:r>
                    <a:rPr lang="hu-HU" sz="1200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coronarius</a:t>
                  </a:r>
                  <a:endParaRPr lang="hu-HU" sz="1200" b="1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lnSpc>
                      <a:spcPct val="150000"/>
                    </a:lnSpc>
                  </a:pPr>
                  <a:endParaRPr lang="hu-HU" sz="1200" b="1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1" name="Egyenes összekötő nyíllal 20"/>
                <p:cNvCxnSpPr/>
                <p:nvPr/>
              </p:nvCxnSpPr>
              <p:spPr>
                <a:xfrm flipH="1">
                  <a:off x="10597355" y="5051469"/>
                  <a:ext cx="664848" cy="3722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Szövegdoboz 21"/>
                <p:cNvSpPr txBox="1"/>
                <p:nvPr/>
              </p:nvSpPr>
              <p:spPr>
                <a:xfrm>
                  <a:off x="11173681" y="4682892"/>
                  <a:ext cx="88678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hu-HU" sz="1200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Frenulum</a:t>
                  </a:r>
                  <a:endParaRPr lang="hu-HU" sz="1200" b="1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lnSpc>
                      <a:spcPct val="150000"/>
                    </a:lnSpc>
                  </a:pPr>
                  <a:r>
                    <a:rPr lang="hu-HU" sz="1200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preputii</a:t>
                  </a:r>
                  <a:endParaRPr lang="hu-HU" sz="1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15" name="Egyenes összekötő nyíllal 14"/>
              <p:cNvCxnSpPr/>
              <p:nvPr/>
            </p:nvCxnSpPr>
            <p:spPr>
              <a:xfrm flipV="1">
                <a:off x="9358379" y="5602429"/>
                <a:ext cx="1550027" cy="4757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321143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3982" y="182517"/>
            <a:ext cx="10515600" cy="79494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PENIS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2730" y="1212686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PREPUTIUM (FITYMA)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FRENULUM PRAEPUTII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6146" name="Picture 2" descr="penis pen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160" y="1120019"/>
            <a:ext cx="3292686" cy="187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6234139" y="1124069"/>
            <a:ext cx="205203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preputium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coronarius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glandis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corona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glandis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glans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ostium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urethrae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externum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6 -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frenulum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preputii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7 - corpus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2901253" y="3523482"/>
            <a:ext cx="4010336" cy="2986077"/>
            <a:chOff x="8388436" y="3896859"/>
            <a:chExt cx="3521753" cy="2684458"/>
          </a:xfrm>
        </p:grpSpPr>
        <p:grpSp>
          <p:nvGrpSpPr>
            <p:cNvPr id="8" name="Csoportba foglalás 7"/>
            <p:cNvGrpSpPr/>
            <p:nvPr/>
          </p:nvGrpSpPr>
          <p:grpSpPr>
            <a:xfrm>
              <a:off x="8388436" y="3896859"/>
              <a:ext cx="3521753" cy="2684458"/>
              <a:chOff x="8538709" y="3940730"/>
              <a:chExt cx="3521753" cy="2684458"/>
            </a:xfrm>
          </p:grpSpPr>
          <p:pic>
            <p:nvPicPr>
              <p:cNvPr id="10" name="Picture 4" descr="Anat09IMG 0034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3938" y="3940730"/>
                <a:ext cx="2518275" cy="23042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églalap 10"/>
              <p:cNvSpPr/>
              <p:nvPr/>
            </p:nvSpPr>
            <p:spPr>
              <a:xfrm>
                <a:off x="9711959" y="6275665"/>
                <a:ext cx="208422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hu-HU" sz="1200" b="1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G</a:t>
                </a:r>
                <a:r>
                  <a:rPr lang="hu-HU" sz="1200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lans</a:t>
                </a:r>
                <a:r>
                  <a:rPr lang="hu-HU" sz="1200" b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hu-HU" sz="1200" b="1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penis</a:t>
                </a:r>
                <a:r>
                  <a:rPr lang="hu-HU" sz="12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(</a:t>
                </a:r>
                <a:r>
                  <a:rPr lang="hu-HU" sz="1200" b="1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ventral</a:t>
                </a:r>
                <a:r>
                  <a:rPr lang="hu-HU" sz="12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hu-HU" sz="1200" b="1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view</a:t>
                </a:r>
                <a:r>
                  <a:rPr lang="hu-HU" sz="12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)</a:t>
                </a:r>
                <a:endParaRPr lang="hu-HU" sz="1200" b="1" dirty="0"/>
              </a:p>
            </p:txBody>
          </p:sp>
          <p:sp>
            <p:nvSpPr>
              <p:cNvPr id="12" name="Szövegdoboz 11"/>
              <p:cNvSpPr txBox="1"/>
              <p:nvPr/>
            </p:nvSpPr>
            <p:spPr>
              <a:xfrm>
                <a:off x="10149460" y="4457393"/>
                <a:ext cx="10326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lans</a:t>
                </a:r>
                <a:r>
                  <a:rPr lang="hu-HU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penis</a:t>
                </a:r>
                <a:endParaRPr lang="hu-HU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" name="Egyenes összekötő nyíllal 12"/>
              <p:cNvCxnSpPr/>
              <p:nvPr/>
            </p:nvCxnSpPr>
            <p:spPr>
              <a:xfrm flipV="1">
                <a:off x="9508652" y="5653435"/>
                <a:ext cx="681735" cy="43788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Szövegdoboz 13"/>
              <p:cNvSpPr txBox="1"/>
              <p:nvPr/>
            </p:nvSpPr>
            <p:spPr>
              <a:xfrm>
                <a:off x="8538709" y="5701858"/>
                <a:ext cx="97975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hu-HU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ulcus</a:t>
                </a:r>
                <a:endPara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coronarius</a:t>
                </a:r>
                <a:endPara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endPara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" name="Egyenes összekötő nyíllal 14"/>
              <p:cNvCxnSpPr/>
              <p:nvPr/>
            </p:nvCxnSpPr>
            <p:spPr>
              <a:xfrm flipH="1">
                <a:off x="10597355" y="5051469"/>
                <a:ext cx="664848" cy="3722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Szövegdoboz 15"/>
              <p:cNvSpPr txBox="1"/>
              <p:nvPr/>
            </p:nvSpPr>
            <p:spPr>
              <a:xfrm>
                <a:off x="11173681" y="4682892"/>
                <a:ext cx="8867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Frenulum</a:t>
                </a:r>
                <a:endParaRPr lang="hu-HU" sz="12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hu-HU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preputii</a:t>
                </a:r>
                <a:endParaRPr lang="hu-HU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9" name="Egyenes összekötő nyíllal 8"/>
            <p:cNvCxnSpPr/>
            <p:nvPr/>
          </p:nvCxnSpPr>
          <p:spPr>
            <a:xfrm flipV="1">
              <a:off x="9358379" y="5602429"/>
              <a:ext cx="1550027" cy="4757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Csoportba foglalás 16"/>
          <p:cNvGrpSpPr/>
          <p:nvPr/>
        </p:nvGrpSpPr>
        <p:grpSpPr>
          <a:xfrm>
            <a:off x="8145838" y="939573"/>
            <a:ext cx="3706168" cy="5569986"/>
            <a:chOff x="8485832" y="1002757"/>
            <a:chExt cx="3706168" cy="5569986"/>
          </a:xfrm>
        </p:grpSpPr>
        <p:pic>
          <p:nvPicPr>
            <p:cNvPr id="18" name="Picture 2" descr="https://upload.wikimedia.org/wikipedia/commons/thumb/9/92/HQ_SAM_SASu.jpg/220px-HQ_SAM_SASu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0752" y="1002757"/>
              <a:ext cx="2680859" cy="420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églalap 18"/>
            <p:cNvSpPr/>
            <p:nvPr/>
          </p:nvSpPr>
          <p:spPr>
            <a:xfrm>
              <a:off x="8485832" y="5326248"/>
              <a:ext cx="3706168" cy="1246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00" b="1" dirty="0">
                  <a:solidFill>
                    <a:srgbClr val="222222"/>
                  </a:solidFill>
                  <a:latin typeface="Arial" panose="020B0604020202020204" pitchFamily="34" charset="0"/>
                </a:rPr>
                <a:t>The foreskin typically covers the glans when the </a:t>
              </a:r>
              <a:r>
                <a:rPr lang="en-US" sz="1000" b="1" dirty="0" smtClean="0">
                  <a:solidFill>
                    <a:srgbClr val="222222"/>
                  </a:solidFill>
                  <a:latin typeface="Arial" panose="020B0604020202020204" pitchFamily="34" charset="0"/>
                </a:rPr>
                <a:t>penis</a:t>
              </a:r>
              <a:endParaRPr lang="hu-HU" sz="1000" b="1" dirty="0" smtClean="0">
                <a:solidFill>
                  <a:srgbClr val="222222"/>
                </a:solidFill>
                <a:latin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000" b="1" dirty="0" smtClean="0">
                  <a:solidFill>
                    <a:srgbClr val="222222"/>
                  </a:solidFill>
                  <a:latin typeface="Arial" panose="020B0604020202020204" pitchFamily="34" charset="0"/>
                </a:rPr>
                <a:t> </a:t>
              </a:r>
              <a:r>
                <a:rPr lang="en-US" sz="1000" b="1" dirty="0">
                  <a:solidFill>
                    <a:srgbClr val="222222"/>
                  </a:solidFill>
                  <a:latin typeface="Arial" panose="020B0604020202020204" pitchFamily="34" charset="0"/>
                </a:rPr>
                <a:t>is not erect (top image), </a:t>
              </a:r>
              <a:endParaRPr lang="hu-HU" sz="1000" b="1" dirty="0" smtClean="0">
                <a:solidFill>
                  <a:srgbClr val="222222"/>
                </a:solidFill>
                <a:latin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000" b="1" dirty="0" smtClean="0">
                  <a:solidFill>
                    <a:srgbClr val="222222"/>
                  </a:solidFill>
                  <a:latin typeface="Arial" panose="020B0604020202020204" pitchFamily="34" charset="0"/>
                </a:rPr>
                <a:t>but </a:t>
              </a:r>
              <a:r>
                <a:rPr lang="en-US" sz="1000" b="1" dirty="0">
                  <a:solidFill>
                    <a:srgbClr val="222222"/>
                  </a:solidFill>
                  <a:latin typeface="Arial" panose="020B0604020202020204" pitchFamily="34" charset="0"/>
                </a:rPr>
                <a:t>generally retracts upon erection (bottom image). </a:t>
              </a:r>
              <a:endParaRPr lang="hu-HU" sz="1000" b="1" dirty="0" smtClean="0">
                <a:solidFill>
                  <a:srgbClr val="222222"/>
                </a:solidFill>
                <a:latin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000" b="1" dirty="0" smtClean="0">
                  <a:solidFill>
                    <a:srgbClr val="222222"/>
                  </a:solidFill>
                  <a:latin typeface="Arial" panose="020B0604020202020204" pitchFamily="34" charset="0"/>
                </a:rPr>
                <a:t>Coverage </a:t>
              </a:r>
              <a:r>
                <a:rPr lang="en-US" sz="1000" b="1" dirty="0">
                  <a:solidFill>
                    <a:srgbClr val="222222"/>
                  </a:solidFill>
                  <a:latin typeface="Arial" panose="020B0604020202020204" pitchFamily="34" charset="0"/>
                </a:rPr>
                <a:t>of the glans in a flaccid and erect state varies </a:t>
              </a:r>
              <a:endParaRPr lang="hu-HU" sz="1000" b="1" dirty="0" smtClean="0">
                <a:solidFill>
                  <a:srgbClr val="222222"/>
                </a:solidFill>
                <a:latin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000" b="1" dirty="0" smtClean="0">
                  <a:solidFill>
                    <a:srgbClr val="222222"/>
                  </a:solidFill>
                  <a:latin typeface="Arial" panose="020B0604020202020204" pitchFamily="34" charset="0"/>
                </a:rPr>
                <a:t>depending </a:t>
              </a:r>
              <a:r>
                <a:rPr lang="en-US" sz="1000" b="1" dirty="0">
                  <a:solidFill>
                    <a:srgbClr val="222222"/>
                  </a:solidFill>
                  <a:latin typeface="Arial" panose="020B0604020202020204" pitchFamily="34" charset="0"/>
                </a:rPr>
                <a:t>on foreskin length</a:t>
              </a:r>
              <a:endParaRPr lang="hu-HU" sz="1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8673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4655" y="307215"/>
            <a:ext cx="10515600" cy="51503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GLANDULA BULBOURETHRALIS (COWPER – féle MIRIGY)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04655" y="1133470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Bartholin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féle miriggyel analóg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mpulla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urethralisba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nyílik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kivezető csöve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reejakulatum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szexuális izgatás során – spermiumot tartalmazhat - terhesség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iszkózus váladékot termel – az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urethra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belső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felszínének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és 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felső részének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nedvesítése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https://khb.imgix.net/images/anatomy_term/glandula-bulbourethralis-2/Z0ntm0wxwv0q7zmsRwMg_Glandula_bulbourethralis_01.png?ixlib=rb-1.0.0&amp;w=800&amp;h=800&amp;fit=max&amp;mark=%2Fimages%2Fwatermark_full_800x800_bottom_right_logo_diag.png&amp;markw=800&amp;markh=800&amp;auto=format&amp;s=d3d79a913e34ee2b5d95bedde0b40bc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524" y="2886894"/>
            <a:ext cx="1931829" cy="373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「cowper gland cadaver」の画像検索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"/>
          <a:stretch/>
        </p:blipFill>
        <p:spPr bwMode="auto">
          <a:xfrm>
            <a:off x="404655" y="2981924"/>
            <a:ext cx="3680651" cy="354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Csoportba foglalás 6"/>
          <p:cNvGrpSpPr/>
          <p:nvPr/>
        </p:nvGrpSpPr>
        <p:grpSpPr>
          <a:xfrm>
            <a:off x="10200067" y="245565"/>
            <a:ext cx="1727573" cy="2425135"/>
            <a:chOff x="10618161" y="195378"/>
            <a:chExt cx="1442434" cy="2018154"/>
          </a:xfrm>
        </p:grpSpPr>
        <p:pic>
          <p:nvPicPr>
            <p:cNvPr id="8" name="Picture 2" descr="https://upload.wikimedia.org/wikipedia/commons/thumb/2/2a/William_Cowper_%28anatomist%29.jpeg/220px-William_Cowper_%28anatomist%29.jpe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3" t="11414" r="19273" b="29094"/>
            <a:stretch/>
          </p:blipFill>
          <p:spPr bwMode="auto">
            <a:xfrm>
              <a:off x="10618161" y="195378"/>
              <a:ext cx="1442434" cy="1700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églalap 8"/>
            <p:cNvSpPr/>
            <p:nvPr/>
          </p:nvSpPr>
          <p:spPr>
            <a:xfrm>
              <a:off x="10673843" y="1936533"/>
              <a:ext cx="133107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200" b="1" dirty="0">
                  <a:solidFill>
                    <a:srgbClr val="222222"/>
                  </a:solidFill>
                  <a:latin typeface="Arial" panose="020B0604020202020204" pitchFamily="34" charset="0"/>
                </a:rPr>
                <a:t>William </a:t>
              </a:r>
              <a:r>
                <a:rPr lang="hu-HU" sz="1200" b="1" dirty="0" err="1" smtClean="0">
                  <a:solidFill>
                    <a:srgbClr val="222222"/>
                  </a:solidFill>
                  <a:latin typeface="Arial" panose="020B0604020202020204" pitchFamily="34" charset="0"/>
                </a:rPr>
                <a:t>Cowper</a:t>
              </a:r>
              <a:endParaRPr lang="hu-HU" sz="1200" b="1" dirty="0"/>
            </a:p>
          </p:txBody>
        </p:sp>
      </p:grpSp>
      <p:pic>
        <p:nvPicPr>
          <p:cNvPr id="10" name="Picture 4" descr="「cowper gland」の画像検索結果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" t="676" r="1175" b="7759"/>
          <a:stretch/>
        </p:blipFill>
        <p:spPr bwMode="auto">
          <a:xfrm>
            <a:off x="7431110" y="2981924"/>
            <a:ext cx="3815455" cy="355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0894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991673" y="2944954"/>
            <a:ext cx="5351231" cy="88665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hu-HU" sz="3600" b="1" dirty="0" smtClean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KÖSZÖNÖM</a:t>
            </a:r>
            <a:br>
              <a:rPr lang="hu-HU" sz="3600" b="1" dirty="0" smtClean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hu-HU" sz="3600" b="1" dirty="0" smtClean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</a:t>
            </a:r>
            <a:br>
              <a:rPr lang="hu-HU" sz="3600" b="1" dirty="0" smtClean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hu-HU" sz="3600" b="1" dirty="0" smtClean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FIGYELMET!</a:t>
            </a:r>
            <a:endParaRPr lang="hu-HU" sz="36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2290" name="Picture 2" descr="関連画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" r="13257" b="4736"/>
          <a:stretch/>
        </p:blipFill>
        <p:spPr bwMode="auto">
          <a:xfrm>
            <a:off x="6516712" y="1457598"/>
            <a:ext cx="4069724" cy="386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302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4894" y="326571"/>
            <a:ext cx="10515600" cy="72963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/>
              <a:t>BIBLIOGRAPHIE</a:t>
            </a:r>
            <a:endParaRPr lang="hu-HU" sz="2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60918" y="1424409"/>
            <a:ext cx="10515600" cy="435133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400" b="1" dirty="0"/>
              <a:t>Theodor </a:t>
            </a:r>
            <a:r>
              <a:rPr lang="hu-HU" sz="1400" b="1" dirty="0" err="1"/>
              <a:t>Schiebler</a:t>
            </a:r>
            <a:r>
              <a:rPr lang="hu-HU" sz="1400" b="1" dirty="0"/>
              <a:t>, Walter Schmidt: </a:t>
            </a:r>
            <a:r>
              <a:rPr lang="hu-HU" sz="1400" b="1" dirty="0" err="1"/>
              <a:t>Anatomie</a:t>
            </a:r>
            <a:r>
              <a:rPr lang="hu-HU" sz="1400" b="1" dirty="0"/>
              <a:t>, </a:t>
            </a:r>
            <a:r>
              <a:rPr lang="hu-HU" sz="1400" b="1" dirty="0" err="1"/>
              <a:t>Zytologie</a:t>
            </a:r>
            <a:r>
              <a:rPr lang="hu-HU" sz="1400" b="1" dirty="0"/>
              <a:t>, </a:t>
            </a:r>
            <a:r>
              <a:rPr lang="hu-HU" sz="1400" b="1" dirty="0" err="1"/>
              <a:t>Histologie</a:t>
            </a:r>
            <a:r>
              <a:rPr lang="hu-HU" sz="1400" b="1" dirty="0"/>
              <a:t>, </a:t>
            </a:r>
            <a:r>
              <a:rPr lang="hu-HU" sz="1400" b="1" dirty="0" err="1"/>
              <a:t>Entwicklungsgeschichte</a:t>
            </a:r>
            <a:r>
              <a:rPr lang="hu-HU" sz="1400" b="1" dirty="0"/>
              <a:t>, </a:t>
            </a:r>
            <a:r>
              <a:rPr lang="hu-HU" sz="1400" b="1" dirty="0" err="1"/>
              <a:t>makroskopische</a:t>
            </a:r>
            <a:r>
              <a:rPr lang="hu-HU" sz="1400" b="1" dirty="0"/>
              <a:t> und </a:t>
            </a:r>
            <a:r>
              <a:rPr lang="hu-HU" sz="1400" b="1" dirty="0" err="1"/>
              <a:t>mikroskopische</a:t>
            </a:r>
            <a:endParaRPr lang="hu-HU" sz="1400" b="1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400" b="1" dirty="0" err="1"/>
              <a:t>Anatomie</a:t>
            </a:r>
            <a:r>
              <a:rPr lang="hu-HU" sz="1400" b="1" dirty="0"/>
              <a:t> des </a:t>
            </a:r>
            <a:r>
              <a:rPr lang="hu-HU" sz="1400" b="1" dirty="0" err="1"/>
              <a:t>Menschen</a:t>
            </a:r>
            <a:r>
              <a:rPr lang="hu-HU" sz="1400" b="1" dirty="0"/>
              <a:t>, Springer – </a:t>
            </a:r>
            <a:r>
              <a:rPr lang="hu-HU" sz="1400" b="1" dirty="0" err="1"/>
              <a:t>Verlag</a:t>
            </a:r>
            <a:r>
              <a:rPr lang="hu-HU" sz="1400" b="1" dirty="0"/>
              <a:t>, </a:t>
            </a:r>
            <a:r>
              <a:rPr lang="hu-HU" sz="1400" b="1" dirty="0" err="1"/>
              <a:t>fünfte</a:t>
            </a:r>
            <a:r>
              <a:rPr lang="hu-HU" sz="1400" b="1" dirty="0"/>
              <a:t>, </a:t>
            </a:r>
            <a:r>
              <a:rPr lang="hu-HU" sz="1400" b="1" dirty="0" err="1"/>
              <a:t>korrigierte</a:t>
            </a:r>
            <a:r>
              <a:rPr lang="hu-HU" sz="1400" b="1" dirty="0"/>
              <a:t> </a:t>
            </a:r>
            <a:r>
              <a:rPr lang="hu-HU" sz="1400" b="1" dirty="0" err="1"/>
              <a:t>Auflage</a:t>
            </a:r>
            <a:r>
              <a:rPr lang="hu-HU" sz="1400" b="1" dirty="0"/>
              <a:t>, 1991.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400" b="1" dirty="0" err="1"/>
              <a:t>Renate</a:t>
            </a:r>
            <a:r>
              <a:rPr lang="hu-HU" sz="1400" b="1" dirty="0"/>
              <a:t> </a:t>
            </a:r>
            <a:r>
              <a:rPr lang="hu-HU" sz="1400" b="1" dirty="0" err="1"/>
              <a:t>Lüllmann</a:t>
            </a:r>
            <a:r>
              <a:rPr lang="hu-HU" sz="1400" b="1" dirty="0"/>
              <a:t> – </a:t>
            </a:r>
            <a:r>
              <a:rPr lang="hu-HU" sz="1400" b="1" dirty="0" err="1"/>
              <a:t>Rauch</a:t>
            </a:r>
            <a:r>
              <a:rPr lang="hu-HU" sz="1400" b="1" dirty="0"/>
              <a:t>: </a:t>
            </a:r>
            <a:r>
              <a:rPr lang="hu-HU" sz="1400" b="1" dirty="0" err="1"/>
              <a:t>Taschenlehrbuch</a:t>
            </a:r>
            <a:r>
              <a:rPr lang="hu-HU" sz="1400" b="1" dirty="0"/>
              <a:t>, </a:t>
            </a:r>
            <a:r>
              <a:rPr lang="hu-HU" sz="1400" b="1" dirty="0" err="1"/>
              <a:t>Histologie</a:t>
            </a:r>
            <a:r>
              <a:rPr lang="hu-HU" sz="1400" b="1" dirty="0"/>
              <a:t>. 3. </a:t>
            </a:r>
            <a:r>
              <a:rPr lang="hu-HU" sz="1400" b="1" dirty="0" err="1"/>
              <a:t>Auflage</a:t>
            </a:r>
            <a:r>
              <a:rPr lang="hu-HU" sz="1400" b="1" dirty="0"/>
              <a:t>, Georg </a:t>
            </a:r>
            <a:r>
              <a:rPr lang="hu-HU" sz="1400" b="1" dirty="0" err="1"/>
              <a:t>Thieme</a:t>
            </a:r>
            <a:r>
              <a:rPr lang="hu-HU" sz="1400" b="1" dirty="0"/>
              <a:t> </a:t>
            </a:r>
            <a:r>
              <a:rPr lang="hu-HU" sz="1400" b="1" dirty="0" err="1"/>
              <a:t>Verlag</a:t>
            </a:r>
            <a:r>
              <a:rPr lang="hu-HU" sz="1400" b="1" dirty="0"/>
              <a:t>, Stuttgart</a:t>
            </a:r>
          </a:p>
          <a:p>
            <a:pPr marL="0" indent="0">
              <a:buNone/>
            </a:pPr>
            <a:r>
              <a:rPr lang="hu-HU" sz="1400" b="1" dirty="0" err="1" smtClean="0"/>
              <a:t>E-learning.studmed.unibe.ch</a:t>
            </a:r>
            <a:endParaRPr lang="hu-HU" sz="1400" b="1" dirty="0" smtClean="0"/>
          </a:p>
          <a:p>
            <a:pPr marL="0" indent="0">
              <a:buNone/>
            </a:pPr>
            <a:r>
              <a:rPr lang="hu-HU" sz="1400" b="1" dirty="0" err="1" smtClean="0">
                <a:hlinkClick r:id="rId2"/>
              </a:rPr>
              <a:t>www.wikipedia.de</a:t>
            </a:r>
            <a:endParaRPr lang="hu-HU" sz="1400" b="1" dirty="0" smtClean="0"/>
          </a:p>
          <a:p>
            <a:pPr marL="0" indent="0">
              <a:buNone/>
            </a:pPr>
            <a:r>
              <a:rPr lang="hu-HU" sz="1400" b="1" dirty="0">
                <a:hlinkClick r:id="rId3"/>
              </a:rPr>
              <a:t>http://www.embryology.ch</a:t>
            </a:r>
            <a:r>
              <a:rPr lang="hu-HU" sz="1400" b="1" dirty="0" smtClean="0">
                <a:hlinkClick r:id="rId3"/>
              </a:rPr>
              <a:t>/</a:t>
            </a:r>
            <a:endParaRPr lang="hu-HU" sz="1400" b="1" dirty="0" smtClean="0"/>
          </a:p>
          <a:p>
            <a:pPr marL="0" indent="0">
              <a:buNone/>
            </a:pPr>
            <a:r>
              <a:rPr lang="hu-HU" sz="1400" b="1" dirty="0">
                <a:hlinkClick r:id="rId4"/>
              </a:rPr>
              <a:t>https://</a:t>
            </a:r>
            <a:r>
              <a:rPr lang="hu-HU" sz="1400" b="1" dirty="0" smtClean="0">
                <a:hlinkClick r:id="rId4"/>
              </a:rPr>
              <a:t>academic.amc.edu</a:t>
            </a:r>
            <a:endParaRPr lang="hu-HU" sz="1400" b="1" dirty="0" smtClean="0"/>
          </a:p>
          <a:p>
            <a:pPr marL="0" indent="0">
              <a:buNone/>
            </a:pPr>
            <a:r>
              <a:rPr lang="hu-HU" sz="1400" b="1" dirty="0">
                <a:hlinkClick r:id="rId5"/>
              </a:rPr>
              <a:t>https://</a:t>
            </a:r>
            <a:r>
              <a:rPr lang="hu-HU" sz="1400" b="1" dirty="0" smtClean="0">
                <a:hlinkClick r:id="rId5"/>
              </a:rPr>
              <a:t>quizlet.com</a:t>
            </a:r>
            <a:endParaRPr lang="hu-HU" sz="1400" b="1" dirty="0" smtClean="0"/>
          </a:p>
          <a:p>
            <a:pPr marL="0" indent="0">
              <a:buNone/>
            </a:pPr>
            <a:r>
              <a:rPr lang="hu-HU" sz="1400" b="1" dirty="0">
                <a:hlinkClick r:id="rId6"/>
              </a:rPr>
              <a:t>http://www.cram.com/flashcards</a:t>
            </a:r>
            <a:r>
              <a:rPr lang="hu-HU" sz="1400" b="1" dirty="0" smtClean="0">
                <a:hlinkClick r:id="rId6"/>
              </a:rPr>
              <a:t>/</a:t>
            </a:r>
            <a:endParaRPr lang="hu-HU" sz="1400" b="1" dirty="0" smtClean="0"/>
          </a:p>
          <a:p>
            <a:pPr marL="0" indent="0">
              <a:buNone/>
            </a:pPr>
            <a:r>
              <a:rPr lang="hu-HU" sz="1400" b="1" dirty="0">
                <a:hlinkClick r:id="rId7"/>
              </a:rPr>
              <a:t>http://e-learning.studmed.unibe.ch</a:t>
            </a:r>
            <a:r>
              <a:rPr lang="hu-HU" sz="1400" b="1" dirty="0" smtClean="0">
                <a:hlinkClick r:id="rId7"/>
              </a:rPr>
              <a:t>/</a:t>
            </a:r>
            <a:endParaRPr lang="hu-HU" sz="1400" b="1" dirty="0" smtClean="0"/>
          </a:p>
          <a:p>
            <a:pPr marL="0" indent="0">
              <a:buNone/>
            </a:pPr>
            <a:r>
              <a:rPr lang="hu-HU" sz="1400" b="1" dirty="0">
                <a:hlinkClick r:id="rId8"/>
              </a:rPr>
              <a:t>http://flexikon.doccheck.com</a:t>
            </a:r>
            <a:r>
              <a:rPr lang="hu-HU" sz="1400" b="1" dirty="0" smtClean="0">
                <a:hlinkClick r:id="rId8"/>
              </a:rPr>
              <a:t>/</a:t>
            </a:r>
            <a:endParaRPr lang="hu-HU" sz="1400" b="1" dirty="0" smtClean="0"/>
          </a:p>
          <a:p>
            <a:pPr marL="0" indent="0">
              <a:buNone/>
            </a:pPr>
            <a:r>
              <a:rPr lang="hu-HU" sz="1400" b="1" dirty="0"/>
              <a:t>http://ctrgenpath.net/static/atlas/mousehistology/</a:t>
            </a:r>
            <a:endParaRPr lang="hu-HU" sz="1400" b="1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51866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649733" y="321730"/>
            <a:ext cx="8229600" cy="761339"/>
          </a:xfrm>
        </p:spPr>
        <p:txBody>
          <a:bodyPr>
            <a:normAutofit/>
          </a:bodyPr>
          <a:lstStyle/>
          <a:p>
            <a:pPr algn="ctr"/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CERVIX </a:t>
            </a:r>
            <a:r>
              <a:rPr lang="hu-HU" alt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UTERI (MÉHNYAK)</a:t>
            </a:r>
            <a:endParaRPr lang="en-US" alt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1578" y="1405291"/>
            <a:ext cx="10538636" cy="45259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(nyakcsatorna)</a:t>
            </a:r>
          </a:p>
          <a:p>
            <a:pPr marL="0" indent="0">
              <a:lnSpc>
                <a:spcPct val="150000"/>
              </a:lnSpc>
              <a:buNone/>
            </a:pPr>
            <a:endParaRPr lang="hu-HU" alt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Csoportba foglalás 7"/>
          <p:cNvGrpSpPr/>
          <p:nvPr/>
        </p:nvGrpSpPr>
        <p:grpSpPr>
          <a:xfrm>
            <a:off x="1617190" y="2471086"/>
            <a:ext cx="4901537" cy="2390666"/>
            <a:chOff x="7706880" y="270588"/>
            <a:chExt cx="4216214" cy="2017047"/>
          </a:xfrm>
        </p:grpSpPr>
        <p:pic>
          <p:nvPicPr>
            <p:cNvPr id="5" name="Picture 12" descr="http://fce-study.netdna-ssl.com/images/upload-flashcards/888810/550617_m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873" y="294252"/>
              <a:ext cx="1907329" cy="1990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http://fce-study.netdna-ssl.com/images/upload-flashcards/888810/550618_m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3086" y="270588"/>
              <a:ext cx="1930008" cy="201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Szövegdoboz 2"/>
            <p:cNvSpPr txBox="1"/>
            <p:nvPr/>
          </p:nvSpPr>
          <p:spPr>
            <a:xfrm>
              <a:off x="7706880" y="2041414"/>
              <a:ext cx="8867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Cervix</a:t>
              </a:r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uteri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9993086" y="2036299"/>
              <a:ext cx="114646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Canalis</a:t>
              </a:r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cervicis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50" name="Picture 2" descr="「női nemi szervek kép」の画像検索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5" r="16570" b="15683"/>
          <a:stretch/>
        </p:blipFill>
        <p:spPr bwMode="auto">
          <a:xfrm>
            <a:off x="7585656" y="2277151"/>
            <a:ext cx="3515932" cy="280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63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4894" y="419878"/>
            <a:ext cx="10515600" cy="69231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>
                <a:latin typeface="Andalus" panose="02020603050405020304" pitchFamily="18" charset="-78"/>
                <a:cs typeface="Andalus" panose="02020603050405020304" pitchFamily="18" charset="-78"/>
              </a:rPr>
              <a:t>BIBLIOGRAPHIE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44894" y="1433739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Theodor H.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Schiebler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und Walter Schmidt: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Anantomie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fünfte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korrigierte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Auflage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Springer –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Verlag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Berlin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Renate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Lüllmann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Rauch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Histologie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Taschenlehrbuch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dritte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Auflage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Thieme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Verlag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Stuttgart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  <a:hlinkClick r:id="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"/>
              </a:rPr>
              <a:t>https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academic.amc.edu/martino/grossanatomy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www.cram.com/flashcards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http://www.embryology.ch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http://fblt.cz/en/skripta/viii-rozmnozovaci-soustavy/1-zenske-pohlavni-organy-tehotenstvi-a-porod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/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://embryology.med.unsw.edu.au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http://e-learning.studmed.unibe.ch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/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www.unifr.ch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quizlet.com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2803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7896" y="412124"/>
            <a:ext cx="10515600" cy="63462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BIBLIOGRAPHY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1074" y="1204678"/>
            <a:ext cx="10742422" cy="476504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Johannes W.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Rohen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Topographische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Anatomie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10.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Auflage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Schattauer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Verlag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Schiebler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Schmidt: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Anatomie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5.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Auflage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Springer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Lehrbuch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http://e-learning.studmed.unibe.ch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http://www.atlascloveka.upol.cz/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https://dent1aydinanatomilab.wordpress.com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http://www.meduniwien.ac.at/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www.anatomiedesmenschen.uni-koeln.de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1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https://academic.amc.edu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1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http://www.med.umich.edu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1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http://ent4students.blogspot.hu/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8629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0843" y="418048"/>
            <a:ext cx="10515600" cy="62889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BIBLIOGRAPHIE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994057" y="1368210"/>
            <a:ext cx="723794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Renate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Lüllmann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Rauch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Histologie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Taschenlehrbuch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dritte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Auflage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Thieme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Verlag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Stuttgart</a:t>
            </a: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Thomas W.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Saddler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Embryologie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e-learning.studmed.unibe.ch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www.mh-hannover.de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www.unifr.ch/anatomy/elearning/de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www.askjpc.org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studydroid.com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www.kgu.de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http://www.meddean.luc.edu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https://academic.amc.edu</a:t>
            </a:r>
          </a:p>
        </p:txBody>
      </p:sp>
    </p:spTree>
    <p:extLst>
      <p:ext uri="{BB962C8B-B14F-4D97-AF65-F5344CB8AC3E}">
        <p14:creationId xmlns:p14="http://schemas.microsoft.com/office/powerpoint/2010/main" val="23977160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7334" y="444174"/>
            <a:ext cx="10515600" cy="62889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BIBLIOGRAPHIE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046786" y="1556392"/>
            <a:ext cx="5832046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www.mikroskopie-forum.de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http://www.histology-world.com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http://www.anatomie.net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https://chirurgenmanual.charite.de/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https://accanatandphys.wikispaces.com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www.histonet2000.de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https://en.wikipedia.org/wiki/Olfactory_nerve#/media/File:Olfactorynerve2.jpg</a:t>
            </a:r>
          </a:p>
          <a:p>
            <a:pPr>
              <a:lnSpc>
                <a:spcPct val="200000"/>
              </a:lnSpc>
            </a:pPr>
            <a:endParaRPr lang="hu-HU" sz="1600" b="1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>
              <a:lnSpc>
                <a:spcPct val="200000"/>
              </a:lnSpc>
            </a:pPr>
            <a:endParaRPr lang="hu-HU" sz="16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75697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18909" y="165370"/>
            <a:ext cx="8229600" cy="488463"/>
          </a:xfrm>
        </p:spPr>
        <p:txBody>
          <a:bodyPr>
            <a:normAutofit/>
          </a:bodyPr>
          <a:lstStyle/>
          <a:p>
            <a:pPr algn="ctr"/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CERVIX UTERI</a:t>
            </a:r>
            <a:endParaRPr lang="en-US" alt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5127" y="910173"/>
            <a:ext cx="10538636" cy="452596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Isthmus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avum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analis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közötti határ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stium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internum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rificium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internum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belső méhszáj)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avum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uteribe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vezet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analis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stium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externum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rificium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externum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külső méhszáj) 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aginába vezet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US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https://academic.amc.edu/martino/grossanatomy/site/Medical/Lab%20Manual/Reproductive/Dissections/Images/Female%20Pelvis%20Images/cervical%20ca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" y="3871818"/>
            <a:ext cx="3415734" cy="256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academic.amc.edu/martino/grossanatomy/site/Medical/Lab%20Manual/Reproductive/Dissections/Images/Female%20Pelvis%20Images/internal%20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806" y="3871818"/>
            <a:ext cx="3415734" cy="256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academic.amc.edu/martino/grossanatomy/site/Medical/Lab%20Manual/Reproductive/Dissections/Images/Female%20Pelvis%20Images/external%20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829" y="3871818"/>
            <a:ext cx="3415734" cy="256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fce-study.netdna-ssl.com/images/upload-flashcards/888810/550618_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322" y="1009333"/>
            <a:ext cx="2096869" cy="218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fce-study.netdna-ssl.com/images/upload-flashcards/888810/550619_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261" y="1033548"/>
            <a:ext cx="2032625" cy="213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fce-study.netdna-ssl.com/images/upload-flashcards/888810/550620_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674" y="1009333"/>
            <a:ext cx="2073661" cy="216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497288" y="3173154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875451" y="3197371"/>
            <a:ext cx="13292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Orificium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internum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9962335" y="3181268"/>
            <a:ext cx="1356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Orificium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externum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82128" y="6433619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168078" y="6433619"/>
            <a:ext cx="13292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Orificium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internum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060829" y="6433619"/>
            <a:ext cx="1356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Orificium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externum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44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01795" y="389467"/>
            <a:ext cx="5113337" cy="503107"/>
          </a:xfrm>
        </p:spPr>
        <p:txBody>
          <a:bodyPr>
            <a:normAutofit/>
          </a:bodyPr>
          <a:lstStyle/>
          <a:p>
            <a:pPr algn="ctr"/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CERVIX UTERI</a:t>
            </a:r>
            <a:endParaRPr lang="en-US" alt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26426" y="1254661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Portio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vaginalis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Portio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supravaginalis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0" name="Picture 20" descr="uterus median sagittal view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8143" y="3288449"/>
            <a:ext cx="5575818" cy="31080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8" name="Picture 2" descr="http://spina.pro/i/anatomy/vnutrennosti/6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332" y="309718"/>
            <a:ext cx="4991725" cy="284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zis 1"/>
          <p:cNvSpPr/>
          <p:nvPr/>
        </p:nvSpPr>
        <p:spPr>
          <a:xfrm>
            <a:off x="6708875" y="5875293"/>
            <a:ext cx="1931436" cy="26125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Ellipszis 2"/>
          <p:cNvSpPr/>
          <p:nvPr/>
        </p:nvSpPr>
        <p:spPr>
          <a:xfrm>
            <a:off x="10321736" y="5518552"/>
            <a:ext cx="712225" cy="71348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9" name="Csoportba foglalás 8"/>
          <p:cNvGrpSpPr/>
          <p:nvPr/>
        </p:nvGrpSpPr>
        <p:grpSpPr>
          <a:xfrm>
            <a:off x="395900" y="2481943"/>
            <a:ext cx="5144140" cy="4012163"/>
            <a:chOff x="1032725" y="2715208"/>
            <a:chExt cx="5144140" cy="4012163"/>
          </a:xfrm>
        </p:grpSpPr>
        <p:pic>
          <p:nvPicPr>
            <p:cNvPr id="1026" name="Picture 2" descr="http://health.rin.ru/uni/images/atlas/666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4" t="10136" r="5962" b="3299"/>
            <a:stretch/>
          </p:blipFill>
          <p:spPr bwMode="auto">
            <a:xfrm>
              <a:off x="1032725" y="2715208"/>
              <a:ext cx="5062243" cy="401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lipszis 3"/>
            <p:cNvSpPr/>
            <p:nvPr/>
          </p:nvSpPr>
          <p:spPr>
            <a:xfrm>
              <a:off x="3387012" y="4646645"/>
              <a:ext cx="1688841" cy="34523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Ellipszis 4"/>
            <p:cNvSpPr/>
            <p:nvPr/>
          </p:nvSpPr>
          <p:spPr>
            <a:xfrm>
              <a:off x="4310743" y="5169339"/>
              <a:ext cx="1278294" cy="27973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5308770" y="3521714"/>
              <a:ext cx="8680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hu-HU" dirty="0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4990286" y="3976194"/>
              <a:ext cx="7245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hu-HU" dirty="0"/>
            </a:p>
          </p:txBody>
        </p:sp>
      </p:grpSp>
      <p:sp>
        <p:nvSpPr>
          <p:cNvPr id="8" name="Szövegdoboz 7"/>
          <p:cNvSpPr txBox="1"/>
          <p:nvPr/>
        </p:nvSpPr>
        <p:spPr>
          <a:xfrm>
            <a:off x="2599958" y="2297277"/>
            <a:ext cx="11290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3581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</TotalTime>
  <Words>1893</Words>
  <Application>Microsoft Office PowerPoint</Application>
  <PresentationFormat>Szélesvásznú</PresentationFormat>
  <Paragraphs>659</Paragraphs>
  <Slides>73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73</vt:i4>
      </vt:variant>
    </vt:vector>
  </HeadingPairs>
  <TitlesOfParts>
    <vt:vector size="80" baseType="lpstr">
      <vt:lpstr>Andalus</vt:lpstr>
      <vt:lpstr>Angsana New</vt:lpstr>
      <vt:lpstr>Arabic Typesetting</vt:lpstr>
      <vt:lpstr>Arial</vt:lpstr>
      <vt:lpstr>Calibri</vt:lpstr>
      <vt:lpstr>Calibri Light</vt:lpstr>
      <vt:lpstr>Office-téma</vt:lpstr>
      <vt:lpstr>NEMI SZERVEK</vt:lpstr>
      <vt:lpstr>NŐI NEMI SZERVEK (ORGANA GENITALIA FEMININA)</vt:lpstr>
      <vt:lpstr>NŐI NEMI SZERVEK</vt:lpstr>
      <vt:lpstr>UTERUS (MÉH)</vt:lpstr>
      <vt:lpstr>UTERUS (MÉH)</vt:lpstr>
      <vt:lpstr>PowerPoint bemutató</vt:lpstr>
      <vt:lpstr>CERVIX UTERI (MÉHNYAK)</vt:lpstr>
      <vt:lpstr>CERVIX UTERI</vt:lpstr>
      <vt:lpstr>CERVIX UTERI</vt:lpstr>
      <vt:lpstr>A MÉH ANATÓMIAI HELYZET</vt:lpstr>
      <vt:lpstr>A MÉH PERITONEÁLIS VISZONYA</vt:lpstr>
      <vt:lpstr>PowerPoint bemutató</vt:lpstr>
      <vt:lpstr>PowerPoint bemutató</vt:lpstr>
      <vt:lpstr>PowerPoint bemutató</vt:lpstr>
      <vt:lpstr>EXCAVATIO RECTOUTERINA  (DOUGLAS - ÜREG)</vt:lpstr>
      <vt:lpstr>DOUGLAS PUNCTIO</vt:lpstr>
      <vt:lpstr>PETEVEZETÉK (TUBA UTERINA)</vt:lpstr>
      <vt:lpstr>PETEVEZETÉK (TUBA UTERINA)</vt:lpstr>
      <vt:lpstr>PETEVEZTÉK (TUBA UTERINA)</vt:lpstr>
      <vt:lpstr>PETEVEZETÉK (TUBA UTERINA)</vt:lpstr>
      <vt:lpstr>PETEVEZETÉK (TUBA UTERINA)</vt:lpstr>
      <vt:lpstr>PETEVEZETÉK (TUBA UTERINA)</vt:lpstr>
      <vt:lpstr>PETEFÉSZEK (OVARIUM)</vt:lpstr>
      <vt:lpstr>PETEFÉSZEK (OVARIUM)</vt:lpstr>
      <vt:lpstr>PETEFÉSZEK (OVARIUM)</vt:lpstr>
      <vt:lpstr>VAGINA (VAGINA)</vt:lpstr>
      <vt:lpstr>HÜVELY (VAGINA)</vt:lpstr>
      <vt:lpstr>VAGINA (VAGINA)</vt:lpstr>
      <vt:lpstr>HÜVELY (VAGINA)</vt:lpstr>
      <vt:lpstr>KÜLSŐ NEMI SZERVEK (VULVA)</vt:lpstr>
      <vt:lpstr>KÜLSŐ NŐI NEMI SZERVEK (VULVA)</vt:lpstr>
      <vt:lpstr>SZEMÉREMDOMB (MONS PUBIS)</vt:lpstr>
      <vt:lpstr>SZEMÉREMAJKAK (LABIUM PUDENDUM)</vt:lpstr>
      <vt:lpstr>SZEMÉREMAJKAK (LABIUM PUDENDUM)</vt:lpstr>
      <vt:lpstr>SZEMÉREMAJKAK (LABIUM PUDENDUM)</vt:lpstr>
      <vt:lpstr>CSIKLÓ (CLITORIS)</vt:lpstr>
      <vt:lpstr>CSIKLÓ (CLITORIS)</vt:lpstr>
      <vt:lpstr>CSIKLÓ (CLITORIS)</vt:lpstr>
      <vt:lpstr>CSIKLÓ (CLITORIS)</vt:lpstr>
      <vt:lpstr>HÜVELYTORNÁC (VESTIBULUM VAGINAE)</vt:lpstr>
      <vt:lpstr>HÜVELYTORNÁC (VESTIBULUM VAGINAE)</vt:lpstr>
      <vt:lpstr>FÉRFI NEMI SZERVEK (ORGANA GENITALIA MASCULINA)</vt:lpstr>
      <vt:lpstr>ORGANA GENITALIA MASCULINA</vt:lpstr>
      <vt:lpstr> HERE (TESTIS)</vt:lpstr>
      <vt:lpstr>HERE (TESTIS)</vt:lpstr>
      <vt:lpstr>HERE (TESTIS)</vt:lpstr>
      <vt:lpstr>HERE (TESTIS)</vt:lpstr>
      <vt:lpstr>MELLÉKHERE (EPIDIDYMIS)</vt:lpstr>
      <vt:lpstr>MELLÉKHERE (EPIDIDYMIS)</vt:lpstr>
      <vt:lpstr>HEREZACSKÓ (SCROTUM)</vt:lpstr>
      <vt:lpstr>HEREZACSKÓ (SCROTUM)</vt:lpstr>
      <vt:lpstr>HEREZACSKÓ (SCROTUM)</vt:lpstr>
      <vt:lpstr>FUNICULUS SPERMATICUS (ONDÓZSINÓR)</vt:lpstr>
      <vt:lpstr>FUNICULUS SPERMATICUS (ONDÓZSINÓR)</vt:lpstr>
      <vt:lpstr>FUNICULUS SPERMATICUS (ONDÓZSINÓR)</vt:lpstr>
      <vt:lpstr>DUCTUS DEFERENS (ONDÓZSINÓR)</vt:lpstr>
      <vt:lpstr>VESICULA SEMINALIS (GLANDULA VESICULOSA, ONDÓHÓLYAG)</vt:lpstr>
      <vt:lpstr>DUCTUS EJACULATORIUS</vt:lpstr>
      <vt:lpstr>PROSTATA (DÜLMIRIGY)</vt:lpstr>
      <vt:lpstr>PENIS (HIMVESSZŐ)</vt:lpstr>
      <vt:lpstr>PENIS</vt:lpstr>
      <vt:lpstr>PENIS</vt:lpstr>
      <vt:lpstr>PENIS</vt:lpstr>
      <vt:lpstr>PENIS</vt:lpstr>
      <vt:lpstr>PENIS</vt:lpstr>
      <vt:lpstr>PENIS</vt:lpstr>
      <vt:lpstr>GLANDULA BULBOURETHRALIS (COWPER – féle MIRIGY)</vt:lpstr>
      <vt:lpstr>KÖSZÖNÖM A FIGYELMET!</vt:lpstr>
      <vt:lpstr>BIBLIOGRAPHIE</vt:lpstr>
      <vt:lpstr>BIBLIOGRAPHIE</vt:lpstr>
      <vt:lpstr>BIBLIOGRAPHY</vt:lpstr>
      <vt:lpstr>BIBLIOGRAPHIE</vt:lpstr>
      <vt:lpstr>BIBLIOGRAPHIE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WEIBLICHE INNERE UND ÄUßERE GESCHLECHTSORGANE</dc:title>
  <dc:creator>handrea</dc:creator>
  <cp:lastModifiedBy>Dr. Heinzlmann Andrea</cp:lastModifiedBy>
  <cp:revision>712</cp:revision>
  <dcterms:created xsi:type="dcterms:W3CDTF">2016-04-11T08:52:28Z</dcterms:created>
  <dcterms:modified xsi:type="dcterms:W3CDTF">2018-04-21T11:35:27Z</dcterms:modified>
</cp:coreProperties>
</file>