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702" r:id="rId3"/>
    <p:sldId id="479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70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282828"/>
        </a:solidFill>
        <a:effectLst/>
        <a:uFillTx/>
        <a:latin typeface="+mn-lt"/>
        <a:ea typeface="+mn-ea"/>
        <a:cs typeface="+mn-cs"/>
        <a:sym typeface="Avenir Nex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Kisvarday-Papp" initials="ZK" lastIdx="9" clrIdx="0">
    <p:extLst>
      <p:ext uri="{19B8F6BF-5375-455C-9EA6-DF929625EA0E}">
        <p15:presenceInfo xmlns:p15="http://schemas.microsoft.com/office/powerpoint/2012/main" userId="S-1-5-21-469974468-945245409-2013803672-10447" providerId="AD"/>
      </p:ext>
    </p:extLst>
  </p:cmAuthor>
  <p:cmAuthor id="2" name="Microsoft Office User" initials="MOU" lastIdx="4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859"/>
    <a:srgbClr val="E23A35"/>
    <a:srgbClr val="FAFAD7"/>
    <a:srgbClr val="F56244"/>
    <a:srgbClr val="FF8133"/>
    <a:srgbClr val="3F3F3F"/>
    <a:srgbClr val="945200"/>
    <a:srgbClr val="F09D3A"/>
    <a:srgbClr val="FFFC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DDEB69A-C243-44B4-AAA2-618A423E2F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F3F3F">
              <a:alpha val="7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E93A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F3F3F">
              <a:alpha val="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E8EFEC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FF8133"/>
              </a:gs>
              <a:gs pos="100000">
                <a:srgbClr val="E93A54"/>
              </a:gs>
            </a:gsLst>
            <a:lin ang="5400000"/>
          </a:gradFill>
        </a:fill>
      </a:tcStyle>
    </a:firstRow>
  </a:tblStyle>
  <a:tblStyle styleId="{266A172D-D27B-4BA9-8A74-317C94DE9A30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F3F3F">
              <a:alpha val="7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56042"/>
      </a:tcTxStyle>
      <a:tcStyle>
        <a:tcBdr>
          <a:left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560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V>
        </a:tcBdr>
        <a:fill>
          <a:solidFill>
            <a:srgbClr val="3F3F3F">
              <a:alpha val="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E8EFEC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56042"/>
          </a:solidFill>
        </a:fill>
      </a:tcStyle>
    </a:firstRow>
  </a:tblStyle>
  <a:tblStyle styleId="{0954C0BF-7C06-4D4F-98C8-3D704AD806B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DA25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2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DA256F"/>
      </a:tcTxStyle>
      <a:tcStyle>
        <a:tcBdr>
          <a:left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DA256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E8EFEC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E93A54"/>
          </a:solidFill>
        </a:fill>
      </a:tcStyle>
    </a:firstRow>
  </a:tblStyle>
  <a:tblStyle styleId="{73CFF702-6B5E-4EF6-A4F3-1FDD44C6269C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2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81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813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81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813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0788A90A-0A4F-466A-880A-1A597ECDC737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DA25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2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DA25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A256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DA25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A25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4D24FCE5-FE7B-4E73-B9C4-BD35EC71F37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F3F3F">
                  <a:alpha val="1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F3F3F">
              <a:alpha val="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F3F3F">
                  <a:alpha val="2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F3F3F">
                  <a:alpha val="2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F3F3F">
                  <a:alpha val="6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F3F3F">
                  <a:alpha val="60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/>
    <p:restoredTop sz="82935"/>
  </p:normalViewPr>
  <p:slideViewPr>
    <p:cSldViewPr snapToGrid="0" snapToObjects="1" showGuides="1">
      <p:cViewPr varScale="1">
        <p:scale>
          <a:sx n="48" d="100"/>
          <a:sy n="48" d="100"/>
        </p:scale>
        <p:origin x="1232" y="2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D07F1-4D5C-4996-9E7C-7EB8A8D977A5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8A647DC-45A4-4C8F-BD30-CD92F8EEDBA0}">
      <dgm:prSet phldrT="[Text]" custT="1"/>
      <dgm:spPr/>
      <dgm:t>
        <a:bodyPr/>
        <a:lstStyle/>
        <a:p>
          <a:r>
            <a: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Hazard identification</a:t>
          </a:r>
        </a:p>
        <a:p>
          <a:r>
            <a:rPr lang="en-GB" sz="2000" dirty="0">
              <a:solidFill>
                <a:srgbClr val="171796"/>
              </a:solidFill>
              <a:latin typeface="Verdana" pitchFamily="34" charset="0"/>
            </a:rPr>
            <a:t>Identify the effects that are considered as adverse</a:t>
          </a:r>
          <a:endParaRPr lang="en-GB" sz="20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17F7F5-31BA-4F2E-B0F9-B26B8352003F}" type="parTrans" cxnId="{38E507CC-511E-44EC-820D-2F12E64BEC16}">
      <dgm:prSet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5CA048-E55C-4C7C-97E0-F816DB3306F3}" type="sibTrans" cxnId="{38E507CC-511E-44EC-820D-2F12E64BEC16}">
      <dgm:prSet custT="1"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D17466-248E-4620-951C-4FD305145ABB}">
      <dgm:prSet phldrT="[Text]" custT="1"/>
      <dgm:spPr/>
      <dgm:t>
        <a:bodyPr/>
        <a:lstStyle/>
        <a:p>
          <a:r>
            <a: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Hazard characterisation</a:t>
          </a:r>
        </a:p>
        <a:p>
          <a:r>
            <a:rPr lang="en-GB" sz="2000" dirty="0">
              <a:solidFill>
                <a:srgbClr val="171796"/>
              </a:solidFill>
              <a:latin typeface="Verdana" pitchFamily="34" charset="0"/>
            </a:rPr>
            <a:t>Quantification of the adverse effects.</a:t>
          </a:r>
          <a:endParaRPr lang="en-GB" sz="20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C00913-2A92-4D65-8934-7638056E1CCC}" type="parTrans" cxnId="{4393C238-70DD-4E01-9AE5-680C03AB4BDB}">
      <dgm:prSet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239A1B-47FA-4201-9A10-4B2EC98094F4}" type="sibTrans" cxnId="{4393C238-70DD-4E01-9AE5-680C03AB4BDB}">
      <dgm:prSet custT="1"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E8C6DF-61B9-4C39-AA21-841185DDF329}">
      <dgm:prSet phldrT="[Text]" custT="1"/>
      <dgm:spPr/>
      <dgm:t>
        <a:bodyPr/>
        <a:lstStyle/>
        <a:p>
          <a:r>
            <a: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Risk characterisation</a:t>
          </a:r>
        </a:p>
        <a:p>
          <a:r>
            <a:rPr lang="en-GB" sz="2000" dirty="0">
              <a:solidFill>
                <a:srgbClr val="171796"/>
              </a:solidFill>
              <a:latin typeface="Verdana" pitchFamily="34" charset="0"/>
            </a:rPr>
            <a:t>Integrates information from exposure assessment and hazard characterisation into advice suitable for use in decision-making. </a:t>
          </a:r>
          <a:endParaRPr lang="en-GB" sz="20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C3DD2A-A06B-445A-B1C2-AF2C51FEC305}" type="parTrans" cxnId="{EB28B35A-ABA7-4C6A-9FCE-9B03AF3FE4B0}">
      <dgm:prSet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A5C936-4311-4DB4-86FD-4EA43831E189}" type="sibTrans" cxnId="{EB28B35A-ABA7-4C6A-9FCE-9B03AF3FE4B0}">
      <dgm:prSet custT="1"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AB4B1F-444A-4CED-8D5E-53E9C374D69E}">
      <dgm:prSet phldrT="[Text]" custT="1"/>
      <dgm:spPr/>
      <dgm:t>
        <a:bodyPr/>
        <a:lstStyle/>
        <a:p>
          <a:r>
            <a:rPr lang="en-GB" sz="3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Exposure assessment</a:t>
          </a:r>
        </a:p>
        <a:p>
          <a:r>
            <a:rPr lang="en-GB" sz="2000" dirty="0">
              <a:solidFill>
                <a:srgbClr val="171796"/>
              </a:solidFill>
              <a:latin typeface="Verdana" pitchFamily="34" charset="0"/>
            </a:rPr>
            <a:t>Qualitative and/or quantitative evaluation of the likely intake of biological, chemical or physical agents via food</a:t>
          </a:r>
          <a:endParaRPr lang="en-GB" sz="20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58E083-DAFC-47F9-90CF-1BEA47D66AA3}" type="parTrans" cxnId="{27136D62-8928-4D22-8345-0E0351B1358D}">
      <dgm:prSet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BB9136-7754-4E3A-B09F-C380E504847A}" type="sibTrans" cxnId="{27136D62-8928-4D22-8345-0E0351B1358D}">
      <dgm:prSet custT="1"/>
      <dgm:spPr/>
      <dgm:t>
        <a:bodyPr/>
        <a:lstStyle/>
        <a:p>
          <a:endParaRPr lang="en-GB" sz="4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25F50D-0045-43BF-99FF-2B40636EA74F}" type="pres">
      <dgm:prSet presAssocID="{C8ED07F1-4D5C-4996-9E7C-7EB8A8D977A5}" presName="Name0" presStyleCnt="0">
        <dgm:presLayoutVars>
          <dgm:dir/>
          <dgm:resizeHandles val="exact"/>
        </dgm:presLayoutVars>
      </dgm:prSet>
      <dgm:spPr/>
    </dgm:pt>
    <dgm:pt modelId="{BD0BEA02-9323-4DD3-ABE3-A4A5C1E01998}" type="pres">
      <dgm:prSet presAssocID="{C8ED07F1-4D5C-4996-9E7C-7EB8A8D977A5}" presName="cycle" presStyleCnt="0"/>
      <dgm:spPr/>
    </dgm:pt>
    <dgm:pt modelId="{FE2A618E-048D-420D-9E53-FB4A6428BFA5}" type="pres">
      <dgm:prSet presAssocID="{38A647DC-45A4-4C8F-BD30-CD92F8EEDBA0}" presName="nodeFirstNode" presStyleLbl="node1" presStyleIdx="0" presStyleCnt="4" custScaleX="101205" custScaleY="126507" custRadScaleRad="79823" custRadScaleInc="18468">
        <dgm:presLayoutVars>
          <dgm:bulletEnabled val="1"/>
        </dgm:presLayoutVars>
      </dgm:prSet>
      <dgm:spPr/>
    </dgm:pt>
    <dgm:pt modelId="{88B93A1E-4276-479B-9F48-62CFB8922618}" type="pres">
      <dgm:prSet presAssocID="{6D5CA048-E55C-4C7C-97E0-F816DB3306F3}" presName="sibTransFirstNode" presStyleLbl="bgShp" presStyleIdx="0" presStyleCnt="1"/>
      <dgm:spPr/>
    </dgm:pt>
    <dgm:pt modelId="{C5DB1ADF-0AF0-41F5-9538-99E0D8853C88}" type="pres">
      <dgm:prSet presAssocID="{F1D17466-248E-4620-951C-4FD305145ABB}" presName="nodeFollowingNodes" presStyleLbl="node1" presStyleIdx="1" presStyleCnt="4" custScaleX="101205" custScaleY="126507" custRadScaleRad="210225" custRadScaleInc="-441">
        <dgm:presLayoutVars>
          <dgm:bulletEnabled val="1"/>
        </dgm:presLayoutVars>
      </dgm:prSet>
      <dgm:spPr/>
    </dgm:pt>
    <dgm:pt modelId="{5570EFCA-368C-4371-B346-D449B3ABE17C}" type="pres">
      <dgm:prSet presAssocID="{33E8C6DF-61B9-4C39-AA21-841185DDF329}" presName="nodeFollowingNodes" presStyleLbl="node1" presStyleIdx="2" presStyleCnt="4" custScaleX="101205" custScaleY="126507" custRadScaleRad="100147" custRadScaleInc="-16252">
        <dgm:presLayoutVars>
          <dgm:bulletEnabled val="1"/>
        </dgm:presLayoutVars>
      </dgm:prSet>
      <dgm:spPr/>
    </dgm:pt>
    <dgm:pt modelId="{8631D451-1FC0-4749-8F92-60D64700ADFB}" type="pres">
      <dgm:prSet presAssocID="{3BAB4B1F-444A-4CED-8D5E-53E9C374D69E}" presName="nodeFollowingNodes" presStyleLbl="node1" presStyleIdx="3" presStyleCnt="4" custScaleX="109940" custScaleY="126507" custRadScaleRad="186819" custRadScaleInc="4">
        <dgm:presLayoutVars>
          <dgm:bulletEnabled val="1"/>
        </dgm:presLayoutVars>
      </dgm:prSet>
      <dgm:spPr/>
    </dgm:pt>
  </dgm:ptLst>
  <dgm:cxnLst>
    <dgm:cxn modelId="{738AF332-E248-429D-8E98-8C75E2EBE753}" type="presOf" srcId="{33E8C6DF-61B9-4C39-AA21-841185DDF329}" destId="{5570EFCA-368C-4371-B346-D449B3ABE17C}" srcOrd="0" destOrd="0" presId="urn:microsoft.com/office/officeart/2005/8/layout/cycle3"/>
    <dgm:cxn modelId="{4393C238-70DD-4E01-9AE5-680C03AB4BDB}" srcId="{C8ED07F1-4D5C-4996-9E7C-7EB8A8D977A5}" destId="{F1D17466-248E-4620-951C-4FD305145ABB}" srcOrd="1" destOrd="0" parTransId="{BCC00913-2A92-4D65-8934-7638056E1CCC}" sibTransId="{A4239A1B-47FA-4201-9A10-4B2EC98094F4}"/>
    <dgm:cxn modelId="{EB28B35A-ABA7-4C6A-9FCE-9B03AF3FE4B0}" srcId="{C8ED07F1-4D5C-4996-9E7C-7EB8A8D977A5}" destId="{33E8C6DF-61B9-4C39-AA21-841185DDF329}" srcOrd="2" destOrd="0" parTransId="{BCC3DD2A-A06B-445A-B1C2-AF2C51FEC305}" sibTransId="{45A5C936-4311-4DB4-86FD-4EA43831E189}"/>
    <dgm:cxn modelId="{7E3DD25F-5080-4E9B-85BB-7962EA714193}" type="presOf" srcId="{38A647DC-45A4-4C8F-BD30-CD92F8EEDBA0}" destId="{FE2A618E-048D-420D-9E53-FB4A6428BFA5}" srcOrd="0" destOrd="0" presId="urn:microsoft.com/office/officeart/2005/8/layout/cycle3"/>
    <dgm:cxn modelId="{27136D62-8928-4D22-8345-0E0351B1358D}" srcId="{C8ED07F1-4D5C-4996-9E7C-7EB8A8D977A5}" destId="{3BAB4B1F-444A-4CED-8D5E-53E9C374D69E}" srcOrd="3" destOrd="0" parTransId="{7E58E083-DAFC-47F9-90CF-1BEA47D66AA3}" sibTransId="{BFBB9136-7754-4E3A-B09F-C380E504847A}"/>
    <dgm:cxn modelId="{E7DC1169-B9E6-4665-BFC0-C571D5940862}" type="presOf" srcId="{3BAB4B1F-444A-4CED-8D5E-53E9C374D69E}" destId="{8631D451-1FC0-4749-8F92-60D64700ADFB}" srcOrd="0" destOrd="0" presId="urn:microsoft.com/office/officeart/2005/8/layout/cycle3"/>
    <dgm:cxn modelId="{A844A67F-7BB4-4713-9C2B-E81E9D14E3F9}" type="presOf" srcId="{C8ED07F1-4D5C-4996-9E7C-7EB8A8D977A5}" destId="{0D25F50D-0045-43BF-99FF-2B40636EA74F}" srcOrd="0" destOrd="0" presId="urn:microsoft.com/office/officeart/2005/8/layout/cycle3"/>
    <dgm:cxn modelId="{8F2F95A1-C0AA-42B1-960B-18AA98BA214C}" type="presOf" srcId="{6D5CA048-E55C-4C7C-97E0-F816DB3306F3}" destId="{88B93A1E-4276-479B-9F48-62CFB8922618}" srcOrd="0" destOrd="0" presId="urn:microsoft.com/office/officeart/2005/8/layout/cycle3"/>
    <dgm:cxn modelId="{38E507CC-511E-44EC-820D-2F12E64BEC16}" srcId="{C8ED07F1-4D5C-4996-9E7C-7EB8A8D977A5}" destId="{38A647DC-45A4-4C8F-BD30-CD92F8EEDBA0}" srcOrd="0" destOrd="0" parTransId="{5117F7F5-31BA-4F2E-B0F9-B26B8352003F}" sibTransId="{6D5CA048-E55C-4C7C-97E0-F816DB3306F3}"/>
    <dgm:cxn modelId="{0125C8D5-57C2-4C98-A7D6-84D258DCAB32}" type="presOf" srcId="{F1D17466-248E-4620-951C-4FD305145ABB}" destId="{C5DB1ADF-0AF0-41F5-9538-99E0D8853C88}" srcOrd="0" destOrd="0" presId="urn:microsoft.com/office/officeart/2005/8/layout/cycle3"/>
    <dgm:cxn modelId="{DFC06BBD-44D7-44A4-B1A2-E0AA3C2C4423}" type="presParOf" srcId="{0D25F50D-0045-43BF-99FF-2B40636EA74F}" destId="{BD0BEA02-9323-4DD3-ABE3-A4A5C1E01998}" srcOrd="0" destOrd="0" presId="urn:microsoft.com/office/officeart/2005/8/layout/cycle3"/>
    <dgm:cxn modelId="{D6F88249-67EC-4EAA-A60C-A4B8F3752577}" type="presParOf" srcId="{BD0BEA02-9323-4DD3-ABE3-A4A5C1E01998}" destId="{FE2A618E-048D-420D-9E53-FB4A6428BFA5}" srcOrd="0" destOrd="0" presId="urn:microsoft.com/office/officeart/2005/8/layout/cycle3"/>
    <dgm:cxn modelId="{C6615441-73E1-4ACC-8894-CB7E506D7648}" type="presParOf" srcId="{BD0BEA02-9323-4DD3-ABE3-A4A5C1E01998}" destId="{88B93A1E-4276-479B-9F48-62CFB8922618}" srcOrd="1" destOrd="0" presId="urn:microsoft.com/office/officeart/2005/8/layout/cycle3"/>
    <dgm:cxn modelId="{FF34D4B4-3BB4-4106-9046-0A5B8957E059}" type="presParOf" srcId="{BD0BEA02-9323-4DD3-ABE3-A4A5C1E01998}" destId="{C5DB1ADF-0AF0-41F5-9538-99E0D8853C88}" srcOrd="2" destOrd="0" presId="urn:microsoft.com/office/officeart/2005/8/layout/cycle3"/>
    <dgm:cxn modelId="{0A1585F0-217A-4AD6-87FB-501943773BFF}" type="presParOf" srcId="{BD0BEA02-9323-4DD3-ABE3-A4A5C1E01998}" destId="{5570EFCA-368C-4371-B346-D449B3ABE17C}" srcOrd="3" destOrd="0" presId="urn:microsoft.com/office/officeart/2005/8/layout/cycle3"/>
    <dgm:cxn modelId="{7731B20F-3FF2-4F8A-AAAA-847424BE2991}" type="presParOf" srcId="{BD0BEA02-9323-4DD3-ABE3-A4A5C1E01998}" destId="{8631D451-1FC0-4749-8F92-60D64700ADF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3A1E-4276-479B-9F48-62CFB8922618}">
      <dsp:nvSpPr>
        <dsp:cNvPr id="0" name=""/>
        <dsp:cNvSpPr/>
      </dsp:nvSpPr>
      <dsp:spPr>
        <a:xfrm>
          <a:off x="6197565" y="359547"/>
          <a:ext cx="8871658" cy="8871658"/>
        </a:xfrm>
        <a:prstGeom prst="circularArrow">
          <a:avLst>
            <a:gd name="adj1" fmla="val 4668"/>
            <a:gd name="adj2" fmla="val 272909"/>
            <a:gd name="adj3" fmla="val 12632617"/>
            <a:gd name="adj4" fmla="val 18168386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2A618E-048D-420D-9E53-FB4A6428BFA5}">
      <dsp:nvSpPr>
        <dsp:cNvPr id="0" name=""/>
        <dsp:cNvSpPr/>
      </dsp:nvSpPr>
      <dsp:spPr>
        <a:xfrm>
          <a:off x="7536839" y="306290"/>
          <a:ext cx="6193108" cy="38707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Hazard identification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171796"/>
              </a:solidFill>
              <a:latin typeface="Verdana" pitchFamily="34" charset="0"/>
            </a:rPr>
            <a:t>Identify the effects that are considered as adverse</a:t>
          </a:r>
          <a:endParaRPr lang="en-GB" sz="2000" kern="12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725792" y="495243"/>
        <a:ext cx="5815202" cy="3492810"/>
      </dsp:txXfrm>
    </dsp:sp>
    <dsp:sp modelId="{C5DB1ADF-0AF0-41F5-9538-99E0D8853C88}">
      <dsp:nvSpPr>
        <dsp:cNvPr id="0" name=""/>
        <dsp:cNvSpPr/>
      </dsp:nvSpPr>
      <dsp:spPr>
        <a:xfrm>
          <a:off x="13636750" y="2743782"/>
          <a:ext cx="6193108" cy="3870716"/>
        </a:xfrm>
        <a:prstGeom prst="roundRect">
          <a:avLst/>
        </a:prstGeom>
        <a:gradFill rotWithShape="0">
          <a:gsLst>
            <a:gs pos="0">
              <a:schemeClr val="accent5">
                <a:hueOff val="5338630"/>
                <a:satOff val="-17326"/>
                <a:lumOff val="785"/>
                <a:alphaOff val="0"/>
                <a:tint val="50000"/>
                <a:satMod val="300000"/>
              </a:schemeClr>
            </a:gs>
            <a:gs pos="35000">
              <a:schemeClr val="accent5">
                <a:hueOff val="5338630"/>
                <a:satOff val="-17326"/>
                <a:lumOff val="785"/>
                <a:alphaOff val="0"/>
                <a:tint val="37000"/>
                <a:satMod val="300000"/>
              </a:schemeClr>
            </a:gs>
            <a:gs pos="100000">
              <a:schemeClr val="accent5">
                <a:hueOff val="5338630"/>
                <a:satOff val="-17326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Hazard characterisation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171796"/>
              </a:solidFill>
              <a:latin typeface="Verdana" pitchFamily="34" charset="0"/>
            </a:rPr>
            <a:t>Quantification of the adverse effects.</a:t>
          </a:r>
          <a:endParaRPr lang="en-GB" sz="2000" kern="12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825703" y="2932735"/>
        <a:ext cx="5815202" cy="3492810"/>
      </dsp:txXfrm>
    </dsp:sp>
    <dsp:sp modelId="{5570EFCA-368C-4371-B346-D449B3ABE17C}">
      <dsp:nvSpPr>
        <dsp:cNvPr id="0" name=""/>
        <dsp:cNvSpPr/>
      </dsp:nvSpPr>
      <dsp:spPr>
        <a:xfrm>
          <a:off x="7599016" y="5904792"/>
          <a:ext cx="6193108" cy="3870716"/>
        </a:xfrm>
        <a:prstGeom prst="roundRect">
          <a:avLst/>
        </a:prstGeom>
        <a:gradFill rotWithShape="0">
          <a:gsLst>
            <a:gs pos="0">
              <a:schemeClr val="accent5">
                <a:hueOff val="10677260"/>
                <a:satOff val="-34652"/>
                <a:lumOff val="1570"/>
                <a:alphaOff val="0"/>
                <a:tint val="50000"/>
                <a:satMod val="300000"/>
              </a:schemeClr>
            </a:gs>
            <a:gs pos="35000">
              <a:schemeClr val="accent5">
                <a:hueOff val="10677260"/>
                <a:satOff val="-34652"/>
                <a:lumOff val="1570"/>
                <a:alphaOff val="0"/>
                <a:tint val="37000"/>
                <a:satMod val="300000"/>
              </a:schemeClr>
            </a:gs>
            <a:gs pos="100000">
              <a:schemeClr val="accent5">
                <a:hueOff val="10677260"/>
                <a:satOff val="-34652"/>
                <a:lumOff val="15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Risk characterisation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171796"/>
              </a:solidFill>
              <a:latin typeface="Verdana" pitchFamily="34" charset="0"/>
            </a:rPr>
            <a:t>Integrates information from exposure assessment and hazard characterisation into advice suitable for use in decision-making. </a:t>
          </a:r>
          <a:endParaRPr lang="en-GB" sz="2000" kern="12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787969" y="6093745"/>
        <a:ext cx="5815202" cy="3492810"/>
      </dsp:txXfrm>
    </dsp:sp>
    <dsp:sp modelId="{8631D451-1FC0-4749-8F92-60D64700ADFB}">
      <dsp:nvSpPr>
        <dsp:cNvPr id="0" name=""/>
        <dsp:cNvSpPr/>
      </dsp:nvSpPr>
      <dsp:spPr>
        <a:xfrm>
          <a:off x="733596" y="2780595"/>
          <a:ext cx="6727635" cy="3870716"/>
        </a:xfrm>
        <a:prstGeom prst="roundRect">
          <a:avLst/>
        </a:prstGeom>
        <a:gradFill rotWithShape="0">
          <a:gsLst>
            <a:gs pos="0">
              <a:schemeClr val="accent5">
                <a:hueOff val="16015889"/>
                <a:satOff val="-51978"/>
                <a:lumOff val="2355"/>
                <a:alphaOff val="0"/>
                <a:tint val="50000"/>
                <a:satMod val="300000"/>
              </a:schemeClr>
            </a:gs>
            <a:gs pos="35000">
              <a:schemeClr val="accent5">
                <a:hueOff val="16015889"/>
                <a:satOff val="-51978"/>
                <a:lumOff val="2355"/>
                <a:alphaOff val="0"/>
                <a:tint val="37000"/>
                <a:satMod val="300000"/>
              </a:schemeClr>
            </a:gs>
            <a:gs pos="100000">
              <a:schemeClr val="accent5">
                <a:hueOff val="16015889"/>
                <a:satOff val="-51978"/>
                <a:lumOff val="23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Exposure assessment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171796"/>
              </a:solidFill>
              <a:latin typeface="Verdana" pitchFamily="34" charset="0"/>
            </a:rPr>
            <a:t>Qualitative and/or quantitative evaluation of the likely intake of biological, chemical or physical agents via food</a:t>
          </a:r>
          <a:endParaRPr lang="en-GB" sz="2000" kern="1200" dirty="0">
            <a:solidFill>
              <a:srgbClr val="17179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22549" y="2969548"/>
        <a:ext cx="6349729" cy="349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D60F896-D6D2-8940-8E12-1ABFD99803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DCF5BE6-8F8D-234C-A01B-23C51D5B8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F518A-D5DF-A941-AAEA-965454A357C5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25D4095-CD38-B941-8F9C-AE6C87727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20C7C1B-03C5-2C43-AC40-8EA2E5C64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CECE-8BC1-CE4E-9555-E1BA9A149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3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6" name="Shape 6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Címszöveg"/>
          <p:cNvSpPr txBox="1">
            <a:spLocks noGrp="1"/>
          </p:cNvSpPr>
          <p:nvPr>
            <p:ph type="title"/>
          </p:nvPr>
        </p:nvSpPr>
        <p:spPr>
          <a:xfrm>
            <a:off x="1367135" y="3187005"/>
            <a:ext cx="20739795" cy="66214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4400" spc="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6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9694748"/>
            <a:ext cx="20739795" cy="265411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7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  <p:sp>
        <p:nvSpPr>
          <p:cNvPr id="1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2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83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184" name="Placeholder--flatUHD.jpg"/>
          <p:cNvSpPr>
            <a:spLocks noGrp="1"/>
          </p:cNvSpPr>
          <p:nvPr>
            <p:ph type="pic" sz="quarter" idx="14"/>
          </p:nvPr>
        </p:nvSpPr>
        <p:spPr>
          <a:xfrm>
            <a:off x="2063496" y="5185444"/>
            <a:ext cx="4355745" cy="4839355"/>
          </a:xfrm>
          <a:prstGeom prst="rect">
            <a:avLst/>
          </a:prstGeom>
          <a:ln w="114300">
            <a:solidFill>
              <a:srgbClr val="FF8133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5" name="Speaker Name…"/>
          <p:cNvSpPr txBox="1">
            <a:spLocks noGrp="1"/>
          </p:cNvSpPr>
          <p:nvPr>
            <p:ph type="body" sz="quarter" idx="15"/>
          </p:nvPr>
        </p:nvSpPr>
        <p:spPr>
          <a:xfrm>
            <a:off x="1822102" y="10539288"/>
            <a:ext cx="4838701" cy="12573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5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Speaker Name</a:t>
            </a:r>
          </a:p>
          <a:p>
            <a:pPr marL="0" indent="0" algn="ctr">
              <a:lnSpc>
                <a:spcPct val="100000"/>
              </a:lnSpc>
              <a:spcBef>
                <a:spcPts val="900"/>
              </a:spcBef>
              <a:buSzTx/>
              <a:buNone/>
              <a:defRPr sz="1800" b="1" cap="all" spc="35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Speaker Title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400" cap="all" spc="27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Department Title</a:t>
            </a:r>
          </a:p>
        </p:txBody>
      </p:sp>
      <p:sp>
        <p:nvSpPr>
          <p:cNvPr id="186" name="Placeholder--flatUHD.jpg"/>
          <p:cNvSpPr>
            <a:spLocks noGrp="1"/>
          </p:cNvSpPr>
          <p:nvPr>
            <p:ph type="pic" sz="quarter" idx="16"/>
          </p:nvPr>
        </p:nvSpPr>
        <p:spPr>
          <a:xfrm>
            <a:off x="7363861" y="5185444"/>
            <a:ext cx="4355744" cy="4839355"/>
          </a:xfrm>
          <a:prstGeom prst="rect">
            <a:avLst/>
          </a:prstGeom>
          <a:ln w="114300">
            <a:solidFill>
              <a:srgbClr val="F56042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7" name="Speaker Name…"/>
          <p:cNvSpPr txBox="1">
            <a:spLocks noGrp="1"/>
          </p:cNvSpPr>
          <p:nvPr>
            <p:ph type="body" sz="quarter" idx="17"/>
          </p:nvPr>
        </p:nvSpPr>
        <p:spPr>
          <a:xfrm>
            <a:off x="7122467" y="10539288"/>
            <a:ext cx="4838701" cy="12573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5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Speaker Name</a:t>
            </a:r>
          </a:p>
          <a:p>
            <a:pPr marL="0" indent="0" algn="ctr">
              <a:lnSpc>
                <a:spcPct val="100000"/>
              </a:lnSpc>
              <a:spcBef>
                <a:spcPts val="900"/>
              </a:spcBef>
              <a:buSzTx/>
              <a:buNone/>
              <a:defRPr sz="1800" b="1" cap="all" spc="35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Speaker Title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400" cap="all" spc="27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Department Title</a:t>
            </a:r>
          </a:p>
        </p:txBody>
      </p:sp>
      <p:sp>
        <p:nvSpPr>
          <p:cNvPr id="188" name="Placeholder--flatUHD.jpg"/>
          <p:cNvSpPr>
            <a:spLocks noGrp="1"/>
          </p:cNvSpPr>
          <p:nvPr>
            <p:ph type="pic" sz="quarter" idx="18"/>
          </p:nvPr>
        </p:nvSpPr>
        <p:spPr>
          <a:xfrm>
            <a:off x="12664227" y="5185444"/>
            <a:ext cx="4355744" cy="4839355"/>
          </a:xfrm>
          <a:prstGeom prst="rect">
            <a:avLst/>
          </a:prstGeom>
          <a:ln w="114300">
            <a:solidFill>
              <a:srgbClr val="F83E5A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9" name="Speaker Name…"/>
          <p:cNvSpPr txBox="1">
            <a:spLocks noGrp="1"/>
          </p:cNvSpPr>
          <p:nvPr>
            <p:ph type="body" sz="quarter" idx="19"/>
          </p:nvPr>
        </p:nvSpPr>
        <p:spPr>
          <a:xfrm>
            <a:off x="12422832" y="10539288"/>
            <a:ext cx="4838701" cy="12573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5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Speaker Name</a:t>
            </a:r>
          </a:p>
          <a:p>
            <a:pPr marL="0" indent="0" algn="ctr">
              <a:lnSpc>
                <a:spcPct val="100000"/>
              </a:lnSpc>
              <a:spcBef>
                <a:spcPts val="900"/>
              </a:spcBef>
              <a:buSzTx/>
              <a:buNone/>
              <a:defRPr sz="1800" b="1" cap="all" spc="35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Speaker Title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400" cap="all" spc="27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Department Title</a:t>
            </a:r>
          </a:p>
        </p:txBody>
      </p:sp>
      <p:sp>
        <p:nvSpPr>
          <p:cNvPr id="190" name="Placeholder--flatUHD.jpg"/>
          <p:cNvSpPr>
            <a:spLocks noGrp="1"/>
          </p:cNvSpPr>
          <p:nvPr>
            <p:ph type="pic" sz="quarter" idx="20"/>
          </p:nvPr>
        </p:nvSpPr>
        <p:spPr>
          <a:xfrm>
            <a:off x="17964592" y="5185444"/>
            <a:ext cx="4355744" cy="4839355"/>
          </a:xfrm>
          <a:prstGeom prst="rect">
            <a:avLst/>
          </a:prstGeom>
          <a:ln w="114300">
            <a:solidFill>
              <a:srgbClr val="D9035A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1" name="Speaker Name…"/>
          <p:cNvSpPr txBox="1">
            <a:spLocks noGrp="1"/>
          </p:cNvSpPr>
          <p:nvPr>
            <p:ph type="body" sz="quarter" idx="21"/>
          </p:nvPr>
        </p:nvSpPr>
        <p:spPr>
          <a:xfrm>
            <a:off x="17723197" y="10539288"/>
            <a:ext cx="4838700" cy="12573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5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Speaker Name</a:t>
            </a:r>
          </a:p>
          <a:p>
            <a:pPr marL="0" indent="0" algn="ctr">
              <a:lnSpc>
                <a:spcPct val="100000"/>
              </a:lnSpc>
              <a:spcBef>
                <a:spcPts val="900"/>
              </a:spcBef>
              <a:buSzTx/>
              <a:buNone/>
              <a:defRPr sz="1800" b="1" cap="all" spc="35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Speaker Title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400" cap="all" spc="27">
                <a:solidFill>
                  <a:srgbClr val="3F3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Department Title</a:t>
            </a:r>
          </a:p>
        </p:txBody>
      </p:sp>
      <p:sp>
        <p:nvSpPr>
          <p:cNvPr id="192" name="Company / Presentation Name"/>
          <p:cNvSpPr txBox="1">
            <a:spLocks noGrp="1"/>
          </p:cNvSpPr>
          <p:nvPr>
            <p:ph type="body" sz="quarter" idx="22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Contra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égyszög"/>
          <p:cNvSpPr/>
          <p:nvPr userDrawn="1"/>
        </p:nvSpPr>
        <p:spPr>
          <a:xfrm>
            <a:off x="0" y="-1"/>
            <a:ext cx="24383999" cy="4147694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2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20739795" cy="141942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03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20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367135" y="5514827"/>
            <a:ext cx="20739795" cy="6834038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6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5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4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811915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dirty="0" err="1"/>
              <a:t>CapLine</a:t>
            </a:r>
            <a:r>
              <a:rPr dirty="0"/>
              <a:t> Header Element</a:t>
            </a:r>
          </a:p>
        </p:txBody>
      </p:sp>
      <p:sp>
        <p:nvSpPr>
          <p:cNvPr id="21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367135" y="5358010"/>
            <a:ext cx="20739795" cy="6990855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6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6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4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6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5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- Contra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Négyszög"/>
          <p:cNvSpPr/>
          <p:nvPr/>
        </p:nvSpPr>
        <p:spPr>
          <a:xfrm>
            <a:off x="0" y="-1"/>
            <a:ext cx="24383999" cy="4089401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3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20739795" cy="1342463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44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245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5" name="Címszöveg"/>
          <p:cNvSpPr txBox="1">
            <a:spLocks noGrp="1"/>
          </p:cNvSpPr>
          <p:nvPr>
            <p:ph type="title"/>
          </p:nvPr>
        </p:nvSpPr>
        <p:spPr>
          <a:xfrm>
            <a:off x="1367135" y="5287664"/>
            <a:ext cx="12322669" cy="2627512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76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4956906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27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7915175"/>
            <a:ext cx="12322670" cy="443369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78" name="Placeholder--flatUHD.jpg"/>
          <p:cNvSpPr>
            <a:spLocks noGrp="1"/>
          </p:cNvSpPr>
          <p:nvPr>
            <p:ph type="pic" sz="half" idx="14"/>
          </p:nvPr>
        </p:nvSpPr>
        <p:spPr>
          <a:xfrm>
            <a:off x="15056939" y="1364555"/>
            <a:ext cx="8417196" cy="114413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9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--flatUHD.jpg"/>
          <p:cNvSpPr>
            <a:spLocks noGrp="1"/>
          </p:cNvSpPr>
          <p:nvPr>
            <p:ph type="pic" idx="13"/>
          </p:nvPr>
        </p:nvSpPr>
        <p:spPr>
          <a:xfrm>
            <a:off x="0" y="5014553"/>
            <a:ext cx="24383874" cy="87012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8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13006238" cy="2284054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89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29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5740507" y="2412654"/>
            <a:ext cx="7278591" cy="200534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91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- B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--flatUHD.jpg"/>
          <p:cNvSpPr>
            <a:spLocks noGrp="1"/>
          </p:cNvSpPr>
          <p:nvPr>
            <p:ph type="pic" idx="13"/>
          </p:nvPr>
        </p:nvSpPr>
        <p:spPr>
          <a:xfrm>
            <a:off x="0" y="1819870"/>
            <a:ext cx="24383876" cy="118959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0" name="Négyszög"/>
          <p:cNvSpPr/>
          <p:nvPr/>
        </p:nvSpPr>
        <p:spPr>
          <a:xfrm>
            <a:off x="0" y="9126039"/>
            <a:ext cx="24383999" cy="2976403"/>
          </a:xfrm>
          <a:prstGeom prst="rect">
            <a:avLst/>
          </a:prstGeom>
          <a:gradFill>
            <a:gsLst>
              <a:gs pos="0">
                <a:srgbClr val="FF8531">
                  <a:alpha val="95000"/>
                </a:srgbClr>
              </a:gs>
              <a:gs pos="100000">
                <a:srgbClr val="D90258">
                  <a:alpha val="85000"/>
                </a:srgbClr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Címszöveg"/>
          <p:cNvSpPr txBox="1">
            <a:spLocks noGrp="1"/>
          </p:cNvSpPr>
          <p:nvPr>
            <p:ph type="title"/>
          </p:nvPr>
        </p:nvSpPr>
        <p:spPr>
          <a:xfrm>
            <a:off x="1367135" y="10141481"/>
            <a:ext cx="13006238" cy="1503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303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9810723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30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5740507" y="10280836"/>
            <a:ext cx="7733559" cy="12119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5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3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6773566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1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5160067"/>
            <a:ext cx="6773566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5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3" name="Címszöveg"/>
          <p:cNvSpPr txBox="1">
            <a:spLocks noGrp="1"/>
          </p:cNvSpPr>
          <p:nvPr>
            <p:ph type="title"/>
          </p:nvPr>
        </p:nvSpPr>
        <p:spPr>
          <a:xfrm>
            <a:off x="15332670" y="2273300"/>
            <a:ext cx="6773566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2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5332670" y="5160067"/>
            <a:ext cx="6773566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25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Layer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égyszög"/>
          <p:cNvSpPr/>
          <p:nvPr/>
        </p:nvSpPr>
        <p:spPr>
          <a:xfrm>
            <a:off x="0" y="1819870"/>
            <a:ext cx="24384000" cy="11896130"/>
          </a:xfrm>
          <a:prstGeom prst="rect">
            <a:avLst/>
          </a:prstGeom>
          <a:gradFill>
            <a:gsLst>
              <a:gs pos="0">
                <a:srgbClr val="FF8531">
                  <a:alpha val="95000"/>
                </a:srgbClr>
              </a:gs>
              <a:gs pos="100000">
                <a:srgbClr val="D90258">
                  <a:alpha val="85000"/>
                </a:srgbClr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  <p:sp>
        <p:nvSpPr>
          <p:cNvPr id="28" name="Címszöveg"/>
          <p:cNvSpPr txBox="1">
            <a:spLocks noGrp="1"/>
          </p:cNvSpPr>
          <p:nvPr>
            <p:ph type="title"/>
          </p:nvPr>
        </p:nvSpPr>
        <p:spPr>
          <a:xfrm>
            <a:off x="1367135" y="3187005"/>
            <a:ext cx="20739795" cy="66214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4400" spc="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9694748"/>
            <a:ext cx="20739795" cy="265411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" name="Placeholder--transNeutralUHD.png"/>
          <p:cNvSpPr>
            <a:spLocks noGrp="1"/>
          </p:cNvSpPr>
          <p:nvPr>
            <p:ph type="pic" idx="14"/>
          </p:nvPr>
        </p:nvSpPr>
        <p:spPr>
          <a:xfrm>
            <a:off x="0" y="1820995"/>
            <a:ext cx="24384001" cy="119002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NOTE: Send Photo to Back (Arrange &gt; Send to Back) to layer behind the Gradient.  Delete this object when done."/>
          <p:cNvSpPr>
            <a:spLocks noGrp="1"/>
          </p:cNvSpPr>
          <p:nvPr>
            <p:ph type="body" sz="quarter" idx="15"/>
          </p:nvPr>
        </p:nvSpPr>
        <p:spPr>
          <a:xfrm>
            <a:off x="18460063" y="663055"/>
            <a:ext cx="3615118" cy="3615117"/>
          </a:xfrm>
          <a:prstGeom prst="ellipse">
            <a:avLst/>
          </a:prstGeom>
          <a:solidFill>
            <a:srgbClr val="000000"/>
          </a:solidFill>
          <a:ln w="63500">
            <a:solidFill>
              <a:srgbClr val="FFA734"/>
            </a:solidFill>
          </a:ln>
        </p:spPr>
        <p:txBody>
          <a:bodyPr lIns="342900" tIns="342900" rIns="342900" bIns="34290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2400" b="1">
                <a:latin typeface="+mn-lt"/>
                <a:ea typeface="+mn-ea"/>
                <a:cs typeface="+mn-cs"/>
                <a:sym typeface="Avenir Next"/>
              </a:rPr>
              <a:t>NOTE:</a:t>
            </a:r>
            <a:br>
              <a:rPr sz="2400" b="1">
                <a:latin typeface="+mn-lt"/>
                <a:ea typeface="+mn-ea"/>
                <a:cs typeface="+mn-cs"/>
                <a:sym typeface="Avenir Next"/>
              </a:rPr>
            </a:br>
            <a:r>
              <a:rPr sz="1600" b="1">
                <a:solidFill>
                  <a:srgbClr val="FFA734"/>
                </a:solidFill>
                <a:latin typeface="+mn-lt"/>
                <a:ea typeface="+mn-ea"/>
                <a:cs typeface="+mn-cs"/>
                <a:sym typeface="Avenir Next"/>
              </a:rPr>
              <a:t>Send Photo to Back</a:t>
            </a:r>
            <a:r>
              <a:rPr sz="1600"/>
              <a:t> (Arrange &gt; Send to Back) to layer behind the Gradient.  Delete this object when done.</a:t>
            </a:r>
          </a:p>
        </p:txBody>
      </p:sp>
      <p:sp>
        <p:nvSpPr>
          <p:cNvPr id="3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3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10369898" cy="19799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3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2646967" y="2389437"/>
            <a:ext cx="9459963" cy="1747626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35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Lef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3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6773566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5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5160067"/>
            <a:ext cx="6773566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55" name="Placeholder--flatUHD.jpg"/>
          <p:cNvSpPr>
            <a:spLocks noGrp="1"/>
          </p:cNvSpPr>
          <p:nvPr>
            <p:ph type="pic" idx="13"/>
          </p:nvPr>
        </p:nvSpPr>
        <p:spPr>
          <a:xfrm>
            <a:off x="9507835" y="1819870"/>
            <a:ext cx="13966300" cy="109863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6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Righ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4" name="Címszöveg"/>
          <p:cNvSpPr txBox="1">
            <a:spLocks noGrp="1"/>
          </p:cNvSpPr>
          <p:nvPr>
            <p:ph type="title"/>
          </p:nvPr>
        </p:nvSpPr>
        <p:spPr>
          <a:xfrm>
            <a:off x="16238039" y="2273300"/>
            <a:ext cx="6773567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65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238039" y="5160067"/>
            <a:ext cx="6773567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66" name="Placeholder--flatUHD.jpg"/>
          <p:cNvSpPr>
            <a:spLocks noGrp="1"/>
          </p:cNvSpPr>
          <p:nvPr>
            <p:ph type="pic" idx="13"/>
          </p:nvPr>
        </p:nvSpPr>
        <p:spPr>
          <a:xfrm>
            <a:off x="909935" y="1819870"/>
            <a:ext cx="13966300" cy="109863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7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Left -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6773566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76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5160067"/>
            <a:ext cx="6773566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77" name="Placeholder--flatUHD.jpg"/>
          <p:cNvSpPr>
            <a:spLocks noGrp="1"/>
          </p:cNvSpPr>
          <p:nvPr>
            <p:ph type="pic" sz="half" idx="13"/>
          </p:nvPr>
        </p:nvSpPr>
        <p:spPr>
          <a:xfrm>
            <a:off x="15056939" y="1819870"/>
            <a:ext cx="8417196" cy="109863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8" name="Placeholder--flatUHD.jpg"/>
          <p:cNvSpPr>
            <a:spLocks noGrp="1"/>
          </p:cNvSpPr>
          <p:nvPr>
            <p:ph type="pic" sz="quarter" idx="14"/>
          </p:nvPr>
        </p:nvSpPr>
        <p:spPr>
          <a:xfrm>
            <a:off x="9507835" y="6239048"/>
            <a:ext cx="5327787" cy="65671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9" name="Placeholder--flatUHD.jpg"/>
          <p:cNvSpPr>
            <a:spLocks noGrp="1"/>
          </p:cNvSpPr>
          <p:nvPr>
            <p:ph type="pic" sz="quarter" idx="15"/>
          </p:nvPr>
        </p:nvSpPr>
        <p:spPr>
          <a:xfrm>
            <a:off x="9507835" y="1819870"/>
            <a:ext cx="5327786" cy="41917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0" name="Company / Presentation Name"/>
          <p:cNvSpPr txBox="1">
            <a:spLocks noGrp="1"/>
          </p:cNvSpPr>
          <p:nvPr>
            <p:ph type="body" sz="quarter" idx="16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 - Right -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8" name="Címszöveg"/>
          <p:cNvSpPr txBox="1">
            <a:spLocks noGrp="1"/>
          </p:cNvSpPr>
          <p:nvPr>
            <p:ph type="title"/>
          </p:nvPr>
        </p:nvSpPr>
        <p:spPr>
          <a:xfrm>
            <a:off x="16238039" y="2273300"/>
            <a:ext cx="6773567" cy="28867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Címszöveg</a:t>
            </a:r>
          </a:p>
        </p:txBody>
      </p:sp>
      <p:sp>
        <p:nvSpPr>
          <p:cNvPr id="38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238039" y="5160067"/>
            <a:ext cx="6773567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90" name="Kép"/>
          <p:cNvSpPr>
            <a:spLocks noGrp="1"/>
          </p:cNvSpPr>
          <p:nvPr>
            <p:ph type="pic" sz="quarter" idx="13"/>
          </p:nvPr>
        </p:nvSpPr>
        <p:spPr>
          <a:xfrm>
            <a:off x="8007089" y="7426759"/>
            <a:ext cx="6869146" cy="53794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1" name="Kép"/>
          <p:cNvSpPr>
            <a:spLocks noGrp="1"/>
          </p:cNvSpPr>
          <p:nvPr>
            <p:ph type="pic" sz="quarter" idx="14"/>
          </p:nvPr>
        </p:nvSpPr>
        <p:spPr>
          <a:xfrm>
            <a:off x="8007126" y="1819870"/>
            <a:ext cx="6869109" cy="5379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2" name="Kép"/>
          <p:cNvSpPr>
            <a:spLocks noGrp="1"/>
          </p:cNvSpPr>
          <p:nvPr>
            <p:ph type="pic" sz="quarter" idx="15"/>
          </p:nvPr>
        </p:nvSpPr>
        <p:spPr>
          <a:xfrm>
            <a:off x="909935" y="7426862"/>
            <a:ext cx="6869807" cy="53793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3" name="Kép"/>
          <p:cNvSpPr>
            <a:spLocks noGrp="1"/>
          </p:cNvSpPr>
          <p:nvPr>
            <p:ph type="pic" sz="quarter" idx="16"/>
          </p:nvPr>
        </p:nvSpPr>
        <p:spPr>
          <a:xfrm>
            <a:off x="909935" y="1819870"/>
            <a:ext cx="6869713" cy="53790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4" name="Company / Presentation Name"/>
          <p:cNvSpPr txBox="1">
            <a:spLocks noGrp="1"/>
          </p:cNvSpPr>
          <p:nvPr>
            <p:ph type="body" sz="quarter" idx="17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 - Left - Photo Emb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--flatUHD.jpg"/>
          <p:cNvSpPr>
            <a:spLocks noGrp="1"/>
          </p:cNvSpPr>
          <p:nvPr>
            <p:ph type="pic" idx="13"/>
          </p:nvPr>
        </p:nvSpPr>
        <p:spPr>
          <a:xfrm>
            <a:off x="65" y="1322"/>
            <a:ext cx="24383955" cy="137133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2" name="Négyszög"/>
          <p:cNvSpPr/>
          <p:nvPr/>
        </p:nvSpPr>
        <p:spPr>
          <a:xfrm>
            <a:off x="1367135" y="1812405"/>
            <a:ext cx="7967366" cy="11903595"/>
          </a:xfrm>
          <a:prstGeom prst="rect">
            <a:avLst/>
          </a:prstGeom>
          <a:gradFill>
            <a:gsLst>
              <a:gs pos="0">
                <a:srgbClr val="FF8531">
                  <a:alpha val="98000"/>
                </a:srgbClr>
              </a:gs>
              <a:gs pos="100000">
                <a:srgbClr val="D90258">
                  <a:alpha val="90000"/>
                </a:srgbClr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Négyszög"/>
          <p:cNvSpPr/>
          <p:nvPr/>
        </p:nvSpPr>
        <p:spPr>
          <a:xfrm>
            <a:off x="1367135" y="-3695"/>
            <a:ext cx="7967365" cy="181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Alakzat"/>
          <p:cNvSpPr/>
          <p:nvPr/>
        </p:nvSpPr>
        <p:spPr>
          <a:xfrm>
            <a:off x="2035770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6" name="Címszöveg"/>
          <p:cNvSpPr txBox="1">
            <a:spLocks noGrp="1"/>
          </p:cNvSpPr>
          <p:nvPr>
            <p:ph type="title"/>
          </p:nvPr>
        </p:nvSpPr>
        <p:spPr>
          <a:xfrm>
            <a:off x="2035770" y="2273300"/>
            <a:ext cx="6630095" cy="288676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0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2035770" y="5160067"/>
            <a:ext cx="6630096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08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2734270" y="787400"/>
            <a:ext cx="5931596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 - Right - Photo Emb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--flatUHD.jpg"/>
          <p:cNvSpPr>
            <a:spLocks noGrp="1"/>
          </p:cNvSpPr>
          <p:nvPr>
            <p:ph type="pic" idx="13"/>
          </p:nvPr>
        </p:nvSpPr>
        <p:spPr>
          <a:xfrm>
            <a:off x="65" y="1322"/>
            <a:ext cx="24383955" cy="137133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6" name="Négyszög"/>
          <p:cNvSpPr/>
          <p:nvPr/>
        </p:nvSpPr>
        <p:spPr>
          <a:xfrm>
            <a:off x="15506700" y="1812405"/>
            <a:ext cx="7967365" cy="11903595"/>
          </a:xfrm>
          <a:prstGeom prst="rect">
            <a:avLst/>
          </a:prstGeom>
          <a:gradFill>
            <a:gsLst>
              <a:gs pos="0">
                <a:srgbClr val="FF8531">
                  <a:alpha val="98000"/>
                </a:srgbClr>
              </a:gs>
              <a:gs pos="100000">
                <a:srgbClr val="D90258">
                  <a:alpha val="90000"/>
                </a:srgbClr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7" name="Négyszög"/>
          <p:cNvSpPr/>
          <p:nvPr/>
        </p:nvSpPr>
        <p:spPr>
          <a:xfrm>
            <a:off x="15506700" y="-3695"/>
            <a:ext cx="7967365" cy="181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Alakzat"/>
          <p:cNvSpPr/>
          <p:nvPr/>
        </p:nvSpPr>
        <p:spPr>
          <a:xfrm>
            <a:off x="161753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9" name="Címszöveg"/>
          <p:cNvSpPr txBox="1">
            <a:spLocks noGrp="1"/>
          </p:cNvSpPr>
          <p:nvPr>
            <p:ph type="title"/>
          </p:nvPr>
        </p:nvSpPr>
        <p:spPr>
          <a:xfrm>
            <a:off x="16175335" y="2273300"/>
            <a:ext cx="6630095" cy="288676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2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175335" y="5160067"/>
            <a:ext cx="6630095" cy="7188798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2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1895494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6873835" y="787400"/>
            <a:ext cx="5021660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Címszöveg"/>
          <p:cNvSpPr txBox="1">
            <a:spLocks noGrp="1"/>
          </p:cNvSpPr>
          <p:nvPr>
            <p:ph type="title"/>
          </p:nvPr>
        </p:nvSpPr>
        <p:spPr>
          <a:xfrm>
            <a:off x="1367135" y="3187005"/>
            <a:ext cx="20739795" cy="9161860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3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3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2856247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34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4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2856247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45" name="- Attribution Line"/>
          <p:cNvSpPr txBox="1">
            <a:spLocks noGrp="1"/>
          </p:cNvSpPr>
          <p:nvPr>
            <p:ph type="body" sz="quarter" idx="14"/>
          </p:nvPr>
        </p:nvSpPr>
        <p:spPr>
          <a:xfrm>
            <a:off x="2277070" y="11128919"/>
            <a:ext cx="12779870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6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- Attribution Line</a:t>
            </a:r>
          </a:p>
        </p:txBody>
      </p:sp>
      <p:sp>
        <p:nvSpPr>
          <p:cNvPr id="446" name="“Type a Quote here.”"/>
          <p:cNvSpPr txBox="1">
            <a:spLocks noGrp="1"/>
          </p:cNvSpPr>
          <p:nvPr>
            <p:ph type="body" idx="15"/>
          </p:nvPr>
        </p:nvSpPr>
        <p:spPr>
          <a:xfrm>
            <a:off x="1367135" y="3187005"/>
            <a:ext cx="20739796" cy="730617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447" name="Company / Presentation Name"/>
          <p:cNvSpPr txBox="1">
            <a:spLocks noGrp="1"/>
          </p:cNvSpPr>
          <p:nvPr>
            <p:ph type="body" sz="quarter" idx="16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Címszöveg"/>
          <p:cNvSpPr txBox="1">
            <a:spLocks noGrp="1"/>
          </p:cNvSpPr>
          <p:nvPr>
            <p:ph type="title"/>
          </p:nvPr>
        </p:nvSpPr>
        <p:spPr>
          <a:xfrm>
            <a:off x="1367135" y="3187005"/>
            <a:ext cx="20739795" cy="6394003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5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10937675"/>
            <a:ext cx="13689805" cy="141119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5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2856247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60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10493175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61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--flatUHD.jp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3874" cy="9114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Címszöveg"/>
          <p:cNvSpPr txBox="1">
            <a:spLocks noGrp="1"/>
          </p:cNvSpPr>
          <p:nvPr>
            <p:ph type="title"/>
          </p:nvPr>
        </p:nvSpPr>
        <p:spPr>
          <a:xfrm>
            <a:off x="1367135" y="10764148"/>
            <a:ext cx="17147976" cy="1874394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Címszöveg</a:t>
            </a:r>
          </a:p>
        </p:txBody>
      </p:sp>
      <p:sp>
        <p:nvSpPr>
          <p:cNvPr id="53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4902" y="10192090"/>
            <a:ext cx="12782103" cy="6858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2800" cap="all">
                <a:solidFill>
                  <a:srgbClr val="3F3F3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2800" cap="all">
                <a:solidFill>
                  <a:srgbClr val="3F3F3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2800" cap="all">
                <a:solidFill>
                  <a:srgbClr val="3F3F3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2800" cap="all">
                <a:solidFill>
                  <a:srgbClr val="3F3F3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2800" cap="all">
                <a:solidFill>
                  <a:srgbClr val="3F3F3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4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  <p:sp>
        <p:nvSpPr>
          <p:cNvPr id="55" name="Négyszög"/>
          <p:cNvSpPr/>
          <p:nvPr/>
        </p:nvSpPr>
        <p:spPr>
          <a:xfrm>
            <a:off x="0" y="9114631"/>
            <a:ext cx="24383999" cy="228601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1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2856247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72" name="- Attribution Line"/>
          <p:cNvSpPr txBox="1">
            <a:spLocks noGrp="1"/>
          </p:cNvSpPr>
          <p:nvPr>
            <p:ph type="body" sz="quarter" idx="14"/>
          </p:nvPr>
        </p:nvSpPr>
        <p:spPr>
          <a:xfrm>
            <a:off x="2277070" y="8541839"/>
            <a:ext cx="12779870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6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- Attribution Line</a:t>
            </a:r>
          </a:p>
        </p:txBody>
      </p:sp>
      <p:sp>
        <p:nvSpPr>
          <p:cNvPr id="473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10937675"/>
            <a:ext cx="13689805" cy="141119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74" name="CapLine Header Element"/>
          <p:cNvSpPr txBox="1">
            <a:spLocks noGrp="1"/>
          </p:cNvSpPr>
          <p:nvPr>
            <p:ph type="body" sz="quarter" idx="15"/>
          </p:nvPr>
        </p:nvSpPr>
        <p:spPr>
          <a:xfrm>
            <a:off x="1367135" y="10493175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75" name="“Type a Quote here.”"/>
          <p:cNvSpPr txBox="1">
            <a:spLocks noGrp="1"/>
          </p:cNvSpPr>
          <p:nvPr>
            <p:ph type="body" sz="half" idx="16"/>
          </p:nvPr>
        </p:nvSpPr>
        <p:spPr>
          <a:xfrm>
            <a:off x="1367135" y="3187005"/>
            <a:ext cx="20739796" cy="487724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476" name="Company / Presentation Name"/>
          <p:cNvSpPr txBox="1">
            <a:spLocks noGrp="1"/>
          </p:cNvSpPr>
          <p:nvPr>
            <p:ph type="body" sz="quarter" idx="17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aption - Contras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Négyszög"/>
          <p:cNvSpPr/>
          <p:nvPr/>
        </p:nvSpPr>
        <p:spPr>
          <a:xfrm>
            <a:off x="0" y="-1"/>
            <a:ext cx="24383999" cy="9126041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4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6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20739795" cy="5482507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87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8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10937675"/>
            <a:ext cx="13689805" cy="141119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89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10493175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490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&amp; Caption - Contras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Négyszög"/>
          <p:cNvSpPr/>
          <p:nvPr/>
        </p:nvSpPr>
        <p:spPr>
          <a:xfrm>
            <a:off x="0" y="-1"/>
            <a:ext cx="24383999" cy="9126041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Alakzat"/>
          <p:cNvSpPr/>
          <p:nvPr/>
        </p:nvSpPr>
        <p:spPr>
          <a:xfrm>
            <a:off x="668635" y="631305"/>
            <a:ext cx="482601" cy="5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5" y="15347"/>
                </a:moveTo>
                <a:lnTo>
                  <a:pt x="12505" y="19042"/>
                </a:lnTo>
                <a:lnTo>
                  <a:pt x="19895" y="7958"/>
                </a:lnTo>
                <a:cubicBezTo>
                  <a:pt x="19895" y="7958"/>
                  <a:pt x="19895" y="15347"/>
                  <a:pt x="19895" y="15347"/>
                </a:cubicBezTo>
                <a:close/>
                <a:moveTo>
                  <a:pt x="1705" y="15347"/>
                </a:moveTo>
                <a:lnTo>
                  <a:pt x="1705" y="7958"/>
                </a:lnTo>
                <a:lnTo>
                  <a:pt x="9095" y="19042"/>
                </a:lnTo>
                <a:cubicBezTo>
                  <a:pt x="9095" y="19042"/>
                  <a:pt x="1705" y="15347"/>
                  <a:pt x="1705" y="15347"/>
                </a:cubicBezTo>
                <a:close/>
                <a:moveTo>
                  <a:pt x="10800" y="1705"/>
                </a:moveTo>
                <a:lnTo>
                  <a:pt x="18189" y="5400"/>
                </a:lnTo>
                <a:lnTo>
                  <a:pt x="3411" y="5400"/>
                </a:lnTo>
                <a:cubicBezTo>
                  <a:pt x="3411" y="5400"/>
                  <a:pt x="10800" y="1705"/>
                  <a:pt x="10800" y="1705"/>
                </a:cubicBezTo>
                <a:close/>
                <a:moveTo>
                  <a:pt x="1969" y="6385"/>
                </a:moveTo>
                <a:lnTo>
                  <a:pt x="19631" y="6385"/>
                </a:lnTo>
                <a:lnTo>
                  <a:pt x="10800" y="19631"/>
                </a:lnTo>
                <a:cubicBezTo>
                  <a:pt x="10800" y="19631"/>
                  <a:pt x="1969" y="6385"/>
                  <a:pt x="1969" y="6385"/>
                </a:cubicBezTo>
                <a:close/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cubicBezTo>
                  <a:pt x="21600" y="5400"/>
                  <a:pt x="10800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0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501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10937675"/>
            <a:ext cx="13689805" cy="141119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  <a:lvl2pPr marL="0" indent="228600">
              <a:buSzTx/>
              <a:buNone/>
              <a:defRPr sz="2400"/>
            </a:lvl2pPr>
            <a:lvl3pPr marL="0" indent="457200">
              <a:buSzTx/>
              <a:buNone/>
              <a:defRPr sz="2400"/>
            </a:lvl3pPr>
            <a:lvl4pPr marL="0" indent="685800">
              <a:buSzTx/>
              <a:buNone/>
              <a:defRPr sz="2400"/>
            </a:lvl4pPr>
            <a:lvl5pPr marL="0" indent="914400">
              <a:buSzTx/>
              <a:buNone/>
              <a:defRPr sz="2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02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10493175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503" name="- Attribution Line"/>
          <p:cNvSpPr txBox="1">
            <a:spLocks noGrp="1"/>
          </p:cNvSpPr>
          <p:nvPr>
            <p:ph type="body" sz="quarter" idx="15"/>
          </p:nvPr>
        </p:nvSpPr>
        <p:spPr>
          <a:xfrm>
            <a:off x="2277070" y="7466804"/>
            <a:ext cx="12779870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cap="all" spc="56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- Attribution Line</a:t>
            </a:r>
          </a:p>
        </p:txBody>
      </p:sp>
      <p:sp>
        <p:nvSpPr>
          <p:cNvPr id="504" name="“Type a Quote here.”"/>
          <p:cNvSpPr txBox="1">
            <a:spLocks noGrp="1"/>
          </p:cNvSpPr>
          <p:nvPr>
            <p:ph type="body" sz="half" idx="16"/>
          </p:nvPr>
        </p:nvSpPr>
        <p:spPr>
          <a:xfrm>
            <a:off x="1367135" y="2273300"/>
            <a:ext cx="20739796" cy="50306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505" name="Company / Presentation Name"/>
          <p:cNvSpPr txBox="1">
            <a:spLocks noGrp="1"/>
          </p:cNvSpPr>
          <p:nvPr>
            <p:ph type="body" sz="quarter" idx="17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centage Comp. &amp;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68%"/>
          <p:cNvSpPr txBox="1">
            <a:spLocks noGrp="1"/>
          </p:cNvSpPr>
          <p:nvPr>
            <p:ph type="body" sz="quarter" idx="13"/>
          </p:nvPr>
        </p:nvSpPr>
        <p:spPr>
          <a:xfrm>
            <a:off x="1367135" y="4900810"/>
            <a:ext cx="9911951" cy="2603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400" spc="-720">
                <a:solidFill>
                  <a:srgbClr val="F56042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68%</a:t>
            </a:r>
          </a:p>
        </p:txBody>
      </p:sp>
      <p:sp>
        <p:nvSpPr>
          <p:cNvPr id="52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8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29" name="CapLine Header Element"/>
          <p:cNvSpPr txBox="1">
            <a:spLocks noGrp="1"/>
          </p:cNvSpPr>
          <p:nvPr>
            <p:ph type="body" sz="quarter" idx="14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530" name="Text A"/>
          <p:cNvSpPr txBox="1">
            <a:spLocks noGrp="1"/>
          </p:cNvSpPr>
          <p:nvPr>
            <p:ph type="body" sz="quarter" idx="15"/>
          </p:nvPr>
        </p:nvSpPr>
        <p:spPr>
          <a:xfrm>
            <a:off x="1367135" y="8672710"/>
            <a:ext cx="9911951" cy="367615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A</a:t>
            </a:r>
          </a:p>
        </p:txBody>
      </p:sp>
      <p:sp>
        <p:nvSpPr>
          <p:cNvPr id="531" name="Text B"/>
          <p:cNvSpPr txBox="1">
            <a:spLocks noGrp="1"/>
          </p:cNvSpPr>
          <p:nvPr>
            <p:ph type="body" sz="quarter" idx="16"/>
          </p:nvPr>
        </p:nvSpPr>
        <p:spPr>
          <a:xfrm>
            <a:off x="12192000" y="8672710"/>
            <a:ext cx="9911951" cy="367615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B</a:t>
            </a:r>
          </a:p>
        </p:txBody>
      </p:sp>
      <p:sp>
        <p:nvSpPr>
          <p:cNvPr id="532" name="Heading A"/>
          <p:cNvSpPr txBox="1">
            <a:spLocks noGrp="1"/>
          </p:cNvSpPr>
          <p:nvPr>
            <p:ph type="body" sz="quarter" idx="17"/>
          </p:nvPr>
        </p:nvSpPr>
        <p:spPr>
          <a:xfrm>
            <a:off x="1367135" y="7275710"/>
            <a:ext cx="9911951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A</a:t>
            </a:r>
          </a:p>
        </p:txBody>
      </p:sp>
      <p:sp>
        <p:nvSpPr>
          <p:cNvPr id="533" name="Heading B"/>
          <p:cNvSpPr txBox="1">
            <a:spLocks noGrp="1"/>
          </p:cNvSpPr>
          <p:nvPr>
            <p:ph type="body" sz="quarter" idx="18"/>
          </p:nvPr>
        </p:nvSpPr>
        <p:spPr>
          <a:xfrm>
            <a:off x="12192000" y="7275710"/>
            <a:ext cx="9911951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B</a:t>
            </a:r>
          </a:p>
        </p:txBody>
      </p:sp>
      <p:sp>
        <p:nvSpPr>
          <p:cNvPr id="534" name="32%"/>
          <p:cNvSpPr txBox="1">
            <a:spLocks noGrp="1"/>
          </p:cNvSpPr>
          <p:nvPr>
            <p:ph type="body" sz="quarter" idx="19"/>
          </p:nvPr>
        </p:nvSpPr>
        <p:spPr>
          <a:xfrm>
            <a:off x="12192000" y="4900810"/>
            <a:ext cx="9911951" cy="2603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400" spc="-720">
                <a:solidFill>
                  <a:srgbClr val="F83E5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32%</a:t>
            </a:r>
          </a:p>
        </p:txBody>
      </p:sp>
      <p:sp>
        <p:nvSpPr>
          <p:cNvPr id="535" name="Company / Presentation Name"/>
          <p:cNvSpPr txBox="1">
            <a:spLocks noGrp="1"/>
          </p:cNvSpPr>
          <p:nvPr>
            <p:ph type="body" sz="quarter" idx="20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. Compare &amp;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44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545" name="Text A"/>
          <p:cNvSpPr txBox="1">
            <a:spLocks noGrp="1"/>
          </p:cNvSpPr>
          <p:nvPr>
            <p:ph type="body" sz="quarter" idx="14"/>
          </p:nvPr>
        </p:nvSpPr>
        <p:spPr>
          <a:xfrm>
            <a:off x="1367135" y="6525294"/>
            <a:ext cx="6299201" cy="582357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A</a:t>
            </a:r>
          </a:p>
        </p:txBody>
      </p:sp>
      <p:sp>
        <p:nvSpPr>
          <p:cNvPr id="546" name="Text B"/>
          <p:cNvSpPr txBox="1">
            <a:spLocks noGrp="1"/>
          </p:cNvSpPr>
          <p:nvPr>
            <p:ph type="body" sz="quarter" idx="15"/>
          </p:nvPr>
        </p:nvSpPr>
        <p:spPr>
          <a:xfrm>
            <a:off x="8585942" y="6525294"/>
            <a:ext cx="6302180" cy="582357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B</a:t>
            </a:r>
          </a:p>
        </p:txBody>
      </p:sp>
      <p:sp>
        <p:nvSpPr>
          <p:cNvPr id="547" name="Heading A"/>
          <p:cNvSpPr txBox="1">
            <a:spLocks noGrp="1"/>
          </p:cNvSpPr>
          <p:nvPr>
            <p:ph type="body" sz="quarter" idx="16"/>
          </p:nvPr>
        </p:nvSpPr>
        <p:spPr>
          <a:xfrm>
            <a:off x="1367135" y="5128294"/>
            <a:ext cx="6299201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F56042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A</a:t>
            </a:r>
          </a:p>
        </p:txBody>
      </p:sp>
      <p:sp>
        <p:nvSpPr>
          <p:cNvPr id="548" name="Heading B"/>
          <p:cNvSpPr txBox="1">
            <a:spLocks noGrp="1"/>
          </p:cNvSpPr>
          <p:nvPr>
            <p:ph type="body" sz="quarter" idx="17"/>
          </p:nvPr>
        </p:nvSpPr>
        <p:spPr>
          <a:xfrm>
            <a:off x="8585942" y="5128294"/>
            <a:ext cx="6302180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F83E5A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B</a:t>
            </a:r>
          </a:p>
        </p:txBody>
      </p:sp>
      <p:sp>
        <p:nvSpPr>
          <p:cNvPr id="549" name="Text C"/>
          <p:cNvSpPr txBox="1">
            <a:spLocks noGrp="1"/>
          </p:cNvSpPr>
          <p:nvPr>
            <p:ph type="body" sz="quarter" idx="18"/>
          </p:nvPr>
        </p:nvSpPr>
        <p:spPr>
          <a:xfrm>
            <a:off x="15801770" y="6525294"/>
            <a:ext cx="6302180" cy="582357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C</a:t>
            </a:r>
          </a:p>
        </p:txBody>
      </p:sp>
      <p:sp>
        <p:nvSpPr>
          <p:cNvPr id="550" name="Heading C"/>
          <p:cNvSpPr txBox="1">
            <a:spLocks noGrp="1"/>
          </p:cNvSpPr>
          <p:nvPr>
            <p:ph type="body" sz="quarter" idx="19"/>
          </p:nvPr>
        </p:nvSpPr>
        <p:spPr>
          <a:xfrm>
            <a:off x="15801770" y="5128294"/>
            <a:ext cx="6302180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D9035A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C</a:t>
            </a:r>
          </a:p>
        </p:txBody>
      </p:sp>
      <p:sp>
        <p:nvSpPr>
          <p:cNvPr id="551" name="Company / Presentation Name"/>
          <p:cNvSpPr txBox="1">
            <a:spLocks noGrp="1"/>
          </p:cNvSpPr>
          <p:nvPr>
            <p:ph type="body" sz="quarter" idx="20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ercentage Comp. &amp;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60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561" name="Text A"/>
          <p:cNvSpPr txBox="1">
            <a:spLocks noGrp="1"/>
          </p:cNvSpPr>
          <p:nvPr>
            <p:ph type="body" sz="quarter" idx="14"/>
          </p:nvPr>
        </p:nvSpPr>
        <p:spPr>
          <a:xfrm>
            <a:off x="1367135" y="8672710"/>
            <a:ext cx="6299201" cy="367615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A</a:t>
            </a:r>
          </a:p>
        </p:txBody>
      </p:sp>
      <p:sp>
        <p:nvSpPr>
          <p:cNvPr id="562" name="Text B"/>
          <p:cNvSpPr txBox="1">
            <a:spLocks noGrp="1"/>
          </p:cNvSpPr>
          <p:nvPr>
            <p:ph type="body" sz="quarter" idx="15"/>
          </p:nvPr>
        </p:nvSpPr>
        <p:spPr>
          <a:xfrm>
            <a:off x="8585942" y="8672710"/>
            <a:ext cx="6302180" cy="367615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B</a:t>
            </a:r>
          </a:p>
        </p:txBody>
      </p:sp>
      <p:sp>
        <p:nvSpPr>
          <p:cNvPr id="563" name="Heading A"/>
          <p:cNvSpPr txBox="1">
            <a:spLocks noGrp="1"/>
          </p:cNvSpPr>
          <p:nvPr>
            <p:ph type="body" sz="quarter" idx="16"/>
          </p:nvPr>
        </p:nvSpPr>
        <p:spPr>
          <a:xfrm>
            <a:off x="1367135" y="7275710"/>
            <a:ext cx="6299201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A</a:t>
            </a:r>
          </a:p>
        </p:txBody>
      </p:sp>
      <p:sp>
        <p:nvSpPr>
          <p:cNvPr id="564" name="Heading B"/>
          <p:cNvSpPr txBox="1">
            <a:spLocks noGrp="1"/>
          </p:cNvSpPr>
          <p:nvPr>
            <p:ph type="body" sz="quarter" idx="17"/>
          </p:nvPr>
        </p:nvSpPr>
        <p:spPr>
          <a:xfrm>
            <a:off x="8585942" y="7275710"/>
            <a:ext cx="6302180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B</a:t>
            </a:r>
          </a:p>
        </p:txBody>
      </p:sp>
      <p:sp>
        <p:nvSpPr>
          <p:cNvPr id="565" name="Text C"/>
          <p:cNvSpPr txBox="1">
            <a:spLocks noGrp="1"/>
          </p:cNvSpPr>
          <p:nvPr>
            <p:ph type="body" sz="quarter" idx="18"/>
          </p:nvPr>
        </p:nvSpPr>
        <p:spPr>
          <a:xfrm>
            <a:off x="15801770" y="8672710"/>
            <a:ext cx="6302180" cy="3676155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400"/>
            </a:lvl1pPr>
          </a:lstStyle>
          <a:p>
            <a:r>
              <a:t>Text C</a:t>
            </a:r>
          </a:p>
        </p:txBody>
      </p:sp>
      <p:sp>
        <p:nvSpPr>
          <p:cNvPr id="566" name="Heading C"/>
          <p:cNvSpPr txBox="1">
            <a:spLocks noGrp="1"/>
          </p:cNvSpPr>
          <p:nvPr>
            <p:ph type="body" sz="quarter" idx="19"/>
          </p:nvPr>
        </p:nvSpPr>
        <p:spPr>
          <a:xfrm>
            <a:off x="15801770" y="7275710"/>
            <a:ext cx="6302180" cy="1397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3F3F3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C</a:t>
            </a:r>
          </a:p>
        </p:txBody>
      </p:sp>
      <p:sp>
        <p:nvSpPr>
          <p:cNvPr id="567" name="68%"/>
          <p:cNvSpPr txBox="1">
            <a:spLocks noGrp="1"/>
          </p:cNvSpPr>
          <p:nvPr>
            <p:ph type="body" sz="quarter" idx="20"/>
          </p:nvPr>
        </p:nvSpPr>
        <p:spPr>
          <a:xfrm>
            <a:off x="1367135" y="4900810"/>
            <a:ext cx="6299201" cy="2603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400" spc="-720">
                <a:solidFill>
                  <a:srgbClr val="F56042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68%</a:t>
            </a:r>
          </a:p>
        </p:txBody>
      </p:sp>
      <p:sp>
        <p:nvSpPr>
          <p:cNvPr id="568" name="32%"/>
          <p:cNvSpPr txBox="1">
            <a:spLocks noGrp="1"/>
          </p:cNvSpPr>
          <p:nvPr>
            <p:ph type="body" sz="quarter" idx="21"/>
          </p:nvPr>
        </p:nvSpPr>
        <p:spPr>
          <a:xfrm>
            <a:off x="8576270" y="4900810"/>
            <a:ext cx="6299201" cy="2603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400" spc="-720">
                <a:solidFill>
                  <a:srgbClr val="F83E5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32%</a:t>
            </a:r>
          </a:p>
        </p:txBody>
      </p:sp>
      <p:sp>
        <p:nvSpPr>
          <p:cNvPr id="569" name="42%"/>
          <p:cNvSpPr txBox="1">
            <a:spLocks noGrp="1"/>
          </p:cNvSpPr>
          <p:nvPr>
            <p:ph type="body" sz="quarter" idx="22"/>
          </p:nvPr>
        </p:nvSpPr>
        <p:spPr>
          <a:xfrm>
            <a:off x="15804750" y="4900810"/>
            <a:ext cx="6299201" cy="2603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400" spc="-720">
                <a:solidFill>
                  <a:srgbClr val="D9035A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42%</a:t>
            </a:r>
          </a:p>
        </p:txBody>
      </p:sp>
      <p:sp>
        <p:nvSpPr>
          <p:cNvPr id="570" name="Company / Presentation Name"/>
          <p:cNvSpPr txBox="1">
            <a:spLocks noGrp="1"/>
          </p:cNvSpPr>
          <p:nvPr>
            <p:ph type="body" sz="quarter" idx="2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hoto Tal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2135"/>
            <a:ext cx="909936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7" name="Text A"/>
          <p:cNvSpPr txBox="1">
            <a:spLocks noGrp="1"/>
          </p:cNvSpPr>
          <p:nvPr>
            <p:ph type="body" sz="quarter" idx="13"/>
          </p:nvPr>
        </p:nvSpPr>
        <p:spPr>
          <a:xfrm>
            <a:off x="1822103" y="8775700"/>
            <a:ext cx="6299201" cy="3573165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2400"/>
            </a:lvl1pPr>
          </a:lstStyle>
          <a:p>
            <a:r>
              <a:t>Text A</a:t>
            </a:r>
          </a:p>
        </p:txBody>
      </p:sp>
      <p:sp>
        <p:nvSpPr>
          <p:cNvPr id="598" name="Text B"/>
          <p:cNvSpPr txBox="1">
            <a:spLocks noGrp="1"/>
          </p:cNvSpPr>
          <p:nvPr>
            <p:ph type="body" sz="quarter" idx="14"/>
          </p:nvPr>
        </p:nvSpPr>
        <p:spPr>
          <a:xfrm>
            <a:off x="9040910" y="8775700"/>
            <a:ext cx="6302181" cy="3573165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2400"/>
            </a:lvl1pPr>
          </a:lstStyle>
          <a:p>
            <a:r>
              <a:t>Text B</a:t>
            </a:r>
          </a:p>
        </p:txBody>
      </p:sp>
      <p:sp>
        <p:nvSpPr>
          <p:cNvPr id="599" name="Heading A"/>
          <p:cNvSpPr txBox="1">
            <a:spLocks noGrp="1"/>
          </p:cNvSpPr>
          <p:nvPr>
            <p:ph type="body" sz="quarter" idx="15"/>
          </p:nvPr>
        </p:nvSpPr>
        <p:spPr>
          <a:xfrm>
            <a:off x="1822103" y="7378700"/>
            <a:ext cx="6299201" cy="13970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F56042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A</a:t>
            </a:r>
          </a:p>
        </p:txBody>
      </p:sp>
      <p:sp>
        <p:nvSpPr>
          <p:cNvPr id="600" name="Heading B"/>
          <p:cNvSpPr txBox="1">
            <a:spLocks noGrp="1"/>
          </p:cNvSpPr>
          <p:nvPr>
            <p:ph type="body" sz="quarter" idx="16"/>
          </p:nvPr>
        </p:nvSpPr>
        <p:spPr>
          <a:xfrm>
            <a:off x="9040910" y="7378700"/>
            <a:ext cx="6302181" cy="13970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E93A54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B</a:t>
            </a:r>
          </a:p>
        </p:txBody>
      </p:sp>
      <p:sp>
        <p:nvSpPr>
          <p:cNvPr id="601" name="Text C"/>
          <p:cNvSpPr txBox="1">
            <a:spLocks noGrp="1"/>
          </p:cNvSpPr>
          <p:nvPr>
            <p:ph type="body" sz="quarter" idx="17"/>
          </p:nvPr>
        </p:nvSpPr>
        <p:spPr>
          <a:xfrm>
            <a:off x="16256739" y="8775700"/>
            <a:ext cx="6302180" cy="3573165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2400"/>
            </a:lvl1pPr>
          </a:lstStyle>
          <a:p>
            <a:r>
              <a:t>Text C</a:t>
            </a:r>
          </a:p>
        </p:txBody>
      </p:sp>
      <p:sp>
        <p:nvSpPr>
          <p:cNvPr id="602" name="Heading C"/>
          <p:cNvSpPr txBox="1">
            <a:spLocks noGrp="1"/>
          </p:cNvSpPr>
          <p:nvPr>
            <p:ph type="body" sz="quarter" idx="18"/>
          </p:nvPr>
        </p:nvSpPr>
        <p:spPr>
          <a:xfrm>
            <a:off x="16256739" y="7378700"/>
            <a:ext cx="6302180" cy="13970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cap="all">
                <a:solidFill>
                  <a:srgbClr val="DA256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Heading C</a:t>
            </a:r>
          </a:p>
        </p:txBody>
      </p:sp>
      <p:sp>
        <p:nvSpPr>
          <p:cNvPr id="603" name="Placeholder--flatUHD.jpg"/>
          <p:cNvSpPr>
            <a:spLocks noGrp="1"/>
          </p:cNvSpPr>
          <p:nvPr>
            <p:ph type="pic" sz="quarter" idx="19"/>
          </p:nvPr>
        </p:nvSpPr>
        <p:spPr>
          <a:xfrm>
            <a:off x="2804150" y="2273300"/>
            <a:ext cx="4335108" cy="4876800"/>
          </a:xfrm>
          <a:prstGeom prst="rect">
            <a:avLst/>
          </a:prstGeom>
          <a:ln w="114300">
            <a:solidFill>
              <a:srgbClr val="FF8133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4" name="Placeholder--flatUHD.jpg"/>
          <p:cNvSpPr>
            <a:spLocks noGrp="1"/>
          </p:cNvSpPr>
          <p:nvPr>
            <p:ph type="pic" sz="quarter" idx="20"/>
          </p:nvPr>
        </p:nvSpPr>
        <p:spPr>
          <a:xfrm>
            <a:off x="10024446" y="2273300"/>
            <a:ext cx="4335108" cy="4876800"/>
          </a:xfrm>
          <a:prstGeom prst="rect">
            <a:avLst/>
          </a:prstGeom>
          <a:ln w="114300">
            <a:solidFill>
              <a:srgbClr val="F56042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5" name="Placeholder--flatUHD.jpg"/>
          <p:cNvSpPr>
            <a:spLocks noGrp="1"/>
          </p:cNvSpPr>
          <p:nvPr>
            <p:ph type="pic" sz="quarter" idx="21"/>
          </p:nvPr>
        </p:nvSpPr>
        <p:spPr>
          <a:xfrm>
            <a:off x="17240275" y="2273300"/>
            <a:ext cx="4335108" cy="4876800"/>
          </a:xfrm>
          <a:prstGeom prst="rect">
            <a:avLst/>
          </a:prstGeom>
          <a:ln w="114300">
            <a:solidFill>
              <a:srgbClr val="E93A54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6" name="Company / Presentation Name"/>
          <p:cNvSpPr txBox="1">
            <a:spLocks noGrp="1"/>
          </p:cNvSpPr>
          <p:nvPr>
            <p:ph type="body" sz="quarter" idx="22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ímszöveg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1828800">
              <a:lnSpc>
                <a:spcPct val="90000"/>
              </a:lnSpc>
              <a:defRPr sz="120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Címszöveg</a:t>
            </a:r>
          </a:p>
        </p:txBody>
      </p:sp>
      <p:sp>
        <p:nvSpPr>
          <p:cNvPr id="61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</p:spPr>
        <p:txBody>
          <a:bodyPr wrap="none"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ímszöveg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754">
              <a:lnSpc>
                <a:spcPct val="90000"/>
              </a:lnSpc>
              <a:defRPr sz="8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Címszöveg</a:t>
            </a:r>
          </a:p>
        </p:txBody>
      </p:sp>
      <p:sp>
        <p:nvSpPr>
          <p:cNvPr id="639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187" indent="-457187" defTabSz="1828754"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indent="-533385" defTabSz="1828754"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40" indent="-640063" defTabSz="1828754"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747" indent="-711181" defTabSz="1828754"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39936" indent="-711181" defTabSz="1828754"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4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8"/>
            <a:ext cx="504548" cy="551181"/>
          </a:xfrm>
          <a:prstGeom prst="rect">
            <a:avLst/>
          </a:prstGeom>
        </p:spPr>
        <p:txBody>
          <a:bodyPr wrap="none" lIns="91439" tIns="91439" rIns="91439" bIns="91439"/>
          <a:lstStyle>
            <a:lvl1pPr defTabSz="1828754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ímszöveg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754">
              <a:lnSpc>
                <a:spcPct val="90000"/>
              </a:lnSpc>
              <a:defRPr sz="8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Címszöveg</a:t>
            </a:r>
          </a:p>
        </p:txBody>
      </p:sp>
      <p:sp>
        <p:nvSpPr>
          <p:cNvPr id="64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6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89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77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565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754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2" y="3362326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1828754">
              <a:spcBef>
                <a:spcPts val="2000"/>
              </a:spcBef>
              <a:buSzTx/>
              <a:buNone/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8"/>
            <a:ext cx="504548" cy="551181"/>
          </a:xfrm>
          <a:prstGeom prst="rect">
            <a:avLst/>
          </a:prstGeom>
        </p:spPr>
        <p:txBody>
          <a:bodyPr wrap="none" lIns="91439" tIns="91439" rIns="91439" bIns="91439"/>
          <a:lstStyle>
            <a:lvl1pPr defTabSz="1828754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Címszöveg"/>
          <p:cNvSpPr txBox="1">
            <a:spLocks noGrp="1"/>
          </p:cNvSpPr>
          <p:nvPr>
            <p:ph type="title"/>
          </p:nvPr>
        </p:nvSpPr>
        <p:spPr>
          <a:xfrm>
            <a:off x="1367135" y="7381802"/>
            <a:ext cx="20739795" cy="4967063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66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5222178"/>
            <a:ext cx="20739795" cy="227336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7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ímszöveg"/>
          <p:cNvSpPr txBox="1">
            <a:spLocks noGrp="1"/>
          </p:cNvSpPr>
          <p:nvPr>
            <p:ph type="title"/>
          </p:nvPr>
        </p:nvSpPr>
        <p:spPr>
          <a:xfrm>
            <a:off x="1663701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754">
              <a:lnSpc>
                <a:spcPct val="90000"/>
              </a:lnSpc>
              <a:defRPr sz="120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Címszöveg</a:t>
            </a:r>
          </a:p>
        </p:txBody>
      </p:sp>
      <p:sp>
        <p:nvSpPr>
          <p:cNvPr id="65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63701" y="9178928"/>
            <a:ext cx="21031201" cy="300037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754">
              <a:spcBef>
                <a:spcPts val="2000"/>
              </a:spcBef>
              <a:buSz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89" defTabSz="1828754">
              <a:spcBef>
                <a:spcPts val="2000"/>
              </a:spcBef>
              <a:buSz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77" defTabSz="1828754">
              <a:spcBef>
                <a:spcPts val="2000"/>
              </a:spcBef>
              <a:buSz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565" defTabSz="1828754">
              <a:spcBef>
                <a:spcPts val="2000"/>
              </a:spcBef>
              <a:buSz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754" defTabSz="1828754">
              <a:spcBef>
                <a:spcPts val="2000"/>
              </a:spcBef>
              <a:buSz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9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8"/>
            <a:ext cx="504548" cy="551181"/>
          </a:xfrm>
          <a:prstGeom prst="rect">
            <a:avLst/>
          </a:prstGeom>
        </p:spPr>
        <p:txBody>
          <a:bodyPr wrap="none" lIns="91439" tIns="91439" rIns="91439" bIns="91439"/>
          <a:lstStyle>
            <a:lvl1pPr defTabSz="1828754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&amp; Subtitle - Lay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>
                  <a:alpha val="95000"/>
                </a:srgbClr>
              </a:gs>
              <a:gs pos="100000">
                <a:srgbClr val="D90258">
                  <a:alpha val="85000"/>
                </a:srgbClr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Címszöveg"/>
          <p:cNvSpPr txBox="1">
            <a:spLocks noGrp="1"/>
          </p:cNvSpPr>
          <p:nvPr>
            <p:ph type="title"/>
          </p:nvPr>
        </p:nvSpPr>
        <p:spPr>
          <a:xfrm>
            <a:off x="1367135" y="7381802"/>
            <a:ext cx="20739795" cy="4967064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7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67135" y="5222178"/>
            <a:ext cx="20739795" cy="227336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0" name="Placeholder--transNeutralUHD.png"/>
          <p:cNvSpPr>
            <a:spLocks noGrp="1"/>
          </p:cNvSpPr>
          <p:nvPr>
            <p:ph type="pic" idx="13"/>
          </p:nvPr>
        </p:nvSpPr>
        <p:spPr>
          <a:xfrm>
            <a:off x="0" y="1820995"/>
            <a:ext cx="24384000" cy="119002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NOTE: Send Photo to Back (Arrange &gt; Send to Back) to layer behind the Gradient.  Delete this object when done."/>
          <p:cNvSpPr>
            <a:spLocks noGrp="1"/>
          </p:cNvSpPr>
          <p:nvPr>
            <p:ph type="body" sz="quarter" idx="14"/>
          </p:nvPr>
        </p:nvSpPr>
        <p:spPr>
          <a:xfrm>
            <a:off x="18460063" y="663055"/>
            <a:ext cx="3615118" cy="3615117"/>
          </a:xfrm>
          <a:prstGeom prst="ellipse">
            <a:avLst/>
          </a:prstGeom>
          <a:solidFill>
            <a:srgbClr val="000000"/>
          </a:solidFill>
          <a:ln w="63500">
            <a:solidFill>
              <a:srgbClr val="FFA734"/>
            </a:solidFill>
          </a:ln>
        </p:spPr>
        <p:txBody>
          <a:bodyPr lIns="342900" tIns="342900" rIns="342900" bIns="34290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2400" b="1">
                <a:latin typeface="+mn-lt"/>
                <a:ea typeface="+mn-ea"/>
                <a:cs typeface="+mn-cs"/>
                <a:sym typeface="Avenir Next"/>
              </a:rPr>
              <a:t>NOTE:</a:t>
            </a:r>
            <a:br>
              <a:rPr sz="2400" b="1">
                <a:latin typeface="+mn-lt"/>
                <a:ea typeface="+mn-ea"/>
                <a:cs typeface="+mn-cs"/>
                <a:sym typeface="Avenir Next"/>
              </a:rPr>
            </a:br>
            <a:r>
              <a:rPr sz="1600" b="1">
                <a:solidFill>
                  <a:srgbClr val="FFA734"/>
                </a:solidFill>
                <a:latin typeface="+mn-lt"/>
                <a:ea typeface="+mn-ea"/>
                <a:cs typeface="+mn-cs"/>
                <a:sym typeface="Avenir Next"/>
              </a:rPr>
              <a:t>Send Photo to Back</a:t>
            </a:r>
            <a:r>
              <a:rPr sz="1600"/>
              <a:t> (Arrange &gt; Send to Back) to layer behind the Gradient.  Delete this object when done.</a:t>
            </a:r>
          </a:p>
        </p:txBody>
      </p:sp>
      <p:sp>
        <p:nvSpPr>
          <p:cNvPr id="82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bered Sectio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Címszöveg"/>
          <p:cNvSpPr txBox="1">
            <a:spLocks noGrp="1"/>
          </p:cNvSpPr>
          <p:nvPr>
            <p:ph type="title"/>
          </p:nvPr>
        </p:nvSpPr>
        <p:spPr>
          <a:xfrm>
            <a:off x="5990029" y="7374496"/>
            <a:ext cx="16116902" cy="2281010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9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5990029" y="6061821"/>
            <a:ext cx="10248011" cy="14224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8"/>
          <p:cNvSpPr txBox="1">
            <a:spLocks noGrp="1"/>
          </p:cNvSpPr>
          <p:nvPr>
            <p:ph type="body" sz="quarter" idx="13"/>
          </p:nvPr>
        </p:nvSpPr>
        <p:spPr>
          <a:xfrm>
            <a:off x="2291130" y="4690668"/>
            <a:ext cx="3016449" cy="6696400"/>
          </a:xfrm>
          <a:prstGeom prst="rect">
            <a:avLst/>
          </a:prstGeom>
        </p:spPr>
        <p:txBody>
          <a:bodyPr wrap="none" lIns="14449" tIns="14449" rIns="14449" bIns="14449"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84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8</a:t>
            </a:r>
          </a:p>
        </p:txBody>
      </p:sp>
      <p:sp>
        <p:nvSpPr>
          <p:cNvPr id="95" name="№"/>
          <p:cNvSpPr txBox="1"/>
          <p:nvPr/>
        </p:nvSpPr>
        <p:spPr>
          <a:xfrm>
            <a:off x="1367135" y="6422583"/>
            <a:ext cx="923996" cy="107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4449" tIns="14449" rIns="14449" bIns="14449" anchor="ctr">
            <a:spAutoFit/>
          </a:bodyPr>
          <a:lstStyle>
            <a:lvl1pPr algn="r" defTabSz="457200">
              <a:defRPr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№</a:t>
            </a:r>
          </a:p>
        </p:txBody>
      </p:sp>
      <p:sp>
        <p:nvSpPr>
          <p:cNvPr id="96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Címszöveg"/>
          <p:cNvSpPr txBox="1">
            <a:spLocks noGrp="1"/>
          </p:cNvSpPr>
          <p:nvPr>
            <p:ph type="title"/>
          </p:nvPr>
        </p:nvSpPr>
        <p:spPr>
          <a:xfrm>
            <a:off x="1367135" y="4589960"/>
            <a:ext cx="20739795" cy="6355951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0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Company /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Címszöveg"/>
          <p:cNvSpPr txBox="1">
            <a:spLocks noGrp="1"/>
          </p:cNvSpPr>
          <p:nvPr>
            <p:ph type="title"/>
          </p:nvPr>
        </p:nvSpPr>
        <p:spPr>
          <a:xfrm>
            <a:off x="1367135" y="5222178"/>
            <a:ext cx="6773566" cy="39038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17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1367135" y="4891420"/>
            <a:ext cx="3530601" cy="4445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254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CapLine Header Element</a:t>
            </a:r>
          </a:p>
        </p:txBody>
      </p:sp>
      <p:sp>
        <p:nvSpPr>
          <p:cNvPr id="119" name="8:00 - 8:30"/>
          <p:cNvSpPr txBox="1">
            <a:spLocks noGrp="1"/>
          </p:cNvSpPr>
          <p:nvPr>
            <p:ph type="body" sz="quarter" idx="14"/>
          </p:nvPr>
        </p:nvSpPr>
        <p:spPr>
          <a:xfrm>
            <a:off x="10591004" y="3187005"/>
            <a:ext cx="3556001" cy="939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4800" b="1" cap="all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8:00 - 8:30</a:t>
            </a:r>
          </a:p>
        </p:txBody>
      </p:sp>
      <p:sp>
        <p:nvSpPr>
          <p:cNvPr id="120" name="Session Name…"/>
          <p:cNvSpPr txBox="1">
            <a:spLocks noGrp="1"/>
          </p:cNvSpPr>
          <p:nvPr>
            <p:ph type="body" sz="quarter" idx="15"/>
          </p:nvPr>
        </p:nvSpPr>
        <p:spPr>
          <a:xfrm>
            <a:off x="14601972" y="3187005"/>
            <a:ext cx="7504958" cy="14986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2800" cap="all" spc="5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Session Name</a:t>
            </a:r>
          </a:p>
          <a:p>
            <a:pPr marL="0" indent="0">
              <a:spcBef>
                <a:spcPts val="180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Session Description Nullam quis risus eget urna mollis ornare vel eu leo. Duis mollis, est non commodo luctus, nisi erat porttitor ligula, eget lacinia odio sem nec elit.</a:t>
            </a:r>
          </a:p>
        </p:txBody>
      </p:sp>
      <p:sp>
        <p:nvSpPr>
          <p:cNvPr id="121" name="8:30 - 9:00"/>
          <p:cNvSpPr txBox="1">
            <a:spLocks noGrp="1"/>
          </p:cNvSpPr>
          <p:nvPr>
            <p:ph type="body" sz="quarter" idx="16"/>
          </p:nvPr>
        </p:nvSpPr>
        <p:spPr>
          <a:xfrm>
            <a:off x="10591004" y="5085675"/>
            <a:ext cx="3556001" cy="939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4800" b="1" cap="all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8:30 - 9:00</a:t>
            </a:r>
          </a:p>
        </p:txBody>
      </p:sp>
      <p:sp>
        <p:nvSpPr>
          <p:cNvPr id="122" name="Session Name…"/>
          <p:cNvSpPr txBox="1">
            <a:spLocks noGrp="1"/>
          </p:cNvSpPr>
          <p:nvPr>
            <p:ph type="body" sz="quarter" idx="17"/>
          </p:nvPr>
        </p:nvSpPr>
        <p:spPr>
          <a:xfrm>
            <a:off x="14601972" y="5085675"/>
            <a:ext cx="7504958" cy="14986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2800" cap="all" spc="5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Session Name</a:t>
            </a:r>
          </a:p>
          <a:p>
            <a:pPr marL="0" indent="0">
              <a:spcBef>
                <a:spcPts val="180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Session Description Nullam quis risus eget urna mollis ornare vel eu leo. Duis mollis, est non commodo luctus, nisi erat porttitor ligula, eget lacinia odio sem nec elit.</a:t>
            </a:r>
          </a:p>
        </p:txBody>
      </p:sp>
      <p:sp>
        <p:nvSpPr>
          <p:cNvPr id="123" name="9:00 - 1:00"/>
          <p:cNvSpPr txBox="1">
            <a:spLocks noGrp="1"/>
          </p:cNvSpPr>
          <p:nvPr>
            <p:ph type="body" sz="quarter" idx="18"/>
          </p:nvPr>
        </p:nvSpPr>
        <p:spPr>
          <a:xfrm>
            <a:off x="10591004" y="6984345"/>
            <a:ext cx="3556001" cy="939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4800" b="1" cap="all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9:00 - 1:00</a:t>
            </a:r>
          </a:p>
        </p:txBody>
      </p:sp>
      <p:sp>
        <p:nvSpPr>
          <p:cNvPr id="124" name="Session Name…"/>
          <p:cNvSpPr txBox="1">
            <a:spLocks noGrp="1"/>
          </p:cNvSpPr>
          <p:nvPr>
            <p:ph type="body" sz="quarter" idx="19"/>
          </p:nvPr>
        </p:nvSpPr>
        <p:spPr>
          <a:xfrm>
            <a:off x="14601972" y="6984345"/>
            <a:ext cx="7504958" cy="149860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2800" cap="all" spc="5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Session Name</a:t>
            </a:r>
          </a:p>
          <a:p>
            <a:pPr marL="0" indent="0">
              <a:spcBef>
                <a:spcPts val="180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Session Description Nullam quis risus eget urna mollis ornare vel eu leo. Duis mollis, est non commodo luctus, nisi erat porttitor ligula, eget lacinia odio sem nec elit.</a:t>
            </a:r>
          </a:p>
        </p:txBody>
      </p:sp>
      <p:sp>
        <p:nvSpPr>
          <p:cNvPr id="125" name="1:00 - 4:30"/>
          <p:cNvSpPr txBox="1">
            <a:spLocks noGrp="1"/>
          </p:cNvSpPr>
          <p:nvPr>
            <p:ph type="body" sz="quarter" idx="20"/>
          </p:nvPr>
        </p:nvSpPr>
        <p:spPr>
          <a:xfrm>
            <a:off x="10591004" y="8883015"/>
            <a:ext cx="3556001" cy="939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4800" b="1" cap="all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1:00 - 4:30</a:t>
            </a:r>
          </a:p>
        </p:txBody>
      </p:sp>
      <p:sp>
        <p:nvSpPr>
          <p:cNvPr id="126" name="Session Name…"/>
          <p:cNvSpPr txBox="1">
            <a:spLocks noGrp="1"/>
          </p:cNvSpPr>
          <p:nvPr>
            <p:ph type="body" sz="quarter" idx="21"/>
          </p:nvPr>
        </p:nvSpPr>
        <p:spPr>
          <a:xfrm>
            <a:off x="14601972" y="8883015"/>
            <a:ext cx="7504958" cy="14986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2800" cap="all" spc="5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Session Name</a:t>
            </a:r>
          </a:p>
          <a:p>
            <a:pPr marL="0" indent="0">
              <a:spcBef>
                <a:spcPts val="180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Session Description Nullam quis risus eget urna mollis ornare vel eu leo. Duis mollis, est non commodo luctus, nisi erat porttitor ligula, eget lacinia odio sem nec elit.</a:t>
            </a:r>
          </a:p>
        </p:txBody>
      </p:sp>
      <p:sp>
        <p:nvSpPr>
          <p:cNvPr id="127" name="4:30 - 5:00"/>
          <p:cNvSpPr txBox="1">
            <a:spLocks noGrp="1"/>
          </p:cNvSpPr>
          <p:nvPr>
            <p:ph type="body" sz="quarter" idx="22"/>
          </p:nvPr>
        </p:nvSpPr>
        <p:spPr>
          <a:xfrm>
            <a:off x="10591004" y="10781685"/>
            <a:ext cx="3556001" cy="939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4800" b="1" cap="all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4:30 - 5:00</a:t>
            </a:r>
          </a:p>
        </p:txBody>
      </p:sp>
      <p:sp>
        <p:nvSpPr>
          <p:cNvPr id="128" name="Session Name…"/>
          <p:cNvSpPr txBox="1">
            <a:spLocks noGrp="1"/>
          </p:cNvSpPr>
          <p:nvPr>
            <p:ph type="body" sz="quarter" idx="23"/>
          </p:nvPr>
        </p:nvSpPr>
        <p:spPr>
          <a:xfrm>
            <a:off x="14601972" y="10781684"/>
            <a:ext cx="7504959" cy="14986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2800" cap="all" spc="5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Session Name</a:t>
            </a:r>
          </a:p>
          <a:p>
            <a:pPr marL="0" indent="0">
              <a:spcBef>
                <a:spcPts val="180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"/>
              </a:defRPr>
            </a:pPr>
            <a:r>
              <a:t>Session Description Nullam quis risus eget urna mollis ornare vel eu leo. Duis mollis, est non commodo luctus, nisi erat porttitor ligula, eget lacinia odio sem nec elit.</a:t>
            </a:r>
          </a:p>
        </p:txBody>
      </p:sp>
      <p:sp>
        <p:nvSpPr>
          <p:cNvPr id="129" name="Company / Presentation Name"/>
          <p:cNvSpPr txBox="1">
            <a:spLocks noGrp="1"/>
          </p:cNvSpPr>
          <p:nvPr>
            <p:ph type="body" sz="quarter" idx="24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égyszög"/>
          <p:cNvSpPr/>
          <p:nvPr/>
        </p:nvSpPr>
        <p:spPr>
          <a:xfrm>
            <a:off x="0" y="1819870"/>
            <a:ext cx="24383999" cy="11896130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Címszöveg"/>
          <p:cNvSpPr txBox="1">
            <a:spLocks noGrp="1"/>
          </p:cNvSpPr>
          <p:nvPr>
            <p:ph type="title"/>
          </p:nvPr>
        </p:nvSpPr>
        <p:spPr>
          <a:xfrm>
            <a:off x="10838291" y="5312201"/>
            <a:ext cx="9430380" cy="15232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6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0838291" y="6835488"/>
            <a:ext cx="9430379" cy="2329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71" name="Exec Name…"/>
          <p:cNvSpPr txBox="1">
            <a:spLocks noGrp="1"/>
          </p:cNvSpPr>
          <p:nvPr>
            <p:ph type="body" sz="quarter" idx="13"/>
          </p:nvPr>
        </p:nvSpPr>
        <p:spPr>
          <a:xfrm>
            <a:off x="4572529" y="10689768"/>
            <a:ext cx="4898629" cy="8305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2600" cap="all" spc="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Exec Name</a:t>
            </a:r>
          </a:p>
          <a:p>
            <a:pPr marL="0" indent="0" algn="ctr">
              <a:spcBef>
                <a:spcPts val="0"/>
              </a:spcBef>
              <a:buSzTx/>
              <a:buNone/>
              <a:defRPr sz="1800" cap="all" spc="35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Exec Title</a:t>
            </a:r>
          </a:p>
        </p:txBody>
      </p:sp>
      <p:sp>
        <p:nvSpPr>
          <p:cNvPr id="172" name="Placeholder--flatUHD.jpg"/>
          <p:cNvSpPr>
            <a:spLocks noGrp="1"/>
          </p:cNvSpPr>
          <p:nvPr>
            <p:ph type="pic" sz="quarter" idx="14"/>
          </p:nvPr>
        </p:nvSpPr>
        <p:spPr>
          <a:xfrm>
            <a:off x="4172479" y="4072671"/>
            <a:ext cx="5698636" cy="6331348"/>
          </a:xfrm>
          <a:prstGeom prst="rect">
            <a:avLst/>
          </a:prstGeom>
          <a:ln w="114300">
            <a:solidFill>
              <a:srgbClr val="FFA734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3" name="Alakzat"/>
          <p:cNvSpPr/>
          <p:nvPr/>
        </p:nvSpPr>
        <p:spPr>
          <a:xfrm>
            <a:off x="4115329" y="4015521"/>
            <a:ext cx="909936" cy="102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0" y="6275"/>
                </a:moveTo>
                <a:lnTo>
                  <a:pt x="0" y="15161"/>
                </a:lnTo>
                <a:cubicBezTo>
                  <a:pt x="0" y="15816"/>
                  <a:pt x="396" y="16420"/>
                  <a:pt x="1038" y="16748"/>
                </a:cubicBezTo>
                <a:lnTo>
                  <a:pt x="9762" y="21191"/>
                </a:lnTo>
                <a:cubicBezTo>
                  <a:pt x="10404" y="21518"/>
                  <a:pt x="11196" y="21518"/>
                  <a:pt x="11838" y="21191"/>
                </a:cubicBezTo>
                <a:lnTo>
                  <a:pt x="20562" y="16748"/>
                </a:lnTo>
                <a:cubicBezTo>
                  <a:pt x="21204" y="16420"/>
                  <a:pt x="21600" y="15816"/>
                  <a:pt x="21600" y="15161"/>
                </a:cubicBezTo>
                <a:lnTo>
                  <a:pt x="21600" y="6275"/>
                </a:lnTo>
                <a:cubicBezTo>
                  <a:pt x="21600" y="5620"/>
                  <a:pt x="21204" y="5016"/>
                  <a:pt x="20562" y="4688"/>
                </a:cubicBezTo>
                <a:lnTo>
                  <a:pt x="11838" y="245"/>
                </a:lnTo>
                <a:cubicBezTo>
                  <a:pt x="11196" y="-82"/>
                  <a:pt x="10404" y="-82"/>
                  <a:pt x="9762" y="245"/>
                </a:cubicBezTo>
                <a:lnTo>
                  <a:pt x="1038" y="4688"/>
                </a:lnTo>
                <a:cubicBezTo>
                  <a:pt x="396" y="5016"/>
                  <a:pt x="0" y="5620"/>
                  <a:pt x="0" y="6275"/>
                </a:cubicBezTo>
                <a:close/>
              </a:path>
            </a:pathLst>
          </a:custGeom>
          <a:solidFill>
            <a:srgbClr val="FFA73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Company / Presentation Name"/>
          <p:cNvSpPr txBox="1">
            <a:spLocks noGrp="1"/>
          </p:cNvSpPr>
          <p:nvPr>
            <p:ph type="body" sz="quarter" idx="15"/>
          </p:nvPr>
        </p:nvSpPr>
        <p:spPr>
          <a:xfrm>
            <a:off x="1367135" y="787400"/>
            <a:ext cx="13689805" cy="2794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 cap="all" spc="8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47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5.pn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égyszög"/>
          <p:cNvSpPr/>
          <p:nvPr/>
        </p:nvSpPr>
        <p:spPr>
          <a:xfrm>
            <a:off x="0" y="-1"/>
            <a:ext cx="24383999" cy="228602"/>
          </a:xfrm>
          <a:prstGeom prst="rect">
            <a:avLst/>
          </a:prstGeom>
          <a:gradFill>
            <a:gsLst>
              <a:gs pos="0">
                <a:srgbClr val="FF8531"/>
              </a:gs>
              <a:gs pos="100000">
                <a:srgbClr val="D90359"/>
              </a:gs>
            </a:gsLst>
            <a:lin ang="41269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6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22564129" y="736599"/>
            <a:ext cx="909936" cy="381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r">
              <a:defRPr sz="16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367135" y="2273300"/>
            <a:ext cx="20739795" cy="1007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42"/>
              </a:buBlip>
            </a:lvl1pPr>
            <a:lvl2pPr>
              <a:buBlip>
                <a:blip r:embed="rId43"/>
              </a:buBlip>
            </a:lvl2pPr>
            <a:lvl3pPr>
              <a:buBlip>
                <a:blip r:embed="rId44"/>
              </a:buBlip>
            </a:lvl3pPr>
            <a:lvl4pPr>
              <a:buBlip>
                <a:blip r:embed="rId45"/>
              </a:buBlip>
            </a:lvl4pPr>
            <a:lvl5pPr>
              <a:buBlip>
                <a:blip r:embed="rId46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" name="Címszöveg"/>
          <p:cNvSpPr txBox="1">
            <a:spLocks noGrp="1"/>
          </p:cNvSpPr>
          <p:nvPr>
            <p:ph type="title"/>
          </p:nvPr>
        </p:nvSpPr>
        <p:spPr>
          <a:xfrm>
            <a:off x="1367135" y="2273300"/>
            <a:ext cx="20739795" cy="262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Címszöveg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8" r:id="rId33"/>
    <p:sldLayoutId id="2147483689" r:id="rId34"/>
    <p:sldLayoutId id="2147483690" r:id="rId35"/>
    <p:sldLayoutId id="2147483692" r:id="rId36"/>
    <p:sldLayoutId id="2147483693" r:id="rId37"/>
    <p:sldLayoutId id="2147483696" r:id="rId38"/>
    <p:sldLayoutId id="2147483697" r:id="rId39"/>
    <p:sldLayoutId id="2147483698" r:id="rId40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all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457200" marR="0" indent="-457200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32000"/>
        <a:buFontTx/>
        <a:buBlip>
          <a:blip r:embed="rId42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1092200" marR="0" indent="-457200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32000"/>
        <a:buFontTx/>
        <a:buBlip>
          <a:blip r:embed="rId43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1727200" marR="0" indent="-457200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32000"/>
        <a:buFontTx/>
        <a:buBlip>
          <a:blip r:embed="rId44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2362200" marR="0" indent="-457200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32000"/>
        <a:buFontTx/>
        <a:buBlip>
          <a:blip r:embed="rId45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2997200" marR="0" indent="-457200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32000"/>
        <a:buFontTx/>
        <a:buBlip>
          <a:blip r:embed="rId46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3614615" marR="0" indent="-439615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50000"/>
        <a:buFontTx/>
        <a:buBlip>
          <a:blip r:embed="rId47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4249615" marR="0" indent="-439615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50000"/>
        <a:buFontTx/>
        <a:buBlip>
          <a:blip r:embed="rId47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4884615" marR="0" indent="-439615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50000"/>
        <a:buFontTx/>
        <a:buBlip>
          <a:blip r:embed="rId47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5519615" marR="0" indent="-439615" algn="l" defTabSz="825500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50000"/>
        <a:buFontTx/>
        <a:buBlip>
          <a:blip r:embed="rId47"/>
        </a:buBlip>
        <a:tabLst/>
        <a:defRPr sz="3600" b="0" i="0" u="none" strike="noStrike" cap="none" spc="0" baseline="0">
          <a:ln>
            <a:noFill/>
          </a:ln>
          <a:solidFill>
            <a:srgbClr val="282828"/>
          </a:solidFill>
          <a:uFillTx/>
          <a:latin typeface="Avenir Light"/>
          <a:ea typeface="Avenir Light"/>
          <a:cs typeface="Avenir Light"/>
          <a:sym typeface="Avenir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228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685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1143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1600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Demi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ím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0800" spc="0"/>
            </a:pPr>
            <a:r>
              <a:rPr lang="hu-HU" dirty="0" err="1"/>
              <a:t>Use-case</a:t>
            </a:r>
            <a:r>
              <a:rPr lang="hu-HU" dirty="0"/>
              <a:t>: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safety</a:t>
            </a:r>
            <a:r>
              <a:rPr lang="hu-HU" dirty="0"/>
              <a:t> and </a:t>
            </a:r>
            <a:r>
              <a:rPr lang="hu-HU" dirty="0" err="1"/>
              <a:t>risk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–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scope</a:t>
            </a:r>
            <a:br>
              <a:rPr lang="hu-HU" dirty="0"/>
            </a:br>
            <a:endParaRPr lang="hu-HU" b="0" dirty="0"/>
          </a:p>
        </p:txBody>
      </p:sp>
      <p:sp>
        <p:nvSpPr>
          <p:cNvPr id="670" name="EFSA AF DATA COLLECTION AND DATA MODELLING TASK FORCE"/>
          <p:cNvSpPr txBox="1">
            <a:spLocks noGrp="1"/>
          </p:cNvSpPr>
          <p:nvPr>
            <p:ph type="body" idx="13"/>
          </p:nvPr>
        </p:nvSpPr>
        <p:spPr>
          <a:xfrm>
            <a:off x="1367135" y="803989"/>
            <a:ext cx="13689805" cy="246221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94FC0BE-9A4B-624D-AF41-E24FF98C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81" y="8081635"/>
            <a:ext cx="5045364" cy="5045364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6B821C1F-2219-754F-AF3E-4D763DB385D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b="1" dirty="0">
                <a:latin typeface="Avenir Black" panose="02000503020000020003" pitchFamily="2" charset="0"/>
              </a:rPr>
              <a:t>Digital Food Institute</a:t>
            </a:r>
          </a:p>
          <a:p>
            <a:r>
              <a:rPr lang="en-GB" b="1" dirty="0">
                <a:latin typeface="Avenir Black" panose="02000503020000020003" pitchFamily="2" charset="0"/>
              </a:rPr>
              <a:t>University of Veterinary Medicine</a:t>
            </a:r>
          </a:p>
          <a:p>
            <a:r>
              <a:rPr lang="en-GB" dirty="0"/>
              <a:t>Budapest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FoodEx2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2E9B32F-F573-024B-9C58-D06D08E60BDE}"/>
              </a:ext>
            </a:extLst>
          </p:cNvPr>
          <p:cNvGrpSpPr>
            <a:grpSpLocks noChangeAspect="1"/>
          </p:cNvGrpSpPr>
          <p:nvPr/>
        </p:nvGrpSpPr>
        <p:grpSpPr>
          <a:xfrm>
            <a:off x="1367134" y="3013513"/>
            <a:ext cx="20739796" cy="10008288"/>
            <a:chOff x="62819" y="995378"/>
            <a:chExt cx="8438643" cy="407218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9D1403C-3A20-A243-9C19-11FE8DE4C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24" y="995378"/>
              <a:ext cx="3881438" cy="394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6DE9D29-9B2F-5245-BCFE-5E2D41595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95" y="1081040"/>
              <a:ext cx="4594344" cy="1744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65C72460-1E3C-7B46-9588-DC8ACB28011A}"/>
                </a:ext>
              </a:extLst>
            </p:cNvPr>
            <p:cNvSpPr/>
            <p:nvPr/>
          </p:nvSpPr>
          <p:spPr>
            <a:xfrm>
              <a:off x="142095" y="3076403"/>
              <a:ext cx="4325164" cy="116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FoodEx2 is a comprehensive food classification and description system aimed at covering the need to describe food  in  data  collections  across  different  food  safety  domains.</a:t>
              </a: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CCB52AAF-E9E5-0540-8088-ABB0AD403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9" y="4491567"/>
              <a:ext cx="1625143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40CF788D-1667-8C4A-8B27-BF6801144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86" y="4491567"/>
              <a:ext cx="1606373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1095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SSd2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1FB915DF-0FBC-7843-8EFE-95FB231BD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135" y="4184074"/>
            <a:ext cx="20739795" cy="8164792"/>
          </a:xfrm>
        </p:spPr>
        <p:txBody>
          <a:bodyPr>
            <a:normAutofit lnSpcReduction="10000"/>
          </a:bodyPr>
          <a:lstStyle/>
          <a:p>
            <a:pPr eaLnBrk="0" fontAlgn="base" hangingPunct="0"/>
            <a:r>
              <a:rPr lang="fr-BE" sz="4000" dirty="0"/>
              <a:t>Standard </a:t>
            </a:r>
            <a:r>
              <a:rPr lang="fr-BE" sz="4000" dirty="0" err="1"/>
              <a:t>Sample</a:t>
            </a:r>
            <a:r>
              <a:rPr lang="fr-BE" sz="4000" dirty="0"/>
              <a:t> Description</a:t>
            </a:r>
            <a:endParaRPr lang="hu-HU" sz="4000" dirty="0"/>
          </a:p>
          <a:p>
            <a:pPr eaLnBrk="0" fontAlgn="base" hangingPunct="0"/>
            <a:r>
              <a:rPr lang="fr-BE" sz="4000" dirty="0" err="1"/>
              <a:t>Logical</a:t>
            </a:r>
            <a:r>
              <a:rPr lang="fr-BE" sz="4000" dirty="0"/>
              <a:t> data model, </a:t>
            </a:r>
            <a:r>
              <a:rPr lang="fr-BE" sz="4000" dirty="0" err="1"/>
              <a:t>designed</a:t>
            </a:r>
            <a:r>
              <a:rPr lang="fr-BE" sz="4000" dirty="0"/>
              <a:t> to support </a:t>
            </a:r>
            <a:r>
              <a:rPr lang="fr-BE" sz="4000" dirty="0" err="1"/>
              <a:t>denormalised</a:t>
            </a:r>
            <a:r>
              <a:rPr lang="fr-BE" sz="4000" dirty="0"/>
              <a:t> data transmission</a:t>
            </a:r>
            <a:endParaRPr lang="hu-HU" sz="4000" dirty="0"/>
          </a:p>
          <a:p>
            <a:pPr eaLnBrk="0" fontAlgn="base" hangingPunct="0"/>
            <a:r>
              <a:rPr lang="fr-BE" sz="4000" dirty="0"/>
              <a:t>Support the data collection and transmission of the </a:t>
            </a:r>
            <a:r>
              <a:rPr lang="fr-BE" sz="4000" dirty="0" err="1"/>
              <a:t>samples</a:t>
            </a:r>
            <a:r>
              <a:rPr lang="fr-BE" sz="4000" dirty="0"/>
              <a:t> data and the </a:t>
            </a:r>
            <a:r>
              <a:rPr lang="fr-BE" sz="4000" dirty="0" err="1"/>
              <a:t>results</a:t>
            </a:r>
            <a:r>
              <a:rPr lang="fr-BE" sz="4000" dirty="0"/>
              <a:t> of </a:t>
            </a:r>
            <a:r>
              <a:rPr lang="fr-BE" sz="4000" dirty="0" err="1"/>
              <a:t>analytical</a:t>
            </a:r>
            <a:r>
              <a:rPr lang="fr-BE" sz="4000" dirty="0"/>
              <a:t> </a:t>
            </a:r>
            <a:r>
              <a:rPr lang="fr-BE" sz="4000" dirty="0" err="1"/>
              <a:t>measurement</a:t>
            </a:r>
            <a:r>
              <a:rPr lang="fr-BE" sz="4000" dirty="0"/>
              <a:t> of </a:t>
            </a:r>
            <a:r>
              <a:rPr lang="fr-BE" sz="4000" b="1" dirty="0" err="1"/>
              <a:t>several</a:t>
            </a:r>
            <a:r>
              <a:rPr lang="fr-BE" sz="4000" b="1" dirty="0"/>
              <a:t> data collections </a:t>
            </a:r>
            <a:r>
              <a:rPr lang="fr-BE" sz="4000" b="1" dirty="0" err="1"/>
              <a:t>domains</a:t>
            </a:r>
            <a:endParaRPr lang="hu-HU" sz="4000" dirty="0"/>
          </a:p>
          <a:p>
            <a:pPr eaLnBrk="0" fontAlgn="base" hangingPunct="0"/>
            <a:r>
              <a:rPr lang="fr-BE" sz="4000" dirty="0" err="1"/>
              <a:t>Designed</a:t>
            </a:r>
            <a:r>
              <a:rPr lang="fr-BE" sz="4000" dirty="0"/>
              <a:t> for data </a:t>
            </a:r>
            <a:r>
              <a:rPr lang="fr-BE" sz="4000" dirty="0" err="1"/>
              <a:t>storage</a:t>
            </a:r>
            <a:r>
              <a:rPr lang="fr-BE" sz="4000" dirty="0"/>
              <a:t> (</a:t>
            </a:r>
            <a:r>
              <a:rPr lang="fr-BE" sz="4000" dirty="0" err="1"/>
              <a:t>relational</a:t>
            </a:r>
            <a:r>
              <a:rPr lang="fr-BE" sz="4000" dirty="0"/>
              <a:t> </a:t>
            </a:r>
            <a:r>
              <a:rPr lang="fr-BE" sz="4000" dirty="0" err="1"/>
              <a:t>database</a:t>
            </a:r>
            <a:r>
              <a:rPr lang="fr-BE" sz="4000" dirty="0"/>
              <a:t>) and </a:t>
            </a:r>
            <a:r>
              <a:rPr lang="fr-BE" sz="4000" dirty="0" err="1"/>
              <a:t>analysis</a:t>
            </a:r>
            <a:endParaRPr lang="fr-BE" sz="4000" dirty="0"/>
          </a:p>
          <a:p>
            <a:pPr eaLnBrk="0" fontAlgn="base" hangingPunct="0"/>
            <a:r>
              <a:rPr lang="fr-BE" sz="4000" dirty="0"/>
              <a:t>&gt;70 data </a:t>
            </a:r>
            <a:r>
              <a:rPr lang="fr-BE" sz="4000" dirty="0" err="1"/>
              <a:t>fields</a:t>
            </a:r>
            <a:endParaRPr lang="fr-BE" sz="4000" dirty="0"/>
          </a:p>
          <a:p>
            <a:pPr lvl="1" eaLnBrk="0" fontAlgn="base" hangingPunct="0"/>
            <a:r>
              <a:rPr lang="fr-BE" sz="4000" dirty="0" err="1">
                <a:effectLst/>
              </a:rPr>
              <a:t>food</a:t>
            </a:r>
            <a:r>
              <a:rPr lang="fr-BE" sz="4000" dirty="0">
                <a:effectLst/>
              </a:rPr>
              <a:t> classification</a:t>
            </a:r>
          </a:p>
          <a:p>
            <a:pPr lvl="1" eaLnBrk="0" fontAlgn="base" hangingPunct="0"/>
            <a:r>
              <a:rPr lang="fr-BE" sz="4000" dirty="0" err="1"/>
              <a:t>parameters</a:t>
            </a:r>
            <a:endParaRPr lang="fr-BE" sz="4000" dirty="0"/>
          </a:p>
          <a:p>
            <a:pPr lvl="1" eaLnBrk="0" fontAlgn="base" hangingPunct="0"/>
            <a:r>
              <a:rPr lang="fr-BE" sz="4000" dirty="0" err="1">
                <a:effectLst/>
              </a:rPr>
              <a:t>measurement</a:t>
            </a:r>
            <a:r>
              <a:rPr lang="fr-BE" sz="4000" dirty="0">
                <a:effectLst/>
              </a:rPr>
              <a:t> </a:t>
            </a:r>
            <a:r>
              <a:rPr lang="fr-BE" sz="4000" dirty="0" err="1">
                <a:effectLst/>
              </a:rPr>
              <a:t>methods</a:t>
            </a:r>
            <a:endParaRPr lang="fr-BE" sz="4000" dirty="0">
              <a:effectLst/>
            </a:endParaRPr>
          </a:p>
          <a:p>
            <a:pPr lvl="1" eaLnBrk="0" fontAlgn="base" hangingPunct="0"/>
            <a:r>
              <a:rPr lang="fr-BE" sz="4000" dirty="0"/>
              <a:t>…</a:t>
            </a:r>
            <a:endParaRPr lang="hu-H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3099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food</a:t>
            </a:r>
            <a:r>
              <a:rPr lang="fr-BE" dirty="0"/>
              <a:t> </a:t>
            </a:r>
            <a:r>
              <a:rPr lang="fr-BE" dirty="0" err="1"/>
              <a:t>consumption</a:t>
            </a:r>
            <a:r>
              <a:rPr lang="fr-BE" dirty="0"/>
              <a:t> </a:t>
            </a:r>
            <a:r>
              <a:rPr lang="fr-BE" dirty="0" err="1"/>
              <a:t>database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1FB915DF-0FBC-7843-8EFE-95FB231BD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135" y="4184074"/>
            <a:ext cx="20739795" cy="8164792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fr-BE" sz="4000" dirty="0"/>
              <a:t>The </a:t>
            </a:r>
            <a:r>
              <a:rPr lang="fr-BE" sz="4000" b="1" dirty="0"/>
              <a:t>EFSA </a:t>
            </a:r>
            <a:r>
              <a:rPr lang="fr-BE" sz="4000" b="1" dirty="0" err="1"/>
              <a:t>Comprehensive</a:t>
            </a:r>
            <a:r>
              <a:rPr lang="fr-BE" sz="4000" b="1" dirty="0"/>
              <a:t> </a:t>
            </a:r>
            <a:r>
              <a:rPr lang="fr-BE" sz="4000" b="1" dirty="0" err="1"/>
              <a:t>European</a:t>
            </a:r>
            <a:r>
              <a:rPr lang="fr-BE" sz="4000" b="1" dirty="0"/>
              <a:t> Food </a:t>
            </a:r>
            <a:r>
              <a:rPr lang="fr-BE" sz="4000" b="1" dirty="0" err="1"/>
              <a:t>Consumption</a:t>
            </a:r>
            <a:r>
              <a:rPr lang="fr-BE" sz="4000" b="1" dirty="0"/>
              <a:t> </a:t>
            </a:r>
            <a:r>
              <a:rPr lang="fr-BE" sz="4000" b="1" dirty="0" err="1"/>
              <a:t>Database</a:t>
            </a:r>
            <a:r>
              <a:rPr lang="fr-BE" sz="4000" b="1" dirty="0"/>
              <a:t> </a:t>
            </a:r>
            <a:r>
              <a:rPr lang="fr-BE" sz="4000" dirty="0" err="1"/>
              <a:t>contains</a:t>
            </a:r>
            <a:r>
              <a:rPr lang="fr-BE" sz="4000" dirty="0"/>
              <a:t> data: </a:t>
            </a:r>
          </a:p>
          <a:p>
            <a:pPr lvl="1" eaLnBrk="0" fontAlgn="base" hangingPunct="0"/>
            <a:r>
              <a:rPr lang="fr-BE" sz="4000" dirty="0"/>
              <a:t>24-hour </a:t>
            </a:r>
            <a:r>
              <a:rPr lang="fr-BE" sz="4000" dirty="0" err="1"/>
              <a:t>recall</a:t>
            </a:r>
            <a:r>
              <a:rPr lang="fr-BE" sz="4000" dirty="0"/>
              <a:t> or </a:t>
            </a:r>
            <a:r>
              <a:rPr lang="fr-BE" sz="4000" dirty="0" err="1"/>
              <a:t>dietary</a:t>
            </a:r>
            <a:r>
              <a:rPr lang="fr-BE" sz="4000" dirty="0"/>
              <a:t> record </a:t>
            </a:r>
            <a:r>
              <a:rPr lang="fr-BE" sz="4000" dirty="0" err="1"/>
              <a:t>method</a:t>
            </a:r>
            <a:r>
              <a:rPr lang="fr-BE" sz="4000" dirty="0"/>
              <a:t> </a:t>
            </a:r>
          </a:p>
          <a:p>
            <a:pPr lvl="1" eaLnBrk="0" fontAlgn="base" hangingPunct="0"/>
            <a:r>
              <a:rPr lang="fr-BE" sz="4000" dirty="0"/>
              <a:t>data </a:t>
            </a:r>
            <a:r>
              <a:rPr lang="fr-BE" sz="4000" dirty="0" err="1"/>
              <a:t>collected</a:t>
            </a:r>
            <a:r>
              <a:rPr lang="fr-BE" sz="4000" dirty="0"/>
              <a:t> at </a:t>
            </a:r>
            <a:r>
              <a:rPr lang="fr-BE" sz="4000" dirty="0" err="1"/>
              <a:t>individual</a:t>
            </a:r>
            <a:r>
              <a:rPr lang="fr-BE" sz="4000" dirty="0"/>
              <a:t> </a:t>
            </a:r>
            <a:r>
              <a:rPr lang="fr-BE" sz="4000" dirty="0" err="1"/>
              <a:t>level</a:t>
            </a:r>
            <a:r>
              <a:rPr lang="fr-BE" sz="4000" dirty="0"/>
              <a:t> </a:t>
            </a:r>
          </a:p>
          <a:p>
            <a:pPr lvl="1" eaLnBrk="0" fontAlgn="base" hangingPunct="0"/>
            <a:r>
              <a:rPr lang="fr-BE" sz="4000" dirty="0" err="1"/>
              <a:t>most</a:t>
            </a:r>
            <a:r>
              <a:rPr lang="fr-BE" sz="4000" dirty="0"/>
              <a:t> </a:t>
            </a:r>
            <a:r>
              <a:rPr lang="fr-BE" sz="4000" dirty="0" err="1"/>
              <a:t>recent</a:t>
            </a:r>
            <a:r>
              <a:rPr lang="fr-BE" sz="4000" dirty="0"/>
              <a:t> data </a:t>
            </a:r>
            <a:r>
              <a:rPr lang="fr-BE" sz="4000" dirty="0" err="1"/>
              <a:t>within</a:t>
            </a:r>
            <a:r>
              <a:rPr lang="fr-BE" sz="4000" dirty="0"/>
              <a:t> </a:t>
            </a:r>
            <a:r>
              <a:rPr lang="fr-BE" sz="4000" dirty="0" err="1"/>
              <a:t>each</a:t>
            </a:r>
            <a:r>
              <a:rPr lang="fr-BE" sz="4000" dirty="0"/>
              <a:t> country</a:t>
            </a:r>
          </a:p>
          <a:p>
            <a:pPr lvl="1" eaLnBrk="0" fontAlgn="base" hangingPunct="0"/>
            <a:r>
              <a:rPr lang="fr-BE" sz="4000" dirty="0" err="1"/>
              <a:t>random</a:t>
            </a:r>
            <a:r>
              <a:rPr lang="fr-BE" sz="4000" dirty="0"/>
              <a:t> </a:t>
            </a:r>
            <a:r>
              <a:rPr lang="fr-BE" sz="4000" dirty="0" err="1"/>
              <a:t>sample</a:t>
            </a:r>
            <a:r>
              <a:rPr lang="fr-BE" sz="4000" dirty="0"/>
              <a:t> at national </a:t>
            </a:r>
            <a:r>
              <a:rPr lang="fr-BE" sz="4000" dirty="0" err="1"/>
              <a:t>level</a:t>
            </a:r>
            <a:endParaRPr lang="fr-BE" sz="4000" dirty="0"/>
          </a:p>
          <a:p>
            <a:pPr lvl="2" eaLnBrk="0" fontAlgn="base" hangingPunct="0"/>
            <a:r>
              <a:rPr lang="fr-BE" sz="4000" dirty="0" err="1"/>
              <a:t>different</a:t>
            </a:r>
            <a:r>
              <a:rPr lang="fr-BE" sz="4000" dirty="0"/>
              <a:t> </a:t>
            </a:r>
            <a:r>
              <a:rPr lang="fr-BE" sz="4000" dirty="0" err="1"/>
              <a:t>age</a:t>
            </a:r>
            <a:r>
              <a:rPr lang="fr-BE" sz="4000" dirty="0"/>
              <a:t> classes, </a:t>
            </a:r>
            <a:r>
              <a:rPr lang="fr-BE" sz="4000" dirty="0" err="1"/>
              <a:t>from</a:t>
            </a:r>
            <a:r>
              <a:rPr lang="fr-BE" sz="4000" dirty="0"/>
              <a:t> infants to </a:t>
            </a:r>
            <a:r>
              <a:rPr lang="fr-BE" sz="4000" dirty="0" err="1"/>
              <a:t>elderly</a:t>
            </a:r>
            <a:endParaRPr lang="fr-BE" sz="4000" dirty="0"/>
          </a:p>
          <a:p>
            <a:pPr lvl="2" eaLnBrk="0" fontAlgn="base" hangingPunct="0"/>
            <a:r>
              <a:rPr lang="fr-BE" sz="4000" dirty="0" err="1"/>
              <a:t>special</a:t>
            </a:r>
            <a:r>
              <a:rPr lang="fr-BE" sz="4000" dirty="0"/>
              <a:t> population groups</a:t>
            </a:r>
          </a:p>
          <a:p>
            <a:pPr marL="0" indent="0" eaLnBrk="0" fontAlgn="base" hangingPunct="0">
              <a:buNone/>
            </a:pPr>
            <a:endParaRPr lang="fr-BE" sz="4000" dirty="0"/>
          </a:p>
          <a:p>
            <a:pPr marL="0" indent="0" eaLnBrk="0" fontAlgn="base" hangingPunct="0">
              <a:buNone/>
            </a:pPr>
            <a:r>
              <a:rPr lang="fr-BE" sz="4000" dirty="0"/>
              <a:t>http://</a:t>
            </a:r>
            <a:r>
              <a:rPr lang="fr-BE" sz="4000" dirty="0" err="1"/>
              <a:t>www.efsa.europa.eu</a:t>
            </a:r>
            <a:r>
              <a:rPr lang="fr-BE" sz="4000" dirty="0"/>
              <a:t>/en/</a:t>
            </a:r>
            <a:r>
              <a:rPr lang="fr-BE" sz="4000" dirty="0" err="1"/>
              <a:t>food-consumption</a:t>
            </a:r>
            <a:r>
              <a:rPr lang="fr-BE" sz="4000" dirty="0"/>
              <a:t>/</a:t>
            </a:r>
            <a:r>
              <a:rPr lang="fr-BE" sz="4000" dirty="0" err="1"/>
              <a:t>comprehensive-database</a:t>
            </a:r>
            <a:endParaRPr lang="fr-BE" sz="40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E6E0C95-41BB-C74B-B3B8-7D8DAE8DB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711" y="5746076"/>
            <a:ext cx="6578219" cy="43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19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OpenFoodTox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12" name="Kép 11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6EF737C5-955D-7545-B97D-753C316F3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4142" r="5034" b="52337"/>
          <a:stretch/>
        </p:blipFill>
        <p:spPr>
          <a:xfrm>
            <a:off x="4602097" y="3052252"/>
            <a:ext cx="15179805" cy="947957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A60E61-C096-CC4C-8760-B08EE554A3E7}"/>
              </a:ext>
            </a:extLst>
          </p:cNvPr>
          <p:cNvSpPr txBox="1"/>
          <p:nvPr/>
        </p:nvSpPr>
        <p:spPr>
          <a:xfrm>
            <a:off x="6879131" y="12912010"/>
            <a:ext cx="97158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www.efsa.europa.eu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/data/chemical-hazards-data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282828"/>
              </a:solidFill>
              <a:effectLst/>
              <a:uFillTx/>
              <a:latin typeface="+mn-lt"/>
              <a:ea typeface="+mn-ea"/>
              <a:cs typeface="+mn-cs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40389468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8A9801-8326-0F4C-A048-1390FCB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</a:t>
            </a:r>
            <a:br>
              <a:rPr lang="en-US" dirty="0"/>
            </a:br>
            <a:r>
              <a:rPr lang="en-US" dirty="0"/>
              <a:t>opportunities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071014-FC5B-9E4D-8DCC-2BF2F4E2F0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591885-B219-2E45-950C-4EE77E0D3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4040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5" y="2273300"/>
            <a:ext cx="20739795" cy="2627512"/>
          </a:xfrm>
        </p:spPr>
        <p:txBody>
          <a:bodyPr lIns="50800" tIns="50800" rIns="50800" bIns="50800">
            <a:normAutofit/>
          </a:bodyPr>
          <a:lstStyle/>
          <a:p>
            <a:r>
              <a:rPr lang="en-US" b="1" i="0" u="none" strike="noStrike" cap="all" spc="0" baseline="0" dirty="0">
                <a:ln>
                  <a:noFill/>
                </a:ln>
                <a:uFillTx/>
                <a:latin typeface="+mn-lt"/>
                <a:ea typeface="+mn-ea"/>
                <a:cs typeface="+mn-cs"/>
                <a:sym typeface="Avenir Next"/>
              </a:rPr>
              <a:t>What we </a:t>
            </a:r>
            <a:r>
              <a:rPr lang="en-US" b="1" i="0" u="none" strike="noStrike" cap="all" spc="0" baseline="0" dirty="0" err="1">
                <a:ln>
                  <a:noFill/>
                </a:ln>
                <a:uFillTx/>
                <a:latin typeface="+mn-lt"/>
                <a:ea typeface="+mn-ea"/>
                <a:cs typeface="+mn-cs"/>
                <a:sym typeface="Avenir Next"/>
              </a:rPr>
              <a:t>haVE</a:t>
            </a:r>
            <a:endParaRPr lang="en-US" b="1" i="0" u="none" strike="noStrike" cap="all" spc="0" baseline="0" dirty="0">
              <a:ln>
                <a:noFill/>
              </a:ln>
              <a:uFillTx/>
              <a:latin typeface="+mn-lt"/>
              <a:ea typeface="+mn-ea"/>
              <a:cs typeface="+mn-cs"/>
              <a:sym typeface="Avenir Next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</p:spPr>
        <p:txBody>
          <a:bodyPr wrap="none" lIns="50800" tIns="50800" rIns="50800" bIns="5080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u="none" strike="noStrike" cap="all" spc="0" baseline="0">
                <a:ln>
                  <a:noFill/>
                </a:ln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Challenges and opportunities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30F67A7-ED9F-4B83-9899-2E05835B60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7134" y="4202311"/>
            <a:ext cx="9605666" cy="1397001"/>
          </a:xfrm>
        </p:spPr>
        <p:txBody>
          <a:bodyPr/>
          <a:lstStyle/>
          <a:p>
            <a:r>
              <a:rPr lang="en-US" dirty="0"/>
              <a:t>THE GOOD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75FEAA5-378F-4030-84B6-3B0BF27151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11202" y="4202310"/>
            <a:ext cx="9605665" cy="1397001"/>
          </a:xfrm>
        </p:spPr>
        <p:txBody>
          <a:bodyPr/>
          <a:lstStyle/>
          <a:p>
            <a:r>
              <a:rPr lang="en-US" dirty="0"/>
              <a:t>AND THE BAD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7135" y="787400"/>
            <a:ext cx="13689805" cy="279401"/>
          </a:xfrm>
        </p:spPr>
        <p:txBody>
          <a:bodyPr lIns="0" tIns="0" rIns="0" bIns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i="0" u="none" strike="noStrike" cap="all" spc="80" baseline="0">
                <a:ln>
                  <a:noFill/>
                </a:ln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Digital Food institute</a:t>
            </a:r>
          </a:p>
        </p:txBody>
      </p:sp>
      <p:sp>
        <p:nvSpPr>
          <p:cNvPr id="6" name="Diasorszám" hidden="1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EE45B63E-5F9D-0F41-B40A-B58B0E802940}"/>
              </a:ext>
            </a:extLst>
          </p:cNvPr>
          <p:cNvSpPr txBox="1">
            <a:spLocks/>
          </p:cNvSpPr>
          <p:nvPr/>
        </p:nvSpPr>
        <p:spPr>
          <a:xfrm>
            <a:off x="1367134" y="6107310"/>
            <a:ext cx="9605663" cy="682129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1pPr>
            <a:lvl2pPr marL="109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3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 marL="172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4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 marL="236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5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 marL="299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6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  <a:lvl6pPr marL="361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6pPr>
            <a:lvl7pPr marL="424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7pPr>
            <a:lvl8pPr marL="488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8pPr>
            <a:lvl9pPr marL="551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9pPr>
          </a:lstStyle>
          <a:p>
            <a:pPr eaLnBrk="0" fontAlgn="base"/>
            <a:r>
              <a:rPr lang="hu-HU" sz="3200" dirty="0" err="1"/>
              <a:t>Existing</a:t>
            </a:r>
            <a:r>
              <a:rPr lang="hu-HU" sz="3200" dirty="0"/>
              <a:t> </a:t>
            </a:r>
            <a:r>
              <a:rPr lang="hu-HU" sz="3200" dirty="0" err="1"/>
              <a:t>ontologies</a:t>
            </a:r>
            <a:r>
              <a:rPr lang="hu-HU" sz="3200" dirty="0"/>
              <a:t>/</a:t>
            </a:r>
            <a:r>
              <a:rPr lang="hu-HU" sz="3200" dirty="0" err="1"/>
              <a:t>classifications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build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:</a:t>
            </a:r>
          </a:p>
          <a:p>
            <a:pPr lvl="1" eaLnBrk="0" fontAlgn="base"/>
            <a:r>
              <a:rPr lang="fr-BE" sz="3200" dirty="0"/>
              <a:t>Standard </a:t>
            </a:r>
            <a:r>
              <a:rPr lang="fr-BE" sz="3200" dirty="0" err="1"/>
              <a:t>Sample</a:t>
            </a:r>
            <a:r>
              <a:rPr lang="fr-BE" sz="3200" dirty="0"/>
              <a:t> Description</a:t>
            </a:r>
            <a:endParaRPr lang="hu-HU" sz="3200" dirty="0"/>
          </a:p>
          <a:p>
            <a:pPr lvl="1" eaLnBrk="0" fontAlgn="base"/>
            <a:r>
              <a:rPr lang="hu-HU" sz="3200" dirty="0" err="1"/>
              <a:t>Food</a:t>
            </a:r>
            <a:r>
              <a:rPr lang="hu-HU" sz="3200" dirty="0"/>
              <a:t> </a:t>
            </a:r>
            <a:r>
              <a:rPr lang="hu-HU" sz="3200" dirty="0" err="1"/>
              <a:t>classification</a:t>
            </a:r>
            <a:r>
              <a:rPr lang="hu-HU" sz="3200" dirty="0"/>
              <a:t> </a:t>
            </a:r>
            <a:r>
              <a:rPr lang="hu-HU" sz="3200" dirty="0" err="1"/>
              <a:t>system</a:t>
            </a:r>
            <a:endParaRPr lang="hu-HU" sz="3200" dirty="0"/>
          </a:p>
          <a:p>
            <a:pPr eaLnBrk="0" fontAlgn="base" hangingPunct="0"/>
            <a:r>
              <a:rPr lang="hu-HU" sz="3200" dirty="0"/>
              <a:t>EU-</a:t>
            </a:r>
            <a:r>
              <a:rPr lang="hu-HU" sz="3200" dirty="0" err="1"/>
              <a:t>wide</a:t>
            </a:r>
            <a:r>
              <a:rPr lang="hu-HU" sz="3200" dirty="0"/>
              <a:t> </a:t>
            </a:r>
            <a:r>
              <a:rPr lang="hu-HU" sz="3200" dirty="0" err="1"/>
              <a:t>detailed</a:t>
            </a:r>
            <a:r>
              <a:rPr lang="hu-HU" sz="3200" dirty="0"/>
              <a:t> </a:t>
            </a:r>
            <a:r>
              <a:rPr lang="hu-HU" sz="3200" dirty="0" err="1"/>
              <a:t>data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:</a:t>
            </a:r>
          </a:p>
          <a:p>
            <a:pPr lvl="1" eaLnBrk="0" fontAlgn="base"/>
            <a:r>
              <a:rPr lang="hu-HU" sz="3200" dirty="0" err="1"/>
              <a:t>food</a:t>
            </a:r>
            <a:r>
              <a:rPr lang="hu-HU" sz="3200" dirty="0"/>
              <a:t> </a:t>
            </a:r>
            <a:r>
              <a:rPr lang="hu-HU" sz="3200" dirty="0" err="1"/>
              <a:t>consumption</a:t>
            </a:r>
            <a:endParaRPr lang="hu-HU" sz="3200" dirty="0"/>
          </a:p>
          <a:p>
            <a:pPr lvl="1" eaLnBrk="0" fontAlgn="base"/>
            <a:r>
              <a:rPr lang="hu-HU" sz="3200" dirty="0" err="1"/>
              <a:t>food</a:t>
            </a:r>
            <a:r>
              <a:rPr lang="hu-HU" sz="3200" dirty="0"/>
              <a:t> </a:t>
            </a:r>
            <a:r>
              <a:rPr lang="hu-HU" sz="3200" dirty="0" err="1"/>
              <a:t>contaminants</a:t>
            </a:r>
            <a:r>
              <a:rPr lang="hu-HU" sz="3200" dirty="0"/>
              <a:t> (and </a:t>
            </a:r>
            <a:r>
              <a:rPr lang="hu-HU" sz="3200" dirty="0" err="1"/>
              <a:t>some</a:t>
            </a:r>
            <a:r>
              <a:rPr lang="hu-HU" sz="3200" dirty="0"/>
              <a:t> </a:t>
            </a:r>
            <a:r>
              <a:rPr lang="hu-HU" sz="3200" dirty="0" err="1"/>
              <a:t>nutrients</a:t>
            </a:r>
            <a:r>
              <a:rPr lang="hu-HU" sz="3200" dirty="0"/>
              <a:t>)</a:t>
            </a:r>
          </a:p>
        </p:txBody>
      </p:sp>
      <p:sp>
        <p:nvSpPr>
          <p:cNvPr id="20" name="Szöveg helye 3">
            <a:extLst>
              <a:ext uri="{FF2B5EF4-FFF2-40B4-BE49-F238E27FC236}">
                <a16:creationId xmlns:a16="http://schemas.microsoft.com/office/drawing/2014/main" id="{94B9E331-BD8C-8441-8649-7C3456223A6A}"/>
              </a:ext>
            </a:extLst>
          </p:cNvPr>
          <p:cNvSpPr txBox="1">
            <a:spLocks/>
          </p:cNvSpPr>
          <p:nvPr/>
        </p:nvSpPr>
        <p:spPr>
          <a:xfrm>
            <a:off x="13411202" y="6107310"/>
            <a:ext cx="9605663" cy="682129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1pPr>
            <a:lvl2pPr marL="109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3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 marL="172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4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 marL="236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5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 marL="299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6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  <a:lvl6pPr marL="361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6pPr>
            <a:lvl7pPr marL="424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7pPr>
            <a:lvl8pPr marL="488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8pPr>
            <a:lvl9pPr marL="551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9pPr>
          </a:lstStyle>
          <a:p>
            <a:pPr eaLnBrk="0" fontAlgn="base" hangingPunct="0"/>
            <a:r>
              <a:rPr lang="en-GB" sz="3200" dirty="0"/>
              <a:t>Ontologies/classifications:</a:t>
            </a:r>
          </a:p>
          <a:p>
            <a:pPr lvl="1" eaLnBrk="0" fontAlgn="base"/>
            <a:r>
              <a:rPr lang="en-GB" sz="3200" dirty="0"/>
              <a:t>Still have to be adjusted to research needs</a:t>
            </a:r>
          </a:p>
          <a:p>
            <a:pPr lvl="1" eaLnBrk="0" fontAlgn="base"/>
            <a:r>
              <a:rPr lang="en-GB" sz="3200" dirty="0"/>
              <a:t>Sometimes hard to implement</a:t>
            </a:r>
          </a:p>
          <a:p>
            <a:pPr eaLnBrk="0" fontAlgn="base"/>
            <a:r>
              <a:rPr lang="en-GB" sz="3200" dirty="0"/>
              <a:t>Still very few data on nutrients/compounds</a:t>
            </a:r>
          </a:p>
          <a:p>
            <a:pPr eaLnBrk="0" fontAlgn="base"/>
            <a:r>
              <a:rPr lang="en-GB" sz="3200" dirty="0"/>
              <a:t>Little knowledge on real consumption patterns</a:t>
            </a:r>
          </a:p>
          <a:p>
            <a:pPr eaLnBrk="0" fontAlgn="base"/>
            <a:r>
              <a:rPr lang="en-GB" sz="3200" dirty="0"/>
              <a:t>Very little knowledge on combined exposure and on the combined effect</a:t>
            </a:r>
          </a:p>
          <a:p>
            <a:pPr lvl="1" eaLnBrk="0" fontAlgn="base"/>
            <a:r>
              <a:rPr lang="en-GB" sz="3200" dirty="0"/>
              <a:t>Still ‘one chemical at a time’ assessment</a:t>
            </a:r>
          </a:p>
          <a:p>
            <a:pPr marL="0" indent="0" eaLnBrk="0" fontAlgn="base">
              <a:buNone/>
            </a:pPr>
            <a:endParaRPr lang="en-GB" sz="3200" dirty="0"/>
          </a:p>
        </p:txBody>
      </p:sp>
      <p:sp>
        <p:nvSpPr>
          <p:cNvPr id="22" name="Diasorszám">
            <a:extLst>
              <a:ext uri="{FF2B5EF4-FFF2-40B4-BE49-F238E27FC236}">
                <a16:creationId xmlns:a16="http://schemas.microsoft.com/office/drawing/2014/main" id="{C55676DF-42A3-9546-9F02-F51B21D6C993}"/>
              </a:ext>
            </a:extLst>
          </p:cNvPr>
          <p:cNvSpPr txBox="1">
            <a:spLocks/>
          </p:cNvSpPr>
          <p:nvPr/>
        </p:nvSpPr>
        <p:spPr>
          <a:xfrm>
            <a:off x="22716529" y="905093"/>
            <a:ext cx="90993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79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5" y="2273300"/>
            <a:ext cx="20739795" cy="2627512"/>
          </a:xfrm>
        </p:spPr>
        <p:txBody>
          <a:bodyPr lIns="50800" tIns="50800" rIns="50800" bIns="50800">
            <a:normAutofit/>
          </a:bodyPr>
          <a:lstStyle/>
          <a:p>
            <a:r>
              <a:rPr lang="en-US" b="1" i="0" u="none" strike="noStrike" cap="all" spc="0" baseline="0" dirty="0">
                <a:ln>
                  <a:noFill/>
                </a:ln>
                <a:uFillTx/>
                <a:latin typeface="+mn-lt"/>
                <a:ea typeface="+mn-ea"/>
                <a:cs typeface="+mn-cs"/>
                <a:sym typeface="Avenir Next"/>
              </a:rPr>
              <a:t>What </a:t>
            </a:r>
            <a:r>
              <a:rPr lang="en-US" dirty="0"/>
              <a:t>we can </a:t>
            </a:r>
            <a:r>
              <a:rPr lang="en-US" b="1" i="0" u="none" strike="noStrike" cap="all" spc="0" baseline="0" dirty="0">
                <a:ln>
                  <a:noFill/>
                </a:ln>
                <a:uFillTx/>
                <a:latin typeface="+mn-lt"/>
                <a:ea typeface="+mn-ea"/>
                <a:cs typeface="+mn-cs"/>
                <a:sym typeface="Avenir Next"/>
              </a:rPr>
              <a:t>achieve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942541"/>
            <a:ext cx="3530601" cy="444501"/>
          </a:xfrm>
        </p:spPr>
        <p:txBody>
          <a:bodyPr wrap="none" lIns="50800" tIns="50800" rIns="50800" bIns="5080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u="none" strike="noStrike" cap="all" spc="0" baseline="0">
                <a:ln>
                  <a:noFill/>
                </a:ln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Challenges and opportunities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7135" y="787400"/>
            <a:ext cx="13689805" cy="279401"/>
          </a:xfrm>
        </p:spPr>
        <p:txBody>
          <a:bodyPr lIns="0" tIns="0" rIns="0" bIns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i="0" u="none" strike="noStrike" cap="all" spc="80" baseline="0">
                <a:ln>
                  <a:noFill/>
                </a:ln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Digital Food institute</a:t>
            </a:r>
          </a:p>
        </p:txBody>
      </p:sp>
      <p:sp>
        <p:nvSpPr>
          <p:cNvPr id="6" name="Diasorszám" hidden="1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4" name="Szöveg helye 3">
            <a:extLst>
              <a:ext uri="{FF2B5EF4-FFF2-40B4-BE49-F238E27FC236}">
                <a16:creationId xmlns:a16="http://schemas.microsoft.com/office/drawing/2014/main" id="{580C6FDB-80FB-2848-8EFE-F4DC4C7A405E}"/>
              </a:ext>
            </a:extLst>
          </p:cNvPr>
          <p:cNvSpPr txBox="1">
            <a:spLocks/>
          </p:cNvSpPr>
          <p:nvPr/>
        </p:nvSpPr>
        <p:spPr>
          <a:xfrm>
            <a:off x="1367135" y="4184073"/>
            <a:ext cx="20739795" cy="9046151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1pPr>
            <a:lvl2pPr marL="109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3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 marL="172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4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 marL="236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5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 marL="299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6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  <a:lvl6pPr marL="361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6pPr>
            <a:lvl7pPr marL="424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7pPr>
            <a:lvl8pPr marL="488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8pPr>
            <a:lvl9pPr marL="551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9pPr>
          </a:lstStyle>
          <a:p>
            <a:pPr eaLnBrk="0" fontAlgn="base" hangingPunct="0"/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understanding</a:t>
            </a:r>
            <a:r>
              <a:rPr lang="hu-HU" sz="4000" dirty="0"/>
              <a:t> of </a:t>
            </a:r>
            <a:r>
              <a:rPr lang="hu-HU" sz="4000" dirty="0" err="1"/>
              <a:t>combined</a:t>
            </a:r>
            <a:r>
              <a:rPr lang="hu-HU" sz="4000" dirty="0"/>
              <a:t> </a:t>
            </a:r>
            <a:r>
              <a:rPr lang="hu-HU" sz="4000" dirty="0" err="1"/>
              <a:t>exposure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hu-HU" sz="4000" dirty="0" err="1"/>
              <a:t>contaminants</a:t>
            </a:r>
            <a:r>
              <a:rPr lang="hu-HU" sz="4000" dirty="0"/>
              <a:t> and </a:t>
            </a:r>
            <a:r>
              <a:rPr lang="hu-HU" sz="4000" dirty="0" err="1"/>
              <a:t>nutrients</a:t>
            </a:r>
            <a:endParaRPr lang="hu-HU" sz="4000" dirty="0"/>
          </a:p>
          <a:p>
            <a:pPr eaLnBrk="0" fontAlgn="base" hangingPunct="0"/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risk</a:t>
            </a:r>
            <a:r>
              <a:rPr lang="hu-HU" sz="4000" dirty="0"/>
              <a:t> </a:t>
            </a:r>
            <a:r>
              <a:rPr lang="hu-HU" sz="4000" dirty="0" err="1"/>
              <a:t>assessment</a:t>
            </a:r>
            <a:endParaRPr lang="hu-HU" sz="4000" dirty="0"/>
          </a:p>
          <a:p>
            <a:pPr eaLnBrk="0" fontAlgn="base" hangingPunct="0"/>
            <a:r>
              <a:rPr lang="hu-HU" sz="4000" dirty="0" err="1"/>
              <a:t>Better</a:t>
            </a:r>
            <a:r>
              <a:rPr lang="hu-HU" sz="4000" dirty="0"/>
              <a:t> benefit </a:t>
            </a:r>
            <a:r>
              <a:rPr lang="hu-HU" sz="4000" dirty="0" err="1"/>
              <a:t>assessment</a:t>
            </a:r>
            <a:endParaRPr lang="hu-HU" sz="4000" dirty="0"/>
          </a:p>
          <a:p>
            <a:pPr eaLnBrk="0" fontAlgn="base" hangingPunct="0"/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insight</a:t>
            </a:r>
            <a:r>
              <a:rPr lang="hu-HU" sz="4000" dirty="0"/>
              <a:t> </a:t>
            </a:r>
            <a:r>
              <a:rPr lang="hu-HU" sz="4000" dirty="0" err="1"/>
              <a:t>on</a:t>
            </a:r>
            <a:r>
              <a:rPr lang="hu-HU" sz="4000" dirty="0"/>
              <a:t> </a:t>
            </a:r>
            <a:r>
              <a:rPr lang="hu-HU" sz="4000" dirty="0" err="1"/>
              <a:t>food</a:t>
            </a:r>
            <a:r>
              <a:rPr lang="hu-HU" sz="4000" dirty="0"/>
              <a:t> </a:t>
            </a:r>
            <a:r>
              <a:rPr lang="hu-HU" sz="4000" dirty="0" err="1"/>
              <a:t>chain</a:t>
            </a:r>
            <a:r>
              <a:rPr lang="hu-HU" sz="4000" dirty="0"/>
              <a:t> </a:t>
            </a:r>
            <a:r>
              <a:rPr lang="hu-HU" sz="4000" dirty="0" err="1"/>
              <a:t>processes</a:t>
            </a:r>
            <a:r>
              <a:rPr lang="hu-HU" sz="4000" dirty="0"/>
              <a:t> </a:t>
            </a:r>
            <a:br>
              <a:rPr lang="hu-HU" sz="4000" dirty="0"/>
            </a:br>
            <a:r>
              <a:rPr lang="hu-HU" sz="4000" dirty="0"/>
              <a:t>(</a:t>
            </a:r>
            <a:r>
              <a:rPr lang="hu-HU" sz="4000" i="1" dirty="0" err="1"/>
              <a:t>how</a:t>
            </a:r>
            <a:r>
              <a:rPr lang="hu-HU" sz="4000" i="1" dirty="0"/>
              <a:t> </a:t>
            </a:r>
            <a:r>
              <a:rPr lang="hu-HU" sz="4000" i="1" dirty="0" err="1"/>
              <a:t>nutrients</a:t>
            </a:r>
            <a:r>
              <a:rPr lang="hu-HU" sz="4000" i="1" dirty="0"/>
              <a:t> and </a:t>
            </a:r>
            <a:r>
              <a:rPr lang="hu-HU" sz="4000" i="1" dirty="0" err="1"/>
              <a:t>contaminats</a:t>
            </a:r>
            <a:r>
              <a:rPr lang="hu-HU" sz="4000" i="1" dirty="0"/>
              <a:t> </a:t>
            </a:r>
            <a:r>
              <a:rPr lang="hu-HU" sz="4000" i="1" dirty="0" err="1"/>
              <a:t>change</a:t>
            </a:r>
            <a:r>
              <a:rPr lang="hu-HU" sz="4000" i="1" dirty="0"/>
              <a:t> over </a:t>
            </a:r>
            <a:r>
              <a:rPr lang="hu-HU" sz="4000" i="1" dirty="0" err="1"/>
              <a:t>time</a:t>
            </a:r>
            <a:r>
              <a:rPr lang="hu-HU" sz="4000" i="1" dirty="0"/>
              <a:t> </a:t>
            </a:r>
            <a:r>
              <a:rPr lang="hu-HU" sz="4000" i="1" dirty="0" err="1"/>
              <a:t>due</a:t>
            </a:r>
            <a:r>
              <a:rPr lang="hu-HU" sz="4000" i="1" dirty="0"/>
              <a:t> </a:t>
            </a:r>
            <a:r>
              <a:rPr lang="hu-HU" sz="4000" i="1" dirty="0" err="1"/>
              <a:t>to</a:t>
            </a:r>
            <a:r>
              <a:rPr lang="hu-HU" sz="4000" i="1" dirty="0"/>
              <a:t> </a:t>
            </a:r>
            <a:r>
              <a:rPr lang="hu-HU" sz="4000" i="1" dirty="0" err="1"/>
              <a:t>processing</a:t>
            </a:r>
            <a:r>
              <a:rPr lang="hu-HU" sz="4000" dirty="0"/>
              <a:t>)</a:t>
            </a:r>
          </a:p>
          <a:p>
            <a:pPr eaLnBrk="0" fontAlgn="base" hangingPunct="0"/>
            <a:r>
              <a:rPr lang="hu-HU" sz="4000" dirty="0"/>
              <a:t>New </a:t>
            </a:r>
            <a:r>
              <a:rPr lang="hu-HU" sz="4000" dirty="0" err="1"/>
              <a:t>way</a:t>
            </a:r>
            <a:r>
              <a:rPr lang="hu-HU" sz="4000" dirty="0"/>
              <a:t> of </a:t>
            </a:r>
            <a:r>
              <a:rPr lang="hu-HU" sz="4000" dirty="0" err="1"/>
              <a:t>thinking</a:t>
            </a:r>
            <a:r>
              <a:rPr lang="hu-HU" sz="4000" dirty="0"/>
              <a:t> </a:t>
            </a:r>
            <a:r>
              <a:rPr lang="hu-HU" sz="4000" dirty="0" err="1"/>
              <a:t>about</a:t>
            </a:r>
            <a:r>
              <a:rPr lang="hu-HU" sz="4000" dirty="0"/>
              <a:t>:</a:t>
            </a:r>
          </a:p>
          <a:p>
            <a:pPr lvl="1" eaLnBrk="0" fontAlgn="base"/>
            <a:r>
              <a:rPr lang="hu-HU" sz="4000" dirty="0" err="1"/>
              <a:t>risks</a:t>
            </a:r>
            <a:r>
              <a:rPr lang="hu-HU" sz="4000" dirty="0"/>
              <a:t> </a:t>
            </a:r>
            <a:r>
              <a:rPr lang="hu-HU" sz="4000" dirty="0" err="1"/>
              <a:t>vs</a:t>
            </a:r>
            <a:r>
              <a:rPr lang="hu-HU" sz="4000" dirty="0"/>
              <a:t> </a:t>
            </a:r>
            <a:r>
              <a:rPr lang="hu-HU" sz="4000" dirty="0" err="1"/>
              <a:t>benefits</a:t>
            </a:r>
            <a:endParaRPr lang="hu-HU" sz="4000" dirty="0"/>
          </a:p>
          <a:p>
            <a:pPr lvl="1" eaLnBrk="0" fontAlgn="base"/>
            <a:r>
              <a:rPr lang="hu-HU" sz="4000" dirty="0" err="1"/>
              <a:t>combined</a:t>
            </a:r>
            <a:r>
              <a:rPr lang="hu-HU" sz="4000" dirty="0"/>
              <a:t> </a:t>
            </a:r>
            <a:r>
              <a:rPr lang="hu-HU" sz="4000" dirty="0" err="1"/>
              <a:t>exposure</a:t>
            </a:r>
            <a:endParaRPr lang="hu-HU" sz="4000" dirty="0"/>
          </a:p>
          <a:p>
            <a:pPr lvl="1" eaLnBrk="0" fontAlgn="base"/>
            <a:r>
              <a:rPr lang="hu-HU" sz="4000" dirty="0"/>
              <a:t>multi-</a:t>
            </a:r>
            <a:r>
              <a:rPr lang="hu-HU" sz="4000" dirty="0" err="1"/>
              <a:t>criteria</a:t>
            </a:r>
            <a:r>
              <a:rPr lang="hu-HU" sz="4000" dirty="0"/>
              <a:t> </a:t>
            </a:r>
            <a:r>
              <a:rPr lang="hu-HU" sz="4000" dirty="0" err="1"/>
              <a:t>decisions</a:t>
            </a:r>
            <a:endParaRPr lang="hu-HU" sz="4000" dirty="0"/>
          </a:p>
          <a:p>
            <a:pPr lvl="1" eaLnBrk="0" fontAlgn="base"/>
            <a:r>
              <a:rPr lang="hu-HU" sz="4000" dirty="0" err="1"/>
              <a:t>personalized</a:t>
            </a:r>
            <a:r>
              <a:rPr lang="hu-HU" sz="4000" dirty="0"/>
              <a:t> </a:t>
            </a:r>
            <a:r>
              <a:rPr lang="hu-HU" sz="4000" dirty="0" err="1"/>
              <a:t>diagnostics</a:t>
            </a:r>
            <a:r>
              <a:rPr lang="hu-HU" sz="4000" dirty="0"/>
              <a:t> / </a:t>
            </a:r>
            <a:br>
              <a:rPr lang="hu-HU" sz="4000" dirty="0"/>
            </a:br>
            <a:r>
              <a:rPr lang="hu-HU" sz="4000" dirty="0" err="1"/>
              <a:t>medicine</a:t>
            </a:r>
            <a:r>
              <a:rPr lang="hu-HU" sz="4000" dirty="0"/>
              <a:t> / </a:t>
            </a:r>
            <a:r>
              <a:rPr lang="hu-HU" sz="4000" dirty="0" err="1"/>
              <a:t>nutrition</a:t>
            </a:r>
            <a:endParaRPr lang="hu-HU" sz="4000" dirty="0"/>
          </a:p>
        </p:txBody>
      </p:sp>
      <p:sp>
        <p:nvSpPr>
          <p:cNvPr id="15" name="Diasorszám">
            <a:extLst>
              <a:ext uri="{FF2B5EF4-FFF2-40B4-BE49-F238E27FC236}">
                <a16:creationId xmlns:a16="http://schemas.microsoft.com/office/drawing/2014/main" id="{CD7B00D4-49C7-4D44-A3C1-F39275CD0E7D}"/>
              </a:ext>
            </a:extLst>
          </p:cNvPr>
          <p:cNvSpPr txBox="1">
            <a:spLocks/>
          </p:cNvSpPr>
          <p:nvPr/>
        </p:nvSpPr>
        <p:spPr>
          <a:xfrm>
            <a:off x="22716529" y="905093"/>
            <a:ext cx="90993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fld id="{86CB4B4D-7CA3-9044-876B-883B54F867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5294278-0B72-1C45-846A-DF4D7E23776D}"/>
              </a:ext>
            </a:extLst>
          </p:cNvPr>
          <p:cNvSpPr txBox="1"/>
          <p:nvPr/>
        </p:nvSpPr>
        <p:spPr>
          <a:xfrm>
            <a:off x="11737032" y="10470853"/>
            <a:ext cx="9946634" cy="718145"/>
          </a:xfrm>
          <a:prstGeom prst="rect">
            <a:avLst/>
          </a:prstGeom>
          <a:solidFill>
            <a:srgbClr val="DC0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rPr>
              <a:t>→ Better food safety and nutrition policies</a:t>
            </a:r>
          </a:p>
        </p:txBody>
      </p:sp>
    </p:spTree>
    <p:extLst>
      <p:ext uri="{BB962C8B-B14F-4D97-AF65-F5344CB8AC3E}">
        <p14:creationId xmlns:p14="http://schemas.microsoft.com/office/powerpoint/2010/main" val="1811782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8A9801-8326-0F4C-A048-1390FCB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135" y="6995625"/>
            <a:ext cx="20739795" cy="1249600"/>
          </a:xfrm>
        </p:spPr>
        <p:txBody>
          <a:bodyPr>
            <a:normAutofit/>
          </a:bodyPr>
          <a:lstStyle/>
          <a:p>
            <a:r>
              <a:rPr lang="en-US" sz="6600" dirty="0"/>
              <a:t>Thanks for your attention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591885-B219-2E45-950C-4EE77E0D3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34BF38D-9E3E-2F4C-9C4C-8943E12E7C40}"/>
              </a:ext>
            </a:extLst>
          </p:cNvPr>
          <p:cNvGrpSpPr/>
          <p:nvPr/>
        </p:nvGrpSpPr>
        <p:grpSpPr>
          <a:xfrm>
            <a:off x="5377078" y="3189270"/>
            <a:ext cx="9679862" cy="3599928"/>
            <a:chOff x="1367135" y="8748938"/>
            <a:chExt cx="9679862" cy="3599928"/>
          </a:xfrm>
        </p:grpSpPr>
        <p:sp>
          <p:nvSpPr>
            <p:cNvPr id="8" name="Cím 1">
              <a:extLst>
                <a:ext uri="{FF2B5EF4-FFF2-40B4-BE49-F238E27FC236}">
                  <a16:creationId xmlns:a16="http://schemas.microsoft.com/office/drawing/2014/main" id="{DD9D2EA3-DBD6-F348-96E3-46894700462C}"/>
                </a:ext>
              </a:extLst>
            </p:cNvPr>
            <p:cNvSpPr txBox="1">
              <a:spLocks/>
            </p:cNvSpPr>
            <p:nvPr/>
          </p:nvSpPr>
          <p:spPr>
            <a:xfrm>
              <a:off x="1367135" y="8748938"/>
              <a:ext cx="9679862" cy="35999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rmAutofit/>
            </a:bodyPr>
            <a:lstStyle>
              <a:lvl1pPr marL="0" marR="0" indent="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1" i="0" u="none" strike="noStrike" cap="all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l" defTabSz="825500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1" i="0" u="none" strike="noStrike" cap="all" spc="0" baseline="0">
                  <a:ln>
                    <a:noFill/>
                  </a:ln>
                  <a:solidFill>
                    <a:srgbClr val="3F3F3F"/>
                  </a:solidFill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pPr hangingPunct="1">
                <a:lnSpc>
                  <a:spcPct val="110000"/>
                </a:lnSpc>
              </a:pPr>
              <a:r>
                <a:rPr lang="en-US" sz="6600" dirty="0"/>
                <a:t>DIGITAL FOOD</a:t>
              </a:r>
            </a:p>
            <a:p>
              <a:pPr hangingPunct="1">
                <a:lnSpc>
                  <a:spcPct val="110000"/>
                </a:lnSpc>
              </a:pPr>
              <a:r>
                <a:rPr lang="en-US" sz="6600" dirty="0"/>
                <a:t>INSTITUTE</a:t>
              </a:r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9EE98EA1-2C6D-EE4D-85FD-9967E17F48E6}"/>
                </a:ext>
              </a:extLst>
            </p:cNvPr>
            <p:cNvSpPr txBox="1"/>
            <p:nvPr/>
          </p:nvSpPr>
          <p:spPr>
            <a:xfrm>
              <a:off x="6347215" y="9874880"/>
              <a:ext cx="1769715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rPr>
                <a:t>01100110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solidFill>
                    <a:schemeClr val="bg1"/>
                  </a:solidFill>
                </a:rPr>
                <a:t>01101111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rPr>
                <a:t>01101111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solidFill>
                    <a:schemeClr val="bg1"/>
                  </a:solidFill>
                </a:rPr>
                <a:t>01100100</a:t>
              </a:r>
            </a:p>
          </p:txBody>
        </p:sp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A5F7BE2F-D43E-294E-AF95-8C7594A1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4" y="1812636"/>
            <a:ext cx="5045364" cy="5045364"/>
          </a:xfrm>
          <a:prstGeom prst="rect">
            <a:avLst/>
          </a:prstGeom>
        </p:spPr>
      </p:pic>
      <p:sp>
        <p:nvSpPr>
          <p:cNvPr id="10" name="Szöveg helye 3">
            <a:extLst>
              <a:ext uri="{FF2B5EF4-FFF2-40B4-BE49-F238E27FC236}">
                <a16:creationId xmlns:a16="http://schemas.microsoft.com/office/drawing/2014/main" id="{51E11498-9A0D-2A42-8F25-7B2F9D8B4466}"/>
              </a:ext>
            </a:extLst>
          </p:cNvPr>
          <p:cNvSpPr txBox="1">
            <a:spLocks/>
          </p:cNvSpPr>
          <p:nvPr/>
        </p:nvSpPr>
        <p:spPr>
          <a:xfrm>
            <a:off x="1367135" y="9351702"/>
            <a:ext cx="21008772" cy="3451712"/>
          </a:xfrm>
          <a:prstGeom prst="rect">
            <a:avLst/>
          </a:prstGeom>
        </p:spPr>
        <p:txBody>
          <a:bodyPr numCol="2">
            <a:normAutofit/>
          </a:bodyPr>
          <a:lstStyle>
            <a:lvl1pPr marL="45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3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1pPr>
            <a:lvl2pPr marL="109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4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 marL="172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5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 marL="2362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6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 marL="2997200" marR="0" indent="-457200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32000"/>
              <a:buFontTx/>
              <a:buBlip>
                <a:blip r:embed="rId7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  <a:lvl6pPr marL="361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6pPr>
            <a:lvl7pPr marL="424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7pPr>
            <a:lvl8pPr marL="4884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8pPr>
            <a:lvl9pPr marL="5519615" marR="0" indent="-439615" algn="l" defTabSz="825500" rtl="0" latinLnBrk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Avenir Light"/>
                <a:ea typeface="Avenir Light"/>
                <a:cs typeface="Avenir Light"/>
                <a:sym typeface="Avenir Light"/>
              </a:defRPr>
            </a:lvl9pPr>
          </a:lstStyle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Miklós </a:t>
            </a:r>
            <a:r>
              <a:rPr lang="hu-HU" sz="3200" dirty="0" err="1">
                <a:solidFill>
                  <a:schemeClr val="bg1"/>
                </a:solidFill>
              </a:rPr>
              <a:t>Süth</a:t>
            </a:r>
            <a:r>
              <a:rPr lang="hu-HU" sz="3200" dirty="0">
                <a:solidFill>
                  <a:schemeClr val="bg1"/>
                </a:solidFill>
              </a:rPr>
              <a:t>, DVM PhD, </a:t>
            </a:r>
            <a:r>
              <a:rPr lang="hu-HU" sz="3200" dirty="0" err="1">
                <a:solidFill>
                  <a:schemeClr val="bg1"/>
                </a:solidFill>
              </a:rPr>
              <a:t>Director</a:t>
            </a:r>
            <a:r>
              <a:rPr lang="hu-HU" sz="3200" dirty="0">
                <a:solidFill>
                  <a:schemeClr val="bg1"/>
                </a:solidFill>
              </a:rPr>
              <a:t> of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Ákos Józwiak, DVM PhD, Research </a:t>
            </a:r>
            <a:r>
              <a:rPr lang="hu-HU" sz="3200" dirty="0" err="1">
                <a:solidFill>
                  <a:schemeClr val="bg1"/>
                </a:solidFill>
              </a:rPr>
              <a:t>Director</a:t>
            </a:r>
            <a:r>
              <a:rPr lang="hu-HU" sz="3200" dirty="0">
                <a:solidFill>
                  <a:schemeClr val="bg1"/>
                </a:solidFill>
              </a:rPr>
              <a:t> of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Szilveszter Csorba, </a:t>
            </a:r>
            <a:r>
              <a:rPr lang="hu-HU" sz="3200" dirty="0" err="1">
                <a:solidFill>
                  <a:schemeClr val="bg1"/>
                </a:solidFill>
              </a:rPr>
              <a:t>MSc</a:t>
            </a:r>
            <a:r>
              <a:rPr lang="hu-HU" sz="3200" dirty="0">
                <a:solidFill>
                  <a:schemeClr val="bg1"/>
                </a:solidFill>
              </a:rPr>
              <a:t>,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Tekla Engelhardt, PhD,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Zsuzsa Farkas, PhD,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Erika Országh </a:t>
            </a:r>
            <a:r>
              <a:rPr lang="hu-HU" sz="3200" dirty="0" err="1">
                <a:solidFill>
                  <a:schemeClr val="bg1"/>
                </a:solidFill>
              </a:rPr>
              <a:t>MSc</a:t>
            </a:r>
            <a:r>
              <a:rPr lang="hu-HU" sz="3200" dirty="0">
                <a:solidFill>
                  <a:schemeClr val="bg1"/>
                </a:solidFill>
              </a:rPr>
              <a:t>, DFI</a:t>
            </a:r>
          </a:p>
          <a:p>
            <a:pPr marL="0" indent="0" eaLnBrk="0" fontAlgn="base">
              <a:buNone/>
            </a:pPr>
            <a:r>
              <a:rPr lang="hu-HU" sz="3200" dirty="0">
                <a:solidFill>
                  <a:schemeClr val="bg1"/>
                </a:solidFill>
              </a:rPr>
              <a:t>Kata Kerekes </a:t>
            </a:r>
            <a:r>
              <a:rPr lang="hu-HU" sz="3200" dirty="0" err="1">
                <a:solidFill>
                  <a:schemeClr val="bg1"/>
                </a:solidFill>
              </a:rPr>
              <a:t>MSc</a:t>
            </a:r>
            <a:r>
              <a:rPr lang="hu-HU" sz="3200" dirty="0">
                <a:solidFill>
                  <a:schemeClr val="bg1"/>
                </a:solidFill>
              </a:rPr>
              <a:t>, NÉBIH</a:t>
            </a:r>
          </a:p>
        </p:txBody>
      </p:sp>
    </p:spTree>
    <p:extLst>
      <p:ext uri="{BB962C8B-B14F-4D97-AF65-F5344CB8AC3E}">
        <p14:creationId xmlns:p14="http://schemas.microsoft.com/office/powerpoint/2010/main" val="7630213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die?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4328108" cy="410369"/>
          </a:xfrm>
        </p:spPr>
        <p:txBody>
          <a:bodyPr/>
          <a:lstStyle/>
          <a:p>
            <a:r>
              <a:rPr lang="en-US" dirty="0"/>
              <a:t>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1FB915DF-0FBC-7843-8EFE-95FB231BD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136" y="4486274"/>
            <a:ext cx="13891914" cy="7862591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hu-HU" sz="4000" dirty="0" err="1"/>
              <a:t>Heart</a:t>
            </a:r>
            <a:r>
              <a:rPr lang="hu-HU" sz="4000" dirty="0"/>
              <a:t> </a:t>
            </a:r>
            <a:r>
              <a:rPr lang="hu-HU" sz="4000" dirty="0" err="1"/>
              <a:t>diseases</a:t>
            </a:r>
            <a:r>
              <a:rPr lang="hu-HU" sz="4000" dirty="0"/>
              <a:t> and </a:t>
            </a:r>
            <a:r>
              <a:rPr lang="hu-HU" sz="4000" dirty="0" err="1"/>
              <a:t>cancer</a:t>
            </a:r>
            <a:r>
              <a:rPr lang="hu-HU" sz="4000" dirty="0"/>
              <a:t> account </a:t>
            </a:r>
            <a:r>
              <a:rPr lang="hu-HU" sz="4000" dirty="0" err="1"/>
              <a:t>for</a:t>
            </a:r>
            <a:r>
              <a:rPr lang="hu-HU" sz="4000" dirty="0"/>
              <a:t> 75% of </a:t>
            </a:r>
            <a:r>
              <a:rPr lang="hu-HU" sz="4000" dirty="0" err="1"/>
              <a:t>causes</a:t>
            </a:r>
            <a:r>
              <a:rPr lang="hu-HU" sz="4000" dirty="0"/>
              <a:t> of </a:t>
            </a:r>
            <a:r>
              <a:rPr lang="hu-HU" sz="4000" dirty="0" err="1"/>
              <a:t>death</a:t>
            </a:r>
            <a:r>
              <a:rPr lang="hu-HU" sz="4000" dirty="0"/>
              <a:t> in Hungary</a:t>
            </a:r>
          </a:p>
          <a:p>
            <a:pPr eaLnBrk="0" fontAlgn="base" hangingPunct="0"/>
            <a:r>
              <a:rPr lang="hu-HU" sz="4000" dirty="0" err="1"/>
              <a:t>This</a:t>
            </a:r>
            <a:r>
              <a:rPr lang="hu-HU" sz="4000" dirty="0"/>
              <a:t> is 100.000 </a:t>
            </a:r>
            <a:r>
              <a:rPr lang="hu-HU" sz="4000" dirty="0" err="1"/>
              <a:t>people</a:t>
            </a:r>
            <a:r>
              <a:rPr lang="hu-HU" sz="4000" dirty="0"/>
              <a:t> </a:t>
            </a:r>
            <a:r>
              <a:rPr lang="hu-HU" sz="4000" dirty="0" err="1"/>
              <a:t>annually</a:t>
            </a:r>
            <a:endParaRPr lang="hu-HU" sz="4000" dirty="0"/>
          </a:p>
          <a:p>
            <a:pPr eaLnBrk="0" fontAlgn="base" hangingPunct="0"/>
            <a:r>
              <a:rPr lang="hu-HU" sz="4000" dirty="0"/>
              <a:t>Most </a:t>
            </a:r>
            <a:r>
              <a:rPr lang="hu-HU" sz="4000" dirty="0" err="1"/>
              <a:t>obese</a:t>
            </a:r>
            <a:r>
              <a:rPr lang="hu-HU" sz="4000" dirty="0"/>
              <a:t> country in Europe, 4th most </a:t>
            </a:r>
            <a:r>
              <a:rPr lang="hu-HU" sz="4000" dirty="0" err="1"/>
              <a:t>obese</a:t>
            </a:r>
            <a:r>
              <a:rPr lang="hu-HU" sz="4000" dirty="0"/>
              <a:t> in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world</a:t>
            </a:r>
            <a:endParaRPr lang="hu-HU" sz="4000" dirty="0"/>
          </a:p>
          <a:p>
            <a:pPr eaLnBrk="0" fontAlgn="base" hangingPunct="0"/>
            <a:r>
              <a:rPr lang="hu-HU" sz="4000" dirty="0"/>
              <a:t>30% of </a:t>
            </a:r>
            <a:r>
              <a:rPr lang="hu-HU" sz="4000" dirty="0" err="1"/>
              <a:t>adults</a:t>
            </a:r>
            <a:r>
              <a:rPr lang="hu-HU" sz="4000" dirty="0"/>
              <a:t> </a:t>
            </a:r>
            <a:r>
              <a:rPr lang="hu-HU" sz="4000" dirty="0" err="1"/>
              <a:t>obese</a:t>
            </a:r>
            <a:r>
              <a:rPr lang="hu-HU" sz="4000" dirty="0"/>
              <a:t>, </a:t>
            </a:r>
            <a:r>
              <a:rPr lang="hu-HU" sz="4000" dirty="0" err="1"/>
              <a:t>another</a:t>
            </a:r>
            <a:r>
              <a:rPr lang="hu-HU" sz="4000" dirty="0"/>
              <a:t> 30% is </a:t>
            </a:r>
            <a:r>
              <a:rPr lang="hu-HU" sz="4000" dirty="0" err="1"/>
              <a:t>overweight</a:t>
            </a:r>
            <a:endParaRPr lang="hu-HU" sz="4000" dirty="0"/>
          </a:p>
          <a:p>
            <a:pPr eaLnBrk="0" fontAlgn="base" hangingPunct="0"/>
            <a:r>
              <a:rPr lang="hu-HU" sz="4000" dirty="0" err="1"/>
              <a:t>With</a:t>
            </a:r>
            <a:r>
              <a:rPr lang="hu-HU" sz="4000" dirty="0"/>
              <a:t> </a:t>
            </a:r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screening</a:t>
            </a:r>
            <a:r>
              <a:rPr lang="hu-HU" sz="4000" dirty="0"/>
              <a:t> </a:t>
            </a:r>
            <a:r>
              <a:rPr lang="hu-HU" sz="4000" dirty="0" err="1"/>
              <a:t>programs</a:t>
            </a:r>
            <a:r>
              <a:rPr lang="hu-HU" sz="4000" dirty="0"/>
              <a:t>, </a:t>
            </a:r>
            <a:r>
              <a:rPr lang="hu-HU" sz="4000" dirty="0" err="1"/>
              <a:t>diagnostics</a:t>
            </a:r>
            <a:r>
              <a:rPr lang="hu-HU" sz="4000" dirty="0"/>
              <a:t> and </a:t>
            </a:r>
            <a:r>
              <a:rPr lang="hu-HU" sz="4000" dirty="0" err="1"/>
              <a:t>lifestyle</a:t>
            </a:r>
            <a:r>
              <a:rPr lang="hu-HU" sz="4000" dirty="0"/>
              <a:t> 30.000 </a:t>
            </a:r>
            <a:r>
              <a:rPr lang="hu-HU" sz="4000" dirty="0" err="1"/>
              <a:t>deaths</a:t>
            </a:r>
            <a:r>
              <a:rPr lang="hu-HU" sz="4000" dirty="0"/>
              <a:t> </a:t>
            </a:r>
            <a:r>
              <a:rPr lang="hu-HU" sz="4000" dirty="0" err="1"/>
              <a:t>could</a:t>
            </a:r>
            <a:r>
              <a:rPr lang="hu-HU" sz="4000" dirty="0"/>
              <a:t> be </a:t>
            </a:r>
            <a:r>
              <a:rPr lang="hu-HU" sz="4000" dirty="0" err="1"/>
              <a:t>avoided</a:t>
            </a:r>
            <a:r>
              <a:rPr lang="hu-HU" sz="4000" dirty="0"/>
              <a:t> </a:t>
            </a:r>
            <a:r>
              <a:rPr lang="hu-HU" sz="4000" dirty="0" err="1"/>
              <a:t>annually</a:t>
            </a:r>
            <a:endParaRPr lang="hu-HU" sz="4000" dirty="0"/>
          </a:p>
          <a:p>
            <a:pPr eaLnBrk="0" fontAlgn="base" hangingPunct="0"/>
            <a:r>
              <a:rPr lang="hu-HU" sz="4000" dirty="0"/>
              <a:t>40% of </a:t>
            </a:r>
            <a:r>
              <a:rPr lang="hu-HU" sz="4000" dirty="0" err="1"/>
              <a:t>disease</a:t>
            </a:r>
            <a:r>
              <a:rPr lang="hu-HU" sz="4000" dirty="0"/>
              <a:t> </a:t>
            </a:r>
            <a:r>
              <a:rPr lang="hu-HU" sz="4000" dirty="0" err="1"/>
              <a:t>burden</a:t>
            </a:r>
            <a:r>
              <a:rPr lang="hu-HU" sz="4000" dirty="0"/>
              <a:t> is </a:t>
            </a:r>
            <a:r>
              <a:rPr lang="hu-HU" sz="4000" dirty="0" err="1"/>
              <a:t>attributed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hu-HU" sz="4000" dirty="0" err="1"/>
              <a:t>environmental</a:t>
            </a:r>
            <a:r>
              <a:rPr lang="hu-HU" sz="4000" dirty="0"/>
              <a:t> </a:t>
            </a:r>
            <a:r>
              <a:rPr lang="hu-HU" sz="4000" dirty="0" err="1"/>
              <a:t>exposure</a:t>
            </a:r>
            <a:r>
              <a:rPr lang="hu-HU" sz="4000" dirty="0"/>
              <a:t> and </a:t>
            </a:r>
            <a:r>
              <a:rPr lang="hu-HU" sz="4000" dirty="0" err="1"/>
              <a:t>lifestyle</a:t>
            </a:r>
            <a:endParaRPr lang="hu-HU" sz="40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57CF913-103E-944D-BB38-ACEAB95D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050" y="6123901"/>
            <a:ext cx="8497863" cy="43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71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8A9801-8326-0F4C-A048-1390FCB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food safety risk analysis framework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071014-FC5B-9E4D-8DCC-2BF2F4E2F0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591885-B219-2E45-950C-4EE77E0D3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233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3733394" cy="410369"/>
          </a:xfrm>
        </p:spPr>
        <p:txBody>
          <a:bodyPr/>
          <a:lstStyle/>
          <a:p>
            <a:r>
              <a:rPr lang="en-US" dirty="0"/>
              <a:t>Risk analysis framework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82BD4937-8F05-134A-B189-978DFAEEB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40438" r="13187" b="3041"/>
          <a:stretch/>
        </p:blipFill>
        <p:spPr bwMode="auto">
          <a:xfrm>
            <a:off x="5162550" y="3339157"/>
            <a:ext cx="14058899" cy="102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497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3733394" cy="410369"/>
          </a:xfrm>
        </p:spPr>
        <p:txBody>
          <a:bodyPr/>
          <a:lstStyle/>
          <a:p>
            <a:r>
              <a:rPr lang="en-US" dirty="0"/>
              <a:t>Risk analysis framework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DAFD51-6CA6-7B4C-9408-FA25ED2D6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23844"/>
              </p:ext>
            </p:extLst>
          </p:nvPr>
        </p:nvGraphicFramePr>
        <p:xfrm>
          <a:off x="1778307" y="3479505"/>
          <a:ext cx="19829859" cy="943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5853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assessment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3733394" cy="410369"/>
          </a:xfrm>
        </p:spPr>
        <p:txBody>
          <a:bodyPr/>
          <a:lstStyle/>
          <a:p>
            <a:r>
              <a:rPr lang="en-US" dirty="0"/>
              <a:t>Risk analysis framework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F348C2F-7560-A349-947A-31DBD9BA9A30}"/>
              </a:ext>
            </a:extLst>
          </p:cNvPr>
          <p:cNvGrpSpPr>
            <a:grpSpLocks noChangeAspect="1"/>
          </p:cNvGrpSpPr>
          <p:nvPr/>
        </p:nvGrpSpPr>
        <p:grpSpPr>
          <a:xfrm>
            <a:off x="3081830" y="3969086"/>
            <a:ext cx="18220340" cy="9165023"/>
            <a:chOff x="701093" y="1142759"/>
            <a:chExt cx="7683213" cy="3864737"/>
          </a:xfrm>
        </p:grpSpPr>
        <p:sp>
          <p:nvSpPr>
            <p:cNvPr id="8" name="Rectangle 36">
              <a:extLst>
                <a:ext uri="{FF2B5EF4-FFF2-40B4-BE49-F238E27FC236}">
                  <a16:creationId xmlns:a16="http://schemas.microsoft.com/office/drawing/2014/main" id="{C1AAEA6C-9D2C-A444-80C9-2AF4EF54A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994" y="3071393"/>
              <a:ext cx="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000" dirty="0">
                <a:latin typeface="+mn-lt"/>
                <a:ea typeface="MS Pゴシック" pitchFamily="-92" charset="-128"/>
                <a:cs typeface="Arial" pitchFamily="34" charset="0"/>
              </a:endParaRPr>
            </a:p>
          </p:txBody>
        </p:sp>
        <p:pic>
          <p:nvPicPr>
            <p:cNvPr id="9" name="Picture 3" descr="C:\Documents and Settings\fabiast\Local Settings\Temporary Internet Files\Content.IE5\DWTV2HT9\MPj04331690000[1].jpg">
              <a:extLst>
                <a:ext uri="{FF2B5EF4-FFF2-40B4-BE49-F238E27FC236}">
                  <a16:creationId xmlns:a16="http://schemas.microsoft.com/office/drawing/2014/main" id="{D8879E27-13EF-CB4A-A7BC-2A5EDCB3B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343" y="1268140"/>
              <a:ext cx="3652838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eating bread4.jpg">
              <a:extLst>
                <a:ext uri="{FF2B5EF4-FFF2-40B4-BE49-F238E27FC236}">
                  <a16:creationId xmlns:a16="http://schemas.microsoft.com/office/drawing/2014/main" id="{6D14009F-7097-0145-A5CF-CDE1CD253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6356025" y="1142759"/>
              <a:ext cx="1857375" cy="18573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7" descr="wheat-info1 (1).gif">
              <a:extLst>
                <a:ext uri="{FF2B5EF4-FFF2-40B4-BE49-F238E27FC236}">
                  <a16:creationId xmlns:a16="http://schemas.microsoft.com/office/drawing/2014/main" id="{A6B40DC3-4A04-5548-ABF2-A7D4DEDA96AC}"/>
                </a:ext>
              </a:extLst>
            </p:cNvPr>
            <p:cNvPicPr>
              <a:picLocks/>
            </p:cNvPicPr>
            <p:nvPr/>
          </p:nvPicPr>
          <p:blipFill>
            <a:blip r:embed="rId4" cstate="screen"/>
            <a:srcRect l="7143" r="7143"/>
            <a:stretch>
              <a:fillRect/>
            </a:stretch>
          </p:blipFill>
          <p:spPr>
            <a:xfrm>
              <a:off x="701093" y="1142759"/>
              <a:ext cx="1798995" cy="18573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8D23E0F6-6E5A-9142-8EB8-2338549C9609}"/>
                </a:ext>
              </a:extLst>
            </p:cNvPr>
            <p:cNvSpPr>
              <a:spLocks/>
            </p:cNvSpPr>
            <p:nvPr/>
          </p:nvSpPr>
          <p:spPr bwMode="auto">
            <a:xfrm rot="888399">
              <a:off x="5901456" y="3441798"/>
              <a:ext cx="309562" cy="617538"/>
            </a:xfrm>
            <a:custGeom>
              <a:avLst/>
              <a:gdLst>
                <a:gd name="T0" fmla="*/ 2147483647 w 151"/>
                <a:gd name="T1" fmla="*/ 2147483647 h 268"/>
                <a:gd name="T2" fmla="*/ 2147483647 w 151"/>
                <a:gd name="T3" fmla="*/ 2147483647 h 268"/>
                <a:gd name="T4" fmla="*/ 2147483647 w 151"/>
                <a:gd name="T5" fmla="*/ 2147483647 h 268"/>
                <a:gd name="T6" fmla="*/ 0 w 151"/>
                <a:gd name="T7" fmla="*/ 2147483647 h 268"/>
                <a:gd name="T8" fmla="*/ 2147483647 w 151"/>
                <a:gd name="T9" fmla="*/ 0 h 268"/>
                <a:gd name="T10" fmla="*/ 2147483647 w 151"/>
                <a:gd name="T11" fmla="*/ 2147483647 h 268"/>
                <a:gd name="T12" fmla="*/ 2147483647 w 151"/>
                <a:gd name="T13" fmla="*/ 2147483647 h 268"/>
                <a:gd name="T14" fmla="*/ 2147483647 w 151"/>
                <a:gd name="T15" fmla="*/ 2147483647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268"/>
                <a:gd name="T26" fmla="*/ 151 w 151"/>
                <a:gd name="T27" fmla="*/ 268 h 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268">
                  <a:moveTo>
                    <a:pt x="151" y="201"/>
                  </a:moveTo>
                  <a:lnTo>
                    <a:pt x="75" y="201"/>
                  </a:lnTo>
                  <a:lnTo>
                    <a:pt x="75" y="268"/>
                  </a:lnTo>
                  <a:lnTo>
                    <a:pt x="0" y="134"/>
                  </a:lnTo>
                  <a:lnTo>
                    <a:pt x="75" y="0"/>
                  </a:lnTo>
                  <a:lnTo>
                    <a:pt x="75" y="67"/>
                  </a:lnTo>
                  <a:lnTo>
                    <a:pt x="151" y="67"/>
                  </a:lnTo>
                  <a:lnTo>
                    <a:pt x="151" y="201"/>
                  </a:ln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0000"/>
                </a:solidFill>
                <a:latin typeface="+mn-lt"/>
                <a:ea typeface="MS Pゴシック" pitchFamily="-92" charset="-128"/>
                <a:cs typeface="Arial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48D0A00-D31F-A547-8CB8-4E099BF5E1EB}"/>
                </a:ext>
              </a:extLst>
            </p:cNvPr>
            <p:cNvSpPr/>
            <p:nvPr/>
          </p:nvSpPr>
          <p:spPr bwMode="auto">
            <a:xfrm>
              <a:off x="6403106" y="3368773"/>
              <a:ext cx="1981200" cy="76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  <a:t>Food consumption</a:t>
              </a: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94F8F9F7-D77D-484F-A371-BF4BF10CA493}"/>
                </a:ext>
              </a:extLst>
            </p:cNvPr>
            <p:cNvSpPr>
              <a:spLocks/>
            </p:cNvSpPr>
            <p:nvPr/>
          </p:nvSpPr>
          <p:spPr bwMode="auto">
            <a:xfrm rot="17580473">
              <a:off x="5104534" y="3737073"/>
              <a:ext cx="309562" cy="617538"/>
            </a:xfrm>
            <a:custGeom>
              <a:avLst/>
              <a:gdLst>
                <a:gd name="T0" fmla="*/ 2147483647 w 151"/>
                <a:gd name="T1" fmla="*/ 2147483647 h 268"/>
                <a:gd name="T2" fmla="*/ 2147483647 w 151"/>
                <a:gd name="T3" fmla="*/ 2147483647 h 268"/>
                <a:gd name="T4" fmla="*/ 2147483647 w 151"/>
                <a:gd name="T5" fmla="*/ 2147483647 h 268"/>
                <a:gd name="T6" fmla="*/ 0 w 151"/>
                <a:gd name="T7" fmla="*/ 2147483647 h 268"/>
                <a:gd name="T8" fmla="*/ 2147483647 w 151"/>
                <a:gd name="T9" fmla="*/ 0 h 268"/>
                <a:gd name="T10" fmla="*/ 2147483647 w 151"/>
                <a:gd name="T11" fmla="*/ 2147483647 h 268"/>
                <a:gd name="T12" fmla="*/ 2147483647 w 151"/>
                <a:gd name="T13" fmla="*/ 2147483647 h 268"/>
                <a:gd name="T14" fmla="*/ 2147483647 w 151"/>
                <a:gd name="T15" fmla="*/ 2147483647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268"/>
                <a:gd name="T26" fmla="*/ 151 w 151"/>
                <a:gd name="T27" fmla="*/ 268 h 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268">
                  <a:moveTo>
                    <a:pt x="151" y="201"/>
                  </a:moveTo>
                  <a:lnTo>
                    <a:pt x="75" y="201"/>
                  </a:lnTo>
                  <a:lnTo>
                    <a:pt x="75" y="268"/>
                  </a:lnTo>
                  <a:lnTo>
                    <a:pt x="0" y="134"/>
                  </a:lnTo>
                  <a:lnTo>
                    <a:pt x="75" y="0"/>
                  </a:lnTo>
                  <a:lnTo>
                    <a:pt x="75" y="67"/>
                  </a:lnTo>
                  <a:lnTo>
                    <a:pt x="151" y="67"/>
                  </a:lnTo>
                  <a:lnTo>
                    <a:pt x="151" y="201"/>
                  </a:lnTo>
                  <a:close/>
                </a:path>
              </a:pathLst>
            </a:custGeom>
            <a:solidFill>
              <a:srgbClr val="E23A35"/>
            </a:solidFill>
            <a:ln w="25400">
              <a:solidFill>
                <a:srgbClr val="E23A3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+mn-lt"/>
                <a:ea typeface="MS Pゴシック" pitchFamily="-92" charset="-128"/>
                <a:cs typeface="Arial" pitchFamily="34" charset="0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47017B89-BAC5-A44E-943A-800C3CFB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354" y="4308996"/>
              <a:ext cx="2327275" cy="698500"/>
            </a:xfrm>
            <a:custGeom>
              <a:avLst/>
              <a:gdLst>
                <a:gd name="T0" fmla="*/ 0 w 3488"/>
                <a:gd name="T1" fmla="*/ 2147483647 h 960"/>
                <a:gd name="T2" fmla="*/ 2147483647 w 3488"/>
                <a:gd name="T3" fmla="*/ 0 h 960"/>
                <a:gd name="T4" fmla="*/ 2147483647 w 3488"/>
                <a:gd name="T5" fmla="*/ 0 h 960"/>
                <a:gd name="T6" fmla="*/ 2147483647 w 3488"/>
                <a:gd name="T7" fmla="*/ 0 h 960"/>
                <a:gd name="T8" fmla="*/ 2147483647 w 3488"/>
                <a:gd name="T9" fmla="*/ 0 h 960"/>
                <a:gd name="T10" fmla="*/ 2147483647 w 3488"/>
                <a:gd name="T11" fmla="*/ 0 h 960"/>
                <a:gd name="T12" fmla="*/ 2147483647 w 3488"/>
                <a:gd name="T13" fmla="*/ 2147483647 h 960"/>
                <a:gd name="T14" fmla="*/ 2147483647 w 3488"/>
                <a:gd name="T15" fmla="*/ 2147483647 h 960"/>
                <a:gd name="T16" fmla="*/ 2147483647 w 3488"/>
                <a:gd name="T17" fmla="*/ 2147483647 h 960"/>
                <a:gd name="T18" fmla="*/ 2147483647 w 3488"/>
                <a:gd name="T19" fmla="*/ 2147483647 h 960"/>
                <a:gd name="T20" fmla="*/ 2147483647 w 3488"/>
                <a:gd name="T21" fmla="*/ 2147483647 h 960"/>
                <a:gd name="T22" fmla="*/ 2147483647 w 3488"/>
                <a:gd name="T23" fmla="*/ 2147483647 h 960"/>
                <a:gd name="T24" fmla="*/ 2147483647 w 3488"/>
                <a:gd name="T25" fmla="*/ 2147483647 h 960"/>
                <a:gd name="T26" fmla="*/ 2147483647 w 3488"/>
                <a:gd name="T27" fmla="*/ 2147483647 h 960"/>
                <a:gd name="T28" fmla="*/ 2147483647 w 3488"/>
                <a:gd name="T29" fmla="*/ 2147483647 h 960"/>
                <a:gd name="T30" fmla="*/ 2147483647 w 3488"/>
                <a:gd name="T31" fmla="*/ 2147483647 h 960"/>
                <a:gd name="T32" fmla="*/ 0 w 3488"/>
                <a:gd name="T33" fmla="*/ 2147483647 h 960"/>
                <a:gd name="T34" fmla="*/ 0 w 3488"/>
                <a:gd name="T35" fmla="*/ 2147483647 h 960"/>
                <a:gd name="T36" fmla="*/ 0 w 3488"/>
                <a:gd name="T37" fmla="*/ 2147483647 h 9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88"/>
                <a:gd name="T58" fmla="*/ 0 h 960"/>
                <a:gd name="T59" fmla="*/ 3488 w 3488"/>
                <a:gd name="T60" fmla="*/ 960 h 9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88" h="960">
                  <a:moveTo>
                    <a:pt x="0" y="160"/>
                  </a:moveTo>
                  <a:cubicBezTo>
                    <a:pt x="0" y="72"/>
                    <a:pt x="72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lnTo>
                    <a:pt x="3328" y="0"/>
                  </a:lnTo>
                  <a:cubicBezTo>
                    <a:pt x="3417" y="0"/>
                    <a:pt x="3488" y="72"/>
                    <a:pt x="3488" y="160"/>
                  </a:cubicBezTo>
                  <a:cubicBezTo>
                    <a:pt x="3488" y="160"/>
                    <a:pt x="3488" y="160"/>
                    <a:pt x="3488" y="160"/>
                  </a:cubicBezTo>
                  <a:lnTo>
                    <a:pt x="3488" y="800"/>
                  </a:lnTo>
                  <a:cubicBezTo>
                    <a:pt x="3488" y="889"/>
                    <a:pt x="3417" y="960"/>
                    <a:pt x="3328" y="960"/>
                  </a:cubicBezTo>
                  <a:cubicBezTo>
                    <a:pt x="3328" y="960"/>
                    <a:pt x="3328" y="960"/>
                    <a:pt x="3328" y="960"/>
                  </a:cubicBezTo>
                  <a:lnTo>
                    <a:pt x="160" y="960"/>
                  </a:lnTo>
                  <a:cubicBezTo>
                    <a:pt x="72" y="960"/>
                    <a:pt x="0" y="889"/>
                    <a:pt x="0" y="800"/>
                  </a:cubicBezTo>
                  <a:cubicBezTo>
                    <a:pt x="0" y="800"/>
                    <a:pt x="0" y="800"/>
                    <a:pt x="0" y="80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E23A35"/>
            </a:solidFill>
            <a:ln w="25400">
              <a:solidFill>
                <a:srgbClr val="E23A3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  <a:t>Exposure Assessment</a:t>
              </a:r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B1D95B05-DCB7-234E-92A2-ED092122F697}"/>
                </a:ext>
              </a:extLst>
            </p:cNvPr>
            <p:cNvSpPr>
              <a:spLocks/>
            </p:cNvSpPr>
            <p:nvPr/>
          </p:nvSpPr>
          <p:spPr bwMode="auto">
            <a:xfrm rot="20536273">
              <a:off x="2854761" y="3441798"/>
              <a:ext cx="309562" cy="617538"/>
            </a:xfrm>
            <a:custGeom>
              <a:avLst/>
              <a:gdLst>
                <a:gd name="T0" fmla="*/ 0 w 152"/>
                <a:gd name="T1" fmla="*/ 2147483647 h 268"/>
                <a:gd name="T2" fmla="*/ 2147483647 w 152"/>
                <a:gd name="T3" fmla="*/ 2147483647 h 268"/>
                <a:gd name="T4" fmla="*/ 2147483647 w 152"/>
                <a:gd name="T5" fmla="*/ 0 h 268"/>
                <a:gd name="T6" fmla="*/ 2147483647 w 152"/>
                <a:gd name="T7" fmla="*/ 2147483647 h 268"/>
                <a:gd name="T8" fmla="*/ 2147483647 w 152"/>
                <a:gd name="T9" fmla="*/ 2147483647 h 268"/>
                <a:gd name="T10" fmla="*/ 2147483647 w 152"/>
                <a:gd name="T11" fmla="*/ 2147483647 h 268"/>
                <a:gd name="T12" fmla="*/ 0 w 152"/>
                <a:gd name="T13" fmla="*/ 2147483647 h 268"/>
                <a:gd name="T14" fmla="*/ 0 w 152"/>
                <a:gd name="T15" fmla="*/ 2147483647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268"/>
                <a:gd name="T26" fmla="*/ 152 w 152"/>
                <a:gd name="T27" fmla="*/ 268 h 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268">
                  <a:moveTo>
                    <a:pt x="0" y="67"/>
                  </a:moveTo>
                  <a:lnTo>
                    <a:pt x="76" y="67"/>
                  </a:lnTo>
                  <a:lnTo>
                    <a:pt x="76" y="0"/>
                  </a:lnTo>
                  <a:lnTo>
                    <a:pt x="152" y="134"/>
                  </a:lnTo>
                  <a:lnTo>
                    <a:pt x="76" y="268"/>
                  </a:lnTo>
                  <a:lnTo>
                    <a:pt x="76" y="201"/>
                  </a:lnTo>
                  <a:lnTo>
                    <a:pt x="0" y="20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0000"/>
                </a:solidFill>
                <a:latin typeface="+mn-lt"/>
                <a:ea typeface="MS Pゴシック" pitchFamily="-92" charset="-128"/>
                <a:cs typeface="Arial" pitchFamily="34" charset="0"/>
              </a:endParaRPr>
            </a:p>
          </p:txBody>
        </p:sp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F8C90C24-B526-FC48-BFD2-DD85C2409B64}"/>
                </a:ext>
              </a:extLst>
            </p:cNvPr>
            <p:cNvSpPr/>
            <p:nvPr/>
          </p:nvSpPr>
          <p:spPr bwMode="auto">
            <a:xfrm>
              <a:off x="729098" y="3368773"/>
              <a:ext cx="1981200" cy="762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  <a:t>Chemical Occurrence</a:t>
              </a: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91A01A97-0B93-2743-94E7-A2F093C6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354" y="2962374"/>
              <a:ext cx="2327275" cy="698500"/>
            </a:xfrm>
            <a:custGeom>
              <a:avLst/>
              <a:gdLst>
                <a:gd name="T0" fmla="*/ 0 w 3488"/>
                <a:gd name="T1" fmla="*/ 2147483647 h 960"/>
                <a:gd name="T2" fmla="*/ 2147483647 w 3488"/>
                <a:gd name="T3" fmla="*/ 0 h 960"/>
                <a:gd name="T4" fmla="*/ 2147483647 w 3488"/>
                <a:gd name="T5" fmla="*/ 0 h 960"/>
                <a:gd name="T6" fmla="*/ 2147483647 w 3488"/>
                <a:gd name="T7" fmla="*/ 0 h 960"/>
                <a:gd name="T8" fmla="*/ 2147483647 w 3488"/>
                <a:gd name="T9" fmla="*/ 0 h 960"/>
                <a:gd name="T10" fmla="*/ 2147483647 w 3488"/>
                <a:gd name="T11" fmla="*/ 0 h 960"/>
                <a:gd name="T12" fmla="*/ 2147483647 w 3488"/>
                <a:gd name="T13" fmla="*/ 2147483647 h 960"/>
                <a:gd name="T14" fmla="*/ 2147483647 w 3488"/>
                <a:gd name="T15" fmla="*/ 2147483647 h 960"/>
                <a:gd name="T16" fmla="*/ 2147483647 w 3488"/>
                <a:gd name="T17" fmla="*/ 2147483647 h 960"/>
                <a:gd name="T18" fmla="*/ 2147483647 w 3488"/>
                <a:gd name="T19" fmla="*/ 2147483647 h 960"/>
                <a:gd name="T20" fmla="*/ 2147483647 w 3488"/>
                <a:gd name="T21" fmla="*/ 2147483647 h 960"/>
                <a:gd name="T22" fmla="*/ 2147483647 w 3488"/>
                <a:gd name="T23" fmla="*/ 2147483647 h 960"/>
                <a:gd name="T24" fmla="*/ 2147483647 w 3488"/>
                <a:gd name="T25" fmla="*/ 2147483647 h 960"/>
                <a:gd name="T26" fmla="*/ 2147483647 w 3488"/>
                <a:gd name="T27" fmla="*/ 2147483647 h 960"/>
                <a:gd name="T28" fmla="*/ 2147483647 w 3488"/>
                <a:gd name="T29" fmla="*/ 2147483647 h 960"/>
                <a:gd name="T30" fmla="*/ 2147483647 w 3488"/>
                <a:gd name="T31" fmla="*/ 2147483647 h 960"/>
                <a:gd name="T32" fmla="*/ 0 w 3488"/>
                <a:gd name="T33" fmla="*/ 2147483647 h 960"/>
                <a:gd name="T34" fmla="*/ 0 w 3488"/>
                <a:gd name="T35" fmla="*/ 2147483647 h 960"/>
                <a:gd name="T36" fmla="*/ 0 w 3488"/>
                <a:gd name="T37" fmla="*/ 2147483647 h 9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88"/>
                <a:gd name="T58" fmla="*/ 0 h 960"/>
                <a:gd name="T59" fmla="*/ 3488 w 3488"/>
                <a:gd name="T60" fmla="*/ 960 h 9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88" h="960">
                  <a:moveTo>
                    <a:pt x="0" y="160"/>
                  </a:moveTo>
                  <a:cubicBezTo>
                    <a:pt x="0" y="72"/>
                    <a:pt x="72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lnTo>
                    <a:pt x="3328" y="0"/>
                  </a:lnTo>
                  <a:cubicBezTo>
                    <a:pt x="3417" y="0"/>
                    <a:pt x="3488" y="72"/>
                    <a:pt x="3488" y="160"/>
                  </a:cubicBezTo>
                  <a:cubicBezTo>
                    <a:pt x="3488" y="160"/>
                    <a:pt x="3488" y="160"/>
                    <a:pt x="3488" y="160"/>
                  </a:cubicBezTo>
                  <a:lnTo>
                    <a:pt x="3488" y="800"/>
                  </a:lnTo>
                  <a:cubicBezTo>
                    <a:pt x="3488" y="889"/>
                    <a:pt x="3417" y="960"/>
                    <a:pt x="3328" y="960"/>
                  </a:cubicBezTo>
                  <a:cubicBezTo>
                    <a:pt x="3328" y="960"/>
                    <a:pt x="3328" y="960"/>
                    <a:pt x="3328" y="960"/>
                  </a:cubicBezTo>
                  <a:lnTo>
                    <a:pt x="160" y="960"/>
                  </a:lnTo>
                  <a:cubicBezTo>
                    <a:pt x="72" y="960"/>
                    <a:pt x="0" y="889"/>
                    <a:pt x="0" y="800"/>
                  </a:cubicBezTo>
                  <a:cubicBezTo>
                    <a:pt x="0" y="800"/>
                    <a:pt x="0" y="800"/>
                    <a:pt x="0" y="80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00B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  <a:t>Food</a:t>
              </a:r>
              <a:b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</a:br>
              <a:r>
                <a:rPr lang="en-GB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MS Pゴシック" pitchFamily="-92" charset="-128"/>
                  <a:cs typeface="Tahoma" pitchFamily="34" charset="0"/>
                </a:rPr>
                <a:t>Terminology</a:t>
              </a:r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5F59A412-D810-CC4C-AFA2-C935D5020279}"/>
                </a:ext>
              </a:extLst>
            </p:cNvPr>
            <p:cNvSpPr>
              <a:spLocks/>
            </p:cNvSpPr>
            <p:nvPr/>
          </p:nvSpPr>
          <p:spPr bwMode="auto">
            <a:xfrm rot="14344186">
              <a:off x="3624702" y="3737076"/>
              <a:ext cx="309562" cy="617537"/>
            </a:xfrm>
            <a:custGeom>
              <a:avLst/>
              <a:gdLst>
                <a:gd name="T0" fmla="*/ 2147483647 w 151"/>
                <a:gd name="T1" fmla="*/ 2147483647 h 268"/>
                <a:gd name="T2" fmla="*/ 2147483647 w 151"/>
                <a:gd name="T3" fmla="*/ 2147483647 h 268"/>
                <a:gd name="T4" fmla="*/ 2147483647 w 151"/>
                <a:gd name="T5" fmla="*/ 2147483647 h 268"/>
                <a:gd name="T6" fmla="*/ 0 w 151"/>
                <a:gd name="T7" fmla="*/ 2147483647 h 268"/>
                <a:gd name="T8" fmla="*/ 2147483647 w 151"/>
                <a:gd name="T9" fmla="*/ 0 h 268"/>
                <a:gd name="T10" fmla="*/ 2147483647 w 151"/>
                <a:gd name="T11" fmla="*/ 2147483647 h 268"/>
                <a:gd name="T12" fmla="*/ 2147483647 w 151"/>
                <a:gd name="T13" fmla="*/ 2147483647 h 268"/>
                <a:gd name="T14" fmla="*/ 2147483647 w 151"/>
                <a:gd name="T15" fmla="*/ 2147483647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268"/>
                <a:gd name="T26" fmla="*/ 151 w 151"/>
                <a:gd name="T27" fmla="*/ 268 h 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268">
                  <a:moveTo>
                    <a:pt x="151" y="201"/>
                  </a:moveTo>
                  <a:lnTo>
                    <a:pt x="75" y="201"/>
                  </a:lnTo>
                  <a:lnTo>
                    <a:pt x="75" y="268"/>
                  </a:lnTo>
                  <a:lnTo>
                    <a:pt x="0" y="134"/>
                  </a:lnTo>
                  <a:lnTo>
                    <a:pt x="75" y="0"/>
                  </a:lnTo>
                  <a:lnTo>
                    <a:pt x="75" y="67"/>
                  </a:lnTo>
                  <a:lnTo>
                    <a:pt x="151" y="67"/>
                  </a:lnTo>
                  <a:lnTo>
                    <a:pt x="151" y="201"/>
                  </a:lnTo>
                  <a:close/>
                </a:path>
              </a:pathLst>
            </a:custGeom>
            <a:solidFill>
              <a:srgbClr val="E23A35"/>
            </a:solidFill>
            <a:ln w="25400">
              <a:solidFill>
                <a:srgbClr val="E23A3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+mn-lt"/>
                <a:ea typeface="MS Pゴシック" pitchFamily="-92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216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8A9801-8326-0F4C-A048-1390FCB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food safety </a:t>
            </a:r>
            <a:br>
              <a:rPr lang="en-US" dirty="0"/>
            </a:br>
            <a:r>
              <a:rPr lang="en-US" dirty="0"/>
              <a:t>risk assessment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071014-FC5B-9E4D-8DCC-2BF2F4E2F0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591885-B219-2E45-950C-4EE77E0D3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3706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providers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96BC1FD7-6A06-C440-96D6-235C3C854F32}"/>
              </a:ext>
            </a:extLst>
          </p:cNvPr>
          <p:cNvGrpSpPr/>
          <p:nvPr/>
        </p:nvGrpSpPr>
        <p:grpSpPr>
          <a:xfrm>
            <a:off x="1964908" y="3479505"/>
            <a:ext cx="21694652" cy="8864895"/>
            <a:chOff x="1964908" y="3479505"/>
            <a:chExt cx="21694652" cy="8864895"/>
          </a:xfrm>
        </p:grpSpPr>
        <p:pic>
          <p:nvPicPr>
            <p:cNvPr id="7" name="Picture 23">
              <a:extLst>
                <a:ext uri="{FF2B5EF4-FFF2-40B4-BE49-F238E27FC236}">
                  <a16:creationId xmlns:a16="http://schemas.microsoft.com/office/drawing/2014/main" id="{F0051BAC-4446-AB46-9329-1F312A824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3144" y="3479505"/>
              <a:ext cx="5516221" cy="424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29">
              <a:extLst>
                <a:ext uri="{FF2B5EF4-FFF2-40B4-BE49-F238E27FC236}">
                  <a16:creationId xmlns:a16="http://schemas.microsoft.com/office/drawing/2014/main" id="{E59573A5-9862-7245-B95D-AF97D5FC6BA0}"/>
                </a:ext>
              </a:extLst>
            </p:cNvPr>
            <p:cNvCxnSpPr>
              <a:cxnSpLocks noChangeShapeType="1"/>
              <a:stCxn id="7" idx="3"/>
            </p:cNvCxnSpPr>
            <p:nvPr/>
          </p:nvCxnSpPr>
          <p:spPr bwMode="auto">
            <a:xfrm>
              <a:off x="15249365" y="5601957"/>
              <a:ext cx="2701316" cy="1256043"/>
            </a:xfrm>
            <a:prstGeom prst="straightConnector1">
              <a:avLst/>
            </a:prstGeom>
            <a:noFill/>
            <a:ln w="82550" algn="ctr">
              <a:solidFill>
                <a:schemeClr val="accent1">
                  <a:lumMod val="50000"/>
                </a:schemeClr>
              </a:solidFill>
              <a:round/>
              <a:headEnd/>
              <a:tailEnd type="arrow" w="med" len="med"/>
            </a:ln>
          </p:spPr>
        </p:cxnSp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1EAA6E99-3FB4-964F-B2A5-665921D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960" y="5625483"/>
              <a:ext cx="1339550" cy="100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5AF3381B-A3E5-C64E-9AF3-49AD6D95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908" y="4981234"/>
              <a:ext cx="8076809" cy="175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dirty="0">
                  <a:latin typeface="Verdana" pitchFamily="34" charset="0"/>
                </a:rPr>
                <a:t>Member State authorities  </a:t>
              </a:r>
            </a:p>
            <a:p>
              <a:pPr algn="ctr"/>
              <a:r>
                <a:rPr lang="en-GB" sz="3600" dirty="0">
                  <a:latin typeface="Verdana" pitchFamily="34" charset="0"/>
                </a:rPr>
                <a:t>European Commission</a:t>
              </a:r>
            </a:p>
            <a:p>
              <a:endParaRPr lang="en-GB" sz="3600" dirty="0">
                <a:latin typeface="Verdana" pitchFamily="34" charset="0"/>
              </a:endParaRPr>
            </a:p>
          </p:txBody>
        </p:sp>
        <p:cxnSp>
          <p:nvCxnSpPr>
            <p:cNvPr id="12" name="Straight Arrow Connector 8">
              <a:extLst>
                <a:ext uri="{FF2B5EF4-FFF2-40B4-BE49-F238E27FC236}">
                  <a16:creationId xmlns:a16="http://schemas.microsoft.com/office/drawing/2014/main" id="{EA070489-91A4-7641-AC39-DB919B1790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02790" y="9339838"/>
              <a:ext cx="2847891" cy="1104764"/>
            </a:xfrm>
            <a:prstGeom prst="straightConnector1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 type="arrow" w="med" len="med"/>
            </a:ln>
          </p:spPr>
        </p:cxnSp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49038FD7-58D3-C241-9581-A7EC2E9C8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3368" y="9489324"/>
              <a:ext cx="1343142" cy="100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49365C1C-76C8-224A-AB82-3EAD61FD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203" y="8178219"/>
              <a:ext cx="3616427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dirty="0">
                  <a:latin typeface="Verdana" pitchFamily="34" charset="0"/>
                </a:rPr>
                <a:t>Industry</a:t>
              </a:r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8E110BE2-0D5C-324A-9808-6DA31D43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173" y="8119777"/>
              <a:ext cx="4229240" cy="12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atin typeface="Verdana" pitchFamily="34" charset="0"/>
                </a:rPr>
                <a:t>University, academia, etc.</a:t>
              </a:r>
            </a:p>
          </p:txBody>
        </p:sp>
        <p:pic>
          <p:nvPicPr>
            <p:cNvPr id="16" name="Picture 15" descr="How MSMEs Can Benefit From An Academic Connect">
              <a:extLst>
                <a:ext uri="{FF2B5EF4-FFF2-40B4-BE49-F238E27FC236}">
                  <a16:creationId xmlns:a16="http://schemas.microsoft.com/office/drawing/2014/main" id="{64811C85-7B36-BE43-89DD-7751BD833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172" y="9974142"/>
              <a:ext cx="1971619" cy="23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D1CBAA34-9B7B-5745-B2A7-6D2B24543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9772" y="6735559"/>
              <a:ext cx="4869788" cy="25641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http://www.pma.com/system/files/cnsmr_main.jpg">
              <a:extLst>
                <a:ext uri="{FF2B5EF4-FFF2-40B4-BE49-F238E27FC236}">
                  <a16:creationId xmlns:a16="http://schemas.microsoft.com/office/drawing/2014/main" id="{8E1772D3-A655-1349-B39E-1B59B76CB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155" y="9902321"/>
              <a:ext cx="1810010" cy="244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Program Files\Microsoft Office\MEDIA\CAGCAT10\j0285360.wmf">
              <a:extLst>
                <a:ext uri="{FF2B5EF4-FFF2-40B4-BE49-F238E27FC236}">
                  <a16:creationId xmlns:a16="http://schemas.microsoft.com/office/drawing/2014/main" id="{E8F3F200-634F-F14A-8BDC-BC4BDF60F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130" y="9489324"/>
              <a:ext cx="2312790" cy="285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6FC0D325-F624-D749-8A8C-A67DC1C8A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920" y="8100046"/>
              <a:ext cx="5789159" cy="12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dirty="0">
                  <a:latin typeface="Verdana" pitchFamily="34" charset="0"/>
                </a:rPr>
                <a:t>Consumers</a:t>
              </a:r>
            </a:p>
            <a:p>
              <a:pPr algn="ctr"/>
              <a:r>
                <a:rPr lang="en-GB" sz="3600" dirty="0">
                  <a:latin typeface="Verdana" pitchFamily="34" charset="0"/>
                </a:rPr>
                <a:t>associations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131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5F15-1242-FC43-AC38-B39E592E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Standardisation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88F821-7516-D344-80B7-00C071E5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135" y="1846047"/>
            <a:ext cx="5687454" cy="410369"/>
          </a:xfrm>
        </p:spPr>
        <p:txBody>
          <a:bodyPr/>
          <a:lstStyle/>
          <a:p>
            <a:r>
              <a:rPr lang="en-US" dirty="0"/>
              <a:t>Data for food safety  risk assessment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FC50F9-173A-8C4A-83C3-A0F4DD9BB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135" y="803990"/>
            <a:ext cx="13689805" cy="246221"/>
          </a:xfrm>
        </p:spPr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institute</a:t>
            </a:r>
            <a:endParaRPr lang="hu-HU" dirty="0"/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E1A9A402-2900-3F4C-B527-E62A492D0A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564129" y="752693"/>
            <a:ext cx="909936" cy="348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0D3A5BE-749E-084A-8AA5-A49AB43DF53E}"/>
              </a:ext>
            </a:extLst>
          </p:cNvPr>
          <p:cNvGrpSpPr>
            <a:grpSpLocks noChangeAspect="1"/>
          </p:cNvGrpSpPr>
          <p:nvPr/>
        </p:nvGrpSpPr>
        <p:grpSpPr>
          <a:xfrm>
            <a:off x="2277070" y="3587056"/>
            <a:ext cx="19527117" cy="8502970"/>
            <a:chOff x="85646" y="951465"/>
            <a:chExt cx="8991719" cy="3915392"/>
          </a:xfrm>
        </p:grpSpPr>
        <p:pic>
          <p:nvPicPr>
            <p:cNvPr id="21" name="Picture 13" descr="neat pile.jpg">
              <a:extLst>
                <a:ext uri="{FF2B5EF4-FFF2-40B4-BE49-F238E27FC236}">
                  <a16:creationId xmlns:a16="http://schemas.microsoft.com/office/drawing/2014/main" id="{173F34D2-CC8F-B843-BEF8-3FF83569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92" y="2566538"/>
              <a:ext cx="2888673" cy="2166505"/>
            </a:xfrm>
            <a:prstGeom prst="rect">
              <a:avLst/>
            </a:prstGeom>
            <a:noFill/>
            <a:ln w="9525">
              <a:solidFill>
                <a:srgbClr val="004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Left-Right Arrow 4">
              <a:extLst>
                <a:ext uri="{FF2B5EF4-FFF2-40B4-BE49-F238E27FC236}">
                  <a16:creationId xmlns:a16="http://schemas.microsoft.com/office/drawing/2014/main" id="{B72ACE05-F7F6-1C4E-BEAA-6BCE052EFA53}"/>
                </a:ext>
              </a:extLst>
            </p:cNvPr>
            <p:cNvSpPr/>
            <p:nvPr/>
          </p:nvSpPr>
          <p:spPr bwMode="auto">
            <a:xfrm>
              <a:off x="1664136" y="951465"/>
              <a:ext cx="5357813" cy="1428750"/>
            </a:xfrm>
            <a:prstGeom prst="leftRightArrow">
              <a:avLst>
                <a:gd name="adj1" fmla="val 70869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48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Standardisation </a:t>
              </a:r>
              <a:r>
                <a:rPr lang="it-IT" sz="48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and </a:t>
              </a:r>
              <a:r>
                <a:rPr lang="en-US" sz="48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harmonization</a:t>
              </a: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7C84BCD5-BF48-E244-B5CA-691CAA263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6" y="2432724"/>
              <a:ext cx="2440838" cy="243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A934F18F-E3BA-4943-971E-9067BA86BC2D}"/>
                </a:ext>
              </a:extLst>
            </p:cNvPr>
            <p:cNvSpPr txBox="1"/>
            <p:nvPr/>
          </p:nvSpPr>
          <p:spPr>
            <a:xfrm>
              <a:off x="1092636" y="3095789"/>
              <a:ext cx="6500813" cy="807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Coordinated approaches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Standard protocols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ＭＳ Ｐゴシック" charset="-128"/>
                  <a:cs typeface="Tahoma" pitchFamily="34" charset="0"/>
                </a:rPr>
                <a:t>Compatible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184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282828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73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A73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82828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73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A73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82828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697</Words>
  <Application>Microsoft Macintosh PowerPoint</Application>
  <PresentationFormat>Egyéni</PresentationFormat>
  <Paragraphs>149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Arial Rounded MT Bold</vt:lpstr>
      <vt:lpstr>Avenir Black</vt:lpstr>
      <vt:lpstr>Avenir Light</vt:lpstr>
      <vt:lpstr>Avenir Next</vt:lpstr>
      <vt:lpstr>Avenir Next Demi Bold</vt:lpstr>
      <vt:lpstr>Avenir Next Medium</vt:lpstr>
      <vt:lpstr>Avenir Roman</vt:lpstr>
      <vt:lpstr>Calibri</vt:lpstr>
      <vt:lpstr>Verdana</vt:lpstr>
      <vt:lpstr>White</vt:lpstr>
      <vt:lpstr>Use-case: food safety and risk assessment research – the EU scope </vt:lpstr>
      <vt:lpstr>Why do we die?</vt:lpstr>
      <vt:lpstr>The food safety risk analysis framework</vt:lpstr>
      <vt:lpstr>Risk analysis</vt:lpstr>
      <vt:lpstr>Risk assessment</vt:lpstr>
      <vt:lpstr>Exposure assessment</vt:lpstr>
      <vt:lpstr>Data for food safety  risk assessment</vt:lpstr>
      <vt:lpstr>Data providers</vt:lpstr>
      <vt:lpstr>Standardisation</vt:lpstr>
      <vt:lpstr>FoodEx2</vt:lpstr>
      <vt:lpstr>SSd2</vt:lpstr>
      <vt:lpstr>food consumption database</vt:lpstr>
      <vt:lpstr>OpenFoodTox</vt:lpstr>
      <vt:lpstr>Challenges and opportunities</vt:lpstr>
      <vt:lpstr>What we haVE</vt:lpstr>
      <vt:lpstr>What we can achieve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Use-case: food safety and risk assessment research – the EU scope </dc:title>
  <dc:creator>Dr. Józwiak Ákos</dc:creator>
  <cp:lastModifiedBy>Dr. Józwiak Ákos</cp:lastModifiedBy>
  <cp:revision>14</cp:revision>
  <dcterms:created xsi:type="dcterms:W3CDTF">2020-09-14T09:30:35Z</dcterms:created>
  <dcterms:modified xsi:type="dcterms:W3CDTF">2020-09-17T10:41:22Z</dcterms:modified>
</cp:coreProperties>
</file>