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663" r:id="rId3"/>
    <p:sldId id="665" r:id="rId4"/>
    <p:sldId id="670" r:id="rId5"/>
    <p:sldId id="666" r:id="rId6"/>
    <p:sldId id="671" r:id="rId7"/>
    <p:sldId id="291" r:id="rId8"/>
    <p:sldId id="669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535"/>
    <a:srgbClr val="121F36"/>
    <a:srgbClr val="9DB5DF"/>
    <a:srgbClr val="FF7575"/>
    <a:srgbClr val="FF9797"/>
    <a:srgbClr val="A9D18E"/>
    <a:srgbClr val="488FD0"/>
    <a:srgbClr val="0083E6"/>
    <a:srgbClr val="0070C0"/>
    <a:srgbClr val="E8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1" autoAdjust="0"/>
    <p:restoredTop sz="94227" autoAdjust="0"/>
  </p:normalViewPr>
  <p:slideViewPr>
    <p:cSldViewPr snapToGrid="0">
      <p:cViewPr>
        <p:scale>
          <a:sx n="66" d="100"/>
          <a:sy n="66" d="100"/>
        </p:scale>
        <p:origin x="116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869F1-367B-43EC-AFF9-93FC14BEA351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D23F-A37A-40A1-902A-5705D52E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83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19F55-02A9-435E-A36D-DDCAA60F21C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20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D23F-A37A-40A1-902A-5705D52E49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4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are we now?</a:t>
            </a:r>
          </a:p>
          <a:p>
            <a:r>
              <a:rPr lang="en-US" dirty="0"/>
              <a:t>863 component – 617 just 1 source (blue ), 177 less then 10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8D23F-A37A-40A1-902A-5705D52E49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733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8D23F-A37A-40A1-902A-5705D52E49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8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3D077-C199-4908-B230-A118917D2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F9FE3-F2A2-448D-A6CD-A96A2DA3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45533-5BB8-4DA7-9F1B-AC11DDB41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EF03D-55DC-42CA-9350-A4166E9B8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FBC21-B2E5-4F13-89F3-E3598C37E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18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8632B-78FF-4EFA-84E6-1D2D13B9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AB4B5-493C-40AF-9FCC-96D4C97A9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9368D-14C3-432B-9FF3-62196271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4FE84-9BC3-4CF6-A204-1BE25B4C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24F36-EA0F-4B6E-A8E7-C06A4247C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50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FD1C7-7CFD-425F-B09F-F1D5CA93C4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A8041-D970-4EB6-AAEE-8650C41D1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D7E630-1210-4AE7-92EE-708A68FF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1FA6B-560C-49B1-9C4D-0F6D72EB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12640-C81D-41E6-9AA3-1EF220E0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6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1FAF-97A8-4EBB-9B7C-639E12974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D9DC4-5316-40AE-93DD-49E7B4A71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FC582-B463-4A44-983C-91DC1D2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6376A-52DA-4BA0-811B-6C996D85C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E93BF-ABAE-4132-A490-B8D3B95C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8BED-DF50-4A10-836B-BD4E2DACB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C96F6-C997-43AC-BA7B-58A4CD04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8DA9E-A323-4EAC-B529-381A43FB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3C8673-8320-4CBF-A919-42EE10872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A45E74-ED45-453A-A03D-8FA9E19E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479A6-D7E5-47A0-AAE7-46692B5F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8CFC0-1A6B-4B4A-A753-A8E40940C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E32CD-E4AA-49C3-825A-8B767BF9F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2DFEF7-6AE3-42C2-B51D-A5B71483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6AAF46-983F-40E4-BAC6-7733F38E9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42230-A8E9-4AEA-ABA6-BA39B8EB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58AE-9972-4D62-A386-A21638BA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4A97E-15B6-4ACF-A3C1-52EE948E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C6231-FCC5-41C2-A19B-0EED1C64F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9731E-3EA7-49AB-82E9-9AC171E5D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921F7-394C-49BE-B78A-C092ACC78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62E73-D405-4865-9E9B-0384FD56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FF1AEE-1991-4868-BFBF-3EA2DA9E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D814D-AE08-4641-999D-47250FBB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860B-99DE-4D89-A73B-28F605767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322DC-1191-4335-AC7D-54436E7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521B6B-E642-4CF7-B134-E0924ABFE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FAB1CB-BD80-436F-A892-41D3471EC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5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8E97FC-8A62-483B-97F1-7C9842726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0E9595-9A75-44AD-AF3E-8C612C14D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67E42-996A-4760-9266-E921CE430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2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E9CB-CDC8-49F7-A889-999C3A4CC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22D3F-BCAA-403E-A2CD-2A1A17125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B1922-A7F7-4455-B5F1-53DB17BDE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E03F5-7C1A-4765-8253-B95A1B6CC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73338-A588-4C53-8007-F3462AFF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F377E-504B-4D0B-B016-7CE6E90B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8F1B-54D2-4B3B-97C7-63001BB4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682E2F-0F06-4312-83D3-0CE6D2954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20CFF-34BB-4393-8497-EA0C8F896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B0963-FF31-4C33-8BE1-AD910F5B7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95ED0D-338E-4D24-BA26-E2168768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846562-971B-4E8E-8982-E6729AF1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D5E21-1520-4AA3-96F4-4193CC75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B1A4C-172E-45E0-B97E-4857502F1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449CC-0FB5-4610-8611-2E70FE61D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BDB28-A5EE-4E96-9249-7EEE8A30ECF9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E69CF-33A1-42BF-A45A-0D92AE4F3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53A89-7264-432C-83B8-12514023B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E1ECA-6DD6-4D91-A53B-04A47A8CB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3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9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4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11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svg"/><Relationship Id="rId11" Type="http://schemas.openxmlformats.org/officeDocument/2006/relationships/image" Target="../media/image38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svg"/><Relationship Id="rId9" Type="http://schemas.openxmlformats.org/officeDocument/2006/relationships/image" Target="../media/image48.png"/><Relationship Id="rId1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946E76-818B-4A3D-8997-6BAEFCB3A24F}"/>
              </a:ext>
            </a:extLst>
          </p:cNvPr>
          <p:cNvSpPr/>
          <p:nvPr/>
        </p:nvSpPr>
        <p:spPr>
          <a:xfrm>
            <a:off x="0" y="2165049"/>
            <a:ext cx="12192000" cy="2088817"/>
          </a:xfrm>
          <a:prstGeom prst="rect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b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r>
              <a:rPr lang="en-US" sz="48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MilkyBase</a:t>
            </a:r>
            <a:br>
              <a:rPr lang="en-US" sz="4400" b="1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endParaRPr lang="en-US" sz="5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89AE9B-141D-4ADF-BF4C-210C78CDF1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9048" t="-239" r="3615" b="20456"/>
          <a:stretch/>
        </p:blipFill>
        <p:spPr>
          <a:xfrm>
            <a:off x="-3" y="4257305"/>
            <a:ext cx="2555639" cy="25741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6D82AC-8808-46A4-8201-B9433DFE6A4C}"/>
              </a:ext>
            </a:extLst>
          </p:cNvPr>
          <p:cNvSpPr/>
          <p:nvPr/>
        </p:nvSpPr>
        <p:spPr>
          <a:xfrm>
            <a:off x="5776685" y="5655658"/>
            <a:ext cx="6096000" cy="1251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384048" algn="r" defTabSz="914400"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 Mayara Lopes Martins, M.Sc.  - 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Ph.D. Student</a:t>
            </a:r>
          </a:p>
          <a:p>
            <a:pPr indent="-384048" algn="r" defTabSz="914400"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Tünde Pacza, M.Sc. - 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Ph.D. Student</a:t>
            </a:r>
            <a:endParaRPr lang="en-US" sz="2300" b="1" dirty="0">
              <a:solidFill>
                <a:schemeClr val="bg2">
                  <a:lumMod val="25000"/>
                </a:schemeClr>
              </a:solidFill>
              <a:latin typeface="Agency FB" panose="020B0503020202020204" pitchFamily="34" charset="0"/>
              <a:cs typeface="Calibri Light" panose="020F0302020204030204" pitchFamily="34" charset="0"/>
            </a:endParaRPr>
          </a:p>
          <a:p>
            <a:pPr indent="-384048" algn="r">
              <a:spcAft>
                <a:spcPts val="200"/>
              </a:spcAft>
              <a:buFont typeface="Franklin Gothic Book" panose="020B0503020102020204" pitchFamily="34" charset="0"/>
            </a:pPr>
            <a:r>
              <a:rPr lang="en-US" sz="23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József</a:t>
            </a: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 </a:t>
            </a:r>
            <a:r>
              <a:rPr lang="en-US" sz="2300" b="1" dirty="0" err="1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Baranyi</a:t>
            </a:r>
            <a:r>
              <a:rPr lang="en-US" sz="2300" b="1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, Ph.D. </a:t>
            </a:r>
            <a:r>
              <a:rPr lang="en-US" sz="2300" dirty="0">
                <a:solidFill>
                  <a:schemeClr val="bg2">
                    <a:lumMod val="25000"/>
                  </a:schemeClr>
                </a:solidFill>
                <a:latin typeface="Agency FB" panose="020B0503020202020204" pitchFamily="34" charset="0"/>
                <a:cs typeface="Calibri Light" panose="020F0302020204030204" pitchFamily="34" charset="0"/>
              </a:rPr>
              <a:t>- Supervisor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302DCC-8FFA-4AA2-A0CC-100CEEE76A09}"/>
              </a:ext>
            </a:extLst>
          </p:cNvPr>
          <p:cNvSpPr/>
          <p:nvPr/>
        </p:nvSpPr>
        <p:spPr>
          <a:xfrm>
            <a:off x="0" y="3617645"/>
            <a:ext cx="12192001" cy="585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0C1307"/>
                </a:solidFill>
                <a:latin typeface="Agency FB" panose="020B0503020202020204" pitchFamily="34" charset="0"/>
              </a:rPr>
              <a:t>A Big Data strategy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586056A-EC40-476B-9304-C6DC1399E3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" y="26555"/>
            <a:ext cx="5167089" cy="111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3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ECC52BF-AFDA-4A8E-AC77-FC22CCE8C3BA}"/>
              </a:ext>
            </a:extLst>
          </p:cNvPr>
          <p:cNvSpPr txBox="1"/>
          <p:nvPr/>
        </p:nvSpPr>
        <p:spPr>
          <a:xfrm>
            <a:off x="1395619" y="3627892"/>
            <a:ext cx="9670245" cy="2466915"/>
          </a:xfrm>
          <a:prstGeom prst="ellipse">
            <a:avLst/>
          </a:prstGeom>
          <a:solidFill>
            <a:srgbClr val="DDDDEF"/>
          </a:solidFill>
        </p:spPr>
        <p:txBody>
          <a:bodyPr wrap="square">
            <a:spAutoFit/>
          </a:bodyPr>
          <a:lstStyle/>
          <a:p>
            <a:pPr algn="ctr"/>
            <a:endParaRPr lang="pt-BR" sz="3600" b="1" dirty="0">
              <a:latin typeface="Agency FB" panose="020B0503020202020204" pitchFamily="34" charset="0"/>
            </a:endParaRPr>
          </a:p>
          <a:p>
            <a:pPr algn="ctr"/>
            <a:endParaRPr lang="pt-BR" sz="3600" b="1" dirty="0">
              <a:latin typeface="Agency FB" panose="020B0503020202020204" pitchFamily="34" charset="0"/>
            </a:endParaRPr>
          </a:p>
          <a:p>
            <a:pPr algn="ctr"/>
            <a:endParaRPr lang="pt-BR" sz="3600" b="1" dirty="0">
              <a:latin typeface="Agency FB" panose="020B0503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374369-8C1F-490D-B49C-4CC894A77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136" y="1309751"/>
            <a:ext cx="9939728" cy="12937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>
                <a:latin typeface="Agency FB" panose="020B0503020202020204" pitchFamily="34" charset="0"/>
              </a:rPr>
              <a:t>To create a systematic database on the biochemical components of the human milk</a:t>
            </a:r>
            <a:endParaRPr lang="pt-BR" dirty="0">
              <a:latin typeface="Agency FB" panose="020B0503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D9453B8-56E9-4585-B8A7-02FE87EBA233}"/>
              </a:ext>
            </a:extLst>
          </p:cNvPr>
          <p:cNvSpPr/>
          <p:nvPr/>
        </p:nvSpPr>
        <p:spPr>
          <a:xfrm>
            <a:off x="6713312" y="3894445"/>
            <a:ext cx="1891727" cy="1933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0D45FBC-F13A-40E5-A467-45725A6EE7AB}"/>
              </a:ext>
            </a:extLst>
          </p:cNvPr>
          <p:cNvGrpSpPr/>
          <p:nvPr/>
        </p:nvGrpSpPr>
        <p:grpSpPr>
          <a:xfrm>
            <a:off x="4040049" y="3894445"/>
            <a:ext cx="1891727" cy="1939095"/>
            <a:chOff x="3786801" y="4362005"/>
            <a:chExt cx="1891727" cy="19390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024000-6DA4-4876-8D6B-D1D5C94CEBA1}"/>
                </a:ext>
              </a:extLst>
            </p:cNvPr>
            <p:cNvSpPr/>
            <p:nvPr/>
          </p:nvSpPr>
          <p:spPr>
            <a:xfrm>
              <a:off x="3786801" y="4362005"/>
              <a:ext cx="1891727" cy="19338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B62F3F7-A20E-426D-AA86-1773CF690132}"/>
                </a:ext>
              </a:extLst>
            </p:cNvPr>
            <p:cNvSpPr txBox="1"/>
            <p:nvPr/>
          </p:nvSpPr>
          <p:spPr>
            <a:xfrm>
              <a:off x="3922640" y="5777880"/>
              <a:ext cx="168916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800" b="1" dirty="0" err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anose="020B0503020202020204" pitchFamily="34" charset="0"/>
                </a:rPr>
                <a:t>HooDome</a:t>
              </a:r>
              <a:endPara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CD355FE-DC7D-4655-AD1D-91510D18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2683" y="4200175"/>
            <a:ext cx="1258621" cy="1258621"/>
          </a:xfrm>
          <a:prstGeom prst="rect">
            <a:avLst/>
          </a:prstGeom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50250509-6FF8-4DEF-9BEA-4BF81C0967C3}"/>
              </a:ext>
            </a:extLst>
          </p:cNvPr>
          <p:cNvSpPr/>
          <p:nvPr/>
        </p:nvSpPr>
        <p:spPr>
          <a:xfrm>
            <a:off x="595153" y="1441354"/>
            <a:ext cx="2957122" cy="651720"/>
          </a:xfrm>
          <a:prstGeom prst="homePlate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latin typeface="Agency FB" panose="020B0503020202020204" pitchFamily="34" charset="0"/>
                <a:ea typeface="+mj-ea"/>
                <a:cs typeface="+mj-cs"/>
              </a:rPr>
              <a:t>Objective</a:t>
            </a:r>
            <a:endParaRPr lang="en-US" sz="4400" b="1" dirty="0"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2582D07-7293-4880-A277-DF2F57E699A2}"/>
              </a:ext>
            </a:extLst>
          </p:cNvPr>
          <p:cNvSpPr/>
          <p:nvPr/>
        </p:nvSpPr>
        <p:spPr>
          <a:xfrm>
            <a:off x="1033170" y="4412685"/>
            <a:ext cx="2957122" cy="1230381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latin typeface="Agency FB" panose="020B0503020202020204" pitchFamily="34" charset="0"/>
                <a:ea typeface="+mj-ea"/>
                <a:cs typeface="+mj-cs"/>
              </a:rPr>
              <a:t>MilkyBase</a:t>
            </a:r>
            <a:endParaRPr lang="pt-BR" sz="4000" b="1" dirty="0">
              <a:latin typeface="Agency FB" panose="020B0503020202020204" pitchFamily="34" charset="0"/>
              <a:ea typeface="+mj-ea"/>
              <a:cs typeface="+mj-cs"/>
            </a:endParaRPr>
          </a:p>
          <a:p>
            <a:pPr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dirty="0">
                <a:latin typeface="Agency FB" panose="020B0503020202020204" pitchFamily="34" charset="0"/>
                <a:ea typeface="+mj-ea"/>
                <a:cs typeface="+mj-cs"/>
              </a:rPr>
              <a:t>Team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2B628B-4D34-45A5-A5F8-D7B41C92E4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t="28062" b="24717"/>
          <a:stretch/>
        </p:blipFill>
        <p:spPr>
          <a:xfrm>
            <a:off x="3905975" y="4226441"/>
            <a:ext cx="2159877" cy="1028763"/>
          </a:xfrm>
          <a:prstGeom prst="rect">
            <a:avLst/>
          </a:prstGeom>
        </p:spPr>
      </p:pic>
      <p:pic>
        <p:nvPicPr>
          <p:cNvPr id="15" name="Graphic 14" descr="Connections">
            <a:extLst>
              <a:ext uri="{FF2B5EF4-FFF2-40B4-BE49-F238E27FC236}">
                <a16:creationId xmlns:a16="http://schemas.microsoft.com/office/drawing/2014/main" id="{3BE10521-DFD0-401B-A125-2FFC7C371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8158" y="3861078"/>
            <a:ext cx="1138219" cy="1138219"/>
          </a:xfrm>
          <a:prstGeom prst="rect">
            <a:avLst/>
          </a:prstGeom>
        </p:spPr>
      </p:pic>
      <p:pic>
        <p:nvPicPr>
          <p:cNvPr id="12" name="Graphic 11" descr="Target">
            <a:extLst>
              <a:ext uri="{FF2B5EF4-FFF2-40B4-BE49-F238E27FC236}">
                <a16:creationId xmlns:a16="http://schemas.microsoft.com/office/drawing/2014/main" id="{F5679F48-AC22-4C7A-8ADD-9CF040B348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97220" y="817684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92994D-0FD3-4AF1-A1A3-72CF460CED13}"/>
              </a:ext>
            </a:extLst>
          </p:cNvPr>
          <p:cNvSpPr txBox="1"/>
          <p:nvPr/>
        </p:nvSpPr>
        <p:spPr>
          <a:xfrm>
            <a:off x="6627304" y="5341686"/>
            <a:ext cx="2063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Barabási</a:t>
            </a: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pt-BR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Lab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uiExpand="1" build="p" animBg="1"/>
      <p:bldP spid="3" grpId="0" animBg="1"/>
      <p:bldP spid="5" grpId="0"/>
      <p:bldP spid="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Right 3">
            <a:extLst>
              <a:ext uri="{FF2B5EF4-FFF2-40B4-BE49-F238E27FC236}">
                <a16:creationId xmlns:a16="http://schemas.microsoft.com/office/drawing/2014/main" id="{09891C68-AB0F-43FA-A069-FDD8CAABE6EA}"/>
              </a:ext>
            </a:extLst>
          </p:cNvPr>
          <p:cNvSpPr/>
          <p:nvPr/>
        </p:nvSpPr>
        <p:spPr>
          <a:xfrm>
            <a:off x="913087" y="1907638"/>
            <a:ext cx="11225049" cy="504497"/>
          </a:xfrm>
          <a:prstGeom prst="rightArrow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3CF335-B769-478A-B2FD-75BF5F0868DD}"/>
              </a:ext>
            </a:extLst>
          </p:cNvPr>
          <p:cNvSpPr txBox="1"/>
          <p:nvPr/>
        </p:nvSpPr>
        <p:spPr>
          <a:xfrm>
            <a:off x="931553" y="2301147"/>
            <a:ext cx="1241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9 </a:t>
            </a:r>
            <a:r>
              <a:rPr lang="pt-BR" b="1" dirty="0" err="1">
                <a:latin typeface="Agency FB" panose="020B0503020202020204" pitchFamily="34" charset="0"/>
              </a:rPr>
              <a:t>February</a:t>
            </a:r>
            <a:endParaRPr lang="pt-BR" b="1" dirty="0">
              <a:latin typeface="Agency FB" panose="020B0503020202020204" pitchFamily="34" charset="0"/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07F5AF-D08B-493B-BE57-5303A0932260}"/>
              </a:ext>
            </a:extLst>
          </p:cNvPr>
          <p:cNvSpPr/>
          <p:nvPr/>
        </p:nvSpPr>
        <p:spPr>
          <a:xfrm>
            <a:off x="141885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9447D5-4CC8-430D-90DF-3BC251796F5E}"/>
              </a:ext>
            </a:extLst>
          </p:cNvPr>
          <p:cNvSpPr/>
          <p:nvPr/>
        </p:nvSpPr>
        <p:spPr>
          <a:xfrm>
            <a:off x="503184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5F6CE7-EBE0-4BE9-A33F-1B54A339C547}"/>
              </a:ext>
            </a:extLst>
          </p:cNvPr>
          <p:cNvSpPr/>
          <p:nvPr/>
        </p:nvSpPr>
        <p:spPr>
          <a:xfrm>
            <a:off x="790908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B698253-CB23-465F-93E6-16EE601F8186}"/>
              </a:ext>
            </a:extLst>
          </p:cNvPr>
          <p:cNvSpPr/>
          <p:nvPr/>
        </p:nvSpPr>
        <p:spPr>
          <a:xfrm>
            <a:off x="1304780" y="1825873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Graphic 40" descr="Group brainstorm">
            <a:extLst>
              <a:ext uri="{FF2B5EF4-FFF2-40B4-BE49-F238E27FC236}">
                <a16:creationId xmlns:a16="http://schemas.microsoft.com/office/drawing/2014/main" id="{471DD678-770B-4CDA-9309-7F4131AD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067" y="2223019"/>
            <a:ext cx="914400" cy="9144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8A65261-6826-4302-97C1-28F37F2AA0EC}"/>
              </a:ext>
            </a:extLst>
          </p:cNvPr>
          <p:cNvSpPr txBox="1"/>
          <p:nvPr/>
        </p:nvSpPr>
        <p:spPr>
          <a:xfrm>
            <a:off x="696519" y="1034765"/>
            <a:ext cx="772144" cy="735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gency FB" panose="020B0503020202020204" pitchFamily="34" charset="0"/>
              </a:rPr>
              <a:t>1</a:t>
            </a:r>
            <a:r>
              <a:rPr lang="pt-BR" sz="2800" b="1" baseline="30000" dirty="0">
                <a:latin typeface="Agency FB" panose="020B0503020202020204" pitchFamily="34" charset="0"/>
              </a:rPr>
              <a:t>st</a:t>
            </a:r>
            <a:r>
              <a:rPr lang="pt-BR" sz="2800" b="1" dirty="0">
                <a:latin typeface="Agency FB" panose="020B0503020202020204" pitchFamily="34" charset="0"/>
              </a:rPr>
              <a:t> 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28" name="Graphic 27" descr="Internet">
            <a:extLst>
              <a:ext uri="{FF2B5EF4-FFF2-40B4-BE49-F238E27FC236}">
                <a16:creationId xmlns:a16="http://schemas.microsoft.com/office/drawing/2014/main" id="{E77117DB-FEC3-41C6-B469-A4450D5494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156" y="1063832"/>
            <a:ext cx="914400" cy="91440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1A9AA01-A34B-4A87-B0BB-8FF893F9800B}"/>
              </a:ext>
            </a:extLst>
          </p:cNvPr>
          <p:cNvSpPr/>
          <p:nvPr/>
        </p:nvSpPr>
        <p:spPr>
          <a:xfrm>
            <a:off x="0" y="359727"/>
            <a:ext cx="2957122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Timeline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3DEB488-F46F-4406-93AA-52BEC6515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26" y="3053880"/>
            <a:ext cx="697294" cy="64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9BF22E-CADE-42B6-93B5-A37B8E3CBD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825" y="3229349"/>
            <a:ext cx="752828" cy="2851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768BDE-5DFD-4631-A8EA-31473A711D29}"/>
              </a:ext>
            </a:extLst>
          </p:cNvPr>
          <p:cNvSpPr txBox="1"/>
          <p:nvPr/>
        </p:nvSpPr>
        <p:spPr>
          <a:xfrm>
            <a:off x="471410" y="3561871"/>
            <a:ext cx="39340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 err="1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Main</a:t>
            </a:r>
            <a:r>
              <a:rPr lang="pt-BR" sz="1800" b="1" dirty="0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b="1" dirty="0" err="1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sheet</a:t>
            </a:r>
            <a:r>
              <a:rPr lang="pt-BR" b="1" dirty="0">
                <a:solidFill>
                  <a:srgbClr val="FF0000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</a:p>
          <a:p>
            <a:pPr algn="ctr"/>
            <a:r>
              <a:rPr lang="pt-BR" dirty="0">
                <a:latin typeface="Agency FB" panose="020B0503020202020204" pitchFamily="34" charset="0"/>
                <a:sym typeface="Wingdings" panose="05000000000000000000" pitchFamily="2" charset="2"/>
              </a:rPr>
              <a:t>(</a:t>
            </a:r>
            <a:r>
              <a:rPr lang="pt-BR" dirty="0" err="1">
                <a:latin typeface="Agency FB" panose="020B0503020202020204" pitchFamily="34" charset="0"/>
                <a:sym typeface="Wingdings" panose="05000000000000000000" pitchFamily="2" charset="2"/>
              </a:rPr>
              <a:t>MilkyBase</a:t>
            </a:r>
            <a:r>
              <a:rPr lang="pt-BR" dirty="0">
                <a:latin typeface="Agency FB" panose="020B0503020202020204" pitchFamily="34" charset="0"/>
                <a:sym typeface="Wingdings" panose="05000000000000000000" pitchFamily="2" charset="2"/>
              </a:rPr>
              <a:t> Core)</a:t>
            </a:r>
            <a:endParaRPr lang="pt-BR" sz="1800" dirty="0">
              <a:latin typeface="Agency FB" panose="020B0503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D05E221-DDBB-4B83-9B16-383091EBEFDA}"/>
              </a:ext>
            </a:extLst>
          </p:cNvPr>
          <p:cNvSpPr/>
          <p:nvPr/>
        </p:nvSpPr>
        <p:spPr>
          <a:xfrm>
            <a:off x="3177999" y="2395234"/>
            <a:ext cx="1112632" cy="4162836"/>
          </a:xfrm>
          <a:prstGeom prst="leftBrace">
            <a:avLst>
              <a:gd name="adj1" fmla="val 8333"/>
              <a:gd name="adj2" fmla="val 22797"/>
            </a:avLst>
          </a:prstGeom>
          <a:ln w="28575">
            <a:solidFill>
              <a:srgbClr val="185C3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7EA5CA1-6592-4C44-A810-740C13BEC443}"/>
              </a:ext>
            </a:extLst>
          </p:cNvPr>
          <p:cNvSpPr/>
          <p:nvPr/>
        </p:nvSpPr>
        <p:spPr>
          <a:xfrm>
            <a:off x="3494360" y="3429000"/>
            <a:ext cx="1664959" cy="2121958"/>
          </a:xfrm>
          <a:prstGeom prst="ellipse">
            <a:avLst/>
          </a:prstGeom>
          <a:solidFill>
            <a:srgbClr val="00B050">
              <a:alpha val="23137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83DD26-7702-4466-80A0-ED49B60E26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3579" y="3026565"/>
            <a:ext cx="802398" cy="30861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73EA567-2B27-4B84-9829-B47048CC6F3C}"/>
              </a:ext>
            </a:extLst>
          </p:cNvPr>
          <p:cNvSpPr txBox="1"/>
          <p:nvPr/>
        </p:nvSpPr>
        <p:spPr>
          <a:xfrm>
            <a:off x="4737833" y="2988457"/>
            <a:ext cx="737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Studies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info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(DOI,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year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,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responsible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28F174-082B-46C6-B8B7-D199F939B8E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" r="9722" b="1"/>
          <a:stretch/>
        </p:blipFill>
        <p:spPr>
          <a:xfrm>
            <a:off x="3827111" y="2523874"/>
            <a:ext cx="802398" cy="30861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90DA7CB-F30B-4691-80A6-5BACD9745D00}"/>
              </a:ext>
            </a:extLst>
          </p:cNvPr>
          <p:cNvSpPr txBox="1"/>
          <p:nvPr/>
        </p:nvSpPr>
        <p:spPr>
          <a:xfrm>
            <a:off x="4764880" y="2495120"/>
            <a:ext cx="737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People </a:t>
            </a:r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responsible</a:t>
            </a:r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for </a:t>
            </a:r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inputting</a:t>
            </a:r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data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DC7782-015B-4971-855D-EF1C2B1FEB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1960" y="3539029"/>
            <a:ext cx="783406" cy="30861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BA873E94-EAE3-495B-B723-959A4B07B5CD}"/>
              </a:ext>
            </a:extLst>
          </p:cNvPr>
          <p:cNvSpPr txBox="1"/>
          <p:nvPr/>
        </p:nvSpPr>
        <p:spPr>
          <a:xfrm>
            <a:off x="4763175" y="3512615"/>
            <a:ext cx="8265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Description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and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classification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of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dirty="0" err="1">
                <a:latin typeface="Agency FB" panose="020B0503020202020204" pitchFamily="34" charset="0"/>
                <a:sym typeface="Wingdings" panose="05000000000000000000" pitchFamily="2" charset="2"/>
              </a:rPr>
              <a:t>inputted</a:t>
            </a:r>
            <a:r>
              <a:rPr lang="pt-BR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locations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DAE99F-B4BD-4785-B3C8-13DB09FCBE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33580" y="4062130"/>
            <a:ext cx="1218996" cy="280369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985A849-78E1-4430-9F73-04EF492C0D88}"/>
              </a:ext>
            </a:extLst>
          </p:cNvPr>
          <p:cNvSpPr txBox="1"/>
          <p:nvPr/>
        </p:nvSpPr>
        <p:spPr>
          <a:xfrm>
            <a:off x="5061068" y="4008989"/>
            <a:ext cx="81786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Description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and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classification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of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methods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used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to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meausure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components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1BEEAC-C9F5-42BB-98BA-0666237FA6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2829" y="4544307"/>
            <a:ext cx="1006780" cy="28036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1156A02-D611-4244-A64B-58686B440615}"/>
              </a:ext>
            </a:extLst>
          </p:cNvPr>
          <p:cNvSpPr txBox="1"/>
          <p:nvPr/>
        </p:nvSpPr>
        <p:spPr>
          <a:xfrm>
            <a:off x="4855065" y="4499825"/>
            <a:ext cx="825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Description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of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dirty="0" err="1">
                <a:latin typeface="Agency FB" panose="020B0503020202020204" pitchFamily="34" charset="0"/>
                <a:sym typeface="Wingdings" panose="05000000000000000000" pitchFamily="2" charset="2"/>
              </a:rPr>
              <a:t>v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arious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info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of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mothers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,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infants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and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milk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samples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3DCFEC-7C68-4493-931B-01C2F82621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42829" y="5061224"/>
            <a:ext cx="1006780" cy="26427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7E47616-1E6C-488C-8C84-594ED095BE54}"/>
              </a:ext>
            </a:extLst>
          </p:cNvPr>
          <p:cNvSpPr txBox="1"/>
          <p:nvPr/>
        </p:nvSpPr>
        <p:spPr>
          <a:xfrm>
            <a:off x="4906677" y="4998007"/>
            <a:ext cx="825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Description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and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group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classification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of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all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components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88973C-7438-4759-A0CF-3C779C82AA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7434" y="5544528"/>
            <a:ext cx="802873" cy="28036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9CF58A2-817C-49F7-A0AD-F3DB13B50A91}"/>
              </a:ext>
            </a:extLst>
          </p:cNvPr>
          <p:cNvSpPr txBox="1"/>
          <p:nvPr/>
        </p:nvSpPr>
        <p:spPr>
          <a:xfrm>
            <a:off x="4737833" y="5493888"/>
            <a:ext cx="825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Dynamic</a:t>
            </a:r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values</a:t>
            </a:r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in </a:t>
            </a:r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the</a:t>
            </a:r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  <a:sym typeface="Wingdings" panose="05000000000000000000" pitchFamily="2" charset="2"/>
              </a:rPr>
              <a:t>database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(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components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,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conditions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BB36236-195E-4474-968C-C8649476D0D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06484" y="6049024"/>
            <a:ext cx="621973" cy="27790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02CB76D-DD8D-4358-B7FA-55AED79967FE}"/>
              </a:ext>
            </a:extLst>
          </p:cNvPr>
          <p:cNvSpPr txBox="1"/>
          <p:nvPr/>
        </p:nvSpPr>
        <p:spPr>
          <a:xfrm>
            <a:off x="4660307" y="6003309"/>
            <a:ext cx="8251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Description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of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all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units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used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in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the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r>
              <a:rPr lang="pt-BR" sz="1800" dirty="0" err="1">
                <a:latin typeface="Agency FB" panose="020B0503020202020204" pitchFamily="34" charset="0"/>
                <a:sym typeface="Wingdings" panose="05000000000000000000" pitchFamily="2" charset="2"/>
              </a:rPr>
              <a:t>components</a:t>
            </a:r>
            <a:r>
              <a:rPr lang="pt-BR" sz="1800" dirty="0">
                <a:latin typeface="Agency FB" panose="020B0503020202020204" pitchFamily="34" charset="0"/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0AD5A18-EC98-41AD-9BB6-AE3198F418E9}"/>
              </a:ext>
            </a:extLst>
          </p:cNvPr>
          <p:cNvGrpSpPr/>
          <p:nvPr/>
        </p:nvGrpSpPr>
        <p:grpSpPr>
          <a:xfrm>
            <a:off x="3853093" y="3544794"/>
            <a:ext cx="1220616" cy="1786474"/>
            <a:chOff x="3984360" y="3691429"/>
            <a:chExt cx="1220616" cy="17864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BB64F84-8C7B-403C-81BA-0C028FF9C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84360" y="3691429"/>
              <a:ext cx="783406" cy="30861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61893B2-1897-4CB3-89BB-23DEDB585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85980" y="4214530"/>
              <a:ext cx="1218996" cy="280369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D1B47C6-CAC7-411F-AED8-6759F8CE9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95229" y="4696707"/>
              <a:ext cx="1006780" cy="28036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01B665C-608A-436B-A10E-F57E839A1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995229" y="5213624"/>
              <a:ext cx="1006780" cy="264279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64606EE5-1ACA-4B0D-8FDE-E4D7EEFAC08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774"/>
          <a:stretch/>
        </p:blipFill>
        <p:spPr>
          <a:xfrm>
            <a:off x="80911" y="209767"/>
            <a:ext cx="12072437" cy="6605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402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2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0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5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8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9" grpId="0" animBg="1"/>
      <p:bldP spid="31" grpId="0" animBg="1"/>
      <p:bldP spid="33" grpId="0" animBg="1"/>
      <p:bldP spid="35" grpId="0" animBg="1"/>
      <p:bldP spid="67" grpId="0" animBg="1"/>
      <p:bldP spid="27" grpId="0"/>
      <p:bldP spid="27" grpId="1"/>
      <p:bldP spid="6" grpId="0" animBg="1"/>
      <p:bldP spid="6" grpId="1" animBg="1"/>
      <p:bldP spid="23" grpId="0" animBg="1"/>
      <p:bldP spid="23" grpId="1" animBg="1"/>
      <p:bldP spid="32" grpId="0"/>
      <p:bldP spid="32" grpId="1"/>
      <p:bldP spid="32" grpId="2"/>
      <p:bldP spid="34" grpId="0"/>
      <p:bldP spid="34" grpId="1"/>
      <p:bldP spid="34" grpId="2"/>
      <p:bldP spid="37" grpId="0"/>
      <p:bldP spid="37" grpId="1"/>
      <p:bldP spid="37" grpId="2"/>
      <p:bldP spid="40" grpId="0"/>
      <p:bldP spid="40" grpId="1"/>
      <p:bldP spid="40" grpId="2"/>
      <p:bldP spid="44" grpId="0"/>
      <p:bldP spid="44" grpId="1"/>
      <p:bldP spid="44" grpId="2"/>
      <p:bldP spid="46" grpId="0"/>
      <p:bldP spid="46" grpId="1"/>
      <p:bldP spid="46" grpId="2"/>
      <p:bldP spid="49" grpId="0"/>
      <p:bldP spid="49" grpId="1"/>
      <p:bldP spid="49" grpId="2"/>
      <p:bldP spid="52" grpId="0"/>
      <p:bldP spid="52" grpId="1"/>
      <p:bldP spid="5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6E1C67E9-572C-4FD4-B2FD-6D54B72C941F}"/>
              </a:ext>
            </a:extLst>
          </p:cNvPr>
          <p:cNvSpPr/>
          <p:nvPr/>
        </p:nvSpPr>
        <p:spPr>
          <a:xfrm>
            <a:off x="5408887" y="869243"/>
            <a:ext cx="1662873" cy="20782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891C68-AB0F-43FA-A069-FDD8CAABE6EA}"/>
              </a:ext>
            </a:extLst>
          </p:cNvPr>
          <p:cNvSpPr/>
          <p:nvPr/>
        </p:nvSpPr>
        <p:spPr>
          <a:xfrm>
            <a:off x="913087" y="1907638"/>
            <a:ext cx="11225049" cy="504497"/>
          </a:xfrm>
          <a:prstGeom prst="rightArrow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3CF335-B769-478A-B2FD-75BF5F0868DD}"/>
              </a:ext>
            </a:extLst>
          </p:cNvPr>
          <p:cNvSpPr txBox="1"/>
          <p:nvPr/>
        </p:nvSpPr>
        <p:spPr>
          <a:xfrm>
            <a:off x="931553" y="2301147"/>
            <a:ext cx="1241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9 </a:t>
            </a:r>
            <a:r>
              <a:rPr lang="pt-BR" b="1" dirty="0" err="1">
                <a:latin typeface="Agency FB" panose="020B0503020202020204" pitchFamily="34" charset="0"/>
              </a:rPr>
              <a:t>February</a:t>
            </a:r>
            <a:endParaRPr lang="pt-BR" b="1" dirty="0">
              <a:latin typeface="Agency FB" panose="020B0503020202020204" pitchFamily="34" charset="0"/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07F5AF-D08B-493B-BE57-5303A0932260}"/>
              </a:ext>
            </a:extLst>
          </p:cNvPr>
          <p:cNvSpPr/>
          <p:nvPr/>
        </p:nvSpPr>
        <p:spPr>
          <a:xfrm>
            <a:off x="141885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9447D5-4CC8-430D-90DF-3BC251796F5E}"/>
              </a:ext>
            </a:extLst>
          </p:cNvPr>
          <p:cNvSpPr/>
          <p:nvPr/>
        </p:nvSpPr>
        <p:spPr>
          <a:xfrm>
            <a:off x="503184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5F6CE7-EBE0-4BE9-A33F-1B54A339C547}"/>
              </a:ext>
            </a:extLst>
          </p:cNvPr>
          <p:cNvSpPr/>
          <p:nvPr/>
        </p:nvSpPr>
        <p:spPr>
          <a:xfrm>
            <a:off x="790908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B698253-CB23-465F-93E6-16EE601F8186}"/>
              </a:ext>
            </a:extLst>
          </p:cNvPr>
          <p:cNvSpPr/>
          <p:nvPr/>
        </p:nvSpPr>
        <p:spPr>
          <a:xfrm>
            <a:off x="1304780" y="1825873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Graphic 40" descr="Group brainstorm">
            <a:extLst>
              <a:ext uri="{FF2B5EF4-FFF2-40B4-BE49-F238E27FC236}">
                <a16:creationId xmlns:a16="http://schemas.microsoft.com/office/drawing/2014/main" id="{471DD678-770B-4CDA-9309-7F4131AD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067" y="2223019"/>
            <a:ext cx="914400" cy="914400"/>
          </a:xfrm>
          <a:prstGeom prst="rect">
            <a:avLst/>
          </a:prstGeom>
        </p:spPr>
      </p:pic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62874FC-C038-44FB-BFD4-72D63E603B91}"/>
              </a:ext>
            </a:extLst>
          </p:cNvPr>
          <p:cNvSpPr/>
          <p:nvPr/>
        </p:nvSpPr>
        <p:spPr>
          <a:xfrm>
            <a:off x="6007831" y="1838457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604AA0-9919-4A6D-A70A-E06B1D5A5256}"/>
              </a:ext>
            </a:extLst>
          </p:cNvPr>
          <p:cNvSpPr txBox="1"/>
          <p:nvPr/>
        </p:nvSpPr>
        <p:spPr>
          <a:xfrm>
            <a:off x="5631609" y="2275373"/>
            <a:ext cx="1241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15 August</a:t>
            </a: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7" name="Graphic 46" descr="Internet">
            <a:extLst>
              <a:ext uri="{FF2B5EF4-FFF2-40B4-BE49-F238E27FC236}">
                <a16:creationId xmlns:a16="http://schemas.microsoft.com/office/drawing/2014/main" id="{2E236D6A-D5A1-4657-9A02-EFDA98E1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6275" y="975642"/>
            <a:ext cx="914400" cy="9144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8A65261-6826-4302-97C1-28F37F2AA0EC}"/>
              </a:ext>
            </a:extLst>
          </p:cNvPr>
          <p:cNvSpPr txBox="1"/>
          <p:nvPr/>
        </p:nvSpPr>
        <p:spPr>
          <a:xfrm>
            <a:off x="696519" y="1034765"/>
            <a:ext cx="772144" cy="735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gency FB" panose="020B0503020202020204" pitchFamily="34" charset="0"/>
              </a:rPr>
              <a:t>1</a:t>
            </a:r>
            <a:r>
              <a:rPr lang="pt-BR" sz="2800" b="1" baseline="30000" dirty="0">
                <a:latin typeface="Agency FB" panose="020B0503020202020204" pitchFamily="34" charset="0"/>
              </a:rPr>
              <a:t>st</a:t>
            </a:r>
            <a:r>
              <a:rPr lang="pt-BR" sz="2800" b="1" dirty="0">
                <a:latin typeface="Agency FB" panose="020B0503020202020204" pitchFamily="34" charset="0"/>
              </a:rPr>
              <a:t> 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28" name="Graphic 27" descr="Internet">
            <a:extLst>
              <a:ext uri="{FF2B5EF4-FFF2-40B4-BE49-F238E27FC236}">
                <a16:creationId xmlns:a16="http://schemas.microsoft.com/office/drawing/2014/main" id="{E77117DB-FEC3-41C6-B469-A4450D549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56" y="1063832"/>
            <a:ext cx="914400" cy="91440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1A9AA01-A34B-4A87-B0BB-8FF893F9800B}"/>
              </a:ext>
            </a:extLst>
          </p:cNvPr>
          <p:cNvSpPr/>
          <p:nvPr/>
        </p:nvSpPr>
        <p:spPr>
          <a:xfrm>
            <a:off x="0" y="359727"/>
            <a:ext cx="2957122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Timeline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8891C6EF-366C-48E3-B223-3D05B507F840}"/>
              </a:ext>
            </a:extLst>
          </p:cNvPr>
          <p:cNvSpPr/>
          <p:nvPr/>
        </p:nvSpPr>
        <p:spPr>
          <a:xfrm rot="16200000">
            <a:off x="3562559" y="872430"/>
            <a:ext cx="422766" cy="3387491"/>
          </a:xfrm>
          <a:prstGeom prst="leftBrac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Graphic 84" descr="Connections">
            <a:extLst>
              <a:ext uri="{FF2B5EF4-FFF2-40B4-BE49-F238E27FC236}">
                <a16:creationId xmlns:a16="http://schemas.microsoft.com/office/drawing/2014/main" id="{8B02FCE3-B896-43FC-A10F-46BDD0275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38131" y="3963748"/>
            <a:ext cx="914400" cy="914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9AC0A2FC-1537-4083-B4A4-196F86A6F8CB}"/>
              </a:ext>
            </a:extLst>
          </p:cNvPr>
          <p:cNvSpPr txBox="1"/>
          <p:nvPr/>
        </p:nvSpPr>
        <p:spPr>
          <a:xfrm>
            <a:off x="2646759" y="2835401"/>
            <a:ext cx="2249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Collecting</a:t>
            </a:r>
            <a:r>
              <a:rPr lang="pt-BR" sz="2000" dirty="0">
                <a:solidFill>
                  <a:schemeClr val="tx1"/>
                </a:solidFill>
                <a:latin typeface="Agency FB" panose="020B0503020202020204" pitchFamily="34" charset="0"/>
              </a:rPr>
              <a:t> Data</a:t>
            </a:r>
          </a:p>
          <a:p>
            <a:pPr algn="ctr"/>
            <a:r>
              <a:rPr lang="pt-BR" sz="2000" dirty="0" err="1">
                <a:latin typeface="Agency FB" panose="020B0503020202020204" pitchFamily="34" charset="0"/>
              </a:rPr>
              <a:t>Inputting</a:t>
            </a:r>
            <a:r>
              <a:rPr lang="pt-BR" sz="2000" dirty="0">
                <a:latin typeface="Agency FB" panose="020B0503020202020204" pitchFamily="34" charset="0"/>
              </a:rPr>
              <a:t> Data</a:t>
            </a:r>
            <a:endParaRPr lang="pt-BR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Correcting</a:t>
            </a:r>
            <a:r>
              <a:rPr lang="pt-BR" sz="2000" dirty="0">
                <a:solidFill>
                  <a:schemeClr val="tx1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chemeClr val="tx1"/>
                </a:solidFill>
                <a:latin typeface="Agency FB" panose="020B0503020202020204" pitchFamily="34" charset="0"/>
              </a:rPr>
              <a:t>entries</a:t>
            </a:r>
            <a:endParaRPr lang="pt-BR" sz="20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87" name="Graphic 86" descr="Internet">
            <a:extLst>
              <a:ext uri="{FF2B5EF4-FFF2-40B4-BE49-F238E27FC236}">
                <a16:creationId xmlns:a16="http://schemas.microsoft.com/office/drawing/2014/main" id="{6B00FAAA-0596-40FC-8839-C9C6B54EE7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2377" y="3985873"/>
            <a:ext cx="915311" cy="914400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6D8D45E2-6E25-40F6-8A3A-64D4CF6A2FCF}"/>
              </a:ext>
            </a:extLst>
          </p:cNvPr>
          <p:cNvSpPr txBox="1"/>
          <p:nvPr/>
        </p:nvSpPr>
        <p:spPr>
          <a:xfrm>
            <a:off x="1468663" y="4798856"/>
            <a:ext cx="2546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Meetings</a:t>
            </a:r>
          </a:p>
          <a:p>
            <a:pPr algn="ctr"/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</a:rPr>
              <a:t>HooDome</a:t>
            </a:r>
            <a:r>
              <a:rPr lang="pt-BR" sz="1800" dirty="0">
                <a:solidFill>
                  <a:schemeClr val="tx1"/>
                </a:solidFill>
                <a:latin typeface="Agency FB" panose="020B0503020202020204" pitchFamily="34" charset="0"/>
              </a:rPr>
              <a:t> Project - </a:t>
            </a:r>
            <a:r>
              <a:rPr lang="pt-BR" sz="1800" dirty="0" err="1">
                <a:solidFill>
                  <a:schemeClr val="tx1"/>
                </a:solidFill>
                <a:latin typeface="Agency FB" panose="020B0503020202020204" pitchFamily="34" charset="0"/>
              </a:rPr>
              <a:t>UniDeb</a:t>
            </a:r>
            <a:endParaRPr lang="pt-BR" sz="1800" dirty="0">
              <a:solidFill>
                <a:schemeClr val="tx1"/>
              </a:solidFill>
              <a:latin typeface="Agency FB" panose="020B0503020202020204" pitchFamily="34" charset="0"/>
            </a:endParaRPr>
          </a:p>
          <a:p>
            <a:pPr algn="ctr"/>
            <a:r>
              <a:rPr lang="pt-BR" dirty="0" err="1">
                <a:latin typeface="Agency FB" panose="020B0503020202020204" pitchFamily="34" charset="0"/>
              </a:rPr>
              <a:t>Milch</a:t>
            </a:r>
            <a:r>
              <a:rPr lang="pt-BR" dirty="0">
                <a:latin typeface="Agency FB" panose="020B0503020202020204" pitchFamily="34" charset="0"/>
              </a:rPr>
              <a:t> Project – </a:t>
            </a:r>
            <a:r>
              <a:rPr lang="pt-BR" dirty="0" err="1">
                <a:latin typeface="Agency FB" panose="020B0503020202020204" pitchFamily="34" charset="0"/>
              </a:rPr>
              <a:t>Barabási</a:t>
            </a:r>
            <a:r>
              <a:rPr lang="pt-BR" dirty="0">
                <a:latin typeface="Agency FB" panose="020B0503020202020204" pitchFamily="34" charset="0"/>
              </a:rPr>
              <a:t> </a:t>
            </a:r>
            <a:r>
              <a:rPr lang="pt-BR" dirty="0" err="1">
                <a:latin typeface="Agency FB" panose="020B0503020202020204" pitchFamily="34" charset="0"/>
              </a:rPr>
              <a:t>Lab</a:t>
            </a:r>
            <a:endParaRPr lang="en-US" sz="1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9F07071-E2AE-46CE-99B7-443B5AA6ED02}"/>
              </a:ext>
            </a:extLst>
          </p:cNvPr>
          <p:cNvSpPr txBox="1"/>
          <p:nvPr/>
        </p:nvSpPr>
        <p:spPr>
          <a:xfrm>
            <a:off x="4349336" y="4835493"/>
            <a:ext cx="1342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New </a:t>
            </a:r>
            <a:r>
              <a:rPr lang="pt-BR" b="1" dirty="0" err="1">
                <a:latin typeface="Agency FB" panose="020B0503020202020204" pitchFamily="34" charset="0"/>
              </a:rPr>
              <a:t>versions</a:t>
            </a:r>
            <a:endParaRPr lang="pt-BR" b="1" dirty="0">
              <a:latin typeface="Agency FB" panose="020B0503020202020204" pitchFamily="34" charset="0"/>
            </a:endParaRPr>
          </a:p>
          <a:p>
            <a:pPr algn="ctr"/>
            <a:r>
              <a:rPr lang="pt-BR" dirty="0" err="1">
                <a:latin typeface="Agency FB" panose="020B0503020202020204" pitchFamily="34" charset="0"/>
              </a:rPr>
              <a:t>Updating</a:t>
            </a:r>
            <a:r>
              <a:rPr lang="pt-BR" dirty="0">
                <a:latin typeface="Agency FB" panose="020B0503020202020204" pitchFamily="34" charset="0"/>
              </a:rPr>
              <a:t> MilkyBase</a:t>
            </a:r>
          </a:p>
        </p:txBody>
      </p:sp>
      <p:cxnSp>
        <p:nvCxnSpPr>
          <p:cNvPr id="90" name="Connector: Curved 89">
            <a:extLst>
              <a:ext uri="{FF2B5EF4-FFF2-40B4-BE49-F238E27FC236}">
                <a16:creationId xmlns:a16="http://schemas.microsoft.com/office/drawing/2014/main" id="{0024E299-48DB-4ADB-8075-C99F03B7D144}"/>
              </a:ext>
            </a:extLst>
          </p:cNvPr>
          <p:cNvCxnSpPr>
            <a:cxnSpLocks/>
            <a:stCxn id="87" idx="3"/>
            <a:endCxn id="45" idx="2"/>
          </p:cNvCxnSpPr>
          <p:nvPr/>
        </p:nvCxnSpPr>
        <p:spPr>
          <a:xfrm flipV="1">
            <a:off x="5467688" y="2921704"/>
            <a:ext cx="784689" cy="1521369"/>
          </a:xfrm>
          <a:prstGeom prst="curvedConnector2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9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3" grpId="0" animBg="1"/>
      <p:bldP spid="45" grpId="0"/>
      <p:bldP spid="77" grpId="0" animBg="1"/>
      <p:bldP spid="86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6E1C67E9-572C-4FD4-B2FD-6D54B72C941F}"/>
              </a:ext>
            </a:extLst>
          </p:cNvPr>
          <p:cNvSpPr/>
          <p:nvPr/>
        </p:nvSpPr>
        <p:spPr>
          <a:xfrm>
            <a:off x="5408887" y="869243"/>
            <a:ext cx="1662873" cy="20782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891C68-AB0F-43FA-A069-FDD8CAABE6EA}"/>
              </a:ext>
            </a:extLst>
          </p:cNvPr>
          <p:cNvSpPr/>
          <p:nvPr/>
        </p:nvSpPr>
        <p:spPr>
          <a:xfrm>
            <a:off x="913087" y="1907638"/>
            <a:ext cx="11225049" cy="504497"/>
          </a:xfrm>
          <a:prstGeom prst="rightArrow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3CF335-B769-478A-B2FD-75BF5F0868DD}"/>
              </a:ext>
            </a:extLst>
          </p:cNvPr>
          <p:cNvSpPr txBox="1"/>
          <p:nvPr/>
        </p:nvSpPr>
        <p:spPr>
          <a:xfrm>
            <a:off x="931553" y="2301147"/>
            <a:ext cx="1241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9 </a:t>
            </a:r>
            <a:r>
              <a:rPr lang="pt-BR" b="1" dirty="0" err="1">
                <a:latin typeface="Agency FB" panose="020B0503020202020204" pitchFamily="34" charset="0"/>
              </a:rPr>
              <a:t>February</a:t>
            </a:r>
            <a:endParaRPr lang="pt-BR" b="1" dirty="0">
              <a:latin typeface="Agency FB" panose="020B0503020202020204" pitchFamily="34" charset="0"/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07F5AF-D08B-493B-BE57-5303A0932260}"/>
              </a:ext>
            </a:extLst>
          </p:cNvPr>
          <p:cNvSpPr/>
          <p:nvPr/>
        </p:nvSpPr>
        <p:spPr>
          <a:xfrm>
            <a:off x="141885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9447D5-4CC8-430D-90DF-3BC251796F5E}"/>
              </a:ext>
            </a:extLst>
          </p:cNvPr>
          <p:cNvSpPr/>
          <p:nvPr/>
        </p:nvSpPr>
        <p:spPr>
          <a:xfrm>
            <a:off x="503184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5F6CE7-EBE0-4BE9-A33F-1B54A339C547}"/>
              </a:ext>
            </a:extLst>
          </p:cNvPr>
          <p:cNvSpPr/>
          <p:nvPr/>
        </p:nvSpPr>
        <p:spPr>
          <a:xfrm>
            <a:off x="790908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Graphic 40" descr="Group brainstorm">
            <a:extLst>
              <a:ext uri="{FF2B5EF4-FFF2-40B4-BE49-F238E27FC236}">
                <a16:creationId xmlns:a16="http://schemas.microsoft.com/office/drawing/2014/main" id="{471DD678-770B-4CDA-9309-7F4131AD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067" y="2223019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C604AA0-9919-4A6D-A70A-E06B1D5A5256}"/>
              </a:ext>
            </a:extLst>
          </p:cNvPr>
          <p:cNvSpPr txBox="1"/>
          <p:nvPr/>
        </p:nvSpPr>
        <p:spPr>
          <a:xfrm>
            <a:off x="5631609" y="2275373"/>
            <a:ext cx="1241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15 August</a:t>
            </a: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47" name="Graphic 46" descr="Internet">
            <a:extLst>
              <a:ext uri="{FF2B5EF4-FFF2-40B4-BE49-F238E27FC236}">
                <a16:creationId xmlns:a16="http://schemas.microsoft.com/office/drawing/2014/main" id="{2E236D6A-D5A1-4657-9A02-EFDA98E1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6275" y="975642"/>
            <a:ext cx="914400" cy="9144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8A65261-6826-4302-97C1-28F37F2AA0EC}"/>
              </a:ext>
            </a:extLst>
          </p:cNvPr>
          <p:cNvSpPr txBox="1"/>
          <p:nvPr/>
        </p:nvSpPr>
        <p:spPr>
          <a:xfrm>
            <a:off x="696519" y="1034765"/>
            <a:ext cx="772144" cy="735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gency FB" panose="020B0503020202020204" pitchFamily="34" charset="0"/>
              </a:rPr>
              <a:t>1</a:t>
            </a:r>
            <a:r>
              <a:rPr lang="pt-BR" sz="2800" b="1" baseline="30000" dirty="0">
                <a:latin typeface="Agency FB" panose="020B0503020202020204" pitchFamily="34" charset="0"/>
              </a:rPr>
              <a:t>st</a:t>
            </a:r>
            <a:r>
              <a:rPr lang="pt-BR" sz="2800" b="1" dirty="0">
                <a:latin typeface="Agency FB" panose="020B0503020202020204" pitchFamily="34" charset="0"/>
              </a:rPr>
              <a:t> 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28" name="Graphic 27" descr="Internet">
            <a:extLst>
              <a:ext uri="{FF2B5EF4-FFF2-40B4-BE49-F238E27FC236}">
                <a16:creationId xmlns:a16="http://schemas.microsoft.com/office/drawing/2014/main" id="{E77117DB-FEC3-41C6-B469-A4450D549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56" y="1063832"/>
            <a:ext cx="914400" cy="91440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1A9AA01-A34B-4A87-B0BB-8FF893F9800B}"/>
              </a:ext>
            </a:extLst>
          </p:cNvPr>
          <p:cNvSpPr/>
          <p:nvPr/>
        </p:nvSpPr>
        <p:spPr>
          <a:xfrm>
            <a:off x="0" y="359727"/>
            <a:ext cx="2957122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Timeline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3DAE72-097A-4CB4-AAA1-6C2FDA0FD41F}"/>
              </a:ext>
            </a:extLst>
          </p:cNvPr>
          <p:cNvSpPr txBox="1"/>
          <p:nvPr/>
        </p:nvSpPr>
        <p:spPr>
          <a:xfrm>
            <a:off x="2620945" y="4481692"/>
            <a:ext cx="195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gency FB" panose="020B0503020202020204" pitchFamily="34" charset="0"/>
              </a:rPr>
              <a:t>Publication</a:t>
            </a:r>
            <a:r>
              <a:rPr lang="pt-BR" b="1" dirty="0">
                <a:latin typeface="Agency FB" panose="020B0503020202020204" pitchFamily="34" charset="0"/>
              </a:rPr>
              <a:t> analysis</a:t>
            </a:r>
          </a:p>
        </p:txBody>
      </p:sp>
      <p:pic>
        <p:nvPicPr>
          <p:cNvPr id="32" name="Graphic 31" descr="Document">
            <a:extLst>
              <a:ext uri="{FF2B5EF4-FFF2-40B4-BE49-F238E27FC236}">
                <a16:creationId xmlns:a16="http://schemas.microsoft.com/office/drawing/2014/main" id="{8136595B-736E-49D3-945D-70B589B34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59268" y="3468985"/>
            <a:ext cx="888500" cy="8885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F60C818-13C2-4F63-A22B-E29C491BB7B5}"/>
              </a:ext>
            </a:extLst>
          </p:cNvPr>
          <p:cNvSpPr txBox="1"/>
          <p:nvPr/>
        </p:nvSpPr>
        <p:spPr>
          <a:xfrm>
            <a:off x="4829399" y="4553836"/>
            <a:ext cx="228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gency FB" panose="020B0503020202020204" pitchFamily="34" charset="0"/>
              </a:rPr>
              <a:t>Component</a:t>
            </a:r>
            <a:r>
              <a:rPr lang="pt-BR" b="1" dirty="0">
                <a:latin typeface="Agency FB" panose="020B0503020202020204" pitchFamily="34" charset="0"/>
              </a:rPr>
              <a:t> </a:t>
            </a:r>
            <a:r>
              <a:rPr lang="pt-BR" b="1" dirty="0" err="1">
                <a:latin typeface="Agency FB" panose="020B0503020202020204" pitchFamily="34" charset="0"/>
              </a:rPr>
              <a:t>identification</a:t>
            </a:r>
            <a:endParaRPr lang="pt-BR" b="1" dirty="0">
              <a:latin typeface="Agency FB" panose="020B0503020202020204" pitchFamily="34" charset="0"/>
            </a:endParaRPr>
          </a:p>
        </p:txBody>
      </p:sp>
      <p:pic>
        <p:nvPicPr>
          <p:cNvPr id="36" name="Graphic 35" descr="Chemicals">
            <a:extLst>
              <a:ext uri="{FF2B5EF4-FFF2-40B4-BE49-F238E27FC236}">
                <a16:creationId xmlns:a16="http://schemas.microsoft.com/office/drawing/2014/main" id="{7D688F8D-DEE4-40A2-851D-4B36E0F127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55398" y="3672780"/>
            <a:ext cx="914400" cy="914400"/>
          </a:xfrm>
          <a:prstGeom prst="rect">
            <a:avLst/>
          </a:prstGeom>
        </p:spPr>
      </p:pic>
      <p:pic>
        <p:nvPicPr>
          <p:cNvPr id="37" name="Graphic 36" descr="Line arrow: Straight">
            <a:extLst>
              <a:ext uri="{FF2B5EF4-FFF2-40B4-BE49-F238E27FC236}">
                <a16:creationId xmlns:a16="http://schemas.microsoft.com/office/drawing/2014/main" id="{F2C79CD7-B0B5-4701-BEA3-C37A5C5778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>
            <a:off x="4028439" y="3720873"/>
            <a:ext cx="914400" cy="914400"/>
          </a:xfrm>
          <a:prstGeom prst="rect">
            <a:avLst/>
          </a:prstGeom>
        </p:spPr>
      </p:pic>
      <p:pic>
        <p:nvPicPr>
          <p:cNvPr id="38" name="Graphic 37" descr="Line arrow: Straight">
            <a:extLst>
              <a:ext uri="{FF2B5EF4-FFF2-40B4-BE49-F238E27FC236}">
                <a16:creationId xmlns:a16="http://schemas.microsoft.com/office/drawing/2014/main" id="{1772F1C5-99E0-4C69-BA36-116CB7758B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>
            <a:off x="6876004" y="3738014"/>
            <a:ext cx="914400" cy="914400"/>
          </a:xfrm>
          <a:prstGeom prst="rect">
            <a:avLst/>
          </a:prstGeom>
        </p:spPr>
      </p:pic>
      <p:pic>
        <p:nvPicPr>
          <p:cNvPr id="50" name="Graphic 49" descr="Internet">
            <a:extLst>
              <a:ext uri="{FF2B5EF4-FFF2-40B4-BE49-F238E27FC236}">
                <a16:creationId xmlns:a16="http://schemas.microsoft.com/office/drawing/2014/main" id="{0A0DDABE-EB50-4659-A79F-969C262C80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065179" y="3559027"/>
            <a:ext cx="1120348" cy="1120348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46C20C2F-F872-493C-9B87-BCA7B9BCDC9E}"/>
              </a:ext>
            </a:extLst>
          </p:cNvPr>
          <p:cNvSpPr/>
          <p:nvPr/>
        </p:nvSpPr>
        <p:spPr>
          <a:xfrm>
            <a:off x="1594044" y="2040612"/>
            <a:ext cx="4539167" cy="2434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pic>
        <p:nvPicPr>
          <p:cNvPr id="51" name="Graphic 50" descr="Search Inventory">
            <a:extLst>
              <a:ext uri="{FF2B5EF4-FFF2-40B4-BE49-F238E27FC236}">
                <a16:creationId xmlns:a16="http://schemas.microsoft.com/office/drawing/2014/main" id="{33300308-8DB2-450D-9493-E81213A992A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22414" y="3154668"/>
            <a:ext cx="1460938" cy="1460938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1E1C4AE3-456D-4191-AF76-28D81E9E2C3C}"/>
              </a:ext>
            </a:extLst>
          </p:cNvPr>
          <p:cNvSpPr txBox="1"/>
          <p:nvPr/>
        </p:nvSpPr>
        <p:spPr>
          <a:xfrm>
            <a:off x="580204" y="4481692"/>
            <a:ext cx="163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gency FB" panose="020B0503020202020204" pitchFamily="34" charset="0"/>
              </a:rPr>
              <a:t>Search</a:t>
            </a:r>
            <a:r>
              <a:rPr lang="pt-BR" b="1" dirty="0">
                <a:latin typeface="Agency FB" panose="020B0503020202020204" pitchFamily="34" charset="0"/>
              </a:rPr>
              <a:t> for data</a:t>
            </a:r>
          </a:p>
        </p:txBody>
      </p:sp>
      <p:pic>
        <p:nvPicPr>
          <p:cNvPr id="53" name="Graphic 52" descr="Line arrow: Straight">
            <a:extLst>
              <a:ext uri="{FF2B5EF4-FFF2-40B4-BE49-F238E27FC236}">
                <a16:creationId xmlns:a16="http://schemas.microsoft.com/office/drawing/2014/main" id="{0E786718-4D8F-4D03-BBFB-4B8A686BFC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0800000">
            <a:off x="1882022" y="3720650"/>
            <a:ext cx="914400" cy="9144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883BCD2E-B926-4704-A637-37F0A49A5999}"/>
              </a:ext>
            </a:extLst>
          </p:cNvPr>
          <p:cNvGrpSpPr/>
          <p:nvPr/>
        </p:nvGrpSpPr>
        <p:grpSpPr>
          <a:xfrm>
            <a:off x="4942839" y="4939763"/>
            <a:ext cx="1804421" cy="795035"/>
            <a:chOff x="7292628" y="1390604"/>
            <a:chExt cx="1804421" cy="79503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89FDD32-C3AE-438F-A553-A19F8A717CCD}"/>
                </a:ext>
              </a:extLst>
            </p:cNvPr>
            <p:cNvSpPr txBox="1"/>
            <p:nvPr/>
          </p:nvSpPr>
          <p:spPr>
            <a:xfrm>
              <a:off x="7878845" y="1448548"/>
              <a:ext cx="8888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pt-BR"/>
              </a:defPPr>
              <a:lvl1pPr>
                <a:defRPr sz="2000" b="1">
                  <a:latin typeface="+mj-lt"/>
                </a:defRPr>
              </a:lvl1pPr>
            </a:lstStyle>
            <a:p>
              <a:r>
                <a:rPr lang="pt-BR" dirty="0" err="1">
                  <a:latin typeface="Agency FB" panose="020B0503020202020204" pitchFamily="34" charset="0"/>
                </a:rPr>
                <a:t>Search</a:t>
              </a:r>
              <a:endParaRPr lang="pt-BR" dirty="0">
                <a:latin typeface="Agency FB" panose="020B0503020202020204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7AF906C-BEBE-4848-BE38-181C0CA7D938}"/>
                </a:ext>
              </a:extLst>
            </p:cNvPr>
            <p:cNvSpPr/>
            <p:nvPr/>
          </p:nvSpPr>
          <p:spPr>
            <a:xfrm>
              <a:off x="7980545" y="1798266"/>
              <a:ext cx="1116504" cy="366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>
                  <a:latin typeface="Agency FB" panose="020B0503020202020204" pitchFamily="34" charset="0"/>
                </a:rPr>
                <a:t>In </a:t>
              </a:r>
              <a:r>
                <a:rPr lang="pt-BR" i="1" dirty="0" err="1">
                  <a:latin typeface="Agency FB" panose="020B0503020202020204" pitchFamily="34" charset="0"/>
                </a:rPr>
                <a:t>PubChem</a:t>
              </a:r>
              <a:endParaRPr lang="pt-BR" i="1" dirty="0">
                <a:latin typeface="Agency FB" panose="020B0503020202020204" pitchFamily="34" charset="0"/>
              </a:endParaRPr>
            </a:p>
          </p:txBody>
        </p:sp>
        <p:pic>
          <p:nvPicPr>
            <p:cNvPr id="62" name="Graphic 61" descr="Magnifying glass">
              <a:extLst>
                <a:ext uri="{FF2B5EF4-FFF2-40B4-BE49-F238E27FC236}">
                  <a16:creationId xmlns:a16="http://schemas.microsoft.com/office/drawing/2014/main" id="{99447E37-C33E-48C3-8962-27372D132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92628" y="1390604"/>
              <a:ext cx="795035" cy="795035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E1234235-23ED-493B-8B8E-8D22886C7D22}"/>
              </a:ext>
            </a:extLst>
          </p:cNvPr>
          <p:cNvSpPr txBox="1"/>
          <p:nvPr/>
        </p:nvSpPr>
        <p:spPr>
          <a:xfrm>
            <a:off x="7878712" y="4537067"/>
            <a:ext cx="1625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gency FB" panose="020B0503020202020204" pitchFamily="34" charset="0"/>
              </a:rPr>
              <a:t>Feeding</a:t>
            </a:r>
            <a:r>
              <a:rPr lang="pt-BR" b="1" dirty="0">
                <a:latin typeface="Agency FB" panose="020B0503020202020204" pitchFamily="34" charset="0"/>
              </a:rPr>
              <a:t> </a:t>
            </a:r>
            <a:r>
              <a:rPr lang="pt-BR" b="1" dirty="0" err="1">
                <a:latin typeface="Agency FB" panose="020B0503020202020204" pitchFamily="34" charset="0"/>
              </a:rPr>
              <a:t>MilkyBase</a:t>
            </a:r>
            <a:endParaRPr lang="pt-BR" b="1" dirty="0">
              <a:latin typeface="Agency FB" panose="020B0503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C821DDF-1DCC-49A0-9A55-4952789F06E9}"/>
              </a:ext>
            </a:extLst>
          </p:cNvPr>
          <p:cNvSpPr/>
          <p:nvPr/>
        </p:nvSpPr>
        <p:spPr>
          <a:xfrm>
            <a:off x="145583" y="4854674"/>
            <a:ext cx="21965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Agency FB" panose="020B0503020202020204" pitchFamily="34" charset="0"/>
              </a:rPr>
              <a:t>National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 err="1">
                <a:latin typeface="Agency FB" panose="020B0503020202020204" pitchFamily="34" charset="0"/>
              </a:rPr>
              <a:t>databases</a:t>
            </a:r>
            <a:endParaRPr lang="pt-BR" sz="2000" dirty="0">
              <a:latin typeface="Agency FB" panose="020B05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Agency FB" panose="020B0503020202020204" pitchFamily="34" charset="0"/>
              </a:rPr>
              <a:t>Published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 err="1">
                <a:latin typeface="Agency FB" panose="020B0503020202020204" pitchFamily="34" charset="0"/>
              </a:rPr>
              <a:t>studies</a:t>
            </a:r>
            <a:endParaRPr lang="pt-BR" sz="2000" dirty="0">
              <a:latin typeface="Agency FB" panose="020B0503020202020204" pitchFamily="34" charset="0"/>
            </a:endParaRPr>
          </a:p>
          <a:p>
            <a:pPr algn="just"/>
            <a:r>
              <a:rPr lang="pt-BR" sz="2000" b="1" dirty="0">
                <a:latin typeface="Agency FB" panose="020B0503020202020204" pitchFamily="34" charset="0"/>
              </a:rPr>
              <a:t>       +300 </a:t>
            </a:r>
            <a:r>
              <a:rPr lang="pt-BR" sz="2000" b="1" dirty="0" err="1">
                <a:latin typeface="Agency FB" panose="020B0503020202020204" pitchFamily="34" charset="0"/>
              </a:rPr>
              <a:t>sources</a:t>
            </a:r>
            <a:endParaRPr lang="pt-BR" sz="2000" b="1" dirty="0">
              <a:latin typeface="Agency FB" panose="020B0503020202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5AF229F-B1C0-4B62-9C7F-4C9188D76142}"/>
              </a:ext>
            </a:extLst>
          </p:cNvPr>
          <p:cNvSpPr/>
          <p:nvPr/>
        </p:nvSpPr>
        <p:spPr>
          <a:xfrm>
            <a:off x="2487491" y="4906398"/>
            <a:ext cx="2196539" cy="953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err="1">
                <a:latin typeface="Agency FB" panose="020B0503020202020204" pitchFamily="34" charset="0"/>
              </a:rPr>
              <a:t>Useful</a:t>
            </a:r>
            <a:r>
              <a:rPr lang="pt-BR" sz="2000" dirty="0">
                <a:latin typeface="Agency FB" panose="020B0503020202020204" pitchFamily="34" charset="0"/>
              </a:rPr>
              <a:t> data</a:t>
            </a: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gency FB" panose="020B0503020202020204" pitchFamily="34" charset="0"/>
              </a:rPr>
              <a:t>       165 </a:t>
            </a:r>
            <a:r>
              <a:rPr lang="pt-BR" sz="2000" b="1" dirty="0" err="1">
                <a:latin typeface="Agency FB" panose="020B0503020202020204" pitchFamily="34" charset="0"/>
              </a:rPr>
              <a:t>sources</a:t>
            </a:r>
            <a:endParaRPr lang="pt-BR" sz="2000" b="1" dirty="0">
              <a:latin typeface="Agency FB" panose="020B0503020202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EFF1A23-B58B-417C-A189-37E5AD23F498}"/>
              </a:ext>
            </a:extLst>
          </p:cNvPr>
          <p:cNvSpPr/>
          <p:nvPr/>
        </p:nvSpPr>
        <p:spPr>
          <a:xfrm>
            <a:off x="7967168" y="4195214"/>
            <a:ext cx="2282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dirty="0">
              <a:latin typeface="Agency FB" panose="020B0503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latin typeface="Agency FB" panose="020B05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E0721F-72C4-4F07-8135-574C277F5A0F}"/>
              </a:ext>
            </a:extLst>
          </p:cNvPr>
          <p:cNvSpPr txBox="1"/>
          <p:nvPr/>
        </p:nvSpPr>
        <p:spPr>
          <a:xfrm>
            <a:off x="10085072" y="3637436"/>
            <a:ext cx="1943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latin typeface="Agency FB" panose="020B0503020202020204" pitchFamily="34" charset="0"/>
              </a:rPr>
              <a:t>Updating</a:t>
            </a:r>
            <a:r>
              <a:rPr lang="pt-BR" b="1" dirty="0">
                <a:latin typeface="Agency FB" panose="020B0503020202020204" pitchFamily="34" charset="0"/>
              </a:rPr>
              <a:t> </a:t>
            </a:r>
            <a:r>
              <a:rPr lang="pt-BR" b="1" dirty="0" err="1">
                <a:latin typeface="Agency FB" panose="020B0503020202020204" pitchFamily="34" charset="0"/>
              </a:rPr>
              <a:t>MilkyBase</a:t>
            </a:r>
            <a:endParaRPr lang="pt-BR" b="1" dirty="0">
              <a:latin typeface="Agency FB" panose="020B0503020202020204" pitchFamily="34" charset="0"/>
            </a:endParaRPr>
          </a:p>
        </p:txBody>
      </p:sp>
      <p:cxnSp>
        <p:nvCxnSpPr>
          <p:cNvPr id="71" name="Connector: Curved 70">
            <a:extLst>
              <a:ext uri="{FF2B5EF4-FFF2-40B4-BE49-F238E27FC236}">
                <a16:creationId xmlns:a16="http://schemas.microsoft.com/office/drawing/2014/main" id="{859AEF32-B81B-4DD6-8DFF-8BF65906C02C}"/>
              </a:ext>
            </a:extLst>
          </p:cNvPr>
          <p:cNvCxnSpPr>
            <a:cxnSpLocks/>
            <a:stCxn id="63" idx="2"/>
            <a:endCxn id="75" idx="2"/>
          </p:cNvCxnSpPr>
          <p:nvPr/>
        </p:nvCxnSpPr>
        <p:spPr>
          <a:xfrm rot="16200000" flipH="1">
            <a:off x="9745327" y="3852631"/>
            <a:ext cx="37138" cy="2144673"/>
          </a:xfrm>
          <a:prstGeom prst="curvedConnector3">
            <a:avLst>
              <a:gd name="adj1" fmla="val 715542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Graphic 74" descr="Internet">
            <a:extLst>
              <a:ext uri="{FF2B5EF4-FFF2-40B4-BE49-F238E27FC236}">
                <a16:creationId xmlns:a16="http://schemas.microsoft.com/office/drawing/2014/main" id="{FF4974B2-0310-44D3-9AE4-1A74BE4419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63680" y="3798431"/>
            <a:ext cx="1145106" cy="1145106"/>
          </a:xfrm>
          <a:prstGeom prst="rect">
            <a:avLst/>
          </a:prstGeom>
        </p:spPr>
      </p:pic>
      <p:cxnSp>
        <p:nvCxnSpPr>
          <p:cNvPr id="76" name="Connector: Curved 75">
            <a:extLst>
              <a:ext uri="{FF2B5EF4-FFF2-40B4-BE49-F238E27FC236}">
                <a16:creationId xmlns:a16="http://schemas.microsoft.com/office/drawing/2014/main" id="{ECD01040-1812-4DCB-9523-E1B64E9B95B1}"/>
              </a:ext>
            </a:extLst>
          </p:cNvPr>
          <p:cNvCxnSpPr>
            <a:cxnSpLocks/>
            <a:stCxn id="70" idx="0"/>
            <a:endCxn id="50" idx="0"/>
          </p:cNvCxnSpPr>
          <p:nvPr/>
        </p:nvCxnSpPr>
        <p:spPr>
          <a:xfrm rot="16200000" flipV="1">
            <a:off x="9801993" y="2382388"/>
            <a:ext cx="78409" cy="2431688"/>
          </a:xfrm>
          <a:prstGeom prst="curvedConnector3">
            <a:avLst>
              <a:gd name="adj1" fmla="val 391548"/>
            </a:avLst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Left Brace 41">
            <a:extLst>
              <a:ext uri="{FF2B5EF4-FFF2-40B4-BE49-F238E27FC236}">
                <a16:creationId xmlns:a16="http://schemas.microsoft.com/office/drawing/2014/main" id="{17E70C12-440F-4627-A2F8-95914BCDC613}"/>
              </a:ext>
            </a:extLst>
          </p:cNvPr>
          <p:cNvSpPr/>
          <p:nvPr/>
        </p:nvSpPr>
        <p:spPr>
          <a:xfrm rot="16200000">
            <a:off x="3562559" y="872430"/>
            <a:ext cx="422766" cy="3387491"/>
          </a:xfrm>
          <a:prstGeom prst="leftBrac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0A79D4A3-B903-40AB-AD14-0038B253CB42}"/>
              </a:ext>
            </a:extLst>
          </p:cNvPr>
          <p:cNvSpPr/>
          <p:nvPr/>
        </p:nvSpPr>
        <p:spPr>
          <a:xfrm>
            <a:off x="-5104" y="353925"/>
            <a:ext cx="2964372" cy="651720"/>
          </a:xfrm>
          <a:prstGeom prst="homePlate">
            <a:avLst/>
          </a:prstGeom>
          <a:solidFill>
            <a:srgbClr val="A7A7D7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Workflow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62874FC-C038-44FB-BFD4-72D63E603B91}"/>
              </a:ext>
            </a:extLst>
          </p:cNvPr>
          <p:cNvSpPr/>
          <p:nvPr/>
        </p:nvSpPr>
        <p:spPr>
          <a:xfrm>
            <a:off x="6007831" y="1838457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B698253-CB23-465F-93E6-16EE601F8186}"/>
              </a:ext>
            </a:extLst>
          </p:cNvPr>
          <p:cNvSpPr/>
          <p:nvPr/>
        </p:nvSpPr>
        <p:spPr>
          <a:xfrm>
            <a:off x="1304780" y="1825873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72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45" grpId="0"/>
      <p:bldP spid="45" grpId="1"/>
      <p:bldP spid="30" grpId="0"/>
      <p:bldP spid="30" grpId="1"/>
      <p:bldP spid="34" grpId="0"/>
      <p:bldP spid="34" grpId="1"/>
      <p:bldP spid="46" grpId="0" animBg="1"/>
      <p:bldP spid="52" grpId="0"/>
      <p:bldP spid="52" grpId="1"/>
      <p:bldP spid="63" grpId="0"/>
      <p:bldP spid="63" grpId="1"/>
      <p:bldP spid="65" grpId="0"/>
      <p:bldP spid="65" grpId="1"/>
      <p:bldP spid="68" grpId="0"/>
      <p:bldP spid="68" grpId="1"/>
      <p:bldP spid="69" grpId="0"/>
      <p:bldP spid="69" grpId="1"/>
      <p:bldP spid="70" grpId="0"/>
      <p:bldP spid="70" grpId="1"/>
      <p:bldP spid="4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463EAED1-F906-492E-8469-0664E9CFF7E6}"/>
              </a:ext>
            </a:extLst>
          </p:cNvPr>
          <p:cNvSpPr/>
          <p:nvPr/>
        </p:nvSpPr>
        <p:spPr>
          <a:xfrm>
            <a:off x="9247583" y="868520"/>
            <a:ext cx="1662873" cy="207823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E1C67E9-572C-4FD4-B2FD-6D54B72C941F}"/>
              </a:ext>
            </a:extLst>
          </p:cNvPr>
          <p:cNvSpPr/>
          <p:nvPr/>
        </p:nvSpPr>
        <p:spPr>
          <a:xfrm>
            <a:off x="5408887" y="869243"/>
            <a:ext cx="1662873" cy="207823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3CF335-B769-478A-B2FD-75BF5F0868DD}"/>
              </a:ext>
            </a:extLst>
          </p:cNvPr>
          <p:cNvSpPr txBox="1"/>
          <p:nvPr/>
        </p:nvSpPr>
        <p:spPr>
          <a:xfrm>
            <a:off x="931553" y="2301147"/>
            <a:ext cx="1241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9 </a:t>
            </a:r>
            <a:r>
              <a:rPr lang="pt-BR" b="1" dirty="0" err="1">
                <a:latin typeface="Agency FB" panose="020B0503020202020204" pitchFamily="34" charset="0"/>
              </a:rPr>
              <a:t>February</a:t>
            </a:r>
            <a:endParaRPr lang="pt-BR" b="1" dirty="0">
              <a:latin typeface="Agency FB" panose="020B0503020202020204" pitchFamily="34" charset="0"/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07F5AF-D08B-493B-BE57-5303A0932260}"/>
              </a:ext>
            </a:extLst>
          </p:cNvPr>
          <p:cNvSpPr/>
          <p:nvPr/>
        </p:nvSpPr>
        <p:spPr>
          <a:xfrm>
            <a:off x="141885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09891C68-AB0F-43FA-A069-FDD8CAABE6EA}"/>
              </a:ext>
            </a:extLst>
          </p:cNvPr>
          <p:cNvSpPr/>
          <p:nvPr/>
        </p:nvSpPr>
        <p:spPr>
          <a:xfrm>
            <a:off x="913087" y="1907638"/>
            <a:ext cx="11225049" cy="504497"/>
          </a:xfrm>
          <a:prstGeom prst="rightArrow">
            <a:avLst/>
          </a:prstGeom>
          <a:gradFill flip="none" rotWithShape="1">
            <a:gsLst>
              <a:gs pos="0">
                <a:srgbClr val="000099">
                  <a:tint val="66000"/>
                  <a:satMod val="160000"/>
                </a:srgbClr>
              </a:gs>
              <a:gs pos="50000">
                <a:srgbClr val="000099">
                  <a:tint val="44500"/>
                  <a:satMod val="160000"/>
                </a:srgbClr>
              </a:gs>
              <a:gs pos="100000">
                <a:srgbClr val="000099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19447D5-4CC8-430D-90DF-3BC251796F5E}"/>
              </a:ext>
            </a:extLst>
          </p:cNvPr>
          <p:cNvSpPr/>
          <p:nvPr/>
        </p:nvSpPr>
        <p:spPr>
          <a:xfrm>
            <a:off x="503184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D5F6CE7-EBE0-4BE9-A33F-1B54A339C547}"/>
              </a:ext>
            </a:extLst>
          </p:cNvPr>
          <p:cNvSpPr/>
          <p:nvPr/>
        </p:nvSpPr>
        <p:spPr>
          <a:xfrm>
            <a:off x="790908" y="2019607"/>
            <a:ext cx="252248" cy="247400"/>
          </a:xfrm>
          <a:prstGeom prst="ellips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F6B54E6-49F9-4FB8-97C7-56AA3259AF87}"/>
              </a:ext>
            </a:extLst>
          </p:cNvPr>
          <p:cNvSpPr/>
          <p:nvPr/>
        </p:nvSpPr>
        <p:spPr>
          <a:xfrm>
            <a:off x="1613980" y="2040612"/>
            <a:ext cx="4539167" cy="24348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1D2A568-DD36-497D-9D71-6D4052DD93A1}"/>
              </a:ext>
            </a:extLst>
          </p:cNvPr>
          <p:cNvSpPr/>
          <p:nvPr/>
        </p:nvSpPr>
        <p:spPr>
          <a:xfrm>
            <a:off x="1631682" y="2040130"/>
            <a:ext cx="4539167" cy="243489"/>
          </a:xfrm>
          <a:prstGeom prst="rect">
            <a:avLst/>
          </a:prstGeom>
          <a:gradFill flip="none" rotWithShape="1">
            <a:gsLst>
              <a:gs pos="0">
                <a:srgbClr val="FF5B5B">
                  <a:tint val="66000"/>
                  <a:satMod val="160000"/>
                </a:srgbClr>
              </a:gs>
              <a:gs pos="50000">
                <a:srgbClr val="FF5B5B">
                  <a:tint val="44500"/>
                  <a:satMod val="160000"/>
                </a:srgbClr>
              </a:gs>
              <a:gs pos="100000">
                <a:srgbClr val="FF5B5B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pic>
        <p:nvPicPr>
          <p:cNvPr id="41" name="Graphic 40" descr="Group brainstorm">
            <a:extLst>
              <a:ext uri="{FF2B5EF4-FFF2-40B4-BE49-F238E27FC236}">
                <a16:creationId xmlns:a16="http://schemas.microsoft.com/office/drawing/2014/main" id="{471DD678-770B-4CDA-9309-7F4131ADC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3067" y="2223019"/>
            <a:ext cx="914400" cy="9144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1C604AA0-9919-4A6D-A70A-E06B1D5A5256}"/>
              </a:ext>
            </a:extLst>
          </p:cNvPr>
          <p:cNvSpPr txBox="1"/>
          <p:nvPr/>
        </p:nvSpPr>
        <p:spPr>
          <a:xfrm>
            <a:off x="5631609" y="2275373"/>
            <a:ext cx="1241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Agency FB" panose="020B0503020202020204" pitchFamily="34" charset="0"/>
              </a:rPr>
              <a:t>15 August</a:t>
            </a: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A450843F-6A4C-48FB-81EA-867CFEF7AE38}"/>
              </a:ext>
            </a:extLst>
          </p:cNvPr>
          <p:cNvSpPr/>
          <p:nvPr/>
        </p:nvSpPr>
        <p:spPr>
          <a:xfrm>
            <a:off x="-5104" y="353925"/>
            <a:ext cx="2964372" cy="651720"/>
          </a:xfrm>
          <a:prstGeom prst="homePlate">
            <a:avLst/>
          </a:prstGeom>
          <a:solidFill>
            <a:srgbClr val="A7A7D7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Workflow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47" name="Graphic 46" descr="Internet">
            <a:extLst>
              <a:ext uri="{FF2B5EF4-FFF2-40B4-BE49-F238E27FC236}">
                <a16:creationId xmlns:a16="http://schemas.microsoft.com/office/drawing/2014/main" id="{2E236D6A-D5A1-4657-9A02-EFDA98E1E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76275" y="975642"/>
            <a:ext cx="914400" cy="9144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68A65261-6826-4302-97C1-28F37F2AA0EC}"/>
              </a:ext>
            </a:extLst>
          </p:cNvPr>
          <p:cNvSpPr txBox="1"/>
          <p:nvPr/>
        </p:nvSpPr>
        <p:spPr>
          <a:xfrm>
            <a:off x="696519" y="1034765"/>
            <a:ext cx="772144" cy="73574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gency FB" panose="020B0503020202020204" pitchFamily="34" charset="0"/>
              </a:rPr>
              <a:t>1</a:t>
            </a:r>
            <a:r>
              <a:rPr lang="pt-BR" sz="2800" b="1" baseline="30000" dirty="0">
                <a:latin typeface="Agency FB" panose="020B0503020202020204" pitchFamily="34" charset="0"/>
              </a:rPr>
              <a:t>st</a:t>
            </a:r>
            <a:r>
              <a:rPr lang="pt-BR" sz="2800" b="1" dirty="0">
                <a:latin typeface="Agency FB" panose="020B0503020202020204" pitchFamily="34" charset="0"/>
              </a:rPr>
              <a:t> 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pic>
        <p:nvPicPr>
          <p:cNvPr id="28" name="Graphic 27" descr="Internet">
            <a:extLst>
              <a:ext uri="{FF2B5EF4-FFF2-40B4-BE49-F238E27FC236}">
                <a16:creationId xmlns:a16="http://schemas.microsoft.com/office/drawing/2014/main" id="{E77117DB-FEC3-41C6-B469-A4450D549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156" y="1063832"/>
            <a:ext cx="914400" cy="914400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1A9AA01-A34B-4A87-B0BB-8FF893F9800B}"/>
              </a:ext>
            </a:extLst>
          </p:cNvPr>
          <p:cNvSpPr/>
          <p:nvPr/>
        </p:nvSpPr>
        <p:spPr>
          <a:xfrm>
            <a:off x="-15766" y="359727"/>
            <a:ext cx="2980768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Timeline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4138DC2-52B1-4416-8EDF-2D784E172062}"/>
              </a:ext>
            </a:extLst>
          </p:cNvPr>
          <p:cNvSpPr txBox="1"/>
          <p:nvPr/>
        </p:nvSpPr>
        <p:spPr>
          <a:xfrm>
            <a:off x="5790985" y="3315213"/>
            <a:ext cx="476570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 err="1">
                <a:latin typeface="Agency FB" panose="020B0503020202020204" pitchFamily="34" charset="0"/>
              </a:rPr>
              <a:t>Main</a:t>
            </a:r>
            <a:r>
              <a:rPr lang="pt-BR" sz="2000" b="1" dirty="0">
                <a:latin typeface="Agency FB" panose="020B0503020202020204" pitchFamily="34" charset="0"/>
              </a:rPr>
              <a:t> </a:t>
            </a:r>
            <a:r>
              <a:rPr lang="pt-BR" sz="2000" b="1" dirty="0" err="1">
                <a:latin typeface="Agency FB" panose="020B0503020202020204" pitchFamily="34" charset="0"/>
              </a:rPr>
              <a:t>activities</a:t>
            </a:r>
            <a:endParaRPr lang="pt-BR" sz="2000" b="1" dirty="0">
              <a:latin typeface="Agency FB" panose="020B0503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err="1">
                <a:latin typeface="Agency FB" panose="020B0503020202020204" pitchFamily="34" charset="0"/>
              </a:rPr>
              <a:t>Corrections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 err="1">
                <a:latin typeface="Agency FB" panose="020B0503020202020204" pitchFamily="34" charset="0"/>
              </a:rPr>
              <a:t>of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 err="1">
                <a:latin typeface="Agency FB" panose="020B0503020202020204" pitchFamily="34" charset="0"/>
              </a:rPr>
              <a:t>Components</a:t>
            </a:r>
            <a:r>
              <a:rPr lang="pt-BR" sz="2000" dirty="0">
                <a:latin typeface="Agency FB" panose="020B0503020202020204" pitchFamily="34" charset="0"/>
              </a:rPr>
              <a:t>/</a:t>
            </a:r>
            <a:r>
              <a:rPr lang="pt-BR" sz="2000" dirty="0" err="1">
                <a:latin typeface="Agency FB" panose="020B0503020202020204" pitchFamily="34" charset="0"/>
              </a:rPr>
              <a:t>Grouping</a:t>
            </a:r>
            <a:endParaRPr lang="pt-BR" sz="2000" dirty="0">
              <a:latin typeface="Agency FB" panose="020B0503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>
                <a:latin typeface="Agency FB" panose="020B0503020202020204" pitchFamily="34" charset="0"/>
              </a:rPr>
              <a:t>Unit </a:t>
            </a:r>
            <a:r>
              <a:rPr lang="pt-BR" sz="2000" dirty="0" err="1">
                <a:latin typeface="Agency FB" panose="020B0503020202020204" pitchFamily="34" charset="0"/>
              </a:rPr>
              <a:t>unification</a:t>
            </a:r>
            <a:r>
              <a:rPr lang="pt-BR" sz="2000" dirty="0">
                <a:latin typeface="Agency FB" panose="020B0503020202020204" pitchFamily="34" charset="0"/>
              </a:rPr>
              <a:t> (38 </a:t>
            </a:r>
            <a:r>
              <a:rPr lang="pt-BR" sz="2000" dirty="0" err="1">
                <a:latin typeface="Agency FB" panose="020B0503020202020204" pitchFamily="34" charset="0"/>
              </a:rPr>
              <a:t>units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>
                <a:latin typeface="Agency FB" panose="020B0503020202020204" pitchFamily="34" charset="0"/>
                <a:sym typeface="Wingdings" panose="05000000000000000000" pitchFamily="2" charset="2"/>
              </a:rPr>
              <a:t> 18 </a:t>
            </a:r>
            <a:r>
              <a:rPr lang="pt-BR" sz="2000" dirty="0" err="1">
                <a:latin typeface="Agency FB" panose="020B0503020202020204" pitchFamily="34" charset="0"/>
                <a:sym typeface="Wingdings" panose="05000000000000000000" pitchFamily="2" charset="2"/>
              </a:rPr>
              <a:t>units</a:t>
            </a:r>
            <a:r>
              <a:rPr lang="pt-BR" sz="2000" dirty="0">
                <a:latin typeface="Agency FB" panose="020B0503020202020204" pitchFamily="34" charset="0"/>
                <a:sym typeface="Wingdings" panose="05000000000000000000" pitchFamily="2" charset="2"/>
              </a:rPr>
              <a:t>)</a:t>
            </a:r>
            <a:endParaRPr lang="pt-BR" sz="2000" dirty="0">
              <a:latin typeface="Agency FB" panose="020B0503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err="1">
                <a:latin typeface="Agency FB" panose="020B0503020202020204" pitchFamily="34" charset="0"/>
              </a:rPr>
              <a:t>Correcting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 err="1">
                <a:latin typeface="Agency FB" panose="020B0503020202020204" pitchFamily="34" charset="0"/>
              </a:rPr>
              <a:t>missing</a:t>
            </a:r>
            <a:r>
              <a:rPr lang="pt-BR" sz="2000" dirty="0">
                <a:latin typeface="Agency FB" panose="020B0503020202020204" pitchFamily="34" charset="0"/>
              </a:rPr>
              <a:t> connections </a:t>
            </a:r>
            <a:r>
              <a:rPr lang="pt-BR" sz="2000" dirty="0" err="1">
                <a:latin typeface="Agency FB" panose="020B0503020202020204" pitchFamily="34" charset="0"/>
              </a:rPr>
              <a:t>to</a:t>
            </a:r>
            <a:r>
              <a:rPr lang="pt-BR" sz="2000" dirty="0">
                <a:latin typeface="Agency FB" panose="020B0503020202020204" pitchFamily="34" charset="0"/>
              </a:rPr>
              <a:t> </a:t>
            </a:r>
            <a:r>
              <a:rPr lang="pt-BR" sz="2000" dirty="0" err="1">
                <a:latin typeface="Agency FB" panose="020B0503020202020204" pitchFamily="34" charset="0"/>
              </a:rPr>
              <a:t>the</a:t>
            </a:r>
            <a:r>
              <a:rPr lang="pt-BR" sz="2000" dirty="0">
                <a:latin typeface="Agency FB" panose="020B0503020202020204" pitchFamily="34" charset="0"/>
              </a:rPr>
              <a:t> Master </a:t>
            </a:r>
            <a:r>
              <a:rPr lang="pt-BR" sz="2000" dirty="0" err="1">
                <a:latin typeface="Agency FB" panose="020B0503020202020204" pitchFamily="34" charset="0"/>
              </a:rPr>
              <a:t>sheet</a:t>
            </a:r>
            <a:endParaRPr lang="pt-BR" sz="2000" dirty="0">
              <a:latin typeface="Agency FB" panose="020B0503020202020204" pitchFamily="34" charset="0"/>
            </a:endParaRPr>
          </a:p>
          <a:p>
            <a:pPr algn="ctr"/>
            <a:endParaRPr lang="pt-BR" sz="20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A684A-9CE4-4870-85DB-B1D03F26B208}"/>
              </a:ext>
            </a:extLst>
          </p:cNvPr>
          <p:cNvSpPr txBox="1"/>
          <p:nvPr/>
        </p:nvSpPr>
        <p:spPr>
          <a:xfrm>
            <a:off x="9458251" y="2300424"/>
            <a:ext cx="12415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latin typeface="Agency FB" panose="020B0503020202020204" pitchFamily="34" charset="0"/>
              </a:rPr>
              <a:t>September</a:t>
            </a:r>
            <a:endParaRPr lang="pt-BR" b="1" dirty="0">
              <a:latin typeface="Agency FB" panose="020B0503020202020204" pitchFamily="34" charset="0"/>
            </a:endParaRPr>
          </a:p>
          <a:p>
            <a:pPr algn="ctr"/>
            <a:r>
              <a:rPr lang="pt-BR" sz="1800" b="1" dirty="0">
                <a:solidFill>
                  <a:schemeClr val="tx1"/>
                </a:solidFill>
                <a:latin typeface="Agency FB" panose="020B0503020202020204" pitchFamily="34" charset="0"/>
              </a:rPr>
              <a:t>2020</a:t>
            </a:r>
            <a:endParaRPr lang="en-US" sz="1800" b="1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pic>
        <p:nvPicPr>
          <p:cNvPr id="84" name="Graphic 83" descr="Traffic cone">
            <a:extLst>
              <a:ext uri="{FF2B5EF4-FFF2-40B4-BE49-F238E27FC236}">
                <a16:creationId xmlns:a16="http://schemas.microsoft.com/office/drawing/2014/main" id="{BD042E63-8871-4845-809D-72C08E7822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21820" y="948327"/>
            <a:ext cx="914400" cy="9144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C9D4B9FA-0B9D-4385-8606-B2D615C3AC5C}"/>
              </a:ext>
            </a:extLst>
          </p:cNvPr>
          <p:cNvSpPr/>
          <p:nvPr/>
        </p:nvSpPr>
        <p:spPr>
          <a:xfrm>
            <a:off x="629308" y="3255941"/>
            <a:ext cx="602181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     Major </a:t>
            </a:r>
            <a:r>
              <a:rPr lang="pt-BR" sz="20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problems</a:t>
            </a:r>
            <a:r>
              <a:rPr lang="pt-BR" sz="2000" b="1" dirty="0">
                <a:solidFill>
                  <a:srgbClr val="C00000"/>
                </a:solidFill>
                <a:latin typeface="Agency FB" panose="020B0503020202020204" pitchFamily="34" charset="0"/>
              </a:rPr>
              <a:t>: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Duplicated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components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(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VitaminC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;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AscorbicAcid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Incorrect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group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classification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of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components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(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Hormone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;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SignalProt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Diversity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of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units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(mg/L, mmol/dL,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etc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Missing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connections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to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the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Master </a:t>
            </a:r>
            <a:r>
              <a:rPr lang="pt-BR" sz="2000" dirty="0" err="1">
                <a:solidFill>
                  <a:srgbClr val="C00000"/>
                </a:solidFill>
                <a:latin typeface="Agency FB" panose="020B0503020202020204" pitchFamily="34" charset="0"/>
              </a:rPr>
              <a:t>sheet</a:t>
            </a:r>
            <a:r>
              <a:rPr lang="pt-BR" sz="2000" dirty="0">
                <a:solidFill>
                  <a:srgbClr val="C00000"/>
                </a:solidFill>
                <a:latin typeface="Agency FB" panose="020B0503020202020204" pitchFamily="34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C00000"/>
              </a:solidFill>
              <a:latin typeface="Agency FB" panose="020B0503020202020204" pitchFamily="34" charset="0"/>
            </a:endParaRPr>
          </a:p>
        </p:txBody>
      </p:sp>
      <p:sp>
        <p:nvSpPr>
          <p:cNvPr id="49" name="Left Brace 48">
            <a:extLst>
              <a:ext uri="{FF2B5EF4-FFF2-40B4-BE49-F238E27FC236}">
                <a16:creationId xmlns:a16="http://schemas.microsoft.com/office/drawing/2014/main" id="{B1102505-2FA2-4957-8412-18CD1B1B3423}"/>
              </a:ext>
            </a:extLst>
          </p:cNvPr>
          <p:cNvSpPr/>
          <p:nvPr/>
        </p:nvSpPr>
        <p:spPr>
          <a:xfrm rot="16200000">
            <a:off x="3562559" y="872430"/>
            <a:ext cx="422766" cy="3387491"/>
          </a:xfrm>
          <a:prstGeom prst="leftBrac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B698253-CB23-465F-93E6-16EE601F8186}"/>
              </a:ext>
            </a:extLst>
          </p:cNvPr>
          <p:cNvSpPr/>
          <p:nvPr/>
        </p:nvSpPr>
        <p:spPr>
          <a:xfrm>
            <a:off x="1304780" y="1825873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1CA2B15-C2FE-49EA-A0D9-6EE1F159C90F}"/>
              </a:ext>
            </a:extLst>
          </p:cNvPr>
          <p:cNvSpPr/>
          <p:nvPr/>
        </p:nvSpPr>
        <p:spPr>
          <a:xfrm>
            <a:off x="6288075" y="2040129"/>
            <a:ext cx="3771527" cy="2434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BBA21B2-4513-4C17-8110-CC6C125FBDD7}"/>
              </a:ext>
            </a:extLst>
          </p:cNvPr>
          <p:cNvSpPr/>
          <p:nvPr/>
        </p:nvSpPr>
        <p:spPr>
          <a:xfrm>
            <a:off x="9856271" y="1839805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62874FC-C038-44FB-BFD4-72D63E603B91}"/>
              </a:ext>
            </a:extLst>
          </p:cNvPr>
          <p:cNvSpPr/>
          <p:nvPr/>
        </p:nvSpPr>
        <p:spPr>
          <a:xfrm>
            <a:off x="6007831" y="1838457"/>
            <a:ext cx="451288" cy="449500"/>
          </a:xfrm>
          <a:prstGeom prst="triangle">
            <a:avLst/>
          </a:prstGeom>
          <a:solidFill>
            <a:srgbClr val="A1A1D5"/>
          </a:solidFill>
          <a:ln>
            <a:solidFill>
              <a:srgbClr val="A1A1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A501FE2-3188-4DDD-884B-0DCCFE4E02D5}"/>
              </a:ext>
            </a:extLst>
          </p:cNvPr>
          <p:cNvSpPr/>
          <p:nvPr/>
        </p:nvSpPr>
        <p:spPr>
          <a:xfrm rot="16200000">
            <a:off x="7905663" y="1267542"/>
            <a:ext cx="422766" cy="2581733"/>
          </a:xfrm>
          <a:prstGeom prst="leftBrace">
            <a:avLst/>
          </a:prstGeom>
          <a:ln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5B5B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6" grpId="0" animBg="1"/>
      <p:bldP spid="42" grpId="0" animBg="1"/>
      <p:bldP spid="42" grpId="1" animBg="1"/>
      <p:bldP spid="3" grpId="0" animBg="1"/>
      <p:bldP spid="82" grpId="0"/>
      <p:bldP spid="38" grpId="0"/>
      <p:bldP spid="40" grpId="0"/>
      <p:bldP spid="40" grpId="1"/>
      <p:bldP spid="49" grpId="0" animBg="1"/>
      <p:bldP spid="49" grpId="1" animBg="1"/>
      <p:bldP spid="57" grpId="0" animBg="1"/>
      <p:bldP spid="1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FC27B-52E3-48DE-9F6F-3AD32722CB42}"/>
              </a:ext>
            </a:extLst>
          </p:cNvPr>
          <p:cNvSpPr txBox="1"/>
          <p:nvPr/>
        </p:nvSpPr>
        <p:spPr>
          <a:xfrm flipH="1">
            <a:off x="1469411" y="3454325"/>
            <a:ext cx="43299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+mj-lt"/>
              </a:rPr>
              <a:t>Papers:	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            165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Component:	             863 different</a:t>
            </a:r>
          </a:p>
          <a:p>
            <a:pPr lvl="0" algn="just">
              <a:defRPr/>
            </a:pPr>
            <a:r>
              <a:rPr lang="en-GB" dirty="0">
                <a:solidFill>
                  <a:prstClr val="black"/>
                </a:solidFill>
                <a:latin typeface="+mj-lt"/>
              </a:rPr>
              <a:t>Master sheet records:         1 895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Dynamic data points:</a:t>
            </a:r>
            <a:r>
              <a:rPr lang="en-GB" dirty="0">
                <a:solidFill>
                  <a:prstClr val="black"/>
                </a:solidFill>
                <a:latin typeface="+mj-lt"/>
              </a:rPr>
              <a:t>     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5 550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Inputted data points:        13 434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Measurements:	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1 318 767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(*cohort size)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53BF97-B040-47A0-80A8-A8278E4CE509}"/>
              </a:ext>
            </a:extLst>
          </p:cNvPr>
          <p:cNvGrpSpPr/>
          <p:nvPr/>
        </p:nvGrpSpPr>
        <p:grpSpPr>
          <a:xfrm>
            <a:off x="2414334" y="1173052"/>
            <a:ext cx="1662873" cy="1729872"/>
            <a:chOff x="9247583" y="1216883"/>
            <a:chExt cx="1662873" cy="17298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5FEFBE5-BCD9-4D76-89A1-3D7E6D673A30}"/>
                </a:ext>
              </a:extLst>
            </p:cNvPr>
            <p:cNvSpPr/>
            <p:nvPr/>
          </p:nvSpPr>
          <p:spPr>
            <a:xfrm>
              <a:off x="9247583" y="1260656"/>
              <a:ext cx="1662873" cy="168609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9C8FD23-F420-4F74-8062-ECE9D21FB480}"/>
                </a:ext>
              </a:extLst>
            </p:cNvPr>
            <p:cNvSpPr txBox="1"/>
            <p:nvPr/>
          </p:nvSpPr>
          <p:spPr>
            <a:xfrm>
              <a:off x="9490170" y="2147313"/>
              <a:ext cx="124153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 err="1">
                  <a:latin typeface="Agency FB" panose="020B0503020202020204" pitchFamily="34" charset="0"/>
                </a:rPr>
                <a:t>September</a:t>
              </a:r>
              <a:endParaRPr lang="pt-BR" b="1" dirty="0">
                <a:latin typeface="Agency FB" panose="020B0503020202020204" pitchFamily="34" charset="0"/>
              </a:endParaRPr>
            </a:p>
            <a:p>
              <a:pPr algn="ctr"/>
              <a:r>
                <a:rPr lang="pt-BR" sz="1800" b="1" dirty="0">
                  <a:solidFill>
                    <a:schemeClr val="tx1"/>
                  </a:solidFill>
                  <a:latin typeface="Agency FB" panose="020B0503020202020204" pitchFamily="34" charset="0"/>
                </a:rPr>
                <a:t>2020</a:t>
              </a:r>
              <a:endParaRPr lang="en-US" sz="1800" b="1" dirty="0">
                <a:solidFill>
                  <a:schemeClr val="tx1"/>
                </a:solidFill>
                <a:latin typeface="Agency FB" panose="020B0503020202020204" pitchFamily="34" charset="0"/>
              </a:endParaRPr>
            </a:p>
          </p:txBody>
        </p:sp>
        <p:pic>
          <p:nvPicPr>
            <p:cNvPr id="17" name="Graphic 16" descr="Internet">
              <a:extLst>
                <a:ext uri="{FF2B5EF4-FFF2-40B4-BE49-F238E27FC236}">
                  <a16:creationId xmlns:a16="http://schemas.microsoft.com/office/drawing/2014/main" id="{304E4920-840F-40FD-9B59-C004EC10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563547" y="1216883"/>
              <a:ext cx="1075286" cy="1075286"/>
            </a:xfrm>
            <a:prstGeom prst="rect">
              <a:avLst/>
            </a:prstGeom>
          </p:spPr>
        </p:pic>
      </p:grpSp>
      <p:pic>
        <p:nvPicPr>
          <p:cNvPr id="3" name="Graphic 2" descr="Research">
            <a:extLst>
              <a:ext uri="{FF2B5EF4-FFF2-40B4-BE49-F238E27FC236}">
                <a16:creationId xmlns:a16="http://schemas.microsoft.com/office/drawing/2014/main" id="{9BCEB25E-DE2E-484A-B66C-D9A93AC90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3859" y="2248338"/>
            <a:ext cx="966696" cy="966696"/>
          </a:xfrm>
          <a:prstGeom prst="rect">
            <a:avLst/>
          </a:prstGeom>
        </p:spPr>
      </p:pic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A8EDAC56-CC0C-4676-945C-67A4A4F73DCB}"/>
              </a:ext>
            </a:extLst>
          </p:cNvPr>
          <p:cNvSpPr/>
          <p:nvPr/>
        </p:nvSpPr>
        <p:spPr>
          <a:xfrm>
            <a:off x="11803" y="376063"/>
            <a:ext cx="2980768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Current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411D8F-7BDC-4039-BF8E-E2175BA7A5B4}"/>
              </a:ext>
            </a:extLst>
          </p:cNvPr>
          <p:cNvSpPr txBox="1"/>
          <p:nvPr/>
        </p:nvSpPr>
        <p:spPr>
          <a:xfrm>
            <a:off x="7671019" y="5971334"/>
            <a:ext cx="2350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gency FB" panose="020B0503020202020204" pitchFamily="34" charset="0"/>
              </a:rPr>
              <a:t>HM Component tree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F58046-46BF-4799-BBF7-0CCF16E4D9A4}"/>
              </a:ext>
            </a:extLst>
          </p:cNvPr>
          <p:cNvGrpSpPr/>
          <p:nvPr/>
        </p:nvGrpSpPr>
        <p:grpSpPr>
          <a:xfrm>
            <a:off x="4958259" y="541581"/>
            <a:ext cx="7148214" cy="4700575"/>
            <a:chOff x="4958259" y="541581"/>
            <a:chExt cx="7148214" cy="4700575"/>
          </a:xfrm>
        </p:grpSpPr>
        <p:pic>
          <p:nvPicPr>
            <p:cNvPr id="5" name="Picture 4" descr="A picture containing light, traffic, stop, lit&#10;&#10;Description automatically generated">
              <a:extLst>
                <a:ext uri="{FF2B5EF4-FFF2-40B4-BE49-F238E27FC236}">
                  <a16:creationId xmlns:a16="http://schemas.microsoft.com/office/drawing/2014/main" id="{4262DD13-D5A5-405E-827C-B5A1380CF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6" r="15392" b="6402"/>
            <a:stretch/>
          </p:blipFill>
          <p:spPr>
            <a:xfrm rot="2640764">
              <a:off x="4958259" y="541581"/>
              <a:ext cx="7148214" cy="47005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E9D810-DA0E-4D43-AF1E-724C441A7039}"/>
                </a:ext>
              </a:extLst>
            </p:cNvPr>
            <p:cNvSpPr txBox="1"/>
            <p:nvPr/>
          </p:nvSpPr>
          <p:spPr>
            <a:xfrm>
              <a:off x="8429028" y="3069230"/>
              <a:ext cx="4171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HM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5C5A28-E659-4D02-BA12-BC0B6645B4EB}"/>
                </a:ext>
              </a:extLst>
            </p:cNvPr>
            <p:cNvSpPr txBox="1"/>
            <p:nvPr/>
          </p:nvSpPr>
          <p:spPr>
            <a:xfrm>
              <a:off x="6443615" y="1949380"/>
              <a:ext cx="6522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Protein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4ED588-74F1-4486-93CD-1076190E6EA6}"/>
                </a:ext>
              </a:extLst>
            </p:cNvPr>
            <p:cNvSpPr txBox="1"/>
            <p:nvPr/>
          </p:nvSpPr>
          <p:spPr>
            <a:xfrm>
              <a:off x="9352655" y="3215034"/>
              <a:ext cx="4940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Lipid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755DE8-399C-40A1-BDC3-F1DD7ABE5C3C}"/>
                </a:ext>
              </a:extLst>
            </p:cNvPr>
            <p:cNvSpPr txBox="1"/>
            <p:nvPr/>
          </p:nvSpPr>
          <p:spPr>
            <a:xfrm>
              <a:off x="8846130" y="2334788"/>
              <a:ext cx="367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Vit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46EE33-5066-4267-81F9-39866AD1996A}"/>
                </a:ext>
              </a:extLst>
            </p:cNvPr>
            <p:cNvSpPr txBox="1"/>
            <p:nvPr/>
          </p:nvSpPr>
          <p:spPr>
            <a:xfrm>
              <a:off x="8040736" y="3644433"/>
              <a:ext cx="83708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 err="1"/>
                <a:t>Karotenoid</a:t>
              </a:r>
              <a:endParaRPr lang="en-GB" sz="1100" b="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B01C1D-E524-471C-B60B-3EA0EB46B1B1}"/>
                </a:ext>
              </a:extLst>
            </p:cNvPr>
            <p:cNvSpPr txBox="1"/>
            <p:nvPr/>
          </p:nvSpPr>
          <p:spPr>
            <a:xfrm>
              <a:off x="8796436" y="4052426"/>
              <a:ext cx="4171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91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328EC49-6430-435B-8D6D-9134EA4E00E1}"/>
              </a:ext>
            </a:extLst>
          </p:cNvPr>
          <p:cNvSpPr/>
          <p:nvPr/>
        </p:nvSpPr>
        <p:spPr>
          <a:xfrm>
            <a:off x="-6079" y="3331760"/>
            <a:ext cx="2957122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Agenda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E60DC44C-84D7-41A4-A5A8-EED7390F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4875" y="1451956"/>
            <a:ext cx="4044887" cy="4247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latin typeface="Agency FB" panose="020B0503020202020204" pitchFamily="34" charset="0"/>
                <a:ea typeface="+mn-ea"/>
                <a:cs typeface="+mn-cs"/>
              </a:rPr>
              <a:t>Dynamic components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C16F5DF-46F4-450A-A412-E8263FA38575}"/>
              </a:ext>
            </a:extLst>
          </p:cNvPr>
          <p:cNvSpPr txBox="1">
            <a:spLocks/>
          </p:cNvSpPr>
          <p:nvPr/>
        </p:nvSpPr>
        <p:spPr>
          <a:xfrm>
            <a:off x="7855286" y="1369915"/>
            <a:ext cx="2122206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Agency FB" panose="020B0503020202020204" pitchFamily="34" charset="0"/>
                <a:ea typeface="+mn-ea"/>
                <a:cs typeface="+mn-cs"/>
              </a:rPr>
              <a:t>DynVal</a:t>
            </a:r>
            <a:r>
              <a:rPr lang="en-US" sz="2400" dirty="0">
                <a:latin typeface="Agency FB" panose="020B0503020202020204" pitchFamily="34" charset="0"/>
                <a:ea typeface="+mn-ea"/>
                <a:cs typeface="+mn-cs"/>
              </a:rPr>
              <a:t> sheet</a:t>
            </a:r>
          </a:p>
          <a:p>
            <a:r>
              <a:rPr lang="en-US" sz="2400" dirty="0">
                <a:latin typeface="Agency FB" panose="020B0503020202020204" pitchFamily="34" charset="0"/>
                <a:ea typeface="+mn-ea"/>
                <a:cs typeface="+mn-cs"/>
              </a:rPr>
              <a:t>Unit sheet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E8456-A0C2-41D4-9B5C-BADBEE96108A}"/>
              </a:ext>
            </a:extLst>
          </p:cNvPr>
          <p:cNvSpPr txBox="1"/>
          <p:nvPr/>
        </p:nvSpPr>
        <p:spPr>
          <a:xfrm>
            <a:off x="4945004" y="1369915"/>
            <a:ext cx="2716350" cy="672525"/>
          </a:xfrm>
          <a:prstGeom prst="leftRightArrow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Corrections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827161D-E0B0-4C05-9FCF-EBB1A75A0B2F}"/>
              </a:ext>
            </a:extLst>
          </p:cNvPr>
          <p:cNvSpPr/>
          <p:nvPr/>
        </p:nvSpPr>
        <p:spPr>
          <a:xfrm>
            <a:off x="9977492" y="4652321"/>
            <a:ext cx="1669873" cy="1443238"/>
          </a:xfrm>
          <a:prstGeom prst="ellipse">
            <a:avLst/>
          </a:prstGeom>
          <a:solidFill>
            <a:srgbClr val="385723"/>
          </a:solidFill>
          <a:ln>
            <a:solidFill>
              <a:srgbClr val="3857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F424BA3-B921-4DD6-A85E-5991D7028D5D}"/>
              </a:ext>
            </a:extLst>
          </p:cNvPr>
          <p:cNvSpPr/>
          <p:nvPr/>
        </p:nvSpPr>
        <p:spPr>
          <a:xfrm>
            <a:off x="6545496" y="5164906"/>
            <a:ext cx="3741830" cy="485665"/>
          </a:xfrm>
          <a:prstGeom prst="homePlat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Agency FB" panose="020B0503020202020204" pitchFamily="34" charset="0"/>
              </a:rPr>
              <a:t>New entries</a:t>
            </a:r>
            <a:endParaRPr lang="en-US" sz="3200" b="1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C642BFB-D1B6-4620-BC8B-7BC9E6590855}"/>
              </a:ext>
            </a:extLst>
          </p:cNvPr>
          <p:cNvGrpSpPr/>
          <p:nvPr/>
        </p:nvGrpSpPr>
        <p:grpSpPr>
          <a:xfrm>
            <a:off x="10010612" y="4714595"/>
            <a:ext cx="1603632" cy="1110257"/>
            <a:chOff x="4689221" y="112236"/>
            <a:chExt cx="1639214" cy="111025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534CDAA-6B5E-425A-970C-9B2F6DEFC4A6}"/>
                </a:ext>
              </a:extLst>
            </p:cNvPr>
            <p:cNvSpPr txBox="1"/>
            <p:nvPr/>
          </p:nvSpPr>
          <p:spPr>
            <a:xfrm>
              <a:off x="4689221" y="853161"/>
              <a:ext cx="16392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dirty="0" err="1">
                  <a:solidFill>
                    <a:schemeClr val="bg1"/>
                  </a:solidFill>
                  <a:latin typeface="Agency FB" panose="020B0503020202020204" pitchFamily="34" charset="0"/>
                </a:rPr>
                <a:t>December</a:t>
              </a:r>
              <a:r>
                <a:rPr lang="pt-BR" dirty="0">
                  <a:solidFill>
                    <a:schemeClr val="bg1"/>
                  </a:solidFill>
                  <a:latin typeface="Agency FB" panose="020B0503020202020204" pitchFamily="34" charset="0"/>
                </a:rPr>
                <a:t> 2020</a:t>
              </a:r>
            </a:p>
          </p:txBody>
        </p:sp>
        <p:pic>
          <p:nvPicPr>
            <p:cNvPr id="19" name="Graphic 18" descr="Internet">
              <a:extLst>
                <a:ext uri="{FF2B5EF4-FFF2-40B4-BE49-F238E27FC236}">
                  <a16:creationId xmlns:a16="http://schemas.microsoft.com/office/drawing/2014/main" id="{EABF6175-561A-42BA-AA12-FAE1430D0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96102" y="112236"/>
              <a:ext cx="895769" cy="89576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F91345-1F44-4052-BD66-ABEC7E53EFEE}"/>
              </a:ext>
            </a:extLst>
          </p:cNvPr>
          <p:cNvGrpSpPr/>
          <p:nvPr/>
        </p:nvGrpSpPr>
        <p:grpSpPr>
          <a:xfrm>
            <a:off x="5250463" y="4716089"/>
            <a:ext cx="1669873" cy="1443238"/>
            <a:chOff x="813620" y="1355177"/>
            <a:chExt cx="1706924" cy="144323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AEA817D-8F23-4032-BDCD-2F81ABB60528}"/>
                </a:ext>
              </a:extLst>
            </p:cNvPr>
            <p:cNvSpPr/>
            <p:nvPr/>
          </p:nvSpPr>
          <p:spPr>
            <a:xfrm>
              <a:off x="813620" y="1355177"/>
              <a:ext cx="1706924" cy="1443238"/>
            </a:xfrm>
            <a:prstGeom prst="ellipse">
              <a:avLst/>
            </a:prstGeom>
            <a:solidFill>
              <a:srgbClr val="A9D18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C680B56-254E-4D40-9AA1-A6C7752FC0FB}"/>
                </a:ext>
              </a:extLst>
            </p:cNvPr>
            <p:cNvGrpSpPr/>
            <p:nvPr/>
          </p:nvGrpSpPr>
          <p:grpSpPr>
            <a:xfrm>
              <a:off x="860579" y="1474850"/>
              <a:ext cx="1639214" cy="1095299"/>
              <a:chOff x="5074216" y="123945"/>
              <a:chExt cx="1639214" cy="109529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D962966-4A4C-4F2A-8151-4A23C86EA297}"/>
                  </a:ext>
                </a:extLst>
              </p:cNvPr>
              <p:cNvSpPr txBox="1"/>
              <p:nvPr/>
            </p:nvSpPr>
            <p:spPr>
              <a:xfrm>
                <a:off x="5074216" y="849912"/>
                <a:ext cx="16392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 err="1">
                    <a:solidFill>
                      <a:srgbClr val="385723"/>
                    </a:solidFill>
                    <a:latin typeface="Agency FB" panose="020B0503020202020204" pitchFamily="34" charset="0"/>
                  </a:rPr>
                  <a:t>October</a:t>
                </a:r>
                <a:r>
                  <a:rPr lang="pt-BR" b="1" dirty="0">
                    <a:solidFill>
                      <a:srgbClr val="385723"/>
                    </a:solidFill>
                    <a:latin typeface="Agency FB" panose="020B0503020202020204" pitchFamily="34" charset="0"/>
                  </a:rPr>
                  <a:t> </a:t>
                </a:r>
                <a:r>
                  <a:rPr lang="pt-BR" dirty="0">
                    <a:solidFill>
                      <a:srgbClr val="385723"/>
                    </a:solidFill>
                    <a:latin typeface="Agency FB" panose="020B0503020202020204" pitchFamily="34" charset="0"/>
                  </a:rPr>
                  <a:t>2020</a:t>
                </a:r>
              </a:p>
            </p:txBody>
          </p:sp>
          <p:pic>
            <p:nvPicPr>
              <p:cNvPr id="24" name="Graphic 23" descr="Internet">
                <a:extLst>
                  <a:ext uri="{FF2B5EF4-FFF2-40B4-BE49-F238E27FC236}">
                    <a16:creationId xmlns:a16="http://schemas.microsoft.com/office/drawing/2014/main" id="{AB40FE22-F8B6-428F-9BC9-0C32FA8BD1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436623" y="123945"/>
                <a:ext cx="914400" cy="914400"/>
              </a:xfrm>
              <a:prstGeom prst="rect">
                <a:avLst/>
              </a:prstGeom>
            </p:spPr>
          </p:pic>
        </p:grpSp>
      </p:grp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15E7F80C-1BE7-4D99-AC36-6283A73F9C82}"/>
              </a:ext>
            </a:extLst>
          </p:cNvPr>
          <p:cNvSpPr/>
          <p:nvPr/>
        </p:nvSpPr>
        <p:spPr>
          <a:xfrm>
            <a:off x="1992530" y="5146137"/>
            <a:ext cx="3741829" cy="48566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385723"/>
                </a:solidFill>
                <a:latin typeface="Agency FB" panose="020B0503020202020204" pitchFamily="34" charset="0"/>
                <a:ea typeface="+mj-ea"/>
                <a:cs typeface="+mj-cs"/>
              </a:rPr>
              <a:t>Continue to update</a:t>
            </a:r>
            <a:endParaRPr lang="en-US" sz="3200" b="1" dirty="0">
              <a:solidFill>
                <a:srgbClr val="385723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5C4E70-8915-4571-A3EE-200F2ADE9A48}"/>
              </a:ext>
            </a:extLst>
          </p:cNvPr>
          <p:cNvGrpSpPr/>
          <p:nvPr/>
        </p:nvGrpSpPr>
        <p:grpSpPr>
          <a:xfrm>
            <a:off x="806553" y="4640876"/>
            <a:ext cx="1662873" cy="1481959"/>
            <a:chOff x="4958265" y="57888"/>
            <a:chExt cx="1662873" cy="148195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6EA83F9-86F1-49CD-AC8F-3A407B7452A9}"/>
                </a:ext>
              </a:extLst>
            </p:cNvPr>
            <p:cNvSpPr/>
            <p:nvPr/>
          </p:nvSpPr>
          <p:spPr>
            <a:xfrm>
              <a:off x="4958265" y="57888"/>
              <a:ext cx="1662873" cy="148195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5AA121-3DEF-4044-83EE-CDA06FF303E0}"/>
                </a:ext>
              </a:extLst>
            </p:cNvPr>
            <p:cNvSpPr txBox="1"/>
            <p:nvPr/>
          </p:nvSpPr>
          <p:spPr>
            <a:xfrm>
              <a:off x="4958265" y="850685"/>
              <a:ext cx="16392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latin typeface="Agency FB" panose="020B0503020202020204" pitchFamily="34" charset="0"/>
                </a:rPr>
                <a:t>15 August</a:t>
              </a:r>
              <a:endParaRPr lang="en-US" b="1" dirty="0">
                <a:latin typeface="Agency FB" panose="020B0503020202020204" pitchFamily="34" charset="0"/>
              </a:endParaRPr>
            </a:p>
          </p:txBody>
        </p:sp>
        <p:pic>
          <p:nvPicPr>
            <p:cNvPr id="29" name="Graphic 28" descr="Internet">
              <a:extLst>
                <a:ext uri="{FF2B5EF4-FFF2-40B4-BE49-F238E27FC236}">
                  <a16:creationId xmlns:a16="http://schemas.microsoft.com/office/drawing/2014/main" id="{CE57706F-D96E-45BD-8DD2-A807ABBB8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20387" y="124718"/>
              <a:ext cx="914400" cy="914400"/>
            </a:xfrm>
            <a:prstGeom prst="rect">
              <a:avLst/>
            </a:prstGeom>
          </p:spPr>
        </p:pic>
      </p:grp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70F673A2-F7DB-4C49-9137-54FCE1B3A2E1}"/>
              </a:ext>
            </a:extLst>
          </p:cNvPr>
          <p:cNvSpPr/>
          <p:nvPr/>
        </p:nvSpPr>
        <p:spPr>
          <a:xfrm>
            <a:off x="-15766" y="359727"/>
            <a:ext cx="2980768" cy="651720"/>
          </a:xfrm>
          <a:prstGeom prst="homePlate">
            <a:avLst/>
          </a:prstGeom>
          <a:solidFill>
            <a:srgbClr val="121F36"/>
          </a:solidFill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4000" b="1" dirty="0" err="1">
                <a:solidFill>
                  <a:schemeClr val="bg1"/>
                </a:solidFill>
                <a:latin typeface="Agency FB" panose="020B0503020202020204" pitchFamily="34" charset="0"/>
                <a:ea typeface="+mj-ea"/>
                <a:cs typeface="+mj-cs"/>
              </a:rPr>
              <a:t>Current</a:t>
            </a:r>
            <a:endParaRPr lang="en-US" sz="4400" b="1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63C7A7E-109B-426E-BFC4-BB983BD658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148629" y="-4472798"/>
            <a:ext cx="10534650" cy="2343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7BB5F69-7C23-4B67-B287-5E975992FC5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012" b="47778"/>
          <a:stretch/>
        </p:blipFill>
        <p:spPr>
          <a:xfrm>
            <a:off x="1725935" y="2424038"/>
            <a:ext cx="9061289" cy="333128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9EACAB7-8B02-4BA8-9A60-CFC86588D5A1}"/>
              </a:ext>
            </a:extLst>
          </p:cNvPr>
          <p:cNvSpPr txBox="1"/>
          <p:nvPr/>
        </p:nvSpPr>
        <p:spPr>
          <a:xfrm>
            <a:off x="4437136" y="5655736"/>
            <a:ext cx="8181974" cy="717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gency FB" panose="020B0503020202020204" pitchFamily="34" charset="0"/>
              </a:rPr>
              <a:t>Set focus on components</a:t>
            </a:r>
          </a:p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gency FB" panose="020B0503020202020204" pitchFamily="34" charset="0"/>
              </a:rPr>
              <a:t>Find patterns, describing statistically</a:t>
            </a:r>
            <a:endParaRPr lang="en-US" sz="2400" dirty="0">
              <a:latin typeface="Agency FB" panose="020B0503020202020204" pitchFamily="34" charset="0"/>
            </a:endParaRPr>
          </a:p>
        </p:txBody>
      </p:sp>
      <p:pic>
        <p:nvPicPr>
          <p:cNvPr id="46" name="Graphic 45" descr="Traffic cone">
            <a:extLst>
              <a:ext uri="{FF2B5EF4-FFF2-40B4-BE49-F238E27FC236}">
                <a16:creationId xmlns:a16="http://schemas.microsoft.com/office/drawing/2014/main" id="{08D5129F-DA0B-419E-9038-E04BFDB718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16389" y="1291280"/>
            <a:ext cx="914400" cy="914400"/>
          </a:xfrm>
          <a:prstGeom prst="rect">
            <a:avLst/>
          </a:prstGeom>
        </p:spPr>
      </p:pic>
      <p:pic>
        <p:nvPicPr>
          <p:cNvPr id="48" name="Graphic 47" descr="Research">
            <a:extLst>
              <a:ext uri="{FF2B5EF4-FFF2-40B4-BE49-F238E27FC236}">
                <a16:creationId xmlns:a16="http://schemas.microsoft.com/office/drawing/2014/main" id="{F8B38BE7-25EA-477A-A467-9A46AB1463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04011" y="1334190"/>
            <a:ext cx="914400" cy="9144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5463460-E3D9-493A-A3C1-40F636D229EC}"/>
              </a:ext>
            </a:extLst>
          </p:cNvPr>
          <p:cNvSpPr txBox="1"/>
          <p:nvPr/>
        </p:nvSpPr>
        <p:spPr>
          <a:xfrm>
            <a:off x="-326688" y="5695548"/>
            <a:ext cx="8181974" cy="3662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9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Agency FB" panose="020B0503020202020204" pitchFamily="34" charset="0"/>
              </a:rPr>
              <a:t>Corrections</a:t>
            </a:r>
            <a:endParaRPr lang="en-US" sz="24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  <p:bldP spid="6" grpId="0"/>
      <p:bldP spid="6" grpId="1"/>
      <p:bldP spid="10" grpId="0" animBg="1"/>
      <p:bldP spid="10" grpId="1" animBg="1"/>
      <p:bldP spid="15" grpId="0" animBg="1"/>
      <p:bldP spid="16" grpId="0" animBg="1"/>
      <p:bldP spid="25" grpId="0" animBg="1"/>
      <p:bldP spid="34" grpId="1" animBg="1"/>
      <p:bldP spid="44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7733358-B053-42F3-881B-F7F44422AB1C}"/>
              </a:ext>
            </a:extLst>
          </p:cNvPr>
          <p:cNvSpPr txBox="1">
            <a:spLocks/>
          </p:cNvSpPr>
          <p:nvPr/>
        </p:nvSpPr>
        <p:spPr>
          <a:xfrm>
            <a:off x="4674849" y="2668626"/>
            <a:ext cx="4572002" cy="2162630"/>
          </a:xfrm>
          <a:prstGeom prst="ellipse">
            <a:avLst/>
          </a:prstGeom>
          <a:solidFill>
            <a:srgbClr val="333F5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pt-BR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b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73196-7B52-4BB5-A2DA-431D23D5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6681" y="2000968"/>
            <a:ext cx="5863772" cy="86360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txBody>
          <a:bodyPr>
            <a:noAutofit/>
          </a:bodyPr>
          <a:lstStyle/>
          <a:p>
            <a:b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Köszönöm</a:t>
            </a:r>
            <a: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  <a:br>
              <a:rPr lang="pt-BR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BR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2848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394</Words>
  <Application>Microsoft Office PowerPoint</Application>
  <PresentationFormat>Widescreen</PresentationFormat>
  <Paragraphs>116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Agency FB</vt:lpstr>
      <vt:lpstr>Arial</vt:lpstr>
      <vt:lpstr>Calibri</vt:lpstr>
      <vt:lpstr>Calibri Light</vt:lpstr>
      <vt:lpstr>Franklin Gothic Book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components</vt:lpstr>
      <vt:lpstr> Köszönöm!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Mayara Lopes Martins</dc:creator>
  <cp:lastModifiedBy>Mayara Lopes Martins</cp:lastModifiedBy>
  <cp:revision>112</cp:revision>
  <dcterms:created xsi:type="dcterms:W3CDTF">2020-09-09T08:59:42Z</dcterms:created>
  <dcterms:modified xsi:type="dcterms:W3CDTF">2020-09-16T13:13:02Z</dcterms:modified>
</cp:coreProperties>
</file>