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2" r:id="rId1"/>
  </p:sldMasterIdLst>
  <p:notesMasterIdLst>
    <p:notesMasterId r:id="rId6"/>
  </p:notesMasterIdLst>
  <p:sldIdLst>
    <p:sldId id="658" r:id="rId2"/>
    <p:sldId id="262" r:id="rId3"/>
    <p:sldId id="659" r:id="rId4"/>
    <p:sldId id="424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yara Lopes Martins" initials="MLM" lastIdx="2" clrIdx="0">
    <p:extLst>
      <p:ext uri="{19B8F6BF-5375-455C-9EA6-DF929625EA0E}">
        <p15:presenceInfo xmlns:p15="http://schemas.microsoft.com/office/powerpoint/2012/main" userId="6d92e6785177360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9E4F"/>
    <a:srgbClr val="C1FFA6"/>
    <a:srgbClr val="A9D18E"/>
    <a:srgbClr val="333F50"/>
    <a:srgbClr val="92D050"/>
    <a:srgbClr val="181717"/>
    <a:srgbClr val="1F2963"/>
    <a:srgbClr val="843C0C"/>
    <a:srgbClr val="112343"/>
    <a:srgbClr val="1A36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68" autoAdjust="0"/>
    <p:restoredTop sz="94249" autoAdjust="0"/>
  </p:normalViewPr>
  <p:slideViewPr>
    <p:cSldViewPr snapToGrid="0">
      <p:cViewPr varScale="1">
        <p:scale>
          <a:sx n="95" d="100"/>
          <a:sy n="95" d="100"/>
        </p:scale>
        <p:origin x="3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ADF210-EDD9-49AD-B311-8541101692B2}" type="datetimeFigureOut">
              <a:rPr lang="pt-BR" smtClean="0"/>
              <a:t>18/09/2020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19F55-02A9-435E-A36D-DDCAA60F21C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5497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8CEE7-2E39-42A1-8FAC-5241530AD33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630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819F55-02A9-435E-A36D-DDCAA60F21C5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34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819F55-02A9-435E-A36D-DDCAA60F21C5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1396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B1694-0B0C-4E8E-9076-A8A9F89ABE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22C381-C85A-4F70-9EB1-C5A012780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31AB4-060C-4923-8867-20D97EEED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E5062-F973-4BA4-963F-5E594270AD9C}" type="datetime1">
              <a:rPr lang="pt-BR" smtClean="0"/>
              <a:t>18/09/2020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497CEE-630B-4236-8361-DFF371269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9FCF9-0BA1-4FC7-BCD9-81A238FEF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004A0-56E6-4146-A3C6-043289D3079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5360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1FB28-A75C-49FF-A0E1-2F166287B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5CAD9B-4F88-4DF9-A0D3-B55BC72516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1275E3-C1B0-4564-863B-4AE4508E4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CE4F-4376-435A-A160-0488A4AC7D20}" type="datetime1">
              <a:rPr lang="pt-BR" smtClean="0"/>
              <a:t>18/09/2020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8311F5-EB82-41A6-AA04-595BC9587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FF87FB-C67A-4101-8BE1-541D77627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004A0-56E6-4146-A3C6-043289D3079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9332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8A0636-6E29-410E-8015-E7F246E5E5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48D222-B47B-4F99-8270-5DE7EE4738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4CF6B-6A92-4244-81B8-56D2FD842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FA80-EE7A-45A8-93C8-EEBECA495421}" type="datetime1">
              <a:rPr lang="pt-BR" smtClean="0"/>
              <a:t>18/09/2020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1E22C-7AB9-44C9-8D61-B46DFBA97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7B2596-2806-456A-978E-30B9CBCDB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004A0-56E6-4146-A3C6-043289D3079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9594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F4FAC-5429-46E3-93C1-C7E5C8C58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0565C-76A0-43A5-9DDE-3E4F32847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6CD1A7-03B2-4BE3-94B3-FC6A5ECBE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1305-8B00-48EF-9F78-C1423A3E4FC7}" type="datetime1">
              <a:rPr lang="pt-BR" smtClean="0"/>
              <a:t>18/09/2020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BC79D-DDD6-44CF-9D0B-5E2483983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E164E3-A976-4BD9-83B9-B29B135FC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004A0-56E6-4146-A3C6-043289D3079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9442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9C106-CDA8-462E-A822-FF60C761F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76A468-426C-4DCB-890C-E2E78846B3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01B21-D2D4-41DF-BBE4-AAB65FEE9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45ED-B817-4FA1-8F36-C9E642BC864B}" type="datetime1">
              <a:rPr lang="pt-BR" smtClean="0"/>
              <a:t>18/09/2020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3EA208-D9C0-4BEB-9D6D-A2638FFFC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8BEE8-C889-4B31-8E8C-B6C3576D6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004A0-56E6-4146-A3C6-043289D3079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1463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7D86A-0308-40C4-AA72-7307CF32A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9542F-9A15-4C86-A8FD-E785D49B53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37CE08-640E-4939-9E32-EF4A0CB929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83336B-32B9-4C1E-9A47-81879C9F6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9442-C90D-4D20-8206-A848FB884DA5}" type="datetime1">
              <a:rPr lang="pt-BR" smtClean="0"/>
              <a:t>18/09/2020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07AC86-F636-40F8-A6E1-9154AFCF6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8A9AEE-9E22-4439-AEAC-5B331BBCF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004A0-56E6-4146-A3C6-043289D3079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621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ED4CA-22E7-4277-B828-65D6636DF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E45A3-BBE1-41B2-BC6A-7B0926AB0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4FBC53-704A-4E0A-9884-6CE964AD4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8DE6AC-6AF2-4C38-B92E-30D1898A8C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5BE459-214F-47B2-A8F0-73D5BE0B53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610FE6-08AC-4557-A2DE-909CE7683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FF097-F47E-4F8C-9143-DB22F2FEDD94}" type="datetime1">
              <a:rPr lang="pt-BR" smtClean="0"/>
              <a:t>18/09/2020</a:t>
            </a:fld>
            <a:endParaRPr 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DE6BDF-C291-4C4D-AC1F-3D5C69BF9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5749B8-8290-4B3E-9F20-C41271609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004A0-56E6-4146-A3C6-043289D3079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1342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82B34-EA0C-4E53-ADC5-53C302672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49F1A4-E4EB-4539-B22E-05502569B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125B-9389-4203-92B2-8E0D86C90B28}" type="datetime1">
              <a:rPr lang="pt-BR" smtClean="0"/>
              <a:t>18/09/2020</a:t>
            </a:fld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8656E0-F3D1-44E3-AD87-334E9468E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4989B5-5D96-4863-BCAB-5A1FF91F8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004A0-56E6-4146-A3C6-043289D3079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7167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232A0F-F81F-4485-A73D-B197508CD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87FE-EF55-4721-81F6-C10D8492AEF6}" type="datetime1">
              <a:rPr lang="pt-BR" smtClean="0"/>
              <a:t>18/09/2020</a:t>
            </a:fld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3D8D29-D6A1-48A6-982A-79BF24204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257871-0E8C-4D78-A384-877F06CB5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004A0-56E6-4146-A3C6-043289D3079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8071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4FE3B-10D8-4BFE-AA42-9BB51A95A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0124B-3763-41B3-8689-71748E1E1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5B8CCC-1046-4A42-8A7D-5FC6A5999A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0D331A-3352-4027-AF81-3F3CEE353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675-2B7A-467B-A424-F241B20C3ED7}" type="datetime1">
              <a:rPr lang="pt-BR" smtClean="0"/>
              <a:t>18/09/2020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8FEDDA-B26B-4719-8CCA-A2C64D950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7F65CB-E6B9-49AA-99ED-4B3BCC14F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004A0-56E6-4146-A3C6-043289D3079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606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386D9-F8E2-488B-8C0E-82837F698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C5409D-871A-4698-BFA5-9EC7993706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D94996-07FC-4E4E-9100-7DAA2DA2F6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97F0B0-F799-4D88-930F-3CAC903D6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CBE7-B6F3-4113-BC14-8A6598635398}" type="datetime1">
              <a:rPr lang="pt-BR" smtClean="0"/>
              <a:t>18/09/2020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BE4FC7-1EDA-42BA-81A0-F711536F5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4491DC-8D54-4694-92FB-F6EE3C1CE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004A0-56E6-4146-A3C6-043289D3079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9855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002684-CBEA-4CA8-A0AD-65838A105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9A3B22-84CC-4D97-B7E0-BA63FE7B26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8EBD6-27BF-45A7-827E-9F328F6FAD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616EF-FC1E-4960-8B51-243E81DFE12B}" type="datetime1">
              <a:rPr lang="pt-BR" smtClean="0"/>
              <a:t>18/09/2020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3F203-3D17-416D-A17F-3ADEE0FF62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C9EF3-2AF9-4324-8A4E-E249C9E37D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004A0-56E6-4146-A3C6-043289D3079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0329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svg"/><Relationship Id="rId3" Type="http://schemas.openxmlformats.org/officeDocument/2006/relationships/image" Target="../media/image2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svg"/><Relationship Id="rId20" Type="http://schemas.openxmlformats.org/officeDocument/2006/relationships/image" Target="../media/image18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jpe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microsoft.com/office/2007/relationships/hdphoto" Target="../media/hdphoto1.wdp"/><Relationship Id="rId9" Type="http://schemas.openxmlformats.org/officeDocument/2006/relationships/image" Target="../media/image7.png"/><Relationship Id="rId14" Type="http://schemas.openxmlformats.org/officeDocument/2006/relationships/image" Target="../media/image12.svg"/><Relationship Id="rId22" Type="http://schemas.openxmlformats.org/officeDocument/2006/relationships/image" Target="../media/image20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5EDBDEAB-3DBD-479B-9F11-495C10995FE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83" b="1927"/>
          <a:stretch/>
        </p:blipFill>
        <p:spPr>
          <a:xfrm>
            <a:off x="10328841" y="238425"/>
            <a:ext cx="1863159" cy="1467975"/>
          </a:xfrm>
          <a:custGeom>
            <a:avLst/>
            <a:gdLst/>
            <a:ahLst/>
            <a:cxnLst/>
            <a:rect l="l" t="t" r="r" b="b"/>
            <a:pathLst>
              <a:path w="4801088" h="3782741">
                <a:moveTo>
                  <a:pt x="2217908" y="0"/>
                </a:moveTo>
                <a:cubicBezTo>
                  <a:pt x="3644559" y="0"/>
                  <a:pt x="4801088" y="1156529"/>
                  <a:pt x="4801088" y="2583180"/>
                </a:cubicBezTo>
                <a:cubicBezTo>
                  <a:pt x="4801088" y="2939843"/>
                  <a:pt x="4728805" y="3279623"/>
                  <a:pt x="4598089" y="3588671"/>
                </a:cubicBezTo>
                <a:lnTo>
                  <a:pt x="4504600" y="3782741"/>
                </a:lnTo>
                <a:lnTo>
                  <a:pt x="0" y="3782741"/>
                </a:lnTo>
                <a:lnTo>
                  <a:pt x="0" y="1263826"/>
                </a:lnTo>
                <a:lnTo>
                  <a:pt x="75894" y="1138900"/>
                </a:lnTo>
                <a:cubicBezTo>
                  <a:pt x="540111" y="451769"/>
                  <a:pt x="1326251" y="0"/>
                  <a:pt x="2217908" y="0"/>
                </a:cubicBezTo>
                <a:close/>
              </a:path>
            </a:pathLst>
          </a:cu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22DF770-9D4D-4122-83E4-FC6001B42903}"/>
              </a:ext>
            </a:extLst>
          </p:cNvPr>
          <p:cNvSpPr/>
          <p:nvPr/>
        </p:nvSpPr>
        <p:spPr>
          <a:xfrm>
            <a:off x="1312984" y="1101838"/>
            <a:ext cx="95660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84048" algn="ctr">
              <a:spcAft>
                <a:spcPts val="200"/>
              </a:spcAft>
              <a:buFont typeface="Franklin Gothic Book" panose="020B0503020102020204" pitchFamily="34" charset="0"/>
            </a:pPr>
            <a:r>
              <a:rPr lang="en-GB" sz="4800" b="1" dirty="0" err="1">
                <a:solidFill>
                  <a:srgbClr val="C00000"/>
                </a:solidFill>
                <a:latin typeface="Agency FB" panose="020B0503020202020204" pitchFamily="34" charset="0"/>
                <a:cs typeface="Calibri Light" panose="020F0302020204030204" pitchFamily="34" charset="0"/>
              </a:rPr>
              <a:t>Hoodome</a:t>
            </a:r>
            <a:r>
              <a:rPr lang="en-GB" sz="4800" b="1" dirty="0">
                <a:solidFill>
                  <a:srgbClr val="002060"/>
                </a:solidFill>
                <a:latin typeface="Agency FB" panose="020B0503020202020204" pitchFamily="34" charset="0"/>
                <a:cs typeface="Calibri Light" panose="020F0302020204030204" pitchFamily="34" charset="0"/>
              </a:rPr>
              <a:t>: the Hungarian division of the </a:t>
            </a:r>
            <a:r>
              <a:rPr lang="en-GB" sz="4800" b="1" dirty="0" err="1">
                <a:solidFill>
                  <a:srgbClr val="002060"/>
                </a:solidFill>
                <a:latin typeface="Agency FB" panose="020B0503020202020204" pitchFamily="34" charset="0"/>
                <a:cs typeface="Calibri Light" panose="020F0302020204030204" pitchFamily="34" charset="0"/>
              </a:rPr>
              <a:t>Foodome</a:t>
            </a:r>
            <a:r>
              <a:rPr lang="en-GB" sz="4800" b="1" dirty="0">
                <a:solidFill>
                  <a:srgbClr val="002060"/>
                </a:solidFill>
                <a:latin typeface="Agency FB" panose="020B0503020202020204" pitchFamily="34" charset="0"/>
                <a:cs typeface="Calibri Light" panose="020F0302020204030204" pitchFamily="34" charset="0"/>
              </a:rPr>
              <a:t> initiative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FA2C81A-2869-4208-973D-FAC3FCB9D487}"/>
              </a:ext>
            </a:extLst>
          </p:cNvPr>
          <p:cNvSpPr/>
          <p:nvPr/>
        </p:nvSpPr>
        <p:spPr>
          <a:xfrm>
            <a:off x="350828" y="5275385"/>
            <a:ext cx="4698162" cy="13352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384048">
              <a:spcAft>
                <a:spcPts val="200"/>
              </a:spcAft>
              <a:buFont typeface="Franklin Gothic Book" panose="020B0503020102020204" pitchFamily="34" charset="0"/>
            </a:pPr>
            <a:r>
              <a:rPr lang="en-US" sz="2300" b="1" dirty="0">
                <a:solidFill>
                  <a:schemeClr val="bg2">
                    <a:lumMod val="25000"/>
                  </a:schemeClr>
                </a:solidFill>
                <a:latin typeface="Agency FB" panose="020B0503020202020204" pitchFamily="34" charset="0"/>
                <a:cs typeface="Calibri Light" panose="020F0302020204030204" pitchFamily="34" charset="0"/>
              </a:rPr>
              <a:t>József Baranyi, supervisor, </a:t>
            </a:r>
            <a:r>
              <a:rPr lang="en-US" sz="2300" b="1" dirty="0" err="1">
                <a:solidFill>
                  <a:schemeClr val="bg2">
                    <a:lumMod val="25000"/>
                  </a:schemeClr>
                </a:solidFill>
                <a:latin typeface="Agency FB" panose="020B0503020202020204" pitchFamily="34" charset="0"/>
                <a:cs typeface="Calibri Light" panose="020F0302020204030204" pitchFamily="34" charset="0"/>
              </a:rPr>
              <a:t>UniDeb</a:t>
            </a:r>
            <a:endParaRPr lang="en-US" sz="2300" b="1" dirty="0">
              <a:solidFill>
                <a:schemeClr val="bg2">
                  <a:lumMod val="25000"/>
                </a:schemeClr>
              </a:solidFill>
              <a:latin typeface="Agency FB" panose="020B0503020202020204" pitchFamily="34" charset="0"/>
              <a:cs typeface="Calibri Light" panose="020F0302020204030204" pitchFamily="34" charset="0"/>
            </a:endParaRPr>
          </a:p>
          <a:p>
            <a:pPr indent="-384048">
              <a:spcAft>
                <a:spcPts val="200"/>
              </a:spcAft>
              <a:buFont typeface="Franklin Gothic Book" panose="020B0503020102020204" pitchFamily="34" charset="0"/>
            </a:pPr>
            <a:r>
              <a:rPr lang="en-US" sz="2300" b="1" dirty="0">
                <a:solidFill>
                  <a:schemeClr val="bg2">
                    <a:lumMod val="25000"/>
                  </a:schemeClr>
                </a:solidFill>
                <a:latin typeface="Agency FB" panose="020B0503020202020204" pitchFamily="34" charset="0"/>
                <a:cs typeface="Calibri Light" panose="020F0302020204030204" pitchFamily="34" charset="0"/>
              </a:rPr>
              <a:t>Mayara Lopes Martins, PhD student, </a:t>
            </a:r>
            <a:r>
              <a:rPr lang="en-US" sz="2300" b="1" dirty="0" err="1">
                <a:solidFill>
                  <a:schemeClr val="bg2">
                    <a:lumMod val="25000"/>
                  </a:schemeClr>
                </a:solidFill>
                <a:latin typeface="Agency FB" panose="020B0503020202020204" pitchFamily="34" charset="0"/>
                <a:cs typeface="Calibri Light" panose="020F0302020204030204" pitchFamily="34" charset="0"/>
              </a:rPr>
              <a:t>UniDeb</a:t>
            </a:r>
            <a:r>
              <a:rPr lang="en-US" sz="2300" b="1" dirty="0">
                <a:solidFill>
                  <a:schemeClr val="bg2">
                    <a:lumMod val="25000"/>
                  </a:schemeClr>
                </a:solidFill>
                <a:latin typeface="Agency FB" panose="020B0503020202020204" pitchFamily="34" charset="0"/>
                <a:cs typeface="Calibri Light" panose="020F0302020204030204" pitchFamily="34" charset="0"/>
              </a:rPr>
              <a:t>  </a:t>
            </a:r>
          </a:p>
          <a:p>
            <a:pPr indent="-384048">
              <a:spcAft>
                <a:spcPts val="200"/>
              </a:spcAft>
              <a:buFont typeface="Franklin Gothic Book" panose="020B0503020102020204" pitchFamily="34" charset="0"/>
            </a:pPr>
            <a:r>
              <a:rPr lang="en-US" sz="2300" b="1" dirty="0">
                <a:solidFill>
                  <a:schemeClr val="bg2">
                    <a:lumMod val="25000"/>
                  </a:schemeClr>
                </a:solidFill>
                <a:latin typeface="Agency FB" panose="020B0503020202020204" pitchFamily="34" charset="0"/>
                <a:cs typeface="Calibri Light" panose="020F0302020204030204" pitchFamily="34" charset="0"/>
              </a:rPr>
              <a:t>Tünde Pacza, PhD student, </a:t>
            </a:r>
            <a:r>
              <a:rPr lang="en-US" sz="2300" b="1" dirty="0" err="1">
                <a:solidFill>
                  <a:schemeClr val="bg2">
                    <a:lumMod val="25000"/>
                  </a:schemeClr>
                </a:solidFill>
                <a:latin typeface="Agency FB" panose="020B0503020202020204" pitchFamily="34" charset="0"/>
                <a:cs typeface="Calibri Light" panose="020F0302020204030204" pitchFamily="34" charset="0"/>
              </a:rPr>
              <a:t>UniDeb</a:t>
            </a:r>
            <a:endParaRPr lang="en-US" sz="2300" b="1" dirty="0">
              <a:solidFill>
                <a:schemeClr val="bg2">
                  <a:lumMod val="25000"/>
                </a:schemeClr>
              </a:solidFill>
              <a:latin typeface="Agency FB" panose="020B0503020202020204" pitchFamily="34" charset="0"/>
              <a:cs typeface="Calibri Light" panose="020F03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AAD9994-5FE7-4F72-B438-7F655F3499B5}"/>
              </a:ext>
            </a:extLst>
          </p:cNvPr>
          <p:cNvSpPr/>
          <p:nvPr/>
        </p:nvSpPr>
        <p:spPr>
          <a:xfrm>
            <a:off x="7857810" y="5275385"/>
            <a:ext cx="3983363" cy="133529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indent="-384048">
              <a:spcAft>
                <a:spcPts val="200"/>
              </a:spcAft>
              <a:buFont typeface="Franklin Gothic Book" panose="020B0503020102020204" pitchFamily="34" charset="0"/>
            </a:pPr>
            <a:r>
              <a:rPr lang="en-US" sz="2300" b="1" dirty="0">
                <a:solidFill>
                  <a:schemeClr val="bg2">
                    <a:lumMod val="25000"/>
                  </a:schemeClr>
                </a:solidFill>
                <a:latin typeface="Agency FB" panose="020B0503020202020204" pitchFamily="34" charset="0"/>
                <a:cs typeface="Calibri Light" panose="020F0302020204030204" pitchFamily="34" charset="0"/>
              </a:rPr>
              <a:t>Anna Jánosity, PhD student, SZIE </a:t>
            </a:r>
            <a:endParaRPr lang="en-US" sz="2300" dirty="0">
              <a:solidFill>
                <a:schemeClr val="bg2">
                  <a:lumMod val="25000"/>
                </a:schemeClr>
              </a:solidFill>
              <a:latin typeface="Agency FB" panose="020B0503020202020204" pitchFamily="34" charset="0"/>
              <a:cs typeface="Calibri Light" panose="020F0302020204030204" pitchFamily="34" charset="0"/>
            </a:endParaRPr>
          </a:p>
          <a:p>
            <a:pPr indent="-384048">
              <a:spcAft>
                <a:spcPts val="200"/>
              </a:spcAft>
              <a:buFont typeface="Franklin Gothic Book" panose="020B0503020102020204" pitchFamily="34" charset="0"/>
            </a:pPr>
            <a:r>
              <a:rPr lang="en-US" sz="2300" b="1" dirty="0">
                <a:solidFill>
                  <a:schemeClr val="bg2">
                    <a:lumMod val="25000"/>
                  </a:schemeClr>
                </a:solidFill>
                <a:latin typeface="Agency FB" panose="020B0503020202020204" pitchFamily="34" charset="0"/>
                <a:cs typeface="Calibri Light" panose="020F0302020204030204" pitchFamily="34" charset="0"/>
              </a:rPr>
              <a:t>Maha Rockaya, Tishreen University, Syria </a:t>
            </a:r>
          </a:p>
          <a:p>
            <a:pPr indent="-384048">
              <a:spcAft>
                <a:spcPts val="200"/>
              </a:spcAft>
              <a:buFont typeface="Franklin Gothic Book" panose="020B0503020102020204" pitchFamily="34" charset="0"/>
            </a:pPr>
            <a:r>
              <a:rPr lang="en-US" sz="2300" b="1" dirty="0">
                <a:solidFill>
                  <a:schemeClr val="bg2">
                    <a:lumMod val="25000"/>
                  </a:schemeClr>
                </a:solidFill>
                <a:latin typeface="Agency FB" panose="020B0503020202020204" pitchFamily="34" charset="0"/>
                <a:cs typeface="Calibri Light" panose="020F0302020204030204" pitchFamily="34" charset="0"/>
              </a:rPr>
              <a:t>Gyöngyi Kirschner, PhD, Consultant</a:t>
            </a:r>
          </a:p>
          <a:p>
            <a:pPr indent="-384048">
              <a:spcAft>
                <a:spcPts val="200"/>
              </a:spcAft>
              <a:buFont typeface="Franklin Gothic Book" panose="020B0503020102020204" pitchFamily="34" charset="0"/>
            </a:pPr>
            <a:r>
              <a:rPr lang="en-US" sz="2300" b="1" dirty="0">
                <a:solidFill>
                  <a:schemeClr val="bg2">
                    <a:lumMod val="25000"/>
                  </a:schemeClr>
                </a:solidFill>
                <a:latin typeface="Agency FB" panose="020B0503020202020204" pitchFamily="34" charset="0"/>
                <a:cs typeface="Calibri Light" panose="020F0302020204030204" pitchFamily="34" charset="0"/>
              </a:rPr>
              <a:t>Dr Katalin Müller, MD, PhD, Consultant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904EC42-662B-4201-9C08-8CEEA7FF87DC}"/>
              </a:ext>
            </a:extLst>
          </p:cNvPr>
          <p:cNvSpPr/>
          <p:nvPr/>
        </p:nvSpPr>
        <p:spPr>
          <a:xfrm>
            <a:off x="3096998" y="3096279"/>
            <a:ext cx="67524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i="1" dirty="0">
                <a:solidFill>
                  <a:srgbClr val="002060"/>
                </a:solidFill>
              </a:rPr>
              <a:t>A science-, data- and application- focussed rationale</a:t>
            </a:r>
          </a:p>
        </p:txBody>
      </p:sp>
    </p:spTree>
    <p:extLst>
      <p:ext uri="{BB962C8B-B14F-4D97-AF65-F5344CB8AC3E}">
        <p14:creationId xmlns:p14="http://schemas.microsoft.com/office/powerpoint/2010/main" val="4133707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62FBE384-8F0B-43E6-AB13-B6CB04C720F0}"/>
              </a:ext>
            </a:extLst>
          </p:cNvPr>
          <p:cNvSpPr/>
          <p:nvPr/>
        </p:nvSpPr>
        <p:spPr>
          <a:xfrm>
            <a:off x="4813866" y="2700895"/>
            <a:ext cx="3426647" cy="2301337"/>
          </a:xfrm>
          <a:prstGeom prst="triangle">
            <a:avLst/>
          </a:prstGeom>
          <a:noFill/>
          <a:ln w="76200">
            <a:solidFill>
              <a:srgbClr val="1817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970A5B7-9FC9-4C95-A732-97FD979C4C71}"/>
              </a:ext>
            </a:extLst>
          </p:cNvPr>
          <p:cNvGrpSpPr/>
          <p:nvPr/>
        </p:nvGrpSpPr>
        <p:grpSpPr>
          <a:xfrm>
            <a:off x="4995367" y="2914843"/>
            <a:ext cx="3069371" cy="1978942"/>
            <a:chOff x="4993601" y="1349339"/>
            <a:chExt cx="3069371" cy="1978942"/>
          </a:xfrm>
        </p:grpSpPr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2BF033DE-CD9E-48EE-A464-5D6FBC46341F}"/>
                </a:ext>
              </a:extLst>
            </p:cNvPr>
            <p:cNvSpPr/>
            <p:nvPr/>
          </p:nvSpPr>
          <p:spPr>
            <a:xfrm>
              <a:off x="4993601" y="1349339"/>
              <a:ext cx="3069371" cy="1978942"/>
            </a:xfrm>
            <a:prstGeom prst="triangl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bg1"/>
                </a:solidFill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D1B3642C-5A11-43C0-B169-650AF02F7BCD}"/>
                </a:ext>
              </a:extLst>
            </p:cNvPr>
            <p:cNvSpPr/>
            <p:nvPr/>
          </p:nvSpPr>
          <p:spPr>
            <a:xfrm>
              <a:off x="5787466" y="2094562"/>
              <a:ext cx="1555798" cy="908864"/>
            </a:xfrm>
            <a:prstGeom prst="ellipse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lang="pt-BR" sz="3600" dirty="0">
                  <a:solidFill>
                    <a:schemeClr val="bg1"/>
                  </a:solidFill>
                  <a:latin typeface="Agency FB" panose="020B0503020202020204" pitchFamily="34" charset="0"/>
                </a:rPr>
                <a:t>Health</a:t>
              </a:r>
              <a:endParaRPr lang="pt-BR" sz="2400" dirty="0">
                <a:solidFill>
                  <a:schemeClr val="bg1"/>
                </a:solidFill>
                <a:latin typeface="Agency FB" panose="020B0503020202020204" pitchFamily="34" charset="0"/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DA56C71C-08C1-4413-97EE-C5DB1530303D}"/>
              </a:ext>
            </a:extLst>
          </p:cNvPr>
          <p:cNvSpPr txBox="1"/>
          <p:nvPr/>
        </p:nvSpPr>
        <p:spPr>
          <a:xfrm>
            <a:off x="556415" y="1669032"/>
            <a:ext cx="1242445" cy="469036"/>
          </a:xfrm>
          <a:prstGeom prst="rect">
            <a:avLst/>
          </a:prstGeom>
          <a:noFill/>
          <a:ln w="76200">
            <a:noFill/>
            <a:prstDash val="sysDot"/>
          </a:ln>
        </p:spPr>
        <p:txBody>
          <a:bodyPr wrap="square">
            <a:spAutoFit/>
          </a:bodyPr>
          <a:lstStyle>
            <a:defPPr>
              <a:defRPr lang="pt-BR"/>
            </a:defPPr>
            <a:lvl1pPr algn="ctr">
              <a:defRPr sz="2800" b="1">
                <a:solidFill>
                  <a:srgbClr val="222A35"/>
                </a:solidFill>
                <a:latin typeface="Bahnschrift Light Condensed" panose="020B0502040204020203" pitchFamily="34" charset="0"/>
              </a:defRPr>
            </a:lvl1pPr>
          </a:lstStyle>
          <a:p>
            <a:r>
              <a:rPr lang="en-US" sz="2400" dirty="0">
                <a:solidFill>
                  <a:schemeClr val="tx1"/>
                </a:solidFill>
              </a:rPr>
              <a:t>GENOME</a:t>
            </a:r>
            <a:endParaRPr lang="pt-BR" sz="2400" dirty="0">
              <a:solidFill>
                <a:schemeClr val="tx1"/>
              </a:solidFill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92DBE02-CA15-4168-A14E-EE35D16AA413}"/>
              </a:ext>
            </a:extLst>
          </p:cNvPr>
          <p:cNvGrpSpPr/>
          <p:nvPr/>
        </p:nvGrpSpPr>
        <p:grpSpPr>
          <a:xfrm>
            <a:off x="8277654" y="4229104"/>
            <a:ext cx="3328635" cy="1719812"/>
            <a:chOff x="7646616" y="3036168"/>
            <a:chExt cx="4126906" cy="2171277"/>
          </a:xfrm>
        </p:grpSpPr>
        <p:pic>
          <p:nvPicPr>
            <p:cNvPr id="7" name="Picture 2" descr="Imagem relacionada">
              <a:extLst>
                <a:ext uri="{FF2B5EF4-FFF2-40B4-BE49-F238E27FC236}">
                  <a16:creationId xmlns:a16="http://schemas.microsoft.com/office/drawing/2014/main" id="{0C2DEF33-5508-4D40-8BFE-F8FF270DBB8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AFFFF"/>
                </a:clrFrom>
                <a:clrTo>
                  <a:srgbClr val="FA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60" r="19651"/>
            <a:stretch/>
          </p:blipFill>
          <p:spPr bwMode="auto">
            <a:xfrm>
              <a:off x="7646616" y="3036168"/>
              <a:ext cx="2035387" cy="21712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0EB72E27-0555-4BFA-A0C4-A070C5376F8E}"/>
                </a:ext>
              </a:extLst>
            </p:cNvPr>
            <p:cNvSpPr txBox="1"/>
            <p:nvPr/>
          </p:nvSpPr>
          <p:spPr>
            <a:xfrm>
              <a:off x="9145557" y="4161404"/>
              <a:ext cx="2627965" cy="815998"/>
            </a:xfrm>
            <a:prstGeom prst="rect">
              <a:avLst/>
            </a:prstGeom>
            <a:noFill/>
            <a:ln w="76200">
              <a:noFill/>
              <a:prstDash val="sysDot"/>
            </a:ln>
          </p:spPr>
          <p:txBody>
            <a:bodyPr wrap="square">
              <a:spAutoFit/>
            </a:bodyPr>
            <a:lstStyle>
              <a:defPPr>
                <a:defRPr lang="pt-BR"/>
              </a:defPPr>
              <a:lvl1pPr algn="ctr">
                <a:defRPr sz="2800" b="1">
                  <a:solidFill>
                    <a:srgbClr val="222A35"/>
                  </a:solidFill>
                  <a:latin typeface="Bahnschrift Light Condensed" panose="020B0502040204020203" pitchFamily="34" charset="0"/>
                </a:defRPr>
              </a:lvl1pPr>
            </a:lstStyle>
            <a:p>
              <a:r>
                <a:rPr lang="en-US" sz="3600" dirty="0">
                  <a:solidFill>
                    <a:schemeClr val="accent2"/>
                  </a:solidFill>
                </a:rPr>
                <a:t>MICROBIOME</a:t>
              </a:r>
              <a:endParaRPr lang="pt-BR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8D5334B-D866-4369-8A63-24985465636B}"/>
              </a:ext>
            </a:extLst>
          </p:cNvPr>
          <p:cNvGrpSpPr/>
          <p:nvPr/>
        </p:nvGrpSpPr>
        <p:grpSpPr>
          <a:xfrm>
            <a:off x="3182069" y="4437045"/>
            <a:ext cx="1614289" cy="1388754"/>
            <a:chOff x="2630791" y="3791375"/>
            <a:chExt cx="2657777" cy="2223747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D2A931B2-3A50-4248-BC3B-BFEE71BD641F}"/>
                </a:ext>
              </a:extLst>
            </p:cNvPr>
            <p:cNvGrpSpPr/>
            <p:nvPr/>
          </p:nvGrpSpPr>
          <p:grpSpPr>
            <a:xfrm>
              <a:off x="2630791" y="3791375"/>
              <a:ext cx="2657777" cy="2223747"/>
              <a:chOff x="2789906" y="4269153"/>
              <a:chExt cx="2657777" cy="2223747"/>
            </a:xfrm>
          </p:grpSpPr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BA006995-8CBB-476E-8EE6-84CB7EA4C344}"/>
                  </a:ext>
                </a:extLst>
              </p:cNvPr>
              <p:cNvGrpSpPr/>
              <p:nvPr/>
            </p:nvGrpSpPr>
            <p:grpSpPr>
              <a:xfrm>
                <a:off x="2789906" y="4269153"/>
                <a:ext cx="2657777" cy="2223747"/>
                <a:chOff x="2789906" y="4269153"/>
                <a:chExt cx="2657777" cy="2223747"/>
              </a:xfrm>
            </p:grpSpPr>
            <p:grpSp>
              <p:nvGrpSpPr>
                <p:cNvPr id="31" name="Group 30">
                  <a:extLst>
                    <a:ext uri="{FF2B5EF4-FFF2-40B4-BE49-F238E27FC236}">
                      <a16:creationId xmlns:a16="http://schemas.microsoft.com/office/drawing/2014/main" id="{BB7101C8-D7AE-476F-A971-20BEB8F74B27}"/>
                    </a:ext>
                  </a:extLst>
                </p:cNvPr>
                <p:cNvGrpSpPr/>
                <p:nvPr/>
              </p:nvGrpSpPr>
              <p:grpSpPr>
                <a:xfrm>
                  <a:off x="2789906" y="4452089"/>
                  <a:ext cx="2657777" cy="2040811"/>
                  <a:chOff x="2789906" y="4454480"/>
                  <a:chExt cx="2657777" cy="2040811"/>
                </a:xfrm>
              </p:grpSpPr>
              <p:grpSp>
                <p:nvGrpSpPr>
                  <p:cNvPr id="17" name="Group 16">
                    <a:extLst>
                      <a:ext uri="{FF2B5EF4-FFF2-40B4-BE49-F238E27FC236}">
                        <a16:creationId xmlns:a16="http://schemas.microsoft.com/office/drawing/2014/main" id="{26FD9611-3F0E-4997-B895-F7E4CB296104}"/>
                      </a:ext>
                    </a:extLst>
                  </p:cNvPr>
                  <p:cNvGrpSpPr/>
                  <p:nvPr/>
                </p:nvGrpSpPr>
                <p:grpSpPr>
                  <a:xfrm>
                    <a:off x="2789906" y="4454480"/>
                    <a:ext cx="2657777" cy="1920107"/>
                    <a:chOff x="5365851" y="3330386"/>
                    <a:chExt cx="2657777" cy="1920107"/>
                  </a:xfrm>
                </p:grpSpPr>
                <p:grpSp>
                  <p:nvGrpSpPr>
                    <p:cNvPr id="18" name="Group 17">
                      <a:extLst>
                        <a:ext uri="{FF2B5EF4-FFF2-40B4-BE49-F238E27FC236}">
                          <a16:creationId xmlns:a16="http://schemas.microsoft.com/office/drawing/2014/main" id="{59B21650-03BF-4656-A535-22ECB324589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365851" y="3420818"/>
                      <a:ext cx="2657777" cy="1829675"/>
                      <a:chOff x="5566224" y="3281592"/>
                      <a:chExt cx="2657777" cy="1829675"/>
                    </a:xfrm>
                  </p:grpSpPr>
                  <p:sp>
                    <p:nvSpPr>
                      <p:cNvPr id="23" name="Oval 22">
                        <a:extLst>
                          <a:ext uri="{FF2B5EF4-FFF2-40B4-BE49-F238E27FC236}">
                            <a16:creationId xmlns:a16="http://schemas.microsoft.com/office/drawing/2014/main" id="{62AD8EA1-2259-4279-A119-0EA0078D72B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828318" y="3281592"/>
                        <a:ext cx="1987379" cy="1829675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pt-BR" dirty="0"/>
                      </a:p>
                    </p:txBody>
                  </p:sp>
                  <p:sp>
                    <p:nvSpPr>
                      <p:cNvPr id="24" name="Title 1">
                        <a:extLst>
                          <a:ext uri="{FF2B5EF4-FFF2-40B4-BE49-F238E27FC236}">
                            <a16:creationId xmlns:a16="http://schemas.microsoft.com/office/drawing/2014/main" id="{EBD98F1E-99E6-438D-AC5E-6211D8D39F55}"/>
                          </a:ext>
                        </a:extLst>
                      </p:cNvPr>
                      <p:cNvSpPr txBox="1">
                        <a:spLocks/>
                      </p:cNvSpPr>
                      <p:nvPr/>
                    </p:nvSpPr>
                    <p:spPr>
                      <a:xfrm>
                        <a:off x="5566224" y="3406160"/>
                        <a:ext cx="2657777" cy="1593962"/>
                      </a:xfrm>
                      <a:prstGeom prst="rect">
                        <a:avLst/>
                      </a:prstGeom>
                    </p:spPr>
                    <p:txBody>
                      <a:bodyPr vert="horz" lIns="91440" tIns="45720" rIns="91440" bIns="45720" rtlCol="0" anchor="ctr">
                        <a:normAutofit/>
                      </a:bodyPr>
                      <a:lstStyle>
                        <a:lvl1pPr algn="l" defTabSz="914400" rtl="0" eaLnBrk="1" latinLnBrk="0" hangingPunct="1">
                          <a:lnSpc>
                            <a:spcPct val="90000"/>
                          </a:lnSpc>
                          <a:spcBef>
                            <a:spcPct val="0"/>
                          </a:spcBef>
                          <a:buNone/>
                          <a:defRPr sz="4400" kern="1200">
                            <a:solidFill>
                              <a:schemeClr val="tx1"/>
                            </a:solidFill>
                            <a:latin typeface="+mj-lt"/>
                            <a:ea typeface="+mj-ea"/>
                            <a:cs typeface="+mj-cs"/>
                          </a:defRPr>
                        </a:lvl1pPr>
                      </a:lstStyle>
                      <a:p>
                        <a:pPr algn="ctr"/>
                        <a:endParaRPr lang="pt-B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gency FB" panose="020B0503020202020204" pitchFamily="34" charset="0"/>
                        </a:endParaRPr>
                      </a:p>
                    </p:txBody>
                  </p:sp>
                </p:grpSp>
                <p:pic>
                  <p:nvPicPr>
                    <p:cNvPr id="20" name="Graphic 19" descr="Cycling">
                      <a:extLst>
                        <a:ext uri="{FF2B5EF4-FFF2-40B4-BE49-F238E27FC236}">
                          <a16:creationId xmlns:a16="http://schemas.microsoft.com/office/drawing/2014/main" id="{11D4C7CE-9C29-4C5D-B021-391F636F2A9E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 rot="20561219">
                      <a:off x="5614257" y="3330386"/>
                      <a:ext cx="724984" cy="724984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21" name="Graphic 20" descr="Smoking">
                      <a:extLst>
                        <a:ext uri="{FF2B5EF4-FFF2-40B4-BE49-F238E27FC236}">
                          <a16:creationId xmlns:a16="http://schemas.microsoft.com/office/drawing/2014/main" id="{FB0A19F9-3738-409B-AA15-5525212BB449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7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8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 rot="21038862">
                      <a:off x="7154050" y="4165214"/>
                      <a:ext cx="490538" cy="45631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22" name="Graphic 21" descr="Champagne glasses">
                      <a:extLst>
                        <a:ext uri="{FF2B5EF4-FFF2-40B4-BE49-F238E27FC236}">
                          <a16:creationId xmlns:a16="http://schemas.microsoft.com/office/drawing/2014/main" id="{B83C253C-B992-483D-8F67-824659BC3DD5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9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1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7022299" y="3503787"/>
                      <a:ext cx="593460" cy="593460"/>
                    </a:xfrm>
                    <a:prstGeom prst="rect">
                      <a:avLst/>
                    </a:prstGeom>
                  </p:spPr>
                </p:pic>
              </p:grpSp>
              <p:pic>
                <p:nvPicPr>
                  <p:cNvPr id="28" name="Graphic 27" descr="Burger and drink">
                    <a:extLst>
                      <a:ext uri="{FF2B5EF4-FFF2-40B4-BE49-F238E27FC236}">
                        <a16:creationId xmlns:a16="http://schemas.microsoft.com/office/drawing/2014/main" id="{B096CC69-276D-4414-A2FE-F45BDFE9236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1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12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418839" y="5901830"/>
                    <a:ext cx="593461" cy="593461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33" name="Graphic 32" descr="Sleep">
                  <a:extLst>
                    <a:ext uri="{FF2B5EF4-FFF2-40B4-BE49-F238E27FC236}">
                      <a16:creationId xmlns:a16="http://schemas.microsoft.com/office/drawing/2014/main" id="{F7BE1A98-57EA-48EF-9E86-E035049B6C8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904613" y="5313114"/>
                  <a:ext cx="625228" cy="625228"/>
                </a:xfrm>
                <a:prstGeom prst="rect">
                  <a:avLst/>
                </a:prstGeom>
              </p:spPr>
            </p:pic>
            <p:pic>
              <p:nvPicPr>
                <p:cNvPr id="26" name="Graphic 25" descr="No smoking">
                  <a:extLst>
                    <a:ext uri="{FF2B5EF4-FFF2-40B4-BE49-F238E27FC236}">
                      <a16:creationId xmlns:a16="http://schemas.microsoft.com/office/drawing/2014/main" id="{8C7E71EC-5169-4E77-98BA-641D482D213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879405" y="4269153"/>
                  <a:ext cx="593460" cy="593460"/>
                </a:xfrm>
                <a:prstGeom prst="rect">
                  <a:avLst/>
                </a:prstGeom>
              </p:spPr>
            </p:pic>
          </p:grpSp>
          <p:pic>
            <p:nvPicPr>
              <p:cNvPr id="38" name="Graphic 37" descr="Fruit bowl">
                <a:extLst>
                  <a:ext uri="{FF2B5EF4-FFF2-40B4-BE49-F238E27FC236}">
                    <a16:creationId xmlns:a16="http://schemas.microsoft.com/office/drawing/2014/main" id="{1C8A3B6A-F73C-48A3-83A3-882C5E538E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4285714" y="5899467"/>
                <a:ext cx="517151" cy="517151"/>
              </a:xfrm>
              <a:prstGeom prst="rect">
                <a:avLst/>
              </a:prstGeom>
            </p:spPr>
          </p:pic>
        </p:grpSp>
        <p:pic>
          <p:nvPicPr>
            <p:cNvPr id="45" name="Graphic 44" descr="Male profile">
              <a:extLst>
                <a:ext uri="{FF2B5EF4-FFF2-40B4-BE49-F238E27FC236}">
                  <a16:creationId xmlns:a16="http://schemas.microsoft.com/office/drawing/2014/main" id="{9689291F-DDD5-4461-A7F1-53ED40977BED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/>
            </a:stretch>
          </p:blipFill>
          <p:spPr>
            <a:xfrm>
              <a:off x="3259723" y="4270697"/>
              <a:ext cx="1278931" cy="1278931"/>
            </a:xfrm>
            <a:prstGeom prst="rect">
              <a:avLst/>
            </a:prstGeom>
          </p:spPr>
        </p:pic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89269B60-1416-4360-9057-6E649C43F9ED}"/>
              </a:ext>
            </a:extLst>
          </p:cNvPr>
          <p:cNvSpPr txBox="1"/>
          <p:nvPr/>
        </p:nvSpPr>
        <p:spPr>
          <a:xfrm>
            <a:off x="1910789" y="3882598"/>
            <a:ext cx="2061374" cy="830997"/>
          </a:xfrm>
          <a:prstGeom prst="rect">
            <a:avLst/>
          </a:prstGeom>
          <a:noFill/>
          <a:ln w="76200">
            <a:noFill/>
            <a:prstDash val="sysDot"/>
          </a:ln>
        </p:spPr>
        <p:txBody>
          <a:bodyPr wrap="square">
            <a:spAutoFit/>
          </a:bodyPr>
          <a:lstStyle>
            <a:defPPr>
              <a:defRPr lang="pt-BR"/>
            </a:defPPr>
            <a:lvl1pPr algn="ctr">
              <a:defRPr sz="2800" b="1">
                <a:solidFill>
                  <a:srgbClr val="222A35"/>
                </a:solidFill>
                <a:latin typeface="Bahnschrift Light Condensed" panose="020B0502040204020203" pitchFamily="34" charset="0"/>
              </a:defRPr>
            </a:lvl1pPr>
          </a:lstStyle>
          <a:p>
            <a:r>
              <a:rPr lang="en-US" sz="2400" dirty="0">
                <a:solidFill>
                  <a:schemeClr val="tx1"/>
                </a:solidFill>
              </a:rPr>
              <a:t>ENVIRONMENTAL </a:t>
            </a:r>
          </a:p>
          <a:p>
            <a:r>
              <a:rPr lang="en-US" sz="2400" dirty="0">
                <a:solidFill>
                  <a:schemeClr val="tx1"/>
                </a:solidFill>
              </a:rPr>
              <a:t>EXPOSURE</a:t>
            </a:r>
            <a:endParaRPr lang="pt-BR" sz="2400" dirty="0">
              <a:solidFill>
                <a:schemeClr val="tx1"/>
              </a:solidFill>
            </a:endParaRPr>
          </a:p>
        </p:txBody>
      </p:sp>
      <p:pic>
        <p:nvPicPr>
          <p:cNvPr id="58" name="Graphic 57" descr="DNA">
            <a:extLst>
              <a:ext uri="{FF2B5EF4-FFF2-40B4-BE49-F238E27FC236}">
                <a16:creationId xmlns:a16="http://schemas.microsoft.com/office/drawing/2014/main" id="{11DAA8FC-6CCB-4109-8C4C-AB17FF03149A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 rot="10800000">
            <a:off x="742332" y="762561"/>
            <a:ext cx="870609" cy="906471"/>
          </a:xfrm>
          <a:prstGeom prst="rect">
            <a:avLst/>
          </a:prstGeom>
        </p:spPr>
      </p:pic>
      <p:sp>
        <p:nvSpPr>
          <p:cNvPr id="14" name="Arrow: Left-Right 13">
            <a:extLst>
              <a:ext uri="{FF2B5EF4-FFF2-40B4-BE49-F238E27FC236}">
                <a16:creationId xmlns:a16="http://schemas.microsoft.com/office/drawing/2014/main" id="{9247C692-941F-416A-AA4E-5574D1995DDF}"/>
              </a:ext>
            </a:extLst>
          </p:cNvPr>
          <p:cNvSpPr/>
          <p:nvPr/>
        </p:nvSpPr>
        <p:spPr>
          <a:xfrm rot="18365916">
            <a:off x="4184008" y="3359027"/>
            <a:ext cx="2037870" cy="22064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DFAE4ACB-20DA-4548-A169-2001E64BBA3D}"/>
              </a:ext>
            </a:extLst>
          </p:cNvPr>
          <p:cNvGrpSpPr/>
          <p:nvPr/>
        </p:nvGrpSpPr>
        <p:grpSpPr>
          <a:xfrm>
            <a:off x="1629033" y="4365308"/>
            <a:ext cx="9159689" cy="2341038"/>
            <a:chOff x="2161582" y="4365308"/>
            <a:chExt cx="9159689" cy="2341038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9E663569-D05B-4499-A6ED-0C58C2A3D2CD}"/>
                </a:ext>
              </a:extLst>
            </p:cNvPr>
            <p:cNvSpPr txBox="1"/>
            <p:nvPr/>
          </p:nvSpPr>
          <p:spPr>
            <a:xfrm>
              <a:off x="2161582" y="5156306"/>
              <a:ext cx="1599144" cy="646331"/>
            </a:xfrm>
            <a:prstGeom prst="rect">
              <a:avLst/>
            </a:prstGeom>
            <a:noFill/>
            <a:ln w="76200">
              <a:noFill/>
              <a:prstDash val="sysDot"/>
            </a:ln>
          </p:spPr>
          <p:txBody>
            <a:bodyPr wrap="square">
              <a:spAutoFit/>
            </a:bodyPr>
            <a:lstStyle>
              <a:defPPr>
                <a:defRPr lang="pt-BR"/>
              </a:defPPr>
              <a:lvl1pPr algn="ctr">
                <a:defRPr sz="2800" b="1">
                  <a:solidFill>
                    <a:srgbClr val="222A35"/>
                  </a:solidFill>
                  <a:latin typeface="Bahnschrift Light Condensed" panose="020B0502040204020203" pitchFamily="34" charset="0"/>
                </a:defRPr>
              </a:lvl1pPr>
            </a:lstStyle>
            <a:p>
              <a:r>
                <a:rPr lang="en-US" sz="3600" dirty="0">
                  <a:solidFill>
                    <a:schemeClr val="accent2"/>
                  </a:solidFill>
                </a:rPr>
                <a:t>FOODOME</a:t>
              </a:r>
              <a:endParaRPr lang="pt-BR" sz="3600" dirty="0">
                <a:solidFill>
                  <a:schemeClr val="accent2"/>
                </a:solidFill>
              </a:endParaRPr>
            </a:p>
          </p:txBody>
        </p:sp>
        <p:pic>
          <p:nvPicPr>
            <p:cNvPr id="1030" name="Picture 6" descr="Imagem relacionada">
              <a:extLst>
                <a:ext uri="{FF2B5EF4-FFF2-40B4-BE49-F238E27FC236}">
                  <a16:creationId xmlns:a16="http://schemas.microsoft.com/office/drawing/2014/main" id="{F2B870EB-B8F8-46EF-A91C-F46A42EDE4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43808" y="4365308"/>
              <a:ext cx="2426541" cy="15599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F64D821-C57B-4DAF-9383-9931790D7061}"/>
                </a:ext>
              </a:extLst>
            </p:cNvPr>
            <p:cNvSpPr/>
            <p:nvPr/>
          </p:nvSpPr>
          <p:spPr>
            <a:xfrm>
              <a:off x="2427678" y="6337014"/>
              <a:ext cx="889359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/>
                <a:t>Genome and Food composition shape the microbiota </a:t>
              </a:r>
              <a:r>
                <a:rPr lang="en-US" b="1" dirty="0">
                  <a:sym typeface="Wingdings" panose="05000000000000000000" pitchFamily="2" charset="2"/>
                </a:rPr>
                <a:t> </a:t>
              </a:r>
              <a:r>
                <a:rPr lang="en-US" b="1" dirty="0"/>
                <a:t> impact on Health</a:t>
              </a:r>
              <a:endParaRPr lang="pt-BR" b="1" dirty="0"/>
            </a:p>
          </p:txBody>
        </p:sp>
      </p:grpSp>
      <p:sp>
        <p:nvSpPr>
          <p:cNvPr id="62" name="Arrow: Left-Right 61">
            <a:extLst>
              <a:ext uri="{FF2B5EF4-FFF2-40B4-BE49-F238E27FC236}">
                <a16:creationId xmlns:a16="http://schemas.microsoft.com/office/drawing/2014/main" id="{5B1CBB27-B145-42E4-96FE-C5BFFEE26197}"/>
              </a:ext>
            </a:extLst>
          </p:cNvPr>
          <p:cNvSpPr/>
          <p:nvPr/>
        </p:nvSpPr>
        <p:spPr>
          <a:xfrm>
            <a:off x="5009274" y="5288049"/>
            <a:ext cx="2982562" cy="21246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AF23172-E843-4CE6-81E9-966B872F8BDB}"/>
              </a:ext>
            </a:extLst>
          </p:cNvPr>
          <p:cNvSpPr txBox="1"/>
          <p:nvPr/>
        </p:nvSpPr>
        <p:spPr>
          <a:xfrm>
            <a:off x="5157278" y="1391704"/>
            <a:ext cx="2739821" cy="1200329"/>
          </a:xfrm>
          <a:prstGeom prst="rect">
            <a:avLst/>
          </a:prstGeom>
          <a:noFill/>
          <a:ln w="76200">
            <a:noFill/>
            <a:prstDash val="sysDot"/>
          </a:ln>
        </p:spPr>
        <p:txBody>
          <a:bodyPr wrap="square">
            <a:spAutoFit/>
          </a:bodyPr>
          <a:lstStyle>
            <a:defPPr>
              <a:defRPr lang="pt-BR"/>
            </a:defPPr>
            <a:lvl1pPr algn="ctr">
              <a:defRPr sz="2800" b="1">
                <a:solidFill>
                  <a:srgbClr val="222A35"/>
                </a:solidFill>
                <a:latin typeface="Bahnschrift Light Condensed" panose="020B0502040204020203" pitchFamily="34" charset="0"/>
              </a:defRPr>
            </a:lvl1pPr>
          </a:lstStyle>
          <a:p>
            <a:r>
              <a:rPr lang="en-US" sz="3600" dirty="0">
                <a:solidFill>
                  <a:schemeClr val="accent2"/>
                </a:solidFill>
              </a:rPr>
              <a:t>GENE EXPRESSION</a:t>
            </a:r>
            <a:endParaRPr lang="pt-BR" sz="3600" dirty="0">
              <a:solidFill>
                <a:schemeClr val="accent2"/>
              </a:solidFill>
            </a:endParaRPr>
          </a:p>
        </p:txBody>
      </p:sp>
      <p:sp>
        <p:nvSpPr>
          <p:cNvPr id="64" name="Arrow: Left-Right 63">
            <a:extLst>
              <a:ext uri="{FF2B5EF4-FFF2-40B4-BE49-F238E27FC236}">
                <a16:creationId xmlns:a16="http://schemas.microsoft.com/office/drawing/2014/main" id="{8B728E01-0243-44F5-90F8-36B965216901}"/>
              </a:ext>
            </a:extLst>
          </p:cNvPr>
          <p:cNvSpPr/>
          <p:nvPr/>
        </p:nvSpPr>
        <p:spPr>
          <a:xfrm rot="3041815">
            <a:off x="6756034" y="3321936"/>
            <a:ext cx="2037870" cy="22064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FFAAC2A-9E3E-4713-B193-EBBBBB95B588}"/>
              </a:ext>
            </a:extLst>
          </p:cNvPr>
          <p:cNvCxnSpPr/>
          <p:nvPr/>
        </p:nvCxnSpPr>
        <p:spPr>
          <a:xfrm>
            <a:off x="2391883" y="1285103"/>
            <a:ext cx="79000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8DD8D7B7-248E-468F-B0CB-D67A033B3B03}"/>
              </a:ext>
            </a:extLst>
          </p:cNvPr>
          <p:cNvSpPr txBox="1"/>
          <p:nvPr/>
        </p:nvSpPr>
        <p:spPr>
          <a:xfrm>
            <a:off x="2200854" y="158966"/>
            <a:ext cx="8732553" cy="707886"/>
          </a:xfrm>
          <a:prstGeom prst="rect">
            <a:avLst/>
          </a:prstGeom>
          <a:noFill/>
          <a:ln w="76200">
            <a:noFill/>
            <a:prstDash val="sysDot"/>
          </a:ln>
        </p:spPr>
        <p:txBody>
          <a:bodyPr wrap="square">
            <a:spAutoFit/>
          </a:bodyPr>
          <a:lstStyle>
            <a:defPPr>
              <a:defRPr lang="pt-BR"/>
            </a:defPPr>
            <a:lvl1pPr algn="ctr">
              <a:defRPr sz="2800" b="1">
                <a:solidFill>
                  <a:srgbClr val="222A35"/>
                </a:solidFill>
                <a:latin typeface="Bahnschrift Light Condensed" panose="020B0502040204020203" pitchFamily="34" charset="0"/>
              </a:defRPr>
            </a:lvl1pPr>
          </a:lstStyle>
          <a:p>
            <a:r>
              <a:rPr lang="en-US" sz="4000" dirty="0">
                <a:solidFill>
                  <a:srgbClr val="002060"/>
                </a:solidFill>
              </a:rPr>
              <a:t>Dynamic interactions</a:t>
            </a:r>
            <a:endParaRPr lang="pt-BR" sz="4000" dirty="0">
              <a:solidFill>
                <a:srgbClr val="002060"/>
              </a:solidFill>
            </a:endParaRPr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1DF6F333-765D-4C5E-BC62-CB8D714F56FE}"/>
              </a:ext>
            </a:extLst>
          </p:cNvPr>
          <p:cNvSpPr/>
          <p:nvPr/>
        </p:nvSpPr>
        <p:spPr>
          <a:xfrm>
            <a:off x="1979991" y="1813984"/>
            <a:ext cx="3272023" cy="23092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954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Box 66">
            <a:extLst>
              <a:ext uri="{FF2B5EF4-FFF2-40B4-BE49-F238E27FC236}">
                <a16:creationId xmlns:a16="http://schemas.microsoft.com/office/drawing/2014/main" id="{8DD8D7B7-248E-468F-B0CB-D67A033B3B03}"/>
              </a:ext>
            </a:extLst>
          </p:cNvPr>
          <p:cNvSpPr txBox="1"/>
          <p:nvPr/>
        </p:nvSpPr>
        <p:spPr>
          <a:xfrm>
            <a:off x="1729723" y="115897"/>
            <a:ext cx="8732553" cy="707886"/>
          </a:xfrm>
          <a:prstGeom prst="rect">
            <a:avLst/>
          </a:prstGeom>
          <a:noFill/>
          <a:ln w="76200">
            <a:noFill/>
            <a:prstDash val="sysDot"/>
          </a:ln>
        </p:spPr>
        <p:txBody>
          <a:bodyPr wrap="square">
            <a:spAutoFit/>
          </a:bodyPr>
          <a:lstStyle>
            <a:defPPr>
              <a:defRPr lang="pt-BR"/>
            </a:defPPr>
            <a:lvl1pPr algn="ctr">
              <a:defRPr sz="2800" b="1">
                <a:solidFill>
                  <a:srgbClr val="222A35"/>
                </a:solidFill>
                <a:latin typeface="Bahnschrift Light Condensed" panose="020B0502040204020203" pitchFamily="34" charset="0"/>
              </a:defRPr>
            </a:lvl1pPr>
          </a:lstStyle>
          <a:p>
            <a:r>
              <a:rPr lang="en-US" sz="4000" dirty="0">
                <a:solidFill>
                  <a:srgbClr val="002060"/>
                </a:solidFill>
              </a:rPr>
              <a:t>Data base – Knowledge base</a:t>
            </a:r>
            <a:endParaRPr lang="pt-BR" sz="4000" dirty="0">
              <a:solidFill>
                <a:srgbClr val="002060"/>
              </a:solidFill>
            </a:endParaRPr>
          </a:p>
        </p:txBody>
      </p:sp>
      <p:sp>
        <p:nvSpPr>
          <p:cNvPr id="44" name="Text Box 4">
            <a:extLst>
              <a:ext uri="{FF2B5EF4-FFF2-40B4-BE49-F238E27FC236}">
                <a16:creationId xmlns:a16="http://schemas.microsoft.com/office/drawing/2014/main" id="{89CB9769-AC93-4A32-BB71-5B94A61EC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1674" y="1372772"/>
            <a:ext cx="2506662" cy="707886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Measurements, publications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 Box 7">
            <a:extLst>
              <a:ext uri="{FF2B5EF4-FFF2-40B4-BE49-F238E27FC236}">
                <a16:creationId xmlns:a16="http://schemas.microsoft.com/office/drawing/2014/main" id="{2389B955-D299-45D9-8251-9DC7D934D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1674" y="3048322"/>
            <a:ext cx="2506662" cy="707886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Spreadsheets, connected tables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AutoShape 10">
            <a:extLst>
              <a:ext uri="{FF2B5EF4-FFF2-40B4-BE49-F238E27FC236}">
                <a16:creationId xmlns:a16="http://schemas.microsoft.com/office/drawing/2014/main" id="{0FC781CF-BC7F-4AA6-855D-48019F61E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5936" y="2210123"/>
            <a:ext cx="338138" cy="533400"/>
          </a:xfrm>
          <a:prstGeom prst="downArrow">
            <a:avLst>
              <a:gd name="adj1" fmla="val 50000"/>
              <a:gd name="adj2" fmla="val 39437"/>
            </a:avLst>
          </a:prstGeom>
          <a:solidFill>
            <a:srgbClr val="BBE0E3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AutoShape 11">
            <a:extLst>
              <a:ext uri="{FF2B5EF4-FFF2-40B4-BE49-F238E27FC236}">
                <a16:creationId xmlns:a16="http://schemas.microsoft.com/office/drawing/2014/main" id="{5ABCA3C7-642D-4DCB-A0B8-E08D27CE68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5936" y="3962723"/>
            <a:ext cx="338138" cy="533400"/>
          </a:xfrm>
          <a:prstGeom prst="downArrow">
            <a:avLst>
              <a:gd name="adj1" fmla="val 50000"/>
              <a:gd name="adj2" fmla="val 39437"/>
            </a:avLst>
          </a:prstGeom>
          <a:solidFill>
            <a:srgbClr val="BBE0E3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 Box 12">
            <a:extLst>
              <a:ext uri="{FF2B5EF4-FFF2-40B4-BE49-F238E27FC236}">
                <a16:creationId xmlns:a16="http://schemas.microsoft.com/office/drawing/2014/main" id="{AABB1F9B-FD07-44C7-8923-8E1CD7675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9870" y="4712611"/>
            <a:ext cx="3991441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- Big capacity, fast data retrieve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- Compatibility and interactions with other databases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 Box 13">
            <a:extLst>
              <a:ext uri="{FF2B5EF4-FFF2-40B4-BE49-F238E27FC236}">
                <a16:creationId xmlns:a16="http://schemas.microsoft.com/office/drawing/2014/main" id="{2B234EAB-2EE8-438C-A4F4-46F38ED36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566" y="4603401"/>
            <a:ext cx="33985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- Browsing in data, 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kern="0" dirty="0">
                <a:solidFill>
                  <a:srgbClr val="000000"/>
                </a:solidFill>
              </a:rPr>
              <a:t>- Visualisation, statistics, patterns;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- Modelling, predictions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kern="0" dirty="0">
                <a:solidFill>
                  <a:srgbClr val="000000"/>
                </a:solidFill>
              </a:rPr>
              <a:t>- Decisions for actions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- Optimisation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 Box 15">
            <a:extLst>
              <a:ext uri="{FF2B5EF4-FFF2-40B4-BE49-F238E27FC236}">
                <a16:creationId xmlns:a16="http://schemas.microsoft.com/office/drawing/2014/main" id="{45A2711D-58CA-4A6B-B10C-0D3FF39E6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418" y="2935255"/>
            <a:ext cx="399666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- Data checking</a:t>
            </a:r>
            <a:r>
              <a:rPr lang="en-GB" sz="2000" b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kern="0" dirty="0">
                <a:solidFill>
                  <a:srgbClr val="000000"/>
                </a:solidFill>
              </a:rPr>
              <a:t>(syntax, semantics)</a:t>
            </a: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- Cleaning 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Text Box 18">
            <a:extLst>
              <a:ext uri="{FF2B5EF4-FFF2-40B4-BE49-F238E27FC236}">
                <a16:creationId xmlns:a16="http://schemas.microsoft.com/office/drawing/2014/main" id="{0C28F0B0-DC88-496A-9A70-8232AE2EA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7129" y="2960655"/>
            <a:ext cx="384963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- Ontology, size, 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kern="0" dirty="0">
                <a:solidFill>
                  <a:srgbClr val="990000"/>
                </a:solidFill>
              </a:rPr>
              <a:t>- Database resolution subject to purpose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xt Box 15">
            <a:extLst>
              <a:ext uri="{FF2B5EF4-FFF2-40B4-BE49-F238E27FC236}">
                <a16:creationId xmlns:a16="http://schemas.microsoft.com/office/drawing/2014/main" id="{A4A3A481-52B0-4493-B0ED-9B974DFB6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418" y="1437504"/>
            <a:ext cx="39966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- Digitalisation, automation</a:t>
            </a:r>
            <a:endParaRPr kumimoji="0" lang="en-GB" sz="20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- Inputting data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Text Box 18">
            <a:extLst>
              <a:ext uri="{FF2B5EF4-FFF2-40B4-BE49-F238E27FC236}">
                <a16:creationId xmlns:a16="http://schemas.microsoft.com/office/drawing/2014/main" id="{9B5EB4C7-8F06-4562-AF6C-2D353A2EA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7130" y="1437504"/>
            <a:ext cx="384963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- Systematic data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kern="0" dirty="0">
                <a:solidFill>
                  <a:srgbClr val="990000"/>
                </a:solidFill>
              </a:rPr>
              <a:t>- Data gaps, input-efficiency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CB0E942-ED72-45F2-9643-D86FAD3D08C8}"/>
              </a:ext>
            </a:extLst>
          </p:cNvPr>
          <p:cNvSpPr txBox="1"/>
          <p:nvPr/>
        </p:nvSpPr>
        <p:spPr>
          <a:xfrm>
            <a:off x="792922" y="792503"/>
            <a:ext cx="2804845" cy="584775"/>
          </a:xfrm>
          <a:prstGeom prst="rect">
            <a:avLst/>
          </a:prstGeom>
          <a:noFill/>
          <a:ln w="76200">
            <a:noFill/>
            <a:prstDash val="sysDot"/>
          </a:ln>
        </p:spPr>
        <p:txBody>
          <a:bodyPr wrap="square">
            <a:spAutoFit/>
          </a:bodyPr>
          <a:lstStyle>
            <a:defPPr>
              <a:defRPr lang="pt-BR"/>
            </a:defPPr>
            <a:lvl1pPr algn="ctr">
              <a:defRPr sz="2800" b="1">
                <a:solidFill>
                  <a:srgbClr val="222A35"/>
                </a:solidFill>
                <a:latin typeface="Bahnschrift Light Condensed" panose="020B0502040204020203" pitchFamily="34" charset="0"/>
              </a:defRPr>
            </a:lvl1pPr>
          </a:lstStyle>
          <a:p>
            <a:r>
              <a:rPr lang="en-US" sz="3200" b="0" u="sng" dirty="0">
                <a:solidFill>
                  <a:srgbClr val="002060"/>
                </a:solidFill>
              </a:rPr>
              <a:t>Activity</a:t>
            </a:r>
            <a:endParaRPr lang="pt-BR" sz="3200" b="0" u="sng" dirty="0">
              <a:solidFill>
                <a:srgbClr val="002060"/>
              </a:solidFill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7624599E-5378-4E3F-890E-96CE78709F19}"/>
              </a:ext>
            </a:extLst>
          </p:cNvPr>
          <p:cNvSpPr txBox="1"/>
          <p:nvPr/>
        </p:nvSpPr>
        <p:spPr>
          <a:xfrm>
            <a:off x="7947129" y="787997"/>
            <a:ext cx="3742453" cy="584775"/>
          </a:xfrm>
          <a:prstGeom prst="rect">
            <a:avLst/>
          </a:prstGeom>
          <a:noFill/>
          <a:ln w="76200">
            <a:noFill/>
            <a:prstDash val="sysDot"/>
          </a:ln>
        </p:spPr>
        <p:txBody>
          <a:bodyPr wrap="square">
            <a:spAutoFit/>
          </a:bodyPr>
          <a:lstStyle>
            <a:defPPr>
              <a:defRPr lang="pt-BR"/>
            </a:defPPr>
            <a:lvl1pPr algn="ctr">
              <a:defRPr sz="2800" b="1">
                <a:solidFill>
                  <a:srgbClr val="222A35"/>
                </a:solidFill>
                <a:latin typeface="Bahnschrift Light Condensed" panose="020B0502040204020203" pitchFamily="34" charset="0"/>
              </a:defRPr>
            </a:lvl1pPr>
          </a:lstStyle>
          <a:p>
            <a:r>
              <a:rPr lang="en-US" sz="3200" b="0" u="sng" dirty="0">
                <a:solidFill>
                  <a:srgbClr val="002060"/>
                </a:solidFill>
              </a:rPr>
              <a:t>Decisions on the database</a:t>
            </a:r>
            <a:endParaRPr lang="pt-BR" sz="3200" b="0" u="sng" dirty="0">
              <a:solidFill>
                <a:srgbClr val="002060"/>
              </a:solidFill>
            </a:endParaRPr>
          </a:p>
        </p:txBody>
      </p:sp>
      <p:sp>
        <p:nvSpPr>
          <p:cNvPr id="75" name="Text Box 7">
            <a:extLst>
              <a:ext uri="{FF2B5EF4-FFF2-40B4-BE49-F238E27FC236}">
                <a16:creationId xmlns:a16="http://schemas.microsoft.com/office/drawing/2014/main" id="{06ADE3CA-AEAF-4263-94F8-9480571DD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1674" y="4865889"/>
            <a:ext cx="2506662" cy="1169551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2000" b="1" kern="0" dirty="0">
                <a:solidFill>
                  <a:srgbClr val="FFFFFF"/>
                </a:solidFill>
              </a:rPr>
              <a:t>Data base</a:t>
            </a:r>
          </a:p>
          <a:p>
            <a:pPr lvl="0"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2000" b="1" kern="0" dirty="0">
                <a:solidFill>
                  <a:srgbClr val="FFFFFF"/>
                </a:solidFill>
              </a:rPr>
              <a:t>Availability, </a:t>
            </a:r>
            <a:r>
              <a:rPr lang="en-GB" sz="2000" b="1" kern="0" dirty="0" err="1">
                <a:solidFill>
                  <a:srgbClr val="FFFFFF"/>
                </a:solidFill>
              </a:rPr>
              <a:t>Accessability</a:t>
            </a:r>
            <a:endParaRPr lang="en-US" sz="2000" b="1" kern="0" dirty="0">
              <a:solidFill>
                <a:srgbClr val="FFFFFF"/>
              </a:solidFill>
            </a:endParaRPr>
          </a:p>
        </p:txBody>
      </p:sp>
      <p:sp>
        <p:nvSpPr>
          <p:cNvPr id="3" name="Arrow: Curved Up 2">
            <a:extLst>
              <a:ext uri="{FF2B5EF4-FFF2-40B4-BE49-F238E27FC236}">
                <a16:creationId xmlns:a16="http://schemas.microsoft.com/office/drawing/2014/main" id="{A6CA5E4F-A8EB-4823-861E-C387A94BA234}"/>
              </a:ext>
            </a:extLst>
          </p:cNvPr>
          <p:cNvSpPr/>
          <p:nvPr/>
        </p:nvSpPr>
        <p:spPr>
          <a:xfrm>
            <a:off x="3501189" y="6189939"/>
            <a:ext cx="5209674" cy="5521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07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D993FDF-6423-47F4-A34D-53CFBC1C96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609" y="1983602"/>
            <a:ext cx="10563845" cy="2971467"/>
          </a:xfrm>
          <a:prstGeom prst="rect">
            <a:avLst/>
          </a:prstGeom>
        </p:spPr>
      </p:pic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2914022" y="1454508"/>
            <a:ext cx="0" cy="5334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3554604" y="1454508"/>
            <a:ext cx="0" cy="5334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4397829" y="1463778"/>
            <a:ext cx="0" cy="5334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2058237" y="1454508"/>
            <a:ext cx="0" cy="5334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4936253" y="1454508"/>
            <a:ext cx="0" cy="5334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>
            <a:off x="6657032" y="1454508"/>
            <a:ext cx="0" cy="5334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5404" name="Text Box 12"/>
          <p:cNvSpPr txBox="1">
            <a:spLocks noChangeArrowheads="1"/>
          </p:cNvSpPr>
          <p:nvPr/>
        </p:nvSpPr>
        <p:spPr bwMode="auto">
          <a:xfrm>
            <a:off x="1636418" y="879003"/>
            <a:ext cx="10093036" cy="584775"/>
          </a:xfrm>
          <a:prstGeom prst="rect">
            <a:avLst/>
          </a:prstGeom>
          <a:noFill/>
          <a:ln w="25400">
            <a:solidFill>
              <a:srgbClr val="C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GB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Fields</a:t>
            </a:r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>
            <a:off x="686637" y="2394954"/>
            <a:ext cx="533400" cy="0"/>
          </a:xfrm>
          <a:prstGeom prst="line">
            <a:avLst/>
          </a:prstGeom>
          <a:noFill/>
          <a:ln w="63500">
            <a:solidFill>
              <a:schemeClr val="tx2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>
            <a:off x="686637" y="2587460"/>
            <a:ext cx="533400" cy="0"/>
          </a:xfrm>
          <a:prstGeom prst="line">
            <a:avLst/>
          </a:prstGeom>
          <a:noFill/>
          <a:ln w="63500">
            <a:solidFill>
              <a:schemeClr val="tx2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686637" y="2816060"/>
            <a:ext cx="533400" cy="0"/>
          </a:xfrm>
          <a:prstGeom prst="line">
            <a:avLst/>
          </a:prstGeom>
          <a:noFill/>
          <a:ln w="63500">
            <a:solidFill>
              <a:schemeClr val="tx2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>
            <a:off x="686637" y="3044660"/>
            <a:ext cx="533400" cy="0"/>
          </a:xfrm>
          <a:prstGeom prst="line">
            <a:avLst/>
          </a:prstGeom>
          <a:noFill/>
          <a:ln w="63500">
            <a:solidFill>
              <a:schemeClr val="tx2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>
            <a:off x="686637" y="3273260"/>
            <a:ext cx="533400" cy="0"/>
          </a:xfrm>
          <a:prstGeom prst="line">
            <a:avLst/>
          </a:prstGeom>
          <a:noFill/>
          <a:ln w="63500">
            <a:solidFill>
              <a:schemeClr val="tx2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>
            <a:off x="686637" y="3501860"/>
            <a:ext cx="533400" cy="0"/>
          </a:xfrm>
          <a:prstGeom prst="line">
            <a:avLst/>
          </a:prstGeom>
          <a:noFill/>
          <a:ln w="63500">
            <a:solidFill>
              <a:schemeClr val="tx2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 rot="-5400000">
            <a:off x="-375340" y="2544212"/>
            <a:ext cx="1752600" cy="519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800" b="1">
                <a:solidFill>
                  <a:schemeClr val="tx2"/>
                </a:solidFill>
              </a:rPr>
              <a:t>Records</a:t>
            </a:r>
          </a:p>
        </p:txBody>
      </p:sp>
      <p:sp>
        <p:nvSpPr>
          <p:cNvPr id="22" name="Line 11">
            <a:extLst>
              <a:ext uri="{FF2B5EF4-FFF2-40B4-BE49-F238E27FC236}">
                <a16:creationId xmlns:a16="http://schemas.microsoft.com/office/drawing/2014/main" id="{18CB3D9D-F652-4F02-A7AE-707BE672FEFE}"/>
              </a:ext>
            </a:extLst>
          </p:cNvPr>
          <p:cNvSpPr>
            <a:spLocks noChangeShapeType="1"/>
          </p:cNvSpPr>
          <p:nvPr/>
        </p:nvSpPr>
        <p:spPr bwMode="auto">
          <a:xfrm>
            <a:off x="9691634" y="1463778"/>
            <a:ext cx="0" cy="5334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362B203-D406-4997-8D1C-E08C59A8398C}"/>
              </a:ext>
            </a:extLst>
          </p:cNvPr>
          <p:cNvSpPr txBox="1"/>
          <p:nvPr/>
        </p:nvSpPr>
        <p:spPr>
          <a:xfrm>
            <a:off x="686637" y="115897"/>
            <a:ext cx="10467033" cy="707886"/>
          </a:xfrm>
          <a:prstGeom prst="rect">
            <a:avLst/>
          </a:prstGeom>
          <a:noFill/>
          <a:ln w="76200">
            <a:noFill/>
            <a:prstDash val="sysDot"/>
          </a:ln>
        </p:spPr>
        <p:txBody>
          <a:bodyPr wrap="square">
            <a:spAutoFit/>
          </a:bodyPr>
          <a:lstStyle>
            <a:defPPr>
              <a:defRPr lang="pt-BR"/>
            </a:defPPr>
            <a:lvl1pPr algn="ctr">
              <a:defRPr sz="2800" b="1">
                <a:solidFill>
                  <a:srgbClr val="222A35"/>
                </a:solidFill>
                <a:latin typeface="Bahnschrift Light Condensed" panose="020B0502040204020203" pitchFamily="34" charset="0"/>
              </a:defRPr>
            </a:lvl1pPr>
          </a:lstStyle>
          <a:p>
            <a:r>
              <a:rPr lang="en-US" sz="4000" dirty="0">
                <a:solidFill>
                  <a:srgbClr val="002060"/>
                </a:solidFill>
              </a:rPr>
              <a:t>Master sheets' fields connected to definition-tables</a:t>
            </a:r>
            <a:endParaRPr lang="pt-BR" sz="4000" dirty="0">
              <a:solidFill>
                <a:srgbClr val="002060"/>
              </a:solidFill>
            </a:endParaRPr>
          </a:p>
        </p:txBody>
      </p:sp>
      <p:sp>
        <p:nvSpPr>
          <p:cNvPr id="26" name="Oval 5">
            <a:extLst>
              <a:ext uri="{FF2B5EF4-FFF2-40B4-BE49-F238E27FC236}">
                <a16:creationId xmlns:a16="http://schemas.microsoft.com/office/drawing/2014/main" id="{4268FBF3-C474-436E-BDFD-BD146D16B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9646" y="4636514"/>
            <a:ext cx="609600" cy="457200"/>
          </a:xfrm>
          <a:prstGeom prst="ellipse">
            <a:avLst/>
          </a:prstGeom>
          <a:noFill/>
          <a:ln w="254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Oval 5">
            <a:extLst>
              <a:ext uri="{FF2B5EF4-FFF2-40B4-BE49-F238E27FC236}">
                <a16:creationId xmlns:a16="http://schemas.microsoft.com/office/drawing/2014/main" id="{51185E9B-212B-4B89-8E82-E8B16A2C1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1003" y="2081999"/>
            <a:ext cx="876709" cy="413049"/>
          </a:xfrm>
          <a:prstGeom prst="ellipse">
            <a:avLst/>
          </a:prstGeom>
          <a:noFill/>
          <a:ln w="254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11">
            <a:extLst>
              <a:ext uri="{FF2B5EF4-FFF2-40B4-BE49-F238E27FC236}">
                <a16:creationId xmlns:a16="http://schemas.microsoft.com/office/drawing/2014/main" id="{6B64D686-82E9-4333-9156-976C967EE3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05848" y="2495047"/>
            <a:ext cx="4763756" cy="2197531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" name="Oval 5">
            <a:extLst>
              <a:ext uri="{FF2B5EF4-FFF2-40B4-BE49-F238E27FC236}">
                <a16:creationId xmlns:a16="http://schemas.microsoft.com/office/drawing/2014/main" id="{F8F5D311-0891-42D6-911C-33DF7572C1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7456" y="4636514"/>
            <a:ext cx="609600" cy="457200"/>
          </a:xfrm>
          <a:prstGeom prst="ellipse">
            <a:avLst/>
          </a:prstGeom>
          <a:noFill/>
          <a:ln w="635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Oval 5">
            <a:extLst>
              <a:ext uri="{FF2B5EF4-FFF2-40B4-BE49-F238E27FC236}">
                <a16:creationId xmlns:a16="http://schemas.microsoft.com/office/drawing/2014/main" id="{8DB013EB-084E-488B-B8AB-13B7CAEE6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6249" y="2103151"/>
            <a:ext cx="876709" cy="413049"/>
          </a:xfrm>
          <a:prstGeom prst="ellipse">
            <a:avLst/>
          </a:prstGeom>
          <a:noFill/>
          <a:ln w="635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11">
            <a:extLst>
              <a:ext uri="{FF2B5EF4-FFF2-40B4-BE49-F238E27FC236}">
                <a16:creationId xmlns:a16="http://schemas.microsoft.com/office/drawing/2014/main" id="{A18F36F6-2CD4-4896-AB8F-931D8E83DD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16249" y="2587459"/>
            <a:ext cx="438355" cy="2054875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55EF48-3BAC-451F-9F9E-C3E147E16022}"/>
              </a:ext>
            </a:extLst>
          </p:cNvPr>
          <p:cNvSpPr txBox="1"/>
          <p:nvPr/>
        </p:nvSpPr>
        <p:spPr>
          <a:xfrm>
            <a:off x="2385170" y="5355781"/>
            <a:ext cx="1190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Condition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E970AF0-6EE1-4FF9-8EC4-323A0E82741E}"/>
              </a:ext>
            </a:extLst>
          </p:cNvPr>
          <p:cNvSpPr txBox="1"/>
          <p:nvPr/>
        </p:nvSpPr>
        <p:spPr>
          <a:xfrm>
            <a:off x="4743497" y="5340485"/>
            <a:ext cx="315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Response: food composition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D1626EE3-E033-4ED1-9904-5B33988AD043}"/>
              </a:ext>
            </a:extLst>
          </p:cNvPr>
          <p:cNvSpPr/>
          <p:nvPr/>
        </p:nvSpPr>
        <p:spPr>
          <a:xfrm>
            <a:off x="4129873" y="5463409"/>
            <a:ext cx="502417" cy="1234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7A75839-4F65-4594-9801-BC4898BF8E81}"/>
              </a:ext>
            </a:extLst>
          </p:cNvPr>
          <p:cNvSpPr txBox="1"/>
          <p:nvPr/>
        </p:nvSpPr>
        <p:spPr>
          <a:xfrm>
            <a:off x="8098954" y="5883333"/>
            <a:ext cx="36375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X(t)</a:t>
            </a:r>
            <a:r>
              <a:rPr lang="en-GB" sz="2800" dirty="0"/>
              <a:t> </a:t>
            </a:r>
            <a:r>
              <a:rPr lang="en-GB" sz="2800" dirty="0">
                <a:sym typeface="Wingdings" panose="05000000000000000000" pitchFamily="2" charset="2"/>
              </a:rPr>
              <a:t> </a:t>
            </a:r>
            <a:r>
              <a:rPr lang="en-GB" sz="2800" b="1" dirty="0">
                <a:sym typeface="Wingdings" panose="05000000000000000000" pitchFamily="2" charset="2"/>
              </a:rPr>
              <a:t>Y(t)  mapping</a:t>
            </a:r>
            <a:endParaRPr lang="en-GB" sz="2800" b="1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914D171-4F46-4940-B080-AAD43428C9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5170" y="5707277"/>
            <a:ext cx="1072838" cy="952744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68E2E862-B9C3-423F-989A-D65AA132FA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0651" y="5720112"/>
            <a:ext cx="1072838" cy="952744"/>
          </a:xfrm>
          <a:prstGeom prst="rect">
            <a:avLst/>
          </a:prstGeom>
        </p:spPr>
      </p:pic>
      <p:sp>
        <p:nvSpPr>
          <p:cNvPr id="41" name="Arrow: Right 40">
            <a:extLst>
              <a:ext uri="{FF2B5EF4-FFF2-40B4-BE49-F238E27FC236}">
                <a16:creationId xmlns:a16="http://schemas.microsoft.com/office/drawing/2014/main" id="{8F91D6D2-366D-489D-A7A5-BD75C9F3917F}"/>
              </a:ext>
            </a:extLst>
          </p:cNvPr>
          <p:cNvSpPr/>
          <p:nvPr/>
        </p:nvSpPr>
        <p:spPr>
          <a:xfrm>
            <a:off x="3575862" y="6007304"/>
            <a:ext cx="1703203" cy="1234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8ACCF14-E61C-4972-85E9-9381270F210F}"/>
              </a:ext>
            </a:extLst>
          </p:cNvPr>
          <p:cNvSpPr txBox="1"/>
          <p:nvPr/>
        </p:nvSpPr>
        <p:spPr>
          <a:xfrm>
            <a:off x="150725" y="5483223"/>
            <a:ext cx="22344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/>
              <a:t>ValueSet</a:t>
            </a:r>
            <a:r>
              <a:rPr lang="en-GB" sz="2000" b="1" dirty="0"/>
              <a:t>: numbers, intervals, or dynamic (time-dependent) tables</a:t>
            </a:r>
          </a:p>
        </p:txBody>
      </p:sp>
      <p:sp>
        <p:nvSpPr>
          <p:cNvPr id="43" name="Oval 5">
            <a:extLst>
              <a:ext uri="{FF2B5EF4-FFF2-40B4-BE49-F238E27FC236}">
                <a16:creationId xmlns:a16="http://schemas.microsoft.com/office/drawing/2014/main" id="{7CA65978-A4CD-434A-A55E-279F085B5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0626" y="4673518"/>
            <a:ext cx="609600" cy="457200"/>
          </a:xfrm>
          <a:prstGeom prst="ellipse">
            <a:avLst/>
          </a:prstGeom>
          <a:noFill/>
          <a:ln w="254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Oval 5">
            <a:extLst>
              <a:ext uri="{FF2B5EF4-FFF2-40B4-BE49-F238E27FC236}">
                <a16:creationId xmlns:a16="http://schemas.microsoft.com/office/drawing/2014/main" id="{406203CD-CB7B-4385-8D7D-C8EA806CD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6227" y="2094335"/>
            <a:ext cx="876709" cy="413049"/>
          </a:xfrm>
          <a:prstGeom prst="ellipse">
            <a:avLst/>
          </a:prstGeom>
          <a:noFill/>
          <a:ln w="254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Line 11">
            <a:extLst>
              <a:ext uri="{FF2B5EF4-FFF2-40B4-BE49-F238E27FC236}">
                <a16:creationId xmlns:a16="http://schemas.microsoft.com/office/drawing/2014/main" id="{09F3C680-E4CD-40DE-8EE6-42E92D17CEB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25847" y="2530078"/>
            <a:ext cx="2470415" cy="2162499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12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3076</TotalTime>
  <Words>221</Words>
  <Application>Microsoft Office PowerPoint</Application>
  <PresentationFormat>Widescreen</PresentationFormat>
  <Paragraphs>51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Agency FB</vt:lpstr>
      <vt:lpstr>Arial</vt:lpstr>
      <vt:lpstr>Bahnschrift Light Condensed</vt:lpstr>
      <vt:lpstr>Calibri</vt:lpstr>
      <vt:lpstr>Calibri Light</vt:lpstr>
      <vt:lpstr>Franklin Gothic Book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Mayara Lopes Martins</dc:creator>
  <cp:lastModifiedBy>Jozsef Baranyi</cp:lastModifiedBy>
  <cp:revision>229</cp:revision>
  <dcterms:created xsi:type="dcterms:W3CDTF">2020-03-05T15:15:34Z</dcterms:created>
  <dcterms:modified xsi:type="dcterms:W3CDTF">2020-09-18T10:40:43Z</dcterms:modified>
</cp:coreProperties>
</file>