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6"/>
  </p:notesMasterIdLst>
  <p:sldIdLst>
    <p:sldId id="658" r:id="rId2"/>
    <p:sldId id="262" r:id="rId3"/>
    <p:sldId id="659" r:id="rId4"/>
    <p:sldId id="42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ara Lopes Martins" initials="MLM" lastIdx="2" clrIdx="0">
    <p:extLst>
      <p:ext uri="{19B8F6BF-5375-455C-9EA6-DF929625EA0E}">
        <p15:presenceInfo xmlns:p15="http://schemas.microsoft.com/office/powerpoint/2012/main" userId="6d92e678517736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9E4F"/>
    <a:srgbClr val="C1FFA6"/>
    <a:srgbClr val="A9D18E"/>
    <a:srgbClr val="333F50"/>
    <a:srgbClr val="92D050"/>
    <a:srgbClr val="181717"/>
    <a:srgbClr val="1F2963"/>
    <a:srgbClr val="843C0C"/>
    <a:srgbClr val="112343"/>
    <a:srgbClr val="1A3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249" autoAdjust="0"/>
  </p:normalViewPr>
  <p:slideViewPr>
    <p:cSldViewPr snapToGrid="0">
      <p:cViewPr varScale="1">
        <p:scale>
          <a:sx n="95" d="100"/>
          <a:sy n="95" d="100"/>
        </p:scale>
        <p:origin x="3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DF210-EDD9-49AD-B311-8541101692B2}" type="datetimeFigureOut">
              <a:rPr lang="pt-BR" smtClean="0"/>
              <a:t>18/09/2020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19F55-02A9-435E-A36D-DDCAA60F21C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49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8CEE7-2E39-42A1-8FAC-5241530AD33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63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19F55-02A9-435E-A36D-DDCAA60F21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4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19F55-02A9-435E-A36D-DDCAA60F21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396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B1694-0B0C-4E8E-9076-A8A9F89AB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2C381-C85A-4F70-9EB1-C5A012780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31AB4-060C-4923-8867-20D97EEED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5062-F973-4BA4-963F-5E594270AD9C}" type="datetime1">
              <a:rPr lang="pt-BR" smtClean="0"/>
              <a:t>18/09/2020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97CEE-630B-4236-8361-DFF37126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FCF9-0BA1-4FC7-BCD9-81A238FE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36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FB28-A75C-49FF-A0E1-2F166287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CAD9B-4F88-4DF9-A0D3-B55BC7251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275E3-C1B0-4564-863B-4AE4508E4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CE4F-4376-435A-A160-0488A4AC7D20}" type="datetime1">
              <a:rPr lang="pt-BR" smtClean="0"/>
              <a:t>18/09/2020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311F5-EB82-41A6-AA04-595BC9587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F87FB-C67A-4101-8BE1-541D7762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33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8A0636-6E29-410E-8015-E7F246E5E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8D222-B47B-4F99-8270-5DE7EE473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4CF6B-6A92-4244-81B8-56D2FD84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FA80-EE7A-45A8-93C8-EEBECA495421}" type="datetime1">
              <a:rPr lang="pt-BR" smtClean="0"/>
              <a:t>18/09/2020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1E22C-7AB9-44C9-8D61-B46DFBA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B2596-2806-456A-978E-30B9CBCD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59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4FAC-5429-46E3-93C1-C7E5C8C5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0565C-76A0-43A5-9DDE-3E4F32847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CD1A7-03B2-4BE3-94B3-FC6A5ECB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1305-8B00-48EF-9F78-C1423A3E4FC7}" type="datetime1">
              <a:rPr lang="pt-BR" smtClean="0"/>
              <a:t>18/09/2020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BC79D-DDD6-44CF-9D0B-5E248398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164E3-A976-4BD9-83B9-B29B135FC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44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C106-CDA8-462E-A822-FF60C761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6A468-426C-4DCB-890C-E2E78846B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1B21-D2D4-41DF-BBE4-AAB65FEE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45ED-B817-4FA1-8F36-C9E642BC864B}" type="datetime1">
              <a:rPr lang="pt-BR" smtClean="0"/>
              <a:t>18/09/2020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EA208-D9C0-4BEB-9D6D-A2638FFF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8BEE8-C889-4B31-8E8C-B6C3576D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6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D86A-0308-40C4-AA72-7307CF32A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542F-9A15-4C86-A8FD-E785D49B5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7CE08-640E-4939-9E32-EF4A0CB92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3336B-32B9-4C1E-9A47-81879C9F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9442-C90D-4D20-8206-A848FB884DA5}" type="datetime1">
              <a:rPr lang="pt-BR" smtClean="0"/>
              <a:t>18/09/2020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7AC86-F636-40F8-A6E1-9154AFCF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A9AEE-9E22-4439-AEAC-5B331BBCF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21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ED4CA-22E7-4277-B828-65D6636DF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E45A3-BBE1-41B2-BC6A-7B0926AB0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FBC53-704A-4E0A-9884-6CE964AD4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DE6AC-6AF2-4C38-B92E-30D1898A8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BE459-214F-47B2-A8F0-73D5BE0B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10FE6-08AC-4557-A2DE-909CE768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097-F47E-4F8C-9143-DB22F2FEDD94}" type="datetime1">
              <a:rPr lang="pt-BR" smtClean="0"/>
              <a:t>18/09/2020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DE6BDF-C291-4C4D-AC1F-3D5C69BF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5749B8-8290-4B3E-9F20-C4127160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34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82B34-EA0C-4E53-ADC5-53C30267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9F1A4-E4EB-4539-B22E-05502569B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125B-9389-4203-92B2-8E0D86C90B28}" type="datetime1">
              <a:rPr lang="pt-BR" smtClean="0"/>
              <a:t>18/09/2020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656E0-F3D1-44E3-AD87-334E9468E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989B5-5D96-4863-BCAB-5A1FF91F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16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232A0F-F81F-4485-A73D-B197508C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87FE-EF55-4721-81F6-C10D8492AEF6}" type="datetime1">
              <a:rPr lang="pt-BR" smtClean="0"/>
              <a:t>18/09/2020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D8D29-D6A1-48A6-982A-79BF24204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57871-0E8C-4D78-A384-877F06CB5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07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FE3B-10D8-4BFE-AA42-9BB51A95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0124B-3763-41B3-8689-71748E1E1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B8CCC-1046-4A42-8A7D-5FC6A5999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D331A-3352-4027-AF81-3F3CEE35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675-2B7A-467B-A424-F241B20C3ED7}" type="datetime1">
              <a:rPr lang="pt-BR" smtClean="0"/>
              <a:t>18/09/2020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FEDDA-B26B-4719-8CCA-A2C64D950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F65CB-E6B9-49AA-99ED-4B3BCC14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06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386D9-F8E2-488B-8C0E-82837F69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5409D-871A-4698-BFA5-9EC799370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94996-07FC-4E4E-9100-7DAA2DA2F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7F0B0-F799-4D88-930F-3CAC903D6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CBE7-B6F3-4113-BC14-8A6598635398}" type="datetime1">
              <a:rPr lang="pt-BR" smtClean="0"/>
              <a:t>18/09/2020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E4FC7-1EDA-42BA-81A0-F711536F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491DC-8D54-4694-92FB-F6EE3C1CE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85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002684-CBEA-4CA8-A0AD-65838A105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A3B22-84CC-4D97-B7E0-BA63FE7B2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8EBD6-27BF-45A7-827E-9F328F6FA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16EF-FC1E-4960-8B51-243E81DFE12B}" type="datetime1">
              <a:rPr lang="pt-BR" smtClean="0"/>
              <a:t>18/09/2020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3F203-3D17-416D-A17F-3ADEE0FF6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9EF3-2AF9-4324-8A4E-E249C9E37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04A0-56E6-4146-A3C6-043289D3079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32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jpe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EDBDEAB-3DBD-479B-9F11-495C10995F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3" b="1927"/>
          <a:stretch/>
        </p:blipFill>
        <p:spPr>
          <a:xfrm>
            <a:off x="10328841" y="238425"/>
            <a:ext cx="1863159" cy="1467975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22DF770-9D4D-4122-83E4-FC6001B42903}"/>
              </a:ext>
            </a:extLst>
          </p:cNvPr>
          <p:cNvSpPr/>
          <p:nvPr/>
        </p:nvSpPr>
        <p:spPr>
          <a:xfrm>
            <a:off x="1312984" y="1101838"/>
            <a:ext cx="95660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84048" algn="ctr">
              <a:spcAft>
                <a:spcPts val="200"/>
              </a:spcAft>
              <a:buFont typeface="Franklin Gothic Book" panose="020B0503020102020204" pitchFamily="34" charset="0"/>
            </a:pPr>
            <a:r>
              <a:rPr lang="en-GB" sz="4800" b="1" dirty="0" err="1">
                <a:solidFill>
                  <a:srgbClr val="C00000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Hoodome</a:t>
            </a:r>
            <a:r>
              <a:rPr lang="en-GB" sz="4800" b="1" dirty="0">
                <a:solidFill>
                  <a:srgbClr val="002060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: the Hungarian division of the </a:t>
            </a:r>
            <a:r>
              <a:rPr lang="en-GB" sz="4800" b="1" dirty="0" err="1">
                <a:solidFill>
                  <a:srgbClr val="002060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Foodome</a:t>
            </a:r>
            <a:r>
              <a:rPr lang="en-GB" sz="4800" b="1" dirty="0">
                <a:solidFill>
                  <a:srgbClr val="002060"/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 initiative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A2C81A-2869-4208-973D-FAC3FCB9D487}"/>
              </a:ext>
            </a:extLst>
          </p:cNvPr>
          <p:cNvSpPr/>
          <p:nvPr/>
        </p:nvSpPr>
        <p:spPr>
          <a:xfrm>
            <a:off x="350828" y="5275385"/>
            <a:ext cx="4698162" cy="1335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384048"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sz="23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József Baranyi, supervisor, </a:t>
            </a:r>
            <a:r>
              <a:rPr lang="en-US" sz="2300" b="1" dirty="0" err="1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UniDeb</a:t>
            </a:r>
            <a:endParaRPr lang="en-US" sz="2300" b="1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  <a:cs typeface="Calibri Light" panose="020F0302020204030204" pitchFamily="34" charset="0"/>
            </a:endParaRPr>
          </a:p>
          <a:p>
            <a:pPr indent="-384048"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sz="23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Mayara Lopes Martins, PhD student, </a:t>
            </a:r>
            <a:r>
              <a:rPr lang="en-US" sz="2300" b="1" dirty="0" err="1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UniDeb</a:t>
            </a:r>
            <a:r>
              <a:rPr lang="en-US" sz="23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  </a:t>
            </a:r>
          </a:p>
          <a:p>
            <a:pPr indent="-384048"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sz="23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Tünde Pacza, PhD student, </a:t>
            </a:r>
            <a:r>
              <a:rPr lang="en-US" sz="2300" b="1" dirty="0" err="1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UniDeb</a:t>
            </a:r>
            <a:endParaRPr lang="en-US" sz="2300" b="1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AD9994-5FE7-4F72-B438-7F655F3499B5}"/>
              </a:ext>
            </a:extLst>
          </p:cNvPr>
          <p:cNvSpPr/>
          <p:nvPr/>
        </p:nvSpPr>
        <p:spPr>
          <a:xfrm>
            <a:off x="7857810" y="5275385"/>
            <a:ext cx="3983363" cy="1335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384048"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sz="23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Anna Jánosity, PhD student, SZIE </a:t>
            </a:r>
            <a:endParaRPr lang="en-US" sz="2300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  <a:cs typeface="Calibri Light" panose="020F0302020204030204" pitchFamily="34" charset="0"/>
            </a:endParaRPr>
          </a:p>
          <a:p>
            <a:pPr indent="-384048"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sz="23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Maha Rockaya, Tishreen University, Syria </a:t>
            </a:r>
          </a:p>
          <a:p>
            <a:pPr indent="-384048"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sz="23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Gyöngyi Kirschner, PhD, Consultant</a:t>
            </a:r>
          </a:p>
          <a:p>
            <a:pPr indent="-384048"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sz="23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cs typeface="Calibri Light" panose="020F0302020204030204" pitchFamily="34" charset="0"/>
              </a:rPr>
              <a:t>Dr Katalin Müller, MD, PhD, Consultant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04EC42-662B-4201-9C08-8CEEA7FF87DC}"/>
              </a:ext>
            </a:extLst>
          </p:cNvPr>
          <p:cNvSpPr/>
          <p:nvPr/>
        </p:nvSpPr>
        <p:spPr>
          <a:xfrm>
            <a:off x="3096998" y="3096279"/>
            <a:ext cx="67524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i="1" dirty="0">
                <a:solidFill>
                  <a:srgbClr val="002060"/>
                </a:solidFill>
              </a:rPr>
              <a:t>A science-, data- and application- focussed rationale</a:t>
            </a:r>
          </a:p>
        </p:txBody>
      </p:sp>
    </p:spTree>
    <p:extLst>
      <p:ext uri="{BB962C8B-B14F-4D97-AF65-F5344CB8AC3E}">
        <p14:creationId xmlns:p14="http://schemas.microsoft.com/office/powerpoint/2010/main" val="413370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62FBE384-8F0B-43E6-AB13-B6CB04C720F0}"/>
              </a:ext>
            </a:extLst>
          </p:cNvPr>
          <p:cNvSpPr/>
          <p:nvPr/>
        </p:nvSpPr>
        <p:spPr>
          <a:xfrm>
            <a:off x="4813866" y="2700895"/>
            <a:ext cx="3426647" cy="2301337"/>
          </a:xfrm>
          <a:prstGeom prst="triangle">
            <a:avLst/>
          </a:prstGeom>
          <a:noFill/>
          <a:ln w="76200">
            <a:solidFill>
              <a:srgbClr val="18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70A5B7-9FC9-4C95-A732-97FD979C4C71}"/>
              </a:ext>
            </a:extLst>
          </p:cNvPr>
          <p:cNvGrpSpPr/>
          <p:nvPr/>
        </p:nvGrpSpPr>
        <p:grpSpPr>
          <a:xfrm>
            <a:off x="4995367" y="2914843"/>
            <a:ext cx="3069371" cy="1978942"/>
            <a:chOff x="4993601" y="1349339"/>
            <a:chExt cx="3069371" cy="1978942"/>
          </a:xfrm>
        </p:grpSpPr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2BF033DE-CD9E-48EE-A464-5D6FBC46341F}"/>
                </a:ext>
              </a:extLst>
            </p:cNvPr>
            <p:cNvSpPr/>
            <p:nvPr/>
          </p:nvSpPr>
          <p:spPr>
            <a:xfrm>
              <a:off x="4993601" y="1349339"/>
              <a:ext cx="3069371" cy="1978942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1B3642C-5A11-43C0-B169-650AF02F7BCD}"/>
                </a:ext>
              </a:extLst>
            </p:cNvPr>
            <p:cNvSpPr/>
            <p:nvPr/>
          </p:nvSpPr>
          <p:spPr>
            <a:xfrm>
              <a:off x="5787466" y="2094562"/>
              <a:ext cx="1555798" cy="908864"/>
            </a:xfrm>
            <a:prstGeom prst="ellipse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pt-BR" sz="3600" dirty="0">
                  <a:solidFill>
                    <a:schemeClr val="bg1"/>
                  </a:solidFill>
                  <a:latin typeface="Agency FB" panose="020B0503020202020204" pitchFamily="34" charset="0"/>
                </a:rPr>
                <a:t>Health</a:t>
              </a:r>
              <a:endParaRPr lang="pt-BR" sz="2400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A56C71C-08C1-4413-97EE-C5DB1530303D}"/>
              </a:ext>
            </a:extLst>
          </p:cNvPr>
          <p:cNvSpPr txBox="1"/>
          <p:nvPr/>
        </p:nvSpPr>
        <p:spPr>
          <a:xfrm>
            <a:off x="556415" y="1669032"/>
            <a:ext cx="1242445" cy="469036"/>
          </a:xfrm>
          <a:prstGeom prst="rect">
            <a:avLst/>
          </a:prstGeom>
          <a:noFill/>
          <a:ln w="76200"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rgbClr val="222A35"/>
                </a:solidFill>
                <a:latin typeface="Bahnschrift Light Condensed" panose="020B0502040204020203" pitchFamily="34" charset="0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GENOME</a:t>
            </a:r>
            <a:endParaRPr lang="pt-BR" sz="2400" dirty="0">
              <a:solidFill>
                <a:schemeClr val="tx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92DBE02-CA15-4168-A14E-EE35D16AA413}"/>
              </a:ext>
            </a:extLst>
          </p:cNvPr>
          <p:cNvGrpSpPr/>
          <p:nvPr/>
        </p:nvGrpSpPr>
        <p:grpSpPr>
          <a:xfrm>
            <a:off x="8277654" y="4229104"/>
            <a:ext cx="3328635" cy="1719812"/>
            <a:chOff x="7646616" y="3036168"/>
            <a:chExt cx="4126906" cy="2171277"/>
          </a:xfrm>
        </p:grpSpPr>
        <p:pic>
          <p:nvPicPr>
            <p:cNvPr id="7" name="Picture 2" descr="Imagem relacionada">
              <a:extLst>
                <a:ext uri="{FF2B5EF4-FFF2-40B4-BE49-F238E27FC236}">
                  <a16:creationId xmlns:a16="http://schemas.microsoft.com/office/drawing/2014/main" id="{0C2DEF33-5508-4D40-8BFE-F8FF270DBB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AFFFF"/>
                </a:clrFrom>
                <a:clrTo>
                  <a:srgbClr val="FA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60" r="19651"/>
            <a:stretch/>
          </p:blipFill>
          <p:spPr bwMode="auto">
            <a:xfrm>
              <a:off x="7646616" y="3036168"/>
              <a:ext cx="2035387" cy="217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EB72E27-0555-4BFA-A0C4-A070C5376F8E}"/>
                </a:ext>
              </a:extLst>
            </p:cNvPr>
            <p:cNvSpPr txBox="1"/>
            <p:nvPr/>
          </p:nvSpPr>
          <p:spPr>
            <a:xfrm>
              <a:off x="9145557" y="4161404"/>
              <a:ext cx="2627965" cy="815998"/>
            </a:xfrm>
            <a:prstGeom prst="rect">
              <a:avLst/>
            </a:prstGeom>
            <a:noFill/>
            <a:ln w="76200">
              <a:noFill/>
              <a:prstDash val="sysDot"/>
            </a:ln>
          </p:spPr>
          <p:txBody>
            <a:bodyPr wrap="square">
              <a:spAutoFit/>
            </a:bodyPr>
            <a:lstStyle>
              <a:defPPr>
                <a:defRPr lang="pt-BR"/>
              </a:defPPr>
              <a:lvl1pPr algn="ctr">
                <a:defRPr sz="2800" b="1">
                  <a:solidFill>
                    <a:srgbClr val="222A35"/>
                  </a:solidFill>
                  <a:latin typeface="Bahnschrift Light Condensed" panose="020B0502040204020203" pitchFamily="34" charset="0"/>
                </a:defRPr>
              </a:lvl1pPr>
            </a:lstStyle>
            <a:p>
              <a:r>
                <a:rPr lang="en-US" sz="3600" dirty="0">
                  <a:solidFill>
                    <a:schemeClr val="accent2"/>
                  </a:solidFill>
                </a:rPr>
                <a:t>MICROBIOME</a:t>
              </a:r>
              <a:endParaRPr lang="pt-BR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8D5334B-D866-4369-8A63-24985465636B}"/>
              </a:ext>
            </a:extLst>
          </p:cNvPr>
          <p:cNvGrpSpPr/>
          <p:nvPr/>
        </p:nvGrpSpPr>
        <p:grpSpPr>
          <a:xfrm>
            <a:off x="3182069" y="4437045"/>
            <a:ext cx="1614289" cy="1388754"/>
            <a:chOff x="2630791" y="3791375"/>
            <a:chExt cx="2657777" cy="222374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2A931B2-3A50-4248-BC3B-BFEE71BD641F}"/>
                </a:ext>
              </a:extLst>
            </p:cNvPr>
            <p:cNvGrpSpPr/>
            <p:nvPr/>
          </p:nvGrpSpPr>
          <p:grpSpPr>
            <a:xfrm>
              <a:off x="2630791" y="3791375"/>
              <a:ext cx="2657777" cy="2223747"/>
              <a:chOff x="2789906" y="4269153"/>
              <a:chExt cx="2657777" cy="2223747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BA006995-8CBB-476E-8EE6-84CB7EA4C344}"/>
                  </a:ext>
                </a:extLst>
              </p:cNvPr>
              <p:cNvGrpSpPr/>
              <p:nvPr/>
            </p:nvGrpSpPr>
            <p:grpSpPr>
              <a:xfrm>
                <a:off x="2789906" y="4269153"/>
                <a:ext cx="2657777" cy="2223747"/>
                <a:chOff x="2789906" y="4269153"/>
                <a:chExt cx="2657777" cy="2223747"/>
              </a:xfrm>
            </p:grpSpPr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BB7101C8-D7AE-476F-A971-20BEB8F74B27}"/>
                    </a:ext>
                  </a:extLst>
                </p:cNvPr>
                <p:cNvGrpSpPr/>
                <p:nvPr/>
              </p:nvGrpSpPr>
              <p:grpSpPr>
                <a:xfrm>
                  <a:off x="2789906" y="4452089"/>
                  <a:ext cx="2657777" cy="2040811"/>
                  <a:chOff x="2789906" y="4454480"/>
                  <a:chExt cx="2657777" cy="2040811"/>
                </a:xfrm>
              </p:grpSpPr>
              <p:grpSp>
                <p:nvGrpSpPr>
                  <p:cNvPr id="17" name="Group 16">
                    <a:extLst>
                      <a:ext uri="{FF2B5EF4-FFF2-40B4-BE49-F238E27FC236}">
                        <a16:creationId xmlns:a16="http://schemas.microsoft.com/office/drawing/2014/main" id="{26FD9611-3F0E-4997-B895-F7E4CB296104}"/>
                      </a:ext>
                    </a:extLst>
                  </p:cNvPr>
                  <p:cNvGrpSpPr/>
                  <p:nvPr/>
                </p:nvGrpSpPr>
                <p:grpSpPr>
                  <a:xfrm>
                    <a:off x="2789906" y="4454480"/>
                    <a:ext cx="2657777" cy="1920107"/>
                    <a:chOff x="5365851" y="3330386"/>
                    <a:chExt cx="2657777" cy="1920107"/>
                  </a:xfrm>
                </p:grpSpPr>
                <p:grpSp>
                  <p:nvGrpSpPr>
                    <p:cNvPr id="18" name="Group 17">
                      <a:extLst>
                        <a:ext uri="{FF2B5EF4-FFF2-40B4-BE49-F238E27FC236}">
                          <a16:creationId xmlns:a16="http://schemas.microsoft.com/office/drawing/2014/main" id="{59B21650-03BF-4656-A535-22ECB324589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365851" y="3420818"/>
                      <a:ext cx="2657777" cy="1829675"/>
                      <a:chOff x="5566224" y="3281592"/>
                      <a:chExt cx="2657777" cy="1829675"/>
                    </a:xfrm>
                  </p:grpSpPr>
                  <p:sp>
                    <p:nvSpPr>
                      <p:cNvPr id="23" name="Oval 22">
                        <a:extLst>
                          <a:ext uri="{FF2B5EF4-FFF2-40B4-BE49-F238E27FC236}">
                            <a16:creationId xmlns:a16="http://schemas.microsoft.com/office/drawing/2014/main" id="{62AD8EA1-2259-4279-A119-0EA0078D72B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28318" y="3281592"/>
                        <a:ext cx="1987379" cy="1829675"/>
                      </a:xfrm>
                      <a:prstGeom prst="ellipse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 dirty="0"/>
                      </a:p>
                    </p:txBody>
                  </p:sp>
                  <p:sp>
                    <p:nvSpPr>
                      <p:cNvPr id="24" name="Title 1">
                        <a:extLst>
                          <a:ext uri="{FF2B5EF4-FFF2-40B4-BE49-F238E27FC236}">
                            <a16:creationId xmlns:a16="http://schemas.microsoft.com/office/drawing/2014/main" id="{EBD98F1E-99E6-438D-AC5E-6211D8D39F55}"/>
                          </a:ext>
                        </a:extLst>
                      </p:cNvPr>
                      <p:cNvSpPr txBox="1">
                        <a:spLocks/>
                      </p:cNvSpPr>
                      <p:nvPr/>
                    </p:nvSpPr>
                    <p:spPr>
                      <a:xfrm>
                        <a:off x="5566224" y="3406160"/>
                        <a:ext cx="2657777" cy="1593962"/>
                      </a:xfrm>
                      <a:prstGeom prst="rect">
                        <a:avLst/>
                      </a:prstGeom>
                    </p:spPr>
                    <p:txBody>
                      <a:bodyPr vert="horz" lIns="91440" tIns="45720" rIns="91440" bIns="45720" rtlCol="0" anchor="ctr">
                        <a:normAutofit/>
                      </a:bodyPr>
                      <a:lstStyle>
                        <a:lvl1pPr algn="l" defTabSz="914400" rtl="0" eaLnBrk="1" latinLnBrk="0" hangingPunct="1">
                          <a:lnSpc>
                            <a:spcPct val="90000"/>
                          </a:lnSpc>
                          <a:spcBef>
                            <a:spcPct val="0"/>
                          </a:spcBef>
                          <a:buNone/>
                          <a:defRPr sz="4400" kern="1200">
                            <a:solidFill>
                              <a:schemeClr val="tx1"/>
                            </a:solidFill>
                            <a:latin typeface="+mj-lt"/>
                            <a:ea typeface="+mj-ea"/>
                            <a:cs typeface="+mj-cs"/>
                          </a:defRPr>
                        </a:lvl1pPr>
                      </a:lstStyle>
                      <a:p>
                        <a:pPr algn="ctr"/>
                        <a:endParaRPr lang="pt-B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gency FB" panose="020B0503020202020204" pitchFamily="34" charset="0"/>
                        </a:endParaRPr>
                      </a:p>
                    </p:txBody>
                  </p:sp>
                </p:grpSp>
                <p:pic>
                  <p:nvPicPr>
                    <p:cNvPr id="20" name="Graphic 19" descr="Cycling">
                      <a:extLst>
                        <a:ext uri="{FF2B5EF4-FFF2-40B4-BE49-F238E27FC236}">
                          <a16:creationId xmlns:a16="http://schemas.microsoft.com/office/drawing/2014/main" id="{11D4C7CE-9C29-4C5D-B021-391F636F2A9E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20561219">
                      <a:off x="5614257" y="3330386"/>
                      <a:ext cx="724984" cy="7249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1" name="Graphic 20" descr="Smoking">
                      <a:extLst>
                        <a:ext uri="{FF2B5EF4-FFF2-40B4-BE49-F238E27FC236}">
                          <a16:creationId xmlns:a16="http://schemas.microsoft.com/office/drawing/2014/main" id="{FB0A19F9-3738-409B-AA15-5525212BB44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8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rot="21038862">
                      <a:off x="7154050" y="4165214"/>
                      <a:ext cx="490538" cy="45631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2" name="Graphic 21" descr="Champagne glasses">
                      <a:extLst>
                        <a:ext uri="{FF2B5EF4-FFF2-40B4-BE49-F238E27FC236}">
                          <a16:creationId xmlns:a16="http://schemas.microsoft.com/office/drawing/2014/main" id="{B83C253C-B992-483D-8F67-824659BC3DD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9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1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022299" y="3503787"/>
                      <a:ext cx="593460" cy="593460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28" name="Graphic 27" descr="Burger and drink">
                    <a:extLst>
                      <a:ext uri="{FF2B5EF4-FFF2-40B4-BE49-F238E27FC236}">
                        <a16:creationId xmlns:a16="http://schemas.microsoft.com/office/drawing/2014/main" id="{B096CC69-276D-4414-A2FE-F45BDFE9236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1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2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18839" y="5901830"/>
                    <a:ext cx="593461" cy="593461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33" name="Graphic 32" descr="Sleep">
                  <a:extLst>
                    <a:ext uri="{FF2B5EF4-FFF2-40B4-BE49-F238E27FC236}">
                      <a16:creationId xmlns:a16="http://schemas.microsoft.com/office/drawing/2014/main" id="{F7BE1A98-57EA-48EF-9E86-E035049B6C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04613" y="5313114"/>
                  <a:ext cx="625228" cy="625228"/>
                </a:xfrm>
                <a:prstGeom prst="rect">
                  <a:avLst/>
                </a:prstGeom>
              </p:spPr>
            </p:pic>
            <p:pic>
              <p:nvPicPr>
                <p:cNvPr id="26" name="Graphic 25" descr="No smoking">
                  <a:extLst>
                    <a:ext uri="{FF2B5EF4-FFF2-40B4-BE49-F238E27FC236}">
                      <a16:creationId xmlns:a16="http://schemas.microsoft.com/office/drawing/2014/main" id="{8C7E71EC-5169-4E77-98BA-641D482D21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79405" y="4269153"/>
                  <a:ext cx="593460" cy="593460"/>
                </a:xfrm>
                <a:prstGeom prst="rect">
                  <a:avLst/>
                </a:prstGeom>
              </p:spPr>
            </p:pic>
          </p:grpSp>
          <p:pic>
            <p:nvPicPr>
              <p:cNvPr id="38" name="Graphic 37" descr="Fruit bowl">
                <a:extLst>
                  <a:ext uri="{FF2B5EF4-FFF2-40B4-BE49-F238E27FC236}">
                    <a16:creationId xmlns:a16="http://schemas.microsoft.com/office/drawing/2014/main" id="{1C8A3B6A-F73C-48A3-83A3-882C5E538E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4285714" y="5899467"/>
                <a:ext cx="517151" cy="517151"/>
              </a:xfrm>
              <a:prstGeom prst="rect">
                <a:avLst/>
              </a:prstGeom>
            </p:spPr>
          </p:pic>
        </p:grpSp>
        <p:pic>
          <p:nvPicPr>
            <p:cNvPr id="45" name="Graphic 44" descr="Male profile">
              <a:extLst>
                <a:ext uri="{FF2B5EF4-FFF2-40B4-BE49-F238E27FC236}">
                  <a16:creationId xmlns:a16="http://schemas.microsoft.com/office/drawing/2014/main" id="{9689291F-DDD5-4461-A7F1-53ED40977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3259723" y="4270697"/>
              <a:ext cx="1278931" cy="1278931"/>
            </a:xfrm>
            <a:prstGeom prst="rect">
              <a:avLst/>
            </a:prstGeom>
          </p:spPr>
        </p:pic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89269B60-1416-4360-9057-6E649C43F9ED}"/>
              </a:ext>
            </a:extLst>
          </p:cNvPr>
          <p:cNvSpPr txBox="1"/>
          <p:nvPr/>
        </p:nvSpPr>
        <p:spPr>
          <a:xfrm>
            <a:off x="1910789" y="3882598"/>
            <a:ext cx="2061374" cy="830997"/>
          </a:xfrm>
          <a:prstGeom prst="rect">
            <a:avLst/>
          </a:prstGeom>
          <a:noFill/>
          <a:ln w="76200"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rgbClr val="222A35"/>
                </a:solidFill>
                <a:latin typeface="Bahnschrift Light Condensed" panose="020B0502040204020203" pitchFamily="34" charset="0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ENVIRONMENTAL 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EXPOSURE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58" name="Graphic 57" descr="DNA">
            <a:extLst>
              <a:ext uri="{FF2B5EF4-FFF2-40B4-BE49-F238E27FC236}">
                <a16:creationId xmlns:a16="http://schemas.microsoft.com/office/drawing/2014/main" id="{11DAA8FC-6CCB-4109-8C4C-AB17FF03149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 rot="10800000">
            <a:off x="742332" y="762561"/>
            <a:ext cx="870609" cy="906471"/>
          </a:xfrm>
          <a:prstGeom prst="rect">
            <a:avLst/>
          </a:prstGeom>
        </p:spPr>
      </p:pic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9247C692-941F-416A-AA4E-5574D1995DDF}"/>
              </a:ext>
            </a:extLst>
          </p:cNvPr>
          <p:cNvSpPr/>
          <p:nvPr/>
        </p:nvSpPr>
        <p:spPr>
          <a:xfrm rot="18365916">
            <a:off x="4184008" y="3359027"/>
            <a:ext cx="2037870" cy="22064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FAE4ACB-20DA-4548-A169-2001E64BBA3D}"/>
              </a:ext>
            </a:extLst>
          </p:cNvPr>
          <p:cNvGrpSpPr/>
          <p:nvPr/>
        </p:nvGrpSpPr>
        <p:grpSpPr>
          <a:xfrm>
            <a:off x="1629033" y="4365308"/>
            <a:ext cx="9159689" cy="2341038"/>
            <a:chOff x="2161582" y="4365308"/>
            <a:chExt cx="9159689" cy="234103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E663569-D05B-4499-A6ED-0C58C2A3D2CD}"/>
                </a:ext>
              </a:extLst>
            </p:cNvPr>
            <p:cNvSpPr txBox="1"/>
            <p:nvPr/>
          </p:nvSpPr>
          <p:spPr>
            <a:xfrm>
              <a:off x="2161582" y="5156306"/>
              <a:ext cx="1599144" cy="646331"/>
            </a:xfrm>
            <a:prstGeom prst="rect">
              <a:avLst/>
            </a:prstGeom>
            <a:noFill/>
            <a:ln w="76200">
              <a:noFill/>
              <a:prstDash val="sysDot"/>
            </a:ln>
          </p:spPr>
          <p:txBody>
            <a:bodyPr wrap="square">
              <a:spAutoFit/>
            </a:bodyPr>
            <a:lstStyle>
              <a:defPPr>
                <a:defRPr lang="pt-BR"/>
              </a:defPPr>
              <a:lvl1pPr algn="ctr">
                <a:defRPr sz="2800" b="1">
                  <a:solidFill>
                    <a:srgbClr val="222A35"/>
                  </a:solidFill>
                  <a:latin typeface="Bahnschrift Light Condensed" panose="020B0502040204020203" pitchFamily="34" charset="0"/>
                </a:defRPr>
              </a:lvl1pPr>
            </a:lstStyle>
            <a:p>
              <a:r>
                <a:rPr lang="en-US" sz="3600" dirty="0">
                  <a:solidFill>
                    <a:schemeClr val="accent2"/>
                  </a:solidFill>
                </a:rPr>
                <a:t>FOODOME</a:t>
              </a:r>
              <a:endParaRPr lang="pt-BR" sz="3600" dirty="0">
                <a:solidFill>
                  <a:schemeClr val="accent2"/>
                </a:solidFill>
              </a:endParaRPr>
            </a:p>
          </p:txBody>
        </p:sp>
        <p:pic>
          <p:nvPicPr>
            <p:cNvPr id="1030" name="Picture 6" descr="Imagem relacionada">
              <a:extLst>
                <a:ext uri="{FF2B5EF4-FFF2-40B4-BE49-F238E27FC236}">
                  <a16:creationId xmlns:a16="http://schemas.microsoft.com/office/drawing/2014/main" id="{F2B870EB-B8F8-46EF-A91C-F46A42EDE4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808" y="4365308"/>
              <a:ext cx="2426541" cy="1559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64D821-C57B-4DAF-9383-9931790D7061}"/>
                </a:ext>
              </a:extLst>
            </p:cNvPr>
            <p:cNvSpPr/>
            <p:nvPr/>
          </p:nvSpPr>
          <p:spPr>
            <a:xfrm>
              <a:off x="2427678" y="6337014"/>
              <a:ext cx="889359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Genome and Food composition shape the microbiota </a:t>
              </a:r>
              <a:r>
                <a:rPr lang="en-US" b="1" dirty="0">
                  <a:sym typeface="Wingdings" panose="05000000000000000000" pitchFamily="2" charset="2"/>
                </a:rPr>
                <a:t> </a:t>
              </a:r>
              <a:r>
                <a:rPr lang="en-US" b="1" dirty="0"/>
                <a:t> impact on Health</a:t>
              </a:r>
              <a:endParaRPr lang="pt-BR" b="1" dirty="0"/>
            </a:p>
          </p:txBody>
        </p:sp>
      </p:grpSp>
      <p:sp>
        <p:nvSpPr>
          <p:cNvPr id="62" name="Arrow: Left-Right 61">
            <a:extLst>
              <a:ext uri="{FF2B5EF4-FFF2-40B4-BE49-F238E27FC236}">
                <a16:creationId xmlns:a16="http://schemas.microsoft.com/office/drawing/2014/main" id="{5B1CBB27-B145-42E4-96FE-C5BFFEE26197}"/>
              </a:ext>
            </a:extLst>
          </p:cNvPr>
          <p:cNvSpPr/>
          <p:nvPr/>
        </p:nvSpPr>
        <p:spPr>
          <a:xfrm>
            <a:off x="5009274" y="5288049"/>
            <a:ext cx="2982562" cy="2124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AF23172-E843-4CE6-81E9-966B872F8BDB}"/>
              </a:ext>
            </a:extLst>
          </p:cNvPr>
          <p:cNvSpPr txBox="1"/>
          <p:nvPr/>
        </p:nvSpPr>
        <p:spPr>
          <a:xfrm>
            <a:off x="5157278" y="1391704"/>
            <a:ext cx="2739821" cy="1200329"/>
          </a:xfrm>
          <a:prstGeom prst="rect">
            <a:avLst/>
          </a:prstGeom>
          <a:noFill/>
          <a:ln w="76200"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rgbClr val="222A35"/>
                </a:solidFill>
                <a:latin typeface="Bahnschrift Light Condensed" panose="020B0502040204020203" pitchFamily="34" charset="0"/>
              </a:defRPr>
            </a:lvl1pPr>
          </a:lstStyle>
          <a:p>
            <a:r>
              <a:rPr lang="en-US" sz="3600" dirty="0">
                <a:solidFill>
                  <a:schemeClr val="accent2"/>
                </a:solidFill>
              </a:rPr>
              <a:t>GENE EXPRESSION</a:t>
            </a:r>
            <a:endParaRPr lang="pt-BR" sz="3600" dirty="0">
              <a:solidFill>
                <a:schemeClr val="accent2"/>
              </a:solidFill>
            </a:endParaRPr>
          </a:p>
        </p:txBody>
      </p:sp>
      <p:sp>
        <p:nvSpPr>
          <p:cNvPr id="64" name="Arrow: Left-Right 63">
            <a:extLst>
              <a:ext uri="{FF2B5EF4-FFF2-40B4-BE49-F238E27FC236}">
                <a16:creationId xmlns:a16="http://schemas.microsoft.com/office/drawing/2014/main" id="{8B728E01-0243-44F5-90F8-36B965216901}"/>
              </a:ext>
            </a:extLst>
          </p:cNvPr>
          <p:cNvSpPr/>
          <p:nvPr/>
        </p:nvSpPr>
        <p:spPr>
          <a:xfrm rot="3041815">
            <a:off x="6756034" y="3321936"/>
            <a:ext cx="2037870" cy="22064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FFAAC2A-9E3E-4713-B193-EBBBBB95B588}"/>
              </a:ext>
            </a:extLst>
          </p:cNvPr>
          <p:cNvCxnSpPr/>
          <p:nvPr/>
        </p:nvCxnSpPr>
        <p:spPr>
          <a:xfrm>
            <a:off x="2391883" y="1285103"/>
            <a:ext cx="79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DD8D7B7-248E-468F-B0CB-D67A033B3B03}"/>
              </a:ext>
            </a:extLst>
          </p:cNvPr>
          <p:cNvSpPr txBox="1"/>
          <p:nvPr/>
        </p:nvSpPr>
        <p:spPr>
          <a:xfrm>
            <a:off x="2200854" y="158966"/>
            <a:ext cx="8732553" cy="707886"/>
          </a:xfrm>
          <a:prstGeom prst="rect">
            <a:avLst/>
          </a:prstGeom>
          <a:noFill/>
          <a:ln w="76200"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rgbClr val="222A35"/>
                </a:solidFill>
                <a:latin typeface="Bahnschrift Light Condensed" panose="020B0502040204020203" pitchFamily="34" charset="0"/>
              </a:defRPr>
            </a:lvl1pPr>
          </a:lstStyle>
          <a:p>
            <a:r>
              <a:rPr lang="en-US" sz="4000" dirty="0">
                <a:solidFill>
                  <a:srgbClr val="002060"/>
                </a:solidFill>
              </a:rPr>
              <a:t>Dynamic interactions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1DF6F333-765D-4C5E-BC62-CB8D714F56FE}"/>
              </a:ext>
            </a:extLst>
          </p:cNvPr>
          <p:cNvSpPr/>
          <p:nvPr/>
        </p:nvSpPr>
        <p:spPr>
          <a:xfrm>
            <a:off x="1979991" y="1813984"/>
            <a:ext cx="3272023" cy="2309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5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>
            <a:extLst>
              <a:ext uri="{FF2B5EF4-FFF2-40B4-BE49-F238E27FC236}">
                <a16:creationId xmlns:a16="http://schemas.microsoft.com/office/drawing/2014/main" id="{8DD8D7B7-248E-468F-B0CB-D67A033B3B03}"/>
              </a:ext>
            </a:extLst>
          </p:cNvPr>
          <p:cNvSpPr txBox="1"/>
          <p:nvPr/>
        </p:nvSpPr>
        <p:spPr>
          <a:xfrm>
            <a:off x="1729723" y="115897"/>
            <a:ext cx="8732553" cy="707886"/>
          </a:xfrm>
          <a:prstGeom prst="rect">
            <a:avLst/>
          </a:prstGeom>
          <a:noFill/>
          <a:ln w="76200"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rgbClr val="222A35"/>
                </a:solidFill>
                <a:latin typeface="Bahnschrift Light Condensed" panose="020B0502040204020203" pitchFamily="34" charset="0"/>
              </a:defRPr>
            </a:lvl1pPr>
          </a:lstStyle>
          <a:p>
            <a:r>
              <a:rPr lang="en-US" sz="4000" dirty="0">
                <a:solidFill>
                  <a:srgbClr val="002060"/>
                </a:solidFill>
              </a:rPr>
              <a:t>Data base – Knowledge base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89CB9769-AC93-4A32-BB71-5B94A61EC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674" y="1372772"/>
            <a:ext cx="2506662" cy="707886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Measurements, publications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2389B955-D299-45D9-8251-9DC7D934D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674" y="3048322"/>
            <a:ext cx="2506662" cy="707886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Spreadsheets, connected tables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10">
            <a:extLst>
              <a:ext uri="{FF2B5EF4-FFF2-40B4-BE49-F238E27FC236}">
                <a16:creationId xmlns:a16="http://schemas.microsoft.com/office/drawing/2014/main" id="{0FC781CF-BC7F-4AA6-855D-48019F61E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5936" y="2210123"/>
            <a:ext cx="338138" cy="533400"/>
          </a:xfrm>
          <a:prstGeom prst="downArrow">
            <a:avLst>
              <a:gd name="adj1" fmla="val 50000"/>
              <a:gd name="adj2" fmla="val 39437"/>
            </a:avLst>
          </a:prstGeom>
          <a:solidFill>
            <a:srgbClr val="BBE0E3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AutoShape 11">
            <a:extLst>
              <a:ext uri="{FF2B5EF4-FFF2-40B4-BE49-F238E27FC236}">
                <a16:creationId xmlns:a16="http://schemas.microsoft.com/office/drawing/2014/main" id="{5ABCA3C7-642D-4DCB-A0B8-E08D27CE6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5936" y="3962723"/>
            <a:ext cx="338138" cy="533400"/>
          </a:xfrm>
          <a:prstGeom prst="downArrow">
            <a:avLst>
              <a:gd name="adj1" fmla="val 50000"/>
              <a:gd name="adj2" fmla="val 39437"/>
            </a:avLst>
          </a:prstGeom>
          <a:solidFill>
            <a:srgbClr val="BBE0E3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12">
            <a:extLst>
              <a:ext uri="{FF2B5EF4-FFF2-40B4-BE49-F238E27FC236}">
                <a16:creationId xmlns:a16="http://schemas.microsoft.com/office/drawing/2014/main" id="{AABB1F9B-FD07-44C7-8923-8E1CD7675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9870" y="4712611"/>
            <a:ext cx="399144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Big capacity, fast data retrieve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Compatibility and interactions with other databases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13">
            <a:extLst>
              <a:ext uri="{FF2B5EF4-FFF2-40B4-BE49-F238E27FC236}">
                <a16:creationId xmlns:a16="http://schemas.microsoft.com/office/drawing/2014/main" id="{2B234EAB-2EE8-438C-A4F4-46F38ED36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66" y="4603401"/>
            <a:ext cx="33985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Browsing in data,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000000"/>
                </a:solidFill>
              </a:rPr>
              <a:t>- Visualisation, statistics, patterns;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Modelling, predictions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000000"/>
                </a:solidFill>
              </a:rPr>
              <a:t>- Decisions for actions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Optimisation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15">
            <a:extLst>
              <a:ext uri="{FF2B5EF4-FFF2-40B4-BE49-F238E27FC236}">
                <a16:creationId xmlns:a16="http://schemas.microsoft.com/office/drawing/2014/main" id="{45A2711D-58CA-4A6B-B10C-0D3FF39E6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18" y="2935255"/>
            <a:ext cx="39966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Data checking</a:t>
            </a:r>
            <a:r>
              <a:rPr lang="en-GB" sz="2000" b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000000"/>
                </a:solidFill>
              </a:rPr>
              <a:t>(syntax, semantics)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Cleaning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18">
            <a:extLst>
              <a:ext uri="{FF2B5EF4-FFF2-40B4-BE49-F238E27FC236}">
                <a16:creationId xmlns:a16="http://schemas.microsoft.com/office/drawing/2014/main" id="{0C28F0B0-DC88-496A-9A70-8232AE2EA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129" y="2960655"/>
            <a:ext cx="384963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Ontology, size,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990000"/>
                </a:solidFill>
              </a:rPr>
              <a:t>- Database resolution subject to purpose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5">
            <a:extLst>
              <a:ext uri="{FF2B5EF4-FFF2-40B4-BE49-F238E27FC236}">
                <a16:creationId xmlns:a16="http://schemas.microsoft.com/office/drawing/2014/main" id="{A4A3A481-52B0-4493-B0ED-9B974DFB6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18" y="1437504"/>
            <a:ext cx="39966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Digitalisation, automation</a:t>
            </a:r>
            <a:endParaRPr kumimoji="0" lang="en-GB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Inputting data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18">
            <a:extLst>
              <a:ext uri="{FF2B5EF4-FFF2-40B4-BE49-F238E27FC236}">
                <a16:creationId xmlns:a16="http://schemas.microsoft.com/office/drawing/2014/main" id="{9B5EB4C7-8F06-4562-AF6C-2D353A2EA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130" y="1437504"/>
            <a:ext cx="38496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Systematic data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srgbClr val="990000"/>
                </a:solidFill>
              </a:rPr>
              <a:t>- Data gaps, input-efficiency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CB0E942-ED72-45F2-9643-D86FAD3D08C8}"/>
              </a:ext>
            </a:extLst>
          </p:cNvPr>
          <p:cNvSpPr txBox="1"/>
          <p:nvPr/>
        </p:nvSpPr>
        <p:spPr>
          <a:xfrm>
            <a:off x="792922" y="792503"/>
            <a:ext cx="2804845" cy="584775"/>
          </a:xfrm>
          <a:prstGeom prst="rect">
            <a:avLst/>
          </a:prstGeom>
          <a:noFill/>
          <a:ln w="76200"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rgbClr val="222A35"/>
                </a:solidFill>
                <a:latin typeface="Bahnschrift Light Condensed" panose="020B0502040204020203" pitchFamily="34" charset="0"/>
              </a:defRPr>
            </a:lvl1pPr>
          </a:lstStyle>
          <a:p>
            <a:r>
              <a:rPr lang="en-US" sz="3200" b="0" u="sng" dirty="0">
                <a:solidFill>
                  <a:srgbClr val="002060"/>
                </a:solidFill>
              </a:rPr>
              <a:t>Activity</a:t>
            </a:r>
            <a:endParaRPr lang="pt-BR" sz="3200" b="0" u="sng" dirty="0">
              <a:solidFill>
                <a:srgbClr val="002060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624599E-5378-4E3F-890E-96CE78709F19}"/>
              </a:ext>
            </a:extLst>
          </p:cNvPr>
          <p:cNvSpPr txBox="1"/>
          <p:nvPr/>
        </p:nvSpPr>
        <p:spPr>
          <a:xfrm>
            <a:off x="7947129" y="787997"/>
            <a:ext cx="3742453" cy="584775"/>
          </a:xfrm>
          <a:prstGeom prst="rect">
            <a:avLst/>
          </a:prstGeom>
          <a:noFill/>
          <a:ln w="76200"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rgbClr val="222A35"/>
                </a:solidFill>
                <a:latin typeface="Bahnschrift Light Condensed" panose="020B0502040204020203" pitchFamily="34" charset="0"/>
              </a:defRPr>
            </a:lvl1pPr>
          </a:lstStyle>
          <a:p>
            <a:r>
              <a:rPr lang="en-US" sz="3200" b="0" u="sng" dirty="0">
                <a:solidFill>
                  <a:srgbClr val="002060"/>
                </a:solidFill>
              </a:rPr>
              <a:t>Decisions on the database</a:t>
            </a:r>
            <a:endParaRPr lang="pt-BR" sz="3200" b="0" u="sng" dirty="0">
              <a:solidFill>
                <a:srgbClr val="002060"/>
              </a:solidFill>
            </a:endParaRPr>
          </a:p>
        </p:txBody>
      </p:sp>
      <p:sp>
        <p:nvSpPr>
          <p:cNvPr id="75" name="Text Box 7">
            <a:extLst>
              <a:ext uri="{FF2B5EF4-FFF2-40B4-BE49-F238E27FC236}">
                <a16:creationId xmlns:a16="http://schemas.microsoft.com/office/drawing/2014/main" id="{06ADE3CA-AEAF-4263-94F8-9480571DD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674" y="4865889"/>
            <a:ext cx="2506662" cy="1169551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000" b="1" kern="0" dirty="0">
                <a:solidFill>
                  <a:srgbClr val="FFFFFF"/>
                </a:solidFill>
              </a:rPr>
              <a:t>Data base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2000" b="1" kern="0" dirty="0">
                <a:solidFill>
                  <a:srgbClr val="FFFFFF"/>
                </a:solidFill>
              </a:rPr>
              <a:t>Availability, </a:t>
            </a:r>
            <a:r>
              <a:rPr lang="en-GB" sz="2000" b="1" kern="0" dirty="0" err="1">
                <a:solidFill>
                  <a:srgbClr val="FFFFFF"/>
                </a:solidFill>
              </a:rPr>
              <a:t>Accessability</a:t>
            </a:r>
            <a:endParaRPr lang="en-US" sz="2000" b="1" kern="0" dirty="0">
              <a:solidFill>
                <a:srgbClr val="FFFFFF"/>
              </a:solidFill>
            </a:endParaRP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A6CA5E4F-A8EB-4823-861E-C387A94BA234}"/>
              </a:ext>
            </a:extLst>
          </p:cNvPr>
          <p:cNvSpPr/>
          <p:nvPr/>
        </p:nvSpPr>
        <p:spPr>
          <a:xfrm>
            <a:off x="3501189" y="6189939"/>
            <a:ext cx="5209674" cy="5521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993FDF-6423-47F4-A34D-53CFBC1C9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609" y="1983602"/>
            <a:ext cx="10563845" cy="2971467"/>
          </a:xfrm>
          <a:prstGeom prst="rect">
            <a:avLst/>
          </a:prstGeom>
        </p:spPr>
      </p:pic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914022" y="1454508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554604" y="1454508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397829" y="1463778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058237" y="1454508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936253" y="1454508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6657032" y="1454508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5404" name="Text Box 12"/>
          <p:cNvSpPr txBox="1">
            <a:spLocks noChangeArrowheads="1"/>
          </p:cNvSpPr>
          <p:nvPr/>
        </p:nvSpPr>
        <p:spPr bwMode="auto">
          <a:xfrm>
            <a:off x="1636418" y="879003"/>
            <a:ext cx="10093036" cy="5847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Fields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86637" y="2394954"/>
            <a:ext cx="533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86637" y="2587460"/>
            <a:ext cx="533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86637" y="2816060"/>
            <a:ext cx="533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686637" y="3044660"/>
            <a:ext cx="533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86637" y="3273260"/>
            <a:ext cx="533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686637" y="3501860"/>
            <a:ext cx="533400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 rot="-5400000">
            <a:off x="-375340" y="2544212"/>
            <a:ext cx="1752600" cy="519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tx2"/>
                </a:solidFill>
              </a:rPr>
              <a:t>Records</a:t>
            </a:r>
          </a:p>
        </p:txBody>
      </p:sp>
      <p:sp>
        <p:nvSpPr>
          <p:cNvPr id="22" name="Line 11">
            <a:extLst>
              <a:ext uri="{FF2B5EF4-FFF2-40B4-BE49-F238E27FC236}">
                <a16:creationId xmlns:a16="http://schemas.microsoft.com/office/drawing/2014/main" id="{18CB3D9D-F652-4F02-A7AE-707BE672F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9691634" y="1463778"/>
            <a:ext cx="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62B203-D406-4997-8D1C-E08C59A8398C}"/>
              </a:ext>
            </a:extLst>
          </p:cNvPr>
          <p:cNvSpPr txBox="1"/>
          <p:nvPr/>
        </p:nvSpPr>
        <p:spPr>
          <a:xfrm>
            <a:off x="686637" y="115897"/>
            <a:ext cx="10467033" cy="707886"/>
          </a:xfrm>
          <a:prstGeom prst="rect">
            <a:avLst/>
          </a:prstGeom>
          <a:noFill/>
          <a:ln w="76200"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rgbClr val="222A35"/>
                </a:solidFill>
                <a:latin typeface="Bahnschrift Light Condensed" panose="020B0502040204020203" pitchFamily="34" charset="0"/>
              </a:defRPr>
            </a:lvl1pPr>
          </a:lstStyle>
          <a:p>
            <a:r>
              <a:rPr lang="en-US" sz="4000" dirty="0">
                <a:solidFill>
                  <a:srgbClr val="002060"/>
                </a:solidFill>
              </a:rPr>
              <a:t>Master sheets' fields connected to definition-tables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26" name="Oval 5">
            <a:extLst>
              <a:ext uri="{FF2B5EF4-FFF2-40B4-BE49-F238E27FC236}">
                <a16:creationId xmlns:a16="http://schemas.microsoft.com/office/drawing/2014/main" id="{4268FBF3-C474-436E-BDFD-BD146D16B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9646" y="4636514"/>
            <a:ext cx="609600" cy="4572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5">
            <a:extLst>
              <a:ext uri="{FF2B5EF4-FFF2-40B4-BE49-F238E27FC236}">
                <a16:creationId xmlns:a16="http://schemas.microsoft.com/office/drawing/2014/main" id="{51185E9B-212B-4B89-8E82-E8B16A2C1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003" y="2081999"/>
            <a:ext cx="876709" cy="413049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B64D686-82E9-4333-9156-976C967EE3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5848" y="2495047"/>
            <a:ext cx="4763756" cy="2197531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Oval 5">
            <a:extLst>
              <a:ext uri="{FF2B5EF4-FFF2-40B4-BE49-F238E27FC236}">
                <a16:creationId xmlns:a16="http://schemas.microsoft.com/office/drawing/2014/main" id="{F8F5D311-0891-42D6-911C-33DF7572C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7456" y="4636514"/>
            <a:ext cx="609600" cy="4572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5">
            <a:extLst>
              <a:ext uri="{FF2B5EF4-FFF2-40B4-BE49-F238E27FC236}">
                <a16:creationId xmlns:a16="http://schemas.microsoft.com/office/drawing/2014/main" id="{8DB013EB-084E-488B-B8AB-13B7CAEE6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249" y="2103151"/>
            <a:ext cx="876709" cy="413049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11">
            <a:extLst>
              <a:ext uri="{FF2B5EF4-FFF2-40B4-BE49-F238E27FC236}">
                <a16:creationId xmlns:a16="http://schemas.microsoft.com/office/drawing/2014/main" id="{A18F36F6-2CD4-4896-AB8F-931D8E83DD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6249" y="2587459"/>
            <a:ext cx="438355" cy="205487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55EF48-3BAC-451F-9F9E-C3E147E16022}"/>
              </a:ext>
            </a:extLst>
          </p:cNvPr>
          <p:cNvSpPr txBox="1"/>
          <p:nvPr/>
        </p:nvSpPr>
        <p:spPr>
          <a:xfrm>
            <a:off x="2385170" y="5355781"/>
            <a:ext cx="119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Condition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970AF0-6EE1-4FF9-8EC4-323A0E82741E}"/>
              </a:ext>
            </a:extLst>
          </p:cNvPr>
          <p:cNvSpPr txBox="1"/>
          <p:nvPr/>
        </p:nvSpPr>
        <p:spPr>
          <a:xfrm>
            <a:off x="4743497" y="5340485"/>
            <a:ext cx="315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Response: food composition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1626EE3-E033-4ED1-9904-5B33988AD043}"/>
              </a:ext>
            </a:extLst>
          </p:cNvPr>
          <p:cNvSpPr/>
          <p:nvPr/>
        </p:nvSpPr>
        <p:spPr>
          <a:xfrm>
            <a:off x="4129873" y="5463409"/>
            <a:ext cx="502417" cy="123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7A75839-4F65-4594-9801-BC4898BF8E81}"/>
              </a:ext>
            </a:extLst>
          </p:cNvPr>
          <p:cNvSpPr txBox="1"/>
          <p:nvPr/>
        </p:nvSpPr>
        <p:spPr>
          <a:xfrm>
            <a:off x="8098954" y="5883333"/>
            <a:ext cx="3637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X(t)</a:t>
            </a:r>
            <a:r>
              <a:rPr lang="en-GB" sz="2800" dirty="0"/>
              <a:t> </a:t>
            </a:r>
            <a:r>
              <a:rPr lang="en-GB" sz="2800" dirty="0">
                <a:sym typeface="Wingdings" panose="05000000000000000000" pitchFamily="2" charset="2"/>
              </a:rPr>
              <a:t> </a:t>
            </a:r>
            <a:r>
              <a:rPr lang="en-GB" sz="2800" b="1" dirty="0">
                <a:sym typeface="Wingdings" panose="05000000000000000000" pitchFamily="2" charset="2"/>
              </a:rPr>
              <a:t>Y(t)  mapping</a:t>
            </a:r>
            <a:endParaRPr lang="en-GB" sz="2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14D171-4F46-4940-B080-AAD43428C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170" y="5707277"/>
            <a:ext cx="1072838" cy="95274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8E2E862-B9C3-423F-989A-D65AA132F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0651" y="5720112"/>
            <a:ext cx="1072838" cy="952744"/>
          </a:xfrm>
          <a:prstGeom prst="rect">
            <a:avLst/>
          </a:prstGeom>
        </p:spPr>
      </p:pic>
      <p:sp>
        <p:nvSpPr>
          <p:cNvPr id="41" name="Arrow: Right 40">
            <a:extLst>
              <a:ext uri="{FF2B5EF4-FFF2-40B4-BE49-F238E27FC236}">
                <a16:creationId xmlns:a16="http://schemas.microsoft.com/office/drawing/2014/main" id="{8F91D6D2-366D-489D-A7A5-BD75C9F3917F}"/>
              </a:ext>
            </a:extLst>
          </p:cNvPr>
          <p:cNvSpPr/>
          <p:nvPr/>
        </p:nvSpPr>
        <p:spPr>
          <a:xfrm>
            <a:off x="3575862" y="6007304"/>
            <a:ext cx="1703203" cy="123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ACCF14-E61C-4972-85E9-9381270F210F}"/>
              </a:ext>
            </a:extLst>
          </p:cNvPr>
          <p:cNvSpPr txBox="1"/>
          <p:nvPr/>
        </p:nvSpPr>
        <p:spPr>
          <a:xfrm>
            <a:off x="150725" y="5483223"/>
            <a:ext cx="2234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/>
              <a:t>ValueSet</a:t>
            </a:r>
            <a:r>
              <a:rPr lang="en-GB" sz="2000" b="1" dirty="0"/>
              <a:t>: numbers, intervals, or dynamic (time-dependent) tables</a:t>
            </a:r>
          </a:p>
        </p:txBody>
      </p:sp>
      <p:sp>
        <p:nvSpPr>
          <p:cNvPr id="43" name="Oval 5">
            <a:extLst>
              <a:ext uri="{FF2B5EF4-FFF2-40B4-BE49-F238E27FC236}">
                <a16:creationId xmlns:a16="http://schemas.microsoft.com/office/drawing/2014/main" id="{7CA65978-A4CD-434A-A55E-279F085B5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0626" y="4673518"/>
            <a:ext cx="609600" cy="4572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5">
            <a:extLst>
              <a:ext uri="{FF2B5EF4-FFF2-40B4-BE49-F238E27FC236}">
                <a16:creationId xmlns:a16="http://schemas.microsoft.com/office/drawing/2014/main" id="{406203CD-CB7B-4385-8D7D-C8EA806C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6227" y="2094335"/>
            <a:ext cx="876709" cy="413049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1">
            <a:extLst>
              <a:ext uri="{FF2B5EF4-FFF2-40B4-BE49-F238E27FC236}">
                <a16:creationId xmlns:a16="http://schemas.microsoft.com/office/drawing/2014/main" id="{09F3C680-E4CD-40DE-8EE6-42E92D17CE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25847" y="2530078"/>
            <a:ext cx="2470415" cy="21624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12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3076</TotalTime>
  <Words>221</Words>
  <Application>Microsoft Office PowerPoint</Application>
  <PresentationFormat>Widescreen</PresentationFormat>
  <Paragraphs>51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Agency FB</vt:lpstr>
      <vt:lpstr>Arial</vt:lpstr>
      <vt:lpstr>Bahnschrift Light Condensed</vt:lpstr>
      <vt:lpstr>Calibri</vt:lpstr>
      <vt:lpstr>Calibri Light</vt:lpstr>
      <vt:lpstr>Franklin Gothic Book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Mayara Lopes Martins</dc:creator>
  <cp:lastModifiedBy>Jozsef Baranyi</cp:lastModifiedBy>
  <cp:revision>229</cp:revision>
  <dcterms:created xsi:type="dcterms:W3CDTF">2020-03-05T15:15:34Z</dcterms:created>
  <dcterms:modified xsi:type="dcterms:W3CDTF">2020-09-18T10:40:43Z</dcterms:modified>
</cp:coreProperties>
</file>